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8"/>
  </p:notesMasterIdLst>
  <p:handoutMasterIdLst>
    <p:handoutMasterId r:id="rId49"/>
  </p:handoutMasterIdLst>
  <p:sldIdLst>
    <p:sldId id="413" r:id="rId2"/>
    <p:sldId id="382" r:id="rId3"/>
    <p:sldId id="432" r:id="rId4"/>
    <p:sldId id="433" r:id="rId5"/>
    <p:sldId id="383" r:id="rId6"/>
    <p:sldId id="384" r:id="rId7"/>
    <p:sldId id="387" r:id="rId8"/>
    <p:sldId id="434" r:id="rId9"/>
    <p:sldId id="388" r:id="rId10"/>
    <p:sldId id="435" r:id="rId11"/>
    <p:sldId id="414" r:id="rId12"/>
    <p:sldId id="436" r:id="rId13"/>
    <p:sldId id="389" r:id="rId14"/>
    <p:sldId id="437" r:id="rId15"/>
    <p:sldId id="390" r:id="rId16"/>
    <p:sldId id="415" r:id="rId17"/>
    <p:sldId id="391" r:id="rId18"/>
    <p:sldId id="392" r:id="rId19"/>
    <p:sldId id="416" r:id="rId20"/>
    <p:sldId id="393" r:id="rId21"/>
    <p:sldId id="394" r:id="rId22"/>
    <p:sldId id="395" r:id="rId23"/>
    <p:sldId id="419" r:id="rId24"/>
    <p:sldId id="424" r:id="rId25"/>
    <p:sldId id="425" r:id="rId26"/>
    <p:sldId id="426" r:id="rId27"/>
    <p:sldId id="427" r:id="rId28"/>
    <p:sldId id="439" r:id="rId29"/>
    <p:sldId id="428" r:id="rId30"/>
    <p:sldId id="429" r:id="rId31"/>
    <p:sldId id="440" r:id="rId32"/>
    <p:sldId id="396" r:id="rId33"/>
    <p:sldId id="397" r:id="rId34"/>
    <p:sldId id="398" r:id="rId35"/>
    <p:sldId id="399" r:id="rId36"/>
    <p:sldId id="417" r:id="rId37"/>
    <p:sldId id="400" r:id="rId38"/>
    <p:sldId id="401" r:id="rId39"/>
    <p:sldId id="402" r:id="rId40"/>
    <p:sldId id="403" r:id="rId41"/>
    <p:sldId id="404" r:id="rId42"/>
    <p:sldId id="441" r:id="rId43"/>
    <p:sldId id="420" r:id="rId44"/>
    <p:sldId id="421" r:id="rId45"/>
    <p:sldId id="422" r:id="rId46"/>
    <p:sldId id="423" r:id="rId4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32"/>
            <p14:sldId id="433"/>
            <p14:sldId id="383"/>
            <p14:sldId id="384"/>
            <p14:sldId id="387"/>
            <p14:sldId id="434"/>
            <p14:sldId id="388"/>
            <p14:sldId id="435"/>
            <p14:sldId id="414"/>
            <p14:sldId id="436"/>
            <p14:sldId id="389"/>
            <p14:sldId id="437"/>
            <p14:sldId id="390"/>
            <p14:sldId id="415"/>
            <p14:sldId id="391"/>
            <p14:sldId id="392"/>
            <p14:sldId id="416"/>
            <p14:sldId id="393"/>
            <p14:sldId id="394"/>
            <p14:sldId id="395"/>
            <p14:sldId id="419"/>
            <p14:sldId id="424"/>
            <p14:sldId id="425"/>
            <p14:sldId id="426"/>
            <p14:sldId id="427"/>
            <p14:sldId id="439"/>
            <p14:sldId id="428"/>
            <p14:sldId id="429"/>
            <p14:sldId id="440"/>
            <p14:sldId id="396"/>
            <p14:sldId id="397"/>
            <p14:sldId id="398"/>
            <p14:sldId id="399"/>
            <p14:sldId id="417"/>
            <p14:sldId id="400"/>
            <p14:sldId id="401"/>
            <p14:sldId id="402"/>
            <p14:sldId id="403"/>
            <p14:sldId id="404"/>
            <p14:sldId id="441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从而有界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2.3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/>
                  <a:t>1. 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−2×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52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虽然这是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但是我们可以将其通分化为其它形式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=2×1=2.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zh-CN" altLang="en-US" dirty="0" smtClean="0"/>
                  <a:t>否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2.4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(5)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这二者极限为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都不是无穷小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8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以后遇到这种有理函数在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时的极限可以直接写结果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−2→0,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+1→13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因此它们不是等价无穷小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但是是同阶无穷小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4.(1)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B) </a:t>
                </a:r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−1&gt;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时是无穷大</a:t>
                </a:r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−1=1330&gt;1000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9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分析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 时的无穷大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76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2.5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sz="2800" dirty="0" smtClean="0"/>
                  <a:t>1. </a:t>
                </a:r>
                <a:r>
                  <a:rPr lang="en-US" altLang="zh-CN" sz="2800" dirty="0"/>
                  <a:t>(1)-(5) </a:t>
                </a:r>
                <a:r>
                  <a:rPr lang="zh-CN" altLang="en-US" sz="2800" dirty="0"/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型不定式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因此我们总可以用等价无穷小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或等价无穷大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替换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之间震荡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递增趋向于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递增</a:t>
                </a:r>
                <a:r>
                  <a:rPr lang="zh-CN" altLang="en-US" dirty="0" smtClean="0"/>
                  <a:t>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(5)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(6)-(8) </a:t>
                </a:r>
                <a:r>
                  <a:rPr lang="zh-CN" altLang="en-US" sz="2800" dirty="0" smtClean="0"/>
                  <a:t>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型不定式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由于在本节还没有学习连续性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因此我们直接用第二个重要极限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/2)⋅(−2)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7)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(8)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2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2.(1)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</a:t>
                </a:r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2.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7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题目</a:t>
                </a:r>
                <a:r>
                  <a:rPr lang="zh-CN" altLang="en-US" dirty="0" smtClean="0"/>
                  <a:t>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不需要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2.6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因为连续函数的差是连续函数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处不连续但是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(5)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同上例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(6)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1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1,−3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→+∞,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需要区分正负的最常见的就是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4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94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处无定义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因此间断点为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是可去间断点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在其定义域连续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因此该极限为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内存在实根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6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处均连续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/>
                  <a:t>, 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3.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9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上连续且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内有实根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如果所有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均相等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不全相等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由介值定理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621" b="-15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2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总复习题二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①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②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③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充分必要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充要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它的奇子数列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偶子数列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2.(1) </a:t>
                </a:r>
                <a:r>
                  <a:rPr lang="zh-CN" altLang="en-US" dirty="0" smtClean="0"/>
                  <a:t>有限项不影响极限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极限可能存在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6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同阶不等价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5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−1)(1+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2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首先显然要区分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9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由于该极限是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一般</a:t>
                </a:r>
                <a:r>
                  <a:rPr lang="zh-CN" altLang="en-US" sz="3200" dirty="0" smtClean="0"/>
                  <a:t>地</a:t>
                </a:r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3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:r>
                  <a:rPr lang="zh-CN" altLang="en-US" dirty="0" smtClean="0"/>
                  <a:t>这种一般都是用夹逼准则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0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如果利用</a:t>
                </a:r>
                <a:r>
                  <a:rPr lang="en-US" altLang="zh-CN" dirty="0" smtClean="0"/>
                  <a:t>2.3</a:t>
                </a:r>
                <a:r>
                  <a:rPr lang="zh-CN" altLang="en-US" dirty="0" smtClean="0"/>
                  <a:t>节极限的性质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则更简单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由极限的保号性可知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1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为什么我们这么估计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因为分母中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是主要项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相比它都很小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放缩掉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但是分子中的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本身就是主要项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不可放缩掉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6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:r>
                  <a:rPr lang="zh-CN" altLang="en-US" b="0" dirty="0" smtClean="0"/>
                  <a:t>容易看出当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 smtClean="0"/>
                  <a:t> 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从而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≤0,∀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是有界单减数列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从而极限存在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86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极限得</a:t>
                </a:r>
                <a:endParaRPr lang="en-US" altLang="zh-CN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∈[−1,1);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事实上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所以课上已经讲过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可使之在该处连续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14.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因此对任意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是连续函数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13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15.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从而由介值定理知存在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2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所以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反之未必成立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这本质</a:t>
                </a:r>
                <a:r>
                  <a:rPr lang="zh-CN" altLang="en-US" dirty="0" smtClean="0"/>
                  <a:t>上是因为函数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见右图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  <a:blipFill>
                <a:blip r:embed="rId2"/>
                <a:stretch>
                  <a:fillRect l="-1069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112224" y="1124744"/>
            <a:ext cx="3688937" cy="3823514"/>
            <a:chOff x="4151784" y="1370538"/>
            <a:chExt cx="3688937" cy="3823514"/>
          </a:xfrm>
        </p:grpSpPr>
        <p:grpSp>
          <p:nvGrpSpPr>
            <p:cNvPr id="5" name="组合 4"/>
            <p:cNvGrpSpPr/>
            <p:nvPr/>
          </p:nvGrpSpPr>
          <p:grpSpPr>
            <a:xfrm>
              <a:off x="4151784" y="1370538"/>
              <a:ext cx="3688937" cy="3823514"/>
              <a:chOff x="4223792" y="218410"/>
              <a:chExt cx="3688937" cy="382351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5663952" y="332656"/>
                <a:ext cx="0" cy="370926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667762" y="2439556"/>
                <a:ext cx="61200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302177" y="2416142"/>
                <a:ext cx="0" cy="1224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223792" y="3645024"/>
                <a:ext cx="33414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24576" y="1799496"/>
              <a:ext cx="2532871" cy="1822048"/>
              <a:chOff x="4436006" y="1807116"/>
              <a:chExt cx="2532871" cy="182204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436006" y="1807116"/>
                <a:ext cx="1800000" cy="18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任意多边形 9"/>
              <p:cNvSpPr/>
              <p:nvPr/>
            </p:nvSpPr>
            <p:spPr>
              <a:xfrm>
                <a:off x="6222117" y="1895680"/>
                <a:ext cx="746760" cy="1710690"/>
              </a:xfrm>
              <a:custGeom>
                <a:avLst/>
                <a:gdLst>
                  <a:gd name="connsiteX0" fmla="*/ 0 w 746760"/>
                  <a:gd name="connsiteY0" fmla="*/ 1710690 h 1710690"/>
                  <a:gd name="connsiteX1" fmla="*/ 449580 w 746760"/>
                  <a:gd name="connsiteY1" fmla="*/ 1165860 h 1710690"/>
                  <a:gd name="connsiteX2" fmla="*/ 746760 w 746760"/>
                  <a:gd name="connsiteY2" fmla="*/ 0 h 171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760" h="1710690">
                    <a:moveTo>
                      <a:pt x="0" y="1710690"/>
                    </a:moveTo>
                    <a:cubicBezTo>
                      <a:pt x="162560" y="1580832"/>
                      <a:pt x="325120" y="1450975"/>
                      <a:pt x="449580" y="1165860"/>
                    </a:cubicBezTo>
                    <a:cubicBezTo>
                      <a:pt x="574040" y="880745"/>
                      <a:pt x="660400" y="440372"/>
                      <a:pt x="74676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98266" y="3555792"/>
                <a:ext cx="73372" cy="733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194202" y="476530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5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注意它和第一个重要极限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的差异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3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5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使用定义证明极限的时候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可以适当缩小自变量的范围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对于数列情形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r="-734" b="-1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8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3265</TotalTime>
  <Words>445</Words>
  <Application>Microsoft Office PowerPoint</Application>
  <PresentationFormat>宽屏</PresentationFormat>
  <Paragraphs>249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150</cp:revision>
  <dcterms:created xsi:type="dcterms:W3CDTF">2000-05-19T08:23:03Z</dcterms:created>
  <dcterms:modified xsi:type="dcterms:W3CDTF">2022-04-08T02:26:58Z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