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8"/>
  </p:notesMasterIdLst>
  <p:handoutMasterIdLst>
    <p:handoutMasterId r:id="rId39"/>
  </p:handoutMasterIdLst>
  <p:sldIdLst>
    <p:sldId id="352" r:id="rId2"/>
    <p:sldId id="332" r:id="rId3"/>
    <p:sldId id="360" r:id="rId4"/>
    <p:sldId id="381" r:id="rId5"/>
    <p:sldId id="382" r:id="rId6"/>
    <p:sldId id="356" r:id="rId7"/>
    <p:sldId id="357" r:id="rId8"/>
    <p:sldId id="383" r:id="rId9"/>
    <p:sldId id="358" r:id="rId10"/>
    <p:sldId id="359" r:id="rId11"/>
    <p:sldId id="384" r:id="rId12"/>
    <p:sldId id="361" r:id="rId13"/>
    <p:sldId id="362" r:id="rId14"/>
    <p:sldId id="385" r:id="rId15"/>
    <p:sldId id="363" r:id="rId16"/>
    <p:sldId id="364" r:id="rId17"/>
    <p:sldId id="386" r:id="rId18"/>
    <p:sldId id="365" r:id="rId19"/>
    <p:sldId id="366" r:id="rId20"/>
    <p:sldId id="367" r:id="rId21"/>
    <p:sldId id="368" r:id="rId22"/>
    <p:sldId id="387" r:id="rId23"/>
    <p:sldId id="388" r:id="rId24"/>
    <p:sldId id="369" r:id="rId25"/>
    <p:sldId id="370" r:id="rId26"/>
    <p:sldId id="371" r:id="rId27"/>
    <p:sldId id="389" r:id="rId28"/>
    <p:sldId id="372" r:id="rId29"/>
    <p:sldId id="390" r:id="rId30"/>
    <p:sldId id="373" r:id="rId31"/>
    <p:sldId id="374" r:id="rId32"/>
    <p:sldId id="379" r:id="rId33"/>
    <p:sldId id="375" r:id="rId34"/>
    <p:sldId id="376" r:id="rId35"/>
    <p:sldId id="377" r:id="rId36"/>
    <p:sldId id="378" r:id="rId37"/>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B050"/>
    <a:srgbClr val="009900"/>
    <a:srgbClr val="FF0000"/>
    <a:srgbClr val="006600"/>
    <a:srgbClr val="0033CC"/>
    <a:srgbClr val="EAEAEA"/>
    <a:srgbClr val="96969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82" autoAdjust="0"/>
  </p:normalViewPr>
  <p:slideViewPr>
    <p:cSldViewPr>
      <p:cViewPr varScale="1">
        <p:scale>
          <a:sx n="90" d="100"/>
          <a:sy n="90" d="100"/>
        </p:scale>
        <p:origin x="403" y="31"/>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590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2EFFEC77-84FD-4F46-BAB1-CF09307EDD85}"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10244" name="Rectangle 4"/>
          <p:cNvSpPr>
            <a:spLocks noGrp="1" noRot="1" noChangeAspect="1" noChangeArrowheads="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4F2C60FA-8FA6-4012-B809-1A1CCFF63C5E}"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19000"/>
            <a:ext cx="10800000" cy="5220000"/>
          </a:xfrm>
          <a:prstGeom prst="rect">
            <a:avLst/>
          </a:prstGeom>
        </p:spPr>
        <p:txBody>
          <a:bodyPr lIns="101600" tIns="38100" rIns="25400" bIns="38100" anchor="ctr" anchorCtr="0">
            <a:noAutofit/>
          </a:bodyPr>
          <a:lstStyle>
            <a:lvl1pPr algn="ctr">
              <a:defRPr sz="3600" b="1" spc="600">
                <a:solidFill>
                  <a:srgbClr val="00B050"/>
                </a:solidFill>
                <a:effectLst/>
              </a:defRPr>
            </a:lvl1pPr>
          </a:lstStyle>
          <a:p>
            <a:r>
              <a:rPr lang="zh-CN" altLang="en-US" dirty="0" smtClean="0"/>
              <a:t>单击</a:t>
            </a:r>
            <a:r>
              <a:rPr lang="zh-CN" altLang="en-US" dirty="0"/>
              <a:t>此处编辑</a:t>
            </a:r>
            <a:r>
              <a:rPr lang="zh-CN" altLang="en-US" dirty="0" smtClean="0"/>
              <a:t>标题</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859622222"/>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721534"/>
            <a:ext cx="10800000" cy="504000"/>
          </a:xfrm>
          <a:prstGeom prst="rect">
            <a:avLst/>
          </a:prstGeom>
        </p:spPr>
        <p:txBody>
          <a:bodyPr/>
          <a:lstStyle>
            <a:lvl1pPr algn="ctr">
              <a:defRPr sz="2500" b="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4" name="内容占位符 3"/>
          <p:cNvSpPr>
            <a:spLocks noGrp="1"/>
          </p:cNvSpPr>
          <p:nvPr>
            <p:ph sz="quarter" idx="10"/>
          </p:nvPr>
        </p:nvSpPr>
        <p:spPr>
          <a:xfrm>
            <a:off x="696000" y="1422398"/>
            <a:ext cx="10800000" cy="4680000"/>
          </a:xfrm>
          <a:prstGeom prst="rect">
            <a:avLst/>
          </a:prstGeom>
        </p:spPr>
        <p:txBody>
          <a:bodyPr/>
          <a:lstStyle>
            <a:lvl1pPr>
              <a:defRPr sz="2400">
                <a:latin typeface="+mn-ea"/>
                <a:ea typeface="+mn-ea"/>
              </a:defRPr>
            </a:lvl1pPr>
            <a:lvl2pPr>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45103458"/>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696000" y="819000"/>
            <a:ext cx="10800000" cy="5220000"/>
          </a:xfrm>
          <a:prstGeom prst="rect">
            <a:avLst/>
          </a:prstGeom>
        </p:spPr>
        <p:txBody>
          <a:bodyPr/>
          <a:lstStyle>
            <a:lvl1pPr marL="342900" indent="-342900">
              <a:lnSpc>
                <a:spcPct val="120000"/>
              </a:lnSpc>
              <a:spcAft>
                <a:spcPts val="600"/>
              </a:spcAft>
              <a:buFont typeface="Arial" panose="020B0604020202020204" pitchFamily="34" charset="0"/>
              <a:buChar char="•"/>
              <a:defRPr lang="en-US" altLang="zh-CN" sz="2400" b="0" smtClean="0">
                <a:solidFill>
                  <a:schemeClr val="tx1"/>
                </a:solidFill>
                <a:effectLst/>
                <a:latin typeface="+mn-ea"/>
                <a:ea typeface="+mn-ea"/>
              </a:defRPr>
            </a:lvl1pPr>
            <a:lvl2pPr marL="457200" indent="0">
              <a:buNone/>
              <a:defRPr sz="24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400">
                <a:latin typeface="黑体" panose="02010609060101010101" pitchFamily="49" charset="-122"/>
                <a:ea typeface="黑体" panose="02010609060101010101" pitchFamily="49" charset="-122"/>
              </a:defRPr>
            </a:lvl4pPr>
            <a:lvl5pPr>
              <a:defRPr sz="2400">
                <a:latin typeface="黑体" panose="02010609060101010101" pitchFamily="49" charset="-122"/>
                <a:ea typeface="黑体" panose="02010609060101010101" pitchFamily="49" charset="-122"/>
              </a:defRPr>
            </a:lvl5pPr>
          </a:lstStyle>
          <a:p>
            <a:r>
              <a:rPr lang="zh-CN" altLang="en-US" sz="2000" b="0" dirty="0" smtClean="0">
                <a:solidFill>
                  <a:srgbClr val="D4D4D4"/>
                </a:solidFill>
                <a:effectLst/>
                <a:latin typeface="Consolas" panose="020B0609020204030204" pitchFamily="49" charset="0"/>
              </a:rPr>
              <a:t>标题 </a:t>
            </a:r>
            <a:r>
              <a:rPr lang="en-US" altLang="zh-CN" sz="2000" b="0" dirty="0" smtClean="0">
                <a:solidFill>
                  <a:srgbClr val="D4D4D4"/>
                </a:solidFill>
                <a:effectLst/>
                <a:latin typeface="Consolas" panose="020B0609020204030204" pitchFamily="49" charset="0"/>
              </a:rPr>
              <a:t>0 176 80</a:t>
            </a:r>
          </a:p>
          <a:p>
            <a:r>
              <a:rPr lang="zh-CN" altLang="en-US" sz="2000" b="0" dirty="0" smtClean="0">
                <a:solidFill>
                  <a:srgbClr val="D4D4D4"/>
                </a:solidFill>
                <a:effectLst/>
                <a:latin typeface="Consolas" panose="020B0609020204030204" pitchFamily="49" charset="0"/>
              </a:rPr>
              <a:t>环境名</a:t>
            </a:r>
            <a:r>
              <a:rPr lang="en-US" altLang="zh-CN" sz="2000" b="0" dirty="0" smtClean="0">
                <a:solidFill>
                  <a:srgbClr val="D4D4D4"/>
                </a:solidFill>
                <a:effectLst/>
                <a:latin typeface="Consolas" panose="020B0609020204030204" pitchFamily="49" charset="0"/>
              </a:rPr>
              <a:t>,</a:t>
            </a:r>
            <a:r>
              <a:rPr lang="zh-CN" altLang="en-US" sz="2000" b="0" dirty="0" smtClean="0">
                <a:solidFill>
                  <a:srgbClr val="D4D4D4"/>
                </a:solidFill>
                <a:effectLst/>
                <a:latin typeface="Consolas" panose="020B0609020204030204" pitchFamily="49" charset="0"/>
              </a:rPr>
              <a:t>概念 </a:t>
            </a:r>
            <a:r>
              <a:rPr lang="en-US" altLang="zh-CN" sz="2000" b="0" dirty="0" smtClean="0">
                <a:solidFill>
                  <a:srgbClr val="D4D4D4"/>
                </a:solidFill>
                <a:effectLst/>
                <a:latin typeface="Consolas" panose="020B0609020204030204" pitchFamily="49" charset="0"/>
              </a:rPr>
              <a:t>0 0 255</a:t>
            </a:r>
          </a:p>
          <a:p>
            <a:r>
              <a:rPr lang="zh-CN" altLang="en-US" sz="2000" b="0" dirty="0" smtClean="0">
                <a:solidFill>
                  <a:srgbClr val="D4D4D4"/>
                </a:solidFill>
                <a:effectLst/>
                <a:latin typeface="Consolas" panose="020B0609020204030204" pitchFamily="49" charset="0"/>
              </a:rPr>
              <a:t>强调 </a:t>
            </a:r>
            <a:r>
              <a:rPr lang="en-US" altLang="zh-CN" sz="2000" b="0" dirty="0" smtClean="0">
                <a:solidFill>
                  <a:srgbClr val="D4D4D4"/>
                </a:solidFill>
                <a:effectLst/>
                <a:latin typeface="Consolas" panose="020B0609020204030204" pitchFamily="49" charset="0"/>
              </a:rPr>
              <a:t>255 0 0</a:t>
            </a:r>
          </a:p>
          <a:p>
            <a:r>
              <a:rPr lang="zh-CN" altLang="en-US" sz="2000" b="0" dirty="0" smtClean="0">
                <a:solidFill>
                  <a:srgbClr val="D4D4D4"/>
                </a:solidFill>
                <a:effectLst/>
                <a:latin typeface="Consolas" panose="020B0609020204030204" pitchFamily="49" charset="0"/>
              </a:rPr>
              <a:t>坐标轴 </a:t>
            </a:r>
            <a:r>
              <a:rPr lang="en-US" altLang="zh-CN" sz="2000" b="0" dirty="0" smtClean="0">
                <a:solidFill>
                  <a:srgbClr val="D4D4D4"/>
                </a:solidFill>
                <a:effectLst/>
                <a:latin typeface="Consolas" panose="020B0609020204030204" pitchFamily="49" charset="0"/>
              </a:rPr>
              <a:t>91 155 213</a:t>
            </a:r>
          </a:p>
          <a:p>
            <a:r>
              <a:rPr lang="zh-CN" altLang="en-US" sz="2000" b="0" dirty="0" smtClean="0">
                <a:solidFill>
                  <a:srgbClr val="D4D4D4"/>
                </a:solidFill>
                <a:effectLst/>
                <a:latin typeface="Consolas" panose="020B0609020204030204" pitchFamily="49" charset="0"/>
              </a:rPr>
              <a:t>函数图像</a:t>
            </a:r>
          </a:p>
          <a:p>
            <a:r>
              <a:rPr lang="en-US" altLang="zh-CN" sz="2000" b="0" dirty="0" smtClean="0">
                <a:solidFill>
                  <a:srgbClr val="D4D4D4"/>
                </a:solidFill>
                <a:effectLst/>
                <a:latin typeface="Consolas" panose="020B0609020204030204" pitchFamily="49" charset="0"/>
              </a:rPr>
              <a:t>192 0 0 </a:t>
            </a:r>
          </a:p>
          <a:p>
            <a:r>
              <a:rPr lang="en-US" altLang="zh-CN" sz="2000" b="0" dirty="0" smtClean="0">
                <a:solidFill>
                  <a:srgbClr val="D4D4D4"/>
                </a:solidFill>
                <a:effectLst/>
                <a:latin typeface="Consolas" panose="020B0609020204030204" pitchFamily="49" charset="0"/>
              </a:rPr>
              <a:t>0 153 0</a:t>
            </a:r>
          </a:p>
          <a:p>
            <a:r>
              <a:rPr lang="en-US" altLang="zh-CN" sz="2000" b="0" dirty="0" smtClean="0">
                <a:solidFill>
                  <a:srgbClr val="D4D4D4"/>
                </a:solidFill>
                <a:effectLst/>
                <a:latin typeface="Consolas" panose="020B0609020204030204" pitchFamily="49" charset="0"/>
              </a:rPr>
              <a:t>112 48 160</a:t>
            </a:r>
          </a:p>
          <a:p>
            <a:pPr lvl="0">
              <a:spcAft>
                <a:spcPts val="1200"/>
              </a:spcAft>
            </a:pPr>
            <a:endParaRPr lang="zh-CN" altLang="en-US"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7746297"/>
      </p:ext>
    </p:extLst>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155558"/>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dirty="0" smtClean="0">
                <a:solidFill>
                  <a:srgbClr val="00B0F0"/>
                </a:solidFill>
                <a:latin typeface="+mj-ea"/>
                <a:ea typeface="+mj-ea"/>
              </a:rPr>
              <a:t>数学（下）</a:t>
            </a:r>
            <a:endParaRPr lang="zh-CN" altLang="en-US" sz="2400" b="1" dirty="0">
              <a:solidFill>
                <a:srgbClr val="00B0F0"/>
              </a:solidFill>
              <a:latin typeface="+mj-ea"/>
              <a:ea typeface="+mj-ea"/>
            </a:endParaRPr>
          </a:p>
        </p:txBody>
      </p:sp>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Tree>
    <p:extLst>
      <p:ext uri="{BB962C8B-B14F-4D97-AF65-F5344CB8AC3E}">
        <p14:creationId xmlns:p14="http://schemas.microsoft.com/office/powerpoint/2010/main" val="20438531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Lst>
  <p:transition>
    <p:zoom/>
  </p:transition>
  <p:timing>
    <p:tnLst>
      <p:par>
        <p:cTn id="1" dur="indefinite" restart="never" nodeType="tmRoot"/>
      </p:par>
    </p:tnLst>
  </p:timing>
  <p:hf sldNum="0" hdr="0" ft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第三章 一元函数微分学</a:t>
            </a:r>
          </a:p>
        </p:txBody>
      </p:sp>
    </p:spTree>
    <p:extLst>
      <p:ext uri="{BB962C8B-B14F-4D97-AF65-F5344CB8AC3E}">
        <p14:creationId xmlns:p14="http://schemas.microsoft.com/office/powerpoint/2010/main" val="3438122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换言之</a:t>
                </a:r>
                <a:r>
                  <a:rPr lang="en-US" altLang="zh-CN" dirty="0" smtClean="0"/>
                  <a:t>,</a:t>
                </a:r>
                <a:endParaRPr lang="en-US" altLang="zh-CN" i="1"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𝑓</m:t>
                      </m:r>
                      <m:r>
                        <a:rPr lang="en-US" altLang="zh-CN" b="0" i="1" smtClean="0">
                          <a:solidFill>
                            <a:srgbClr val="FF0000"/>
                          </a:solidFill>
                          <a:latin typeface="Cambria Math" panose="02040503050406030204" pitchFamily="18" charset="0"/>
                        </a:rPr>
                        <m:t>′</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a:rPr lang="en-US" altLang="zh-CN" b="0" i="1" smtClean="0">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lim>
                      </m:limLow>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num>
                        <m:den>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den>
                      </m:f>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𝑦</m:t>
                          </m:r>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solidFill>
                            <a:srgbClr val="FF0000"/>
                          </a:solidFill>
                          <a:latin typeface="Cambria Math" panose="02040503050406030204" pitchFamily="18" charset="0"/>
                        </a:rPr>
                        <m:t>=</m:t>
                      </m:r>
                      <m:limLow>
                        <m:limLowPr>
                          <m:ctrlPr>
                            <a:rPr lang="en-US" altLang="zh-CN" i="1" smtClean="0">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如果该极限不存在</a:t>
                </a:r>
                <a:r>
                  <a:rPr lang="en-US" altLang="zh-CN" dirty="0" smtClean="0"/>
                  <a:t>, </a:t>
                </a:r>
                <a:r>
                  <a:rPr lang="zh-CN" altLang="en-US" dirty="0" smtClean="0"/>
                  <a:t>则称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不可导</a:t>
                </a:r>
                <a:r>
                  <a:rPr lang="zh-CN" altLang="en-US" dirty="0" smtClean="0"/>
                  <a:t>或</a:t>
                </a:r>
                <a:r>
                  <a:rPr lang="zh-CN" altLang="en-US" dirty="0" smtClean="0">
                    <a:solidFill>
                      <a:srgbClr val="00B050"/>
                    </a:solidFill>
                  </a:rPr>
                  <a:t>没有导数</a:t>
                </a:r>
                <a:r>
                  <a:rPr lang="en-US" altLang="zh-CN" dirty="0" smtClean="0"/>
                  <a:t>.</a:t>
                </a:r>
              </a:p>
              <a:p>
                <a:r>
                  <a:rPr lang="zh-CN" altLang="en-US" dirty="0"/>
                  <a:t>第一</a:t>
                </a:r>
                <a:r>
                  <a:rPr lang="zh-CN" altLang="en-US" dirty="0" smtClean="0"/>
                  <a:t>种形式常常用在研究抽象函数性质与导函数关系时</a:t>
                </a:r>
                <a:r>
                  <a:rPr lang="en-US" altLang="zh-CN" dirty="0" smtClean="0"/>
                  <a:t>, </a:t>
                </a:r>
                <a:r>
                  <a:rPr lang="zh-CN" altLang="en-US" dirty="0" smtClean="0"/>
                  <a:t>而第三种形式则常常用在计算具体函数的导数</a:t>
                </a:r>
                <a:r>
                  <a:rPr lang="en-US" altLang="zh-CN" dirty="0" smtClean="0"/>
                  <a:t>, </a:t>
                </a:r>
                <a:r>
                  <a:rPr lang="zh-CN" altLang="en-US" dirty="0" smtClean="0"/>
                  <a:t>此时该极限是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m:t>
                        </m:r>
                      </m:num>
                      <m:den>
                        <m:r>
                          <a:rPr lang="en-US" altLang="zh-CN" b="0" i="1" smtClean="0">
                            <a:latin typeface="Cambria Math" panose="02040503050406030204" pitchFamily="18" charset="0"/>
                          </a:rPr>
                          <m:t>0</m:t>
                        </m:r>
                      </m:den>
                    </m:f>
                  </m:oMath>
                </a14:m>
                <a:r>
                  <a:rPr lang="zh-CN" altLang="en-US" dirty="0" smtClean="0"/>
                  <a:t> 型不定式</a:t>
                </a:r>
                <a:r>
                  <a:rPr lang="en-US" altLang="zh-CN" dirty="0" smtClean="0"/>
                  <a:t>, </a:t>
                </a:r>
                <a:r>
                  <a:rPr lang="zh-CN" altLang="en-US" dirty="0" smtClean="0"/>
                  <a:t>我们可以利用等价无穷小来计算</a:t>
                </a:r>
                <a:r>
                  <a:rPr lang="en-US" altLang="zh-CN" dirty="0" smtClean="0"/>
                  <a:t>.</a:t>
                </a:r>
              </a:p>
              <a:p>
                <a:r>
                  <a:rPr lang="zh-CN" altLang="en-US" dirty="0"/>
                  <a:t>第二</a:t>
                </a:r>
                <a:r>
                  <a:rPr lang="zh-CN" altLang="en-US" dirty="0" smtClean="0"/>
                  <a:t>种形式则表明了导数和微分的关系</a:t>
                </a:r>
                <a:r>
                  <a:rPr lang="en-US" altLang="zh-CN" dirty="0" smtClean="0"/>
                  <a:t>, </a:t>
                </a:r>
                <a:r>
                  <a:rPr lang="zh-CN" altLang="en-US" dirty="0" smtClean="0"/>
                  <a:t>这种关系我们会在后面再介绍</a:t>
                </a:r>
                <a:r>
                  <a:rPr lang="en-US" altLang="zh-CN" dirty="0" smtClean="0"/>
                  <a:t>.</a:t>
                </a:r>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440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由</a:t>
                </a:r>
                <a:r>
                  <a:rPr lang="zh-CN" altLang="en-US" dirty="0" smtClean="0"/>
                  <a:t>导数定义知</a:t>
                </a:r>
                <a:r>
                  <a:rPr lang="en-US" altLang="zh-CN" dirty="0" smtClean="0"/>
                  <a:t>,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处切线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因此切线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的方程为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m:oMathPara>
                </a14:m>
                <a:endParaRPr lang="en-US" altLang="zh-CN" dirty="0" smtClean="0"/>
              </a:p>
              <a:p>
                <a:pPr/>
                <a:r>
                  <a:rPr lang="zh-CN" altLang="en-US" dirty="0" smtClean="0"/>
                  <a:t>相应</a:t>
                </a:r>
                <a:r>
                  <a:rPr lang="zh-CN" altLang="en-US" dirty="0"/>
                  <a:t>的</a:t>
                </a:r>
                <a:r>
                  <a:rPr lang="zh-CN" altLang="en-US" dirty="0" smtClean="0"/>
                  <a:t>法线斜率为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m:t>
                    </m:r>
                  </m:oMath>
                </a14:m>
                <a:r>
                  <a:rPr lang="en-US" altLang="zh-CN" dirty="0" smtClean="0"/>
                  <a:t> </a:t>
                </a:r>
                <a:r>
                  <a:rPr lang="zh-CN" altLang="en-US" dirty="0" smtClean="0"/>
                  <a:t>时则为竖直直线</a:t>
                </a:r>
                <a:r>
                  <a:rPr lang="en-US" altLang="zh-CN" dirty="0" smtClean="0"/>
                  <a:t>), </a:t>
                </a:r>
                <a:r>
                  <a:rPr lang="zh-CN" altLang="en-US" dirty="0" smtClean="0"/>
                  <a:t>方程</a:t>
                </a:r>
                <a:r>
                  <a:rPr lang="zh-CN" altLang="en-US" dirty="0"/>
                  <a:t>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dirty="0" smtClean="0"/>
              </a:p>
              <a:p>
                <a:r>
                  <a:rPr lang="zh-CN" altLang="en-US" dirty="0" smtClean="0"/>
                  <a:t>当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a14:m>
                <a:r>
                  <a:rPr lang="en-US" altLang="zh-CN" dirty="0" smtClean="0"/>
                  <a:t> </a:t>
                </a:r>
                <a:r>
                  <a:rPr lang="zh-CN" altLang="en-US" dirty="0" smtClean="0"/>
                  <a:t>时</a:t>
                </a:r>
                <a:r>
                  <a:rPr lang="en-US" altLang="zh-CN" dirty="0" smtClean="0"/>
                  <a:t>, </a:t>
                </a:r>
                <a:r>
                  <a:rPr lang="zh-CN" altLang="en-US" dirty="0" smtClean="0"/>
                  <a:t>切线为竖直直线</a:t>
                </a:r>
                <a:r>
                  <a:rPr lang="en-US" altLang="zh-CN" dirty="0" smtClean="0"/>
                  <a:t>, </a:t>
                </a:r>
              </a:p>
              <a:p>
                <a:pPr marL="0" indent="0" algn="ctr">
                  <a:buNone/>
                </a:pPr>
                <a:r>
                  <a:rPr lang="zh-CN" altLang="en-US" dirty="0" smtClean="0"/>
                  <a:t>切线方程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法线</a:t>
                </a:r>
                <a:r>
                  <a:rPr lang="zh-CN" altLang="en-US" dirty="0" smtClean="0"/>
                  <a:t>方程为</a:t>
                </a:r>
                <a:r>
                  <a:rPr lang="zh-CN" altLang="en-US" dirty="0" smtClean="0"/>
                  <a:t>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a:t>
                </a:r>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34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a:bodyPr>
              <a:lstStyle/>
              <a:p>
                <a:r>
                  <a:rPr lang="zh-CN" altLang="en-US" dirty="0" smtClean="0">
                    <a:solidFill>
                      <a:srgbClr val="0000FF"/>
                    </a:solidFill>
                  </a:rPr>
                  <a:t>例</a:t>
                </a:r>
                <a:r>
                  <a:rPr lang="zh-CN" altLang="en-US" dirty="0" smtClean="0"/>
                  <a:t> 从正上方竖直向下的光线经过曲线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oMath>
                </a14:m>
                <a:r>
                  <a:rPr lang="zh-CN" altLang="en-US" dirty="0" smtClean="0"/>
                  <a:t> 反射后一定经过它的焦点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𝑎</m:t>
                        </m:r>
                      </m:e>
                    </m:d>
                  </m:oMath>
                </a14:m>
                <a:r>
                  <a:rPr lang="en-US" altLang="zh-CN" dirty="0" smtClean="0"/>
                  <a:t>.</a:t>
                </a:r>
              </a:p>
              <a:p>
                <a:r>
                  <a:rPr lang="zh-CN" altLang="en-US" dirty="0" smtClean="0">
                    <a:solidFill>
                      <a:srgbClr val="0000FF"/>
                    </a:solidFill>
                  </a:rPr>
                  <a:t>证明 </a:t>
                </a:r>
                <a:r>
                  <a:rPr lang="zh-CN" altLang="en-US" dirty="0" smtClean="0"/>
                  <a:t>设光线</a:t>
                </a:r>
                <a:r>
                  <a:rPr lang="zh-CN" altLang="en-US" dirty="0"/>
                  <a:t>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则反射点为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e>
                    </m:d>
                  </m:oMath>
                </a14:m>
                <a:r>
                  <a:rPr lang="en-US" altLang="zh-CN" dirty="0" smtClean="0"/>
                  <a:t>. </a:t>
                </a:r>
                <a:r>
                  <a:rPr lang="zh-CN" altLang="en-US" dirty="0" smtClean="0"/>
                  <a:t>由于</a:t>
                </a:r>
                <a:endParaRPr lang="en-US" altLang="zh-CN" dirty="0" smtClean="0">
                  <a:solidFill>
                    <a:schemeClr val="tx1"/>
                  </a:solidFill>
                </a:endParaRPr>
              </a:p>
              <a:p>
                <a:pPr marL="0" indent="0">
                  <a:buNone/>
                </a:pP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0" smtClean="0">
                              <a:latin typeface="Cambria Math" panose="02040503050406030204" pitchFamily="18" charset="0"/>
                            </a:rPr>
                            <m:t>4</m:t>
                          </m:r>
                          <m:r>
                            <a:rPr lang="en-US" altLang="zh-CN" b="0" i="1" smtClean="0">
                              <a:latin typeface="Cambria Math" panose="02040503050406030204" pitchFamily="18" charset="0"/>
                            </a:rPr>
                            <m:t>𝑎</m:t>
                          </m:r>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num>
                        <m:den>
                          <m:r>
                            <a:rPr lang="en-US" altLang="zh-CN" b="0" i="0" smtClean="0">
                              <a:latin typeface="Cambria Math" panose="02040503050406030204" pitchFamily="18" charset="0"/>
                            </a:rPr>
                            <m:t>4</m:t>
                          </m:r>
                          <m:r>
                            <a:rPr lang="en-US" altLang="zh-CN" i="1">
                              <a:latin typeface="Cambria Math" panose="02040503050406030204" pitchFamily="18" charset="0"/>
                            </a:rPr>
                            <m:t>𝑎</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m:t>
                      </m:r>
                    </m:oMath>
                  </m:oMathPara>
                </a14:m>
                <a:endParaRPr lang="en-US" altLang="zh-CN" dirty="0" smtClean="0"/>
              </a:p>
              <a:p>
                <a:r>
                  <a:rPr lang="zh-CN" altLang="en-US" dirty="0" smtClean="0"/>
                  <a:t>因此该点的切线斜率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r>
                      <a:rPr lang="en-US" altLang="zh-CN" b="0" i="1" smtClean="0">
                        <a:latin typeface="Cambria Math" panose="02040503050406030204" pitchFamily="18" charset="0"/>
                      </a:rPr>
                      <m:t>=</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𝑎</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反射光线的斜率为</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tan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m:t>
                      </m:r>
                    </m:oMath>
                  </m:oMathPara>
                </a14:m>
                <a:endParaRPr lang="en-US" altLang="zh-CN" dirty="0" smtClean="0"/>
              </a:p>
              <a:p>
                <a:r>
                  <a:rPr lang="zh-CN" altLang="en-US" dirty="0" smtClean="0"/>
                  <a:t>因此反射光线的方程为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r>
                          <a:rPr lang="en-US" altLang="zh-CN" i="1">
                            <a:latin typeface="Cambria Math" panose="02040503050406030204" pitchFamily="18" charset="0"/>
                          </a:rPr>
                          <m:t>−4</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 </a:t>
                </a:r>
                <a:r>
                  <a:rPr lang="zh-CN" altLang="en-US" dirty="0" smtClean="0"/>
                  <a:t>它总经过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1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由此可知</a:t>
                </a:r>
                <a:r>
                  <a:rPr lang="en-US" altLang="zh-CN" dirty="0"/>
                  <a:t>, </a:t>
                </a:r>
                <a:r>
                  <a:rPr lang="zh-CN" altLang="en-US" dirty="0"/>
                  <a:t>凹面镜的表面是旋转抛物面</a:t>
                </a:r>
                <a:r>
                  <a:rPr lang="en-US" altLang="zh-CN" dirty="0" smtClean="0"/>
                  <a:t>.</a:t>
                </a:r>
              </a:p>
              <a:p>
                <a:r>
                  <a:rPr lang="zh-CN" altLang="en-US" dirty="0" smtClean="0"/>
                  <a:t>对于凸透镜</a:t>
                </a:r>
                <a:r>
                  <a:rPr lang="en-US" altLang="zh-CN" dirty="0" smtClean="0"/>
                  <a:t>, </a:t>
                </a:r>
                <a:r>
                  <a:rPr lang="zh-CN" altLang="en-US" dirty="0" smtClean="0"/>
                  <a:t>我们也可以类似地运用折射定律来研究它的曲面方程</a:t>
                </a:r>
                <a:r>
                  <a:rPr lang="en-US" altLang="zh-CN" dirty="0" smtClean="0"/>
                  <a:t>, </a:t>
                </a:r>
                <a:r>
                  <a:rPr lang="zh-CN" altLang="en-US" dirty="0" smtClean="0"/>
                  <a:t>它的表面也是旋转抛物面</a:t>
                </a:r>
                <a:r>
                  <a:rPr lang="en-US" altLang="zh-CN" dirty="0" smtClean="0"/>
                  <a:t>. </a:t>
                </a:r>
                <a:r>
                  <a:rPr lang="zh-CN" altLang="en-US" dirty="0" smtClean="0"/>
                  <a:t>不过在精度需要不高时</a:t>
                </a:r>
                <a:r>
                  <a:rPr lang="en-US" altLang="zh-CN" dirty="0" smtClean="0"/>
                  <a:t>, </a:t>
                </a:r>
                <a:r>
                  <a:rPr lang="zh-CN" altLang="en-US" dirty="0" smtClean="0"/>
                  <a:t>往往用更容易加工的球面镜来代替</a:t>
                </a:r>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设</a:t>
                </a:r>
                <a:r>
                  <a:rPr lang="zh-CN" altLang="en-US" dirty="0"/>
                  <a:t>一物体在做直线运动</a:t>
                </a:r>
                <a:r>
                  <a:rPr lang="en-US" altLang="zh-CN" dirty="0"/>
                  <a:t>, </a:t>
                </a:r>
                <a:r>
                  <a:rPr lang="zh-CN" altLang="en-US" dirty="0"/>
                  <a:t>位置函数为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r>
                      <a:rPr lang="en-US" altLang="zh-CN" b="0" i="1" smtClean="0">
                        <a:latin typeface="Cambria Math" panose="02040503050406030204" pitchFamily="18" charset="0"/>
                      </a:rPr>
                      <m:t>𝑡</m:t>
                    </m:r>
                  </m:oMath>
                </a14:m>
                <a:r>
                  <a:rPr lang="en-US" altLang="zh-CN" dirty="0"/>
                  <a:t>, </a:t>
                </a:r>
                <a:r>
                  <a:rPr lang="zh-CN" altLang="en-US" dirty="0"/>
                  <a:t>其中 </a:t>
                </a:r>
                <a14:m>
                  <m:oMath xmlns:m="http://schemas.openxmlformats.org/officeDocument/2006/math">
                    <m:r>
                      <a:rPr lang="en-US" altLang="zh-CN" i="1">
                        <a:latin typeface="Cambria Math" panose="02040503050406030204" pitchFamily="18" charset="0"/>
                      </a:rPr>
                      <m:t>𝑡</m:t>
                    </m:r>
                  </m:oMath>
                </a14:m>
                <a:r>
                  <a:rPr lang="en-US" altLang="zh-CN" dirty="0"/>
                  <a:t> </a:t>
                </a:r>
                <a:r>
                  <a:rPr lang="zh-CN" altLang="en-US" dirty="0"/>
                  <a:t>为时间</a:t>
                </a:r>
                <a:r>
                  <a:rPr lang="en-US" altLang="zh-CN" dirty="0"/>
                  <a:t>. </a:t>
                </a:r>
                <a:r>
                  <a:rPr lang="zh-CN" altLang="en-US" dirty="0"/>
                  <a:t>那么在时间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a:t> </a:t>
                </a:r>
                <a:r>
                  <a:rPr lang="zh-CN" altLang="en-US" dirty="0" smtClean="0"/>
                  <a:t>时它的瞬时速度是</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m:oMathPara>
                </a14:m>
                <a:endParaRPr lang="en-US" altLang="zh-CN" b="0" i="1" dirty="0" smtClean="0"/>
              </a:p>
              <a:p>
                <a:pPr marL="0" indent="0"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𝑡</m:t>
                          </m:r>
                          <m:r>
                            <a:rPr lang="en-US" altLang="zh-CN" i="1">
                              <a:latin typeface="Cambria Math" panose="02040503050406030204" pitchFamily="18" charset="0"/>
                            </a:rPr>
                            <m:t>→0</m:t>
                          </m:r>
                        </m:lim>
                      </m:limLow>
                      <m:d>
                        <m:dPr>
                          <m:ctrlPr>
                            <a:rPr lang="en-US" altLang="zh-CN" b="0" i="1" smtClean="0">
                              <a:latin typeface="Cambria Math" panose="02040503050406030204" pitchFamily="18" charset="0"/>
                            </a:rPr>
                          </m:ctrlPr>
                        </m:dPr>
                        <m:e>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+5+2</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+5.</m:t>
                      </m:r>
                    </m:oMath>
                  </m:oMathPara>
                </a14:m>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16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和极限以及连续性类似</a:t>
                </a:r>
                <a:r>
                  <a:rPr lang="en-US" altLang="zh-CN" dirty="0" smtClean="0"/>
                  <a:t>, </a:t>
                </a:r>
                <a:r>
                  <a:rPr lang="zh-CN" altLang="en-US" dirty="0" smtClean="0"/>
                  <a:t>我们也可以定义单侧导数</a:t>
                </a:r>
                <a:r>
                  <a:rPr lang="en-US" altLang="zh-CN" dirty="0"/>
                  <a:t>.</a:t>
                </a:r>
              </a:p>
              <a:p>
                <a:r>
                  <a:rPr lang="zh-CN" altLang="en-US" dirty="0" smtClean="0">
                    <a:solidFill>
                      <a:srgbClr val="00B050"/>
                    </a:solidFill>
                  </a:rPr>
                  <a:t>定义</a:t>
                </a:r>
                <a:r>
                  <a:rPr lang="zh-CN" altLang="en-US" dirty="0" smtClean="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smtClean="0"/>
                  <a:t>存在</a:t>
                </a:r>
                <a:r>
                  <a:rPr lang="en-US" altLang="zh-CN" dirty="0" smtClean="0"/>
                  <a:t>(</a:t>
                </a:r>
                <a:r>
                  <a:rPr lang="zh-CN" altLang="en-US" dirty="0" smtClean="0"/>
                  <a:t>这意味着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在某个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上有定义</a:t>
                </a:r>
                <a:r>
                  <a:rPr lang="en-US" altLang="zh-CN" dirty="0" smtClean="0"/>
                  <a:t>), </a:t>
                </a:r>
                <a:r>
                  <a:rPr lang="zh-CN" altLang="en-US" dirty="0" smtClean="0"/>
                  <a:t>则称</a:t>
                </a:r>
                <a:r>
                  <a:rPr lang="zh-CN" altLang="en-US" dirty="0" smtClean="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a:t>
                </a:r>
                <a:r>
                  <a:rPr lang="zh-CN" altLang="en-US" dirty="0">
                    <a:solidFill>
                      <a:srgbClr val="00B050"/>
                    </a:solidFill>
                  </a:rPr>
                  <a:t>左可导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的</a:t>
                </a:r>
                <a:r>
                  <a:rPr lang="zh-CN" altLang="en-US" dirty="0">
                    <a:solidFill>
                      <a:srgbClr val="00B050"/>
                    </a:solidFill>
                  </a:rPr>
                  <a:t>左导数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i="1">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i="1">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a:t>.</a:t>
                </a:r>
              </a:p>
              <a:p>
                <a:r>
                  <a:rPr lang="zh-CN" altLang="en-US" dirty="0">
                    <a:solidFill>
                      <a:srgbClr val="00B050"/>
                    </a:solidFill>
                  </a:rPr>
                  <a:t>定义</a:t>
                </a:r>
                <a:r>
                  <a:rPr lang="zh-CN" altLang="en-US" dirty="0"/>
                  <a:t> 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a:t>
                </a:r>
                <a:r>
                  <a:rPr lang="zh-CN" altLang="en-US" dirty="0"/>
                  <a:t>这意味着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在某个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e>
                    </m:d>
                  </m:oMath>
                </a14:m>
                <a:r>
                  <a:rPr lang="en-US" altLang="zh-CN" dirty="0"/>
                  <a:t> </a:t>
                </a:r>
                <a:r>
                  <a:rPr lang="zh-CN" altLang="en-US" dirty="0"/>
                  <a:t>上有定义</a:t>
                </a:r>
                <a:r>
                  <a:rPr lang="en-US" altLang="zh-CN" dirty="0"/>
                  <a:t>)</a:t>
                </a:r>
                <a:r>
                  <a:rPr lang="en-US" altLang="zh-CN" dirty="0"/>
                  <a:t>, </a:t>
                </a:r>
                <a:r>
                  <a:rPr lang="zh-CN" altLang="en-US" dirty="0" smtClean="0"/>
                  <a:t>则称</a:t>
                </a:r>
                <a:r>
                  <a:rPr lang="zh-CN" altLang="en-US" dirty="0"/>
                  <a:t>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右可</a:t>
                </a:r>
                <a:r>
                  <a:rPr lang="zh-CN" altLang="en-US" dirty="0">
                    <a:solidFill>
                      <a:srgbClr val="00B050"/>
                    </a:solidFill>
                  </a:rPr>
                  <a:t>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的</a:t>
                </a:r>
                <a:r>
                  <a:rPr lang="zh-CN" altLang="en-US" dirty="0" smtClean="0">
                    <a:solidFill>
                      <a:srgbClr val="00B050"/>
                    </a:solidFill>
                  </a:rPr>
                  <a:t>右导数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b="0" i="1" smtClean="0">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b="0" i="1" smtClean="0">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smtClean="0"/>
                  <a:t>.</a:t>
                </a:r>
              </a:p>
              <a:p>
                <a:r>
                  <a:rPr lang="zh-CN" altLang="en-US" dirty="0" smtClean="0"/>
                  <a:t>如果函数在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处左右均可导</a:t>
                </a:r>
                <a:r>
                  <a:rPr lang="en-US" altLang="zh-CN" dirty="0" smtClean="0"/>
                  <a:t>, </a:t>
                </a:r>
                <a:r>
                  <a:rPr lang="zh-CN" altLang="en-US" dirty="0" smtClean="0"/>
                  <a:t>那么能推出在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处可导吗</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5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定理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处可导当且仅当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处既</a:t>
                </a:r>
                <a:r>
                  <a:rPr lang="zh-CN" altLang="en-US" dirty="0" smtClean="0">
                    <a:solidFill>
                      <a:srgbClr val="FF0000"/>
                    </a:solidFill>
                  </a:rPr>
                  <a:t>左可导</a:t>
                </a:r>
                <a:r>
                  <a:rPr lang="zh-CN" altLang="en-US" dirty="0" smtClean="0"/>
                  <a:t>又</a:t>
                </a:r>
                <a:r>
                  <a:rPr lang="zh-CN" altLang="en-US" dirty="0" smtClean="0">
                    <a:solidFill>
                      <a:srgbClr val="FF0000"/>
                    </a:solidFill>
                  </a:rPr>
                  <a:t>右可导</a:t>
                </a:r>
                <a:r>
                  <a:rPr lang="en-US" altLang="zh-CN" dirty="0" smtClean="0"/>
                  <a:t>, </a:t>
                </a:r>
                <a:r>
                  <a:rPr lang="zh-CN" altLang="en-US" dirty="0" smtClean="0"/>
                  <a:t>且 </a:t>
                </a:r>
                <a14:m>
                  <m:oMath xmlns:m="http://schemas.openxmlformats.org/officeDocument/2006/math">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oMath>
                </a14:m>
                <a:r>
                  <a:rPr lang="en-US" altLang="zh-CN" dirty="0" smtClean="0"/>
                  <a:t>.</a:t>
                </a:r>
              </a:p>
              <a:p>
                <a:r>
                  <a:rPr lang="zh-CN" altLang="en-US" dirty="0" smtClean="0"/>
                  <a:t>这由极限的存在性直接推出</a:t>
                </a:r>
                <a:r>
                  <a:rPr lang="en-US" altLang="zh-CN" dirty="0" smtClean="0"/>
                  <a:t>. </a:t>
                </a:r>
                <a:r>
                  <a:rPr lang="zh-CN" altLang="en-US" dirty="0" smtClean="0"/>
                  <a:t>和</a:t>
                </a:r>
                <a:r>
                  <a:rPr lang="zh-CN" altLang="en-US" dirty="0" smtClean="0"/>
                  <a:t>连续性类似</a:t>
                </a:r>
                <a:r>
                  <a:rPr lang="en-US" altLang="zh-CN" dirty="0" smtClean="0"/>
                  <a:t>, </a:t>
                </a:r>
                <a:r>
                  <a:rPr lang="zh-CN" altLang="en-US" dirty="0" smtClean="0"/>
                  <a:t>该定理常用于讨论分段函数分点处的可导性</a:t>
                </a:r>
                <a:r>
                  <a:rPr lang="en-US" altLang="zh-CN" dirty="0" smtClean="0"/>
                  <a:t>.</a:t>
                </a:r>
              </a:p>
              <a:p>
                <a:r>
                  <a:rPr lang="zh-CN" altLang="en-US" dirty="0" smtClean="0"/>
                  <a:t>当函数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导时</a:t>
                </a:r>
                <a:r>
                  <a:rPr lang="en-US" altLang="zh-CN"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a:t>
                </a:r>
              </a:p>
              <a:p>
                <a:r>
                  <a:rPr lang="zh-CN" altLang="en-US" dirty="0"/>
                  <a:t>和连续性</a:t>
                </a:r>
                <a:r>
                  <a:rPr lang="zh-CN" altLang="en-US" dirty="0" smtClean="0"/>
                  <a:t>类似</a:t>
                </a:r>
                <a:r>
                  <a:rPr lang="en-US" altLang="zh-CN" dirty="0" smtClean="0"/>
                  <a:t>, </a:t>
                </a:r>
                <a:r>
                  <a:rPr lang="zh-CN" altLang="en-US" dirty="0" smtClean="0"/>
                  <a:t>我们可以研究函数在区间上的可导性</a:t>
                </a:r>
                <a:r>
                  <a:rPr lang="en-US" altLang="zh-CN" dirty="0" smtClean="0"/>
                  <a:t>.</a:t>
                </a:r>
                <a:endParaRPr lang="en-US" altLang="zh-CN" dirty="0" smtClean="0"/>
              </a:p>
              <a:p>
                <a:r>
                  <a:rPr lang="zh-CN" altLang="en-US" dirty="0" smtClean="0">
                    <a:solidFill>
                      <a:srgbClr val="00B050"/>
                    </a:solidFill>
                  </a:rPr>
                  <a:t>定义 </a:t>
                </a:r>
                <a:r>
                  <a:rPr lang="zh-CN" altLang="en-US" dirty="0" smtClean="0"/>
                  <a:t>如果</a:t>
                </a:r>
                <a:r>
                  <a:rPr lang="zh-CN" altLang="en-US" dirty="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在开区间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内的每一个点</a:t>
                </a:r>
                <a:r>
                  <a:rPr lang="zh-CN" altLang="en-US" dirty="0" smtClean="0"/>
                  <a:t>都可导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内可导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 上</a:t>
                </a:r>
                <a:r>
                  <a:rPr lang="zh-CN" altLang="en-US" dirty="0" smtClean="0"/>
                  <a:t>的</a:t>
                </a:r>
                <a:r>
                  <a:rPr lang="zh-CN" altLang="en-US" dirty="0" smtClean="0">
                    <a:solidFill>
                      <a:srgbClr val="00B050"/>
                    </a:solidFill>
                  </a:rPr>
                  <a:t>可导函数</a:t>
                </a:r>
                <a:r>
                  <a:rPr lang="en-US" altLang="zh-CN" dirty="0"/>
                  <a:t>.</a:t>
                </a:r>
              </a:p>
              <a:p>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a:t>
                </a:r>
                <a:r>
                  <a:rPr lang="zh-CN" altLang="en-US" dirty="0" smtClean="0"/>
                  <a:t>内可导</a:t>
                </a:r>
                <a:r>
                  <a:rPr lang="en-US" altLang="zh-CN" dirty="0" smtClean="0"/>
                  <a:t>, </a:t>
                </a:r>
                <a:r>
                  <a:rPr lang="zh-CN" altLang="en-US" dirty="0"/>
                  <a:t>且在 </a:t>
                </a:r>
                <a14:m>
                  <m:oMath xmlns:m="http://schemas.openxmlformats.org/officeDocument/2006/math">
                    <m:r>
                      <a:rPr lang="en-US" altLang="zh-CN" i="1">
                        <a:latin typeface="Cambria Math" panose="02040503050406030204" pitchFamily="18" charset="0"/>
                      </a:rPr>
                      <m:t>𝑎</m:t>
                    </m:r>
                  </m:oMath>
                </a14:m>
                <a:r>
                  <a:rPr lang="zh-CN" altLang="en-US" dirty="0"/>
                  <a:t> 处</a:t>
                </a:r>
                <a:r>
                  <a:rPr lang="zh-CN" altLang="en-US" dirty="0" smtClean="0"/>
                  <a:t>左可导</a:t>
                </a:r>
                <a:r>
                  <a:rPr lang="en-US" altLang="zh-CN" dirty="0" smtClean="0"/>
                  <a:t>, </a:t>
                </a:r>
                <a:r>
                  <a:rPr lang="zh-CN" altLang="en-US" dirty="0"/>
                  <a:t>在 </a:t>
                </a:r>
                <a14:m>
                  <m:oMath xmlns:m="http://schemas.openxmlformats.org/officeDocument/2006/math">
                    <m:r>
                      <a:rPr lang="en-US" altLang="zh-CN" i="1">
                        <a:latin typeface="Cambria Math" panose="02040503050406030204" pitchFamily="18" charset="0"/>
                      </a:rPr>
                      <m:t>𝑏</m:t>
                    </m:r>
                  </m:oMath>
                </a14:m>
                <a:r>
                  <a:rPr lang="zh-CN" altLang="en-US" dirty="0"/>
                  <a:t> 处</a:t>
                </a:r>
                <a:r>
                  <a:rPr lang="zh-CN" altLang="en-US" dirty="0" smtClean="0"/>
                  <a:t>右可导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dirty="0">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上可导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en-US" altLang="zh-CN" dirty="0"/>
                  <a:t> </a:t>
                </a:r>
                <a:r>
                  <a:rPr lang="zh-CN" altLang="en-US" dirty="0"/>
                  <a:t>上</a:t>
                </a:r>
                <a:r>
                  <a:rPr lang="zh-CN" altLang="en-US" dirty="0" smtClean="0"/>
                  <a:t>的</a:t>
                </a:r>
                <a:r>
                  <a:rPr lang="zh-CN" altLang="en-US" dirty="0" smtClean="0">
                    <a:solidFill>
                      <a:srgbClr val="00B050"/>
                    </a:solidFill>
                  </a:rPr>
                  <a:t>可导函数</a:t>
                </a:r>
                <a:r>
                  <a:rPr lang="en-US" altLang="zh-CN" dirty="0" smtClean="0"/>
                  <a:t>.</a:t>
                </a:r>
              </a:p>
              <a:p>
                <a:r>
                  <a:rPr lang="zh-CN" altLang="en-US" dirty="0"/>
                  <a:t>类似地</a:t>
                </a:r>
                <a:r>
                  <a:rPr lang="en-US" altLang="zh-CN" dirty="0"/>
                  <a:t>, </a:t>
                </a:r>
                <a:r>
                  <a:rPr lang="zh-CN" altLang="en-US" dirty="0"/>
                  <a:t>我们可以定义在半开半闭区间上</a:t>
                </a:r>
                <a:r>
                  <a:rPr lang="zh-CN" altLang="en-US" dirty="0" smtClean="0"/>
                  <a:t>的</a:t>
                </a:r>
                <a:r>
                  <a:rPr lang="zh-CN" altLang="en-US" dirty="0"/>
                  <a:t>可导</a:t>
                </a:r>
                <a:r>
                  <a:rPr lang="zh-CN" altLang="en-US" dirty="0" smtClean="0"/>
                  <a:t>性</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r="-2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213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在一段区间内</a:t>
                </a:r>
                <a:r>
                  <a:rPr lang="en-US" altLang="zh-CN" dirty="0" smtClean="0"/>
                  <a:t>(</a:t>
                </a:r>
                <a:r>
                  <a:rPr lang="zh-CN" altLang="en-US" dirty="0" smtClean="0"/>
                  <a:t>上</a:t>
                </a:r>
                <a:r>
                  <a:rPr lang="en-US" altLang="zh-CN" dirty="0" smtClean="0"/>
                  <a:t>)</a:t>
                </a:r>
                <a:r>
                  <a:rPr lang="zh-CN" altLang="en-US" dirty="0" smtClean="0"/>
                  <a:t>可导</a:t>
                </a:r>
                <a:r>
                  <a:rPr lang="en-US" altLang="zh-CN" dirty="0" smtClean="0"/>
                  <a:t>, </a:t>
                </a:r>
                <a:r>
                  <a:rPr lang="zh-CN" altLang="en-US" dirty="0" smtClean="0"/>
                  <a:t>则在</a:t>
                </a:r>
                <a:r>
                  <a:rPr lang="zh-CN" altLang="en-US" dirty="0" smtClean="0">
                    <a:solidFill>
                      <a:srgbClr val="FF0000"/>
                    </a:solidFill>
                  </a:rPr>
                  <a:t>每一点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的导数会随着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的不同而变化</a:t>
                </a:r>
                <a:r>
                  <a:rPr lang="en-US" altLang="zh-CN" dirty="0" smtClean="0"/>
                  <a:t>, </a:t>
                </a:r>
                <a:r>
                  <a:rPr lang="zh-CN" altLang="en-US" dirty="0" smtClean="0"/>
                  <a:t>其导数值仍然是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a:t>
                </a:r>
                <a:r>
                  <a:rPr lang="en-US" altLang="zh-CN" dirty="0" smtClean="0"/>
                  <a:t>, </a:t>
                </a:r>
                <a:r>
                  <a:rPr lang="zh-CN" altLang="en-US" dirty="0" smtClean="0"/>
                  <a:t>称为</a:t>
                </a:r>
                <a:r>
                  <a:rPr lang="zh-CN" altLang="en-US" dirty="0" smtClean="0">
                    <a:solidFill>
                      <a:srgbClr val="00B050"/>
                    </a:solidFill>
                  </a:rPr>
                  <a:t>函数 </a:t>
                </a:r>
                <a14:m>
                  <m:oMath xmlns:m="http://schemas.openxmlformats.org/officeDocument/2006/math">
                    <m:r>
                      <a:rPr lang="en-US" altLang="zh-CN" b="0" i="1" smtClean="0">
                        <a:solidFill>
                          <a:srgbClr val="00B050"/>
                        </a:solidFill>
                        <a:latin typeface="Cambria Math" panose="02040503050406030204" pitchFamily="18" charset="0"/>
                      </a:rPr>
                      <m:t>𝑦</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𝑓</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a14:m>
                <a:r>
                  <a:rPr lang="zh-CN" altLang="en-US" dirty="0" smtClean="0">
                    <a:solidFill>
                      <a:srgbClr val="00B050"/>
                    </a:solidFill>
                  </a:rPr>
                  <a:t> 在该区间内</a:t>
                </a:r>
                <a:r>
                  <a:rPr lang="en-US" altLang="zh-CN" dirty="0" smtClean="0">
                    <a:solidFill>
                      <a:srgbClr val="00B050"/>
                    </a:solidFill>
                  </a:rPr>
                  <a:t>(</a:t>
                </a:r>
                <a:r>
                  <a:rPr lang="zh-CN" altLang="en-US" dirty="0" smtClean="0">
                    <a:solidFill>
                      <a:srgbClr val="00B050"/>
                    </a:solidFill>
                  </a:rPr>
                  <a:t>上</a:t>
                </a:r>
                <a:r>
                  <a:rPr lang="en-US" altLang="zh-CN" dirty="0" smtClean="0">
                    <a:solidFill>
                      <a:srgbClr val="00B050"/>
                    </a:solidFill>
                  </a:rPr>
                  <a:t>)</a:t>
                </a:r>
                <a:r>
                  <a:rPr lang="zh-CN" altLang="en-US" dirty="0" smtClean="0">
                    <a:solidFill>
                      <a:srgbClr val="00B050"/>
                    </a:solidFill>
                  </a:rPr>
                  <a:t>的导函数</a:t>
                </a:r>
                <a:r>
                  <a:rPr lang="en-US" altLang="zh-CN" dirty="0" smtClean="0"/>
                  <a:t>, </a:t>
                </a:r>
                <a:r>
                  <a:rPr lang="zh-CN" altLang="en-US" dirty="0" smtClean="0"/>
                  <a:t>简称为</a:t>
                </a:r>
                <a:r>
                  <a:rPr lang="zh-CN" altLang="en-US" dirty="0" smtClean="0">
                    <a:solidFill>
                      <a:srgbClr val="00B050"/>
                    </a:solidFill>
                  </a:rPr>
                  <a:t>函数的导数</a:t>
                </a:r>
                <a:r>
                  <a:rPr lang="en-US" altLang="zh-CN" dirty="0" smtClean="0"/>
                  <a:t>, </a:t>
                </a:r>
                <a:r>
                  <a:rPr lang="zh-CN" altLang="en-US" dirty="0" smtClean="0"/>
                  <a:t>记作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zh-CN" altLang="en-US" dirty="0" smtClean="0"/>
                  <a:t> 或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𝑓</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func>
                        <m:funcPr>
                          <m:ctrlPr>
                            <a:rPr lang="en-US" altLang="zh-CN" b="0" i="1" smtClean="0">
                              <a:solidFill>
                                <a:srgbClr val="FF0000"/>
                              </a:solidFill>
                              <a:latin typeface="Cambria Math" panose="02040503050406030204" pitchFamily="18" charset="0"/>
                            </a:rPr>
                          </m:ctrlPr>
                        </m:funcPr>
                        <m:fName>
                          <m:limLow>
                            <m:limLowPr>
                              <m:ctrlPr>
                                <a:rPr lang="en-US" altLang="zh-CN" b="0" i="1" smtClean="0">
                                  <a:solidFill>
                                    <a:srgbClr val="FF0000"/>
                                  </a:solidFill>
                                  <a:latin typeface="Cambria Math" panose="02040503050406030204" pitchFamily="18" charset="0"/>
                                </a:rPr>
                              </m:ctrlPr>
                            </m:limLowPr>
                            <m:e>
                              <m:r>
                                <m:rPr>
                                  <m:sty m:val="p"/>
                                </m:rPr>
                                <a:rPr lang="en-US" altLang="zh-CN" b="0" i="0" smtClean="0">
                                  <a:solidFill>
                                    <a:srgbClr val="FF0000"/>
                                  </a:solidFill>
                                  <a:latin typeface="Cambria Math" panose="02040503050406030204" pitchFamily="18" charset="0"/>
                                </a:rPr>
                                <m:t>lim</m:t>
                              </m:r>
                            </m:e>
                            <m:li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→0</m:t>
                              </m:r>
                            </m:lim>
                          </m:limLow>
                        </m:fName>
                        <m:e>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e>
                      </m:func>
                    </m:oMath>
                  </m:oMathPara>
                </a14:m>
                <a:endParaRPr lang="en-US" altLang="zh-CN" dirty="0" smtClean="0"/>
              </a:p>
              <a:p>
                <a:r>
                  <a:rPr lang="zh-CN" altLang="en-US" dirty="0"/>
                  <a:t>并</a:t>
                </a:r>
                <a:r>
                  <a:rPr lang="zh-CN" altLang="en-US" dirty="0" smtClean="0"/>
                  <a:t>有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t>由此可知左右导数不能</a:t>
                </a:r>
                <a:r>
                  <a:rPr lang="zh-CN" altLang="en-US" dirty="0"/>
                  <a:t>写成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a:t> </a:t>
                </a:r>
                <a:r>
                  <a:rPr lang="zh-CN" altLang="en-US" dirty="0"/>
                  <a:t>和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smtClean="0"/>
                  <a:t>, </a:t>
                </a:r>
                <a:r>
                  <a:rPr lang="zh-CN" altLang="en-US" dirty="0" smtClean="0"/>
                  <a:t>因为这种写法表示的是导函数在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的左右极限</a:t>
                </a:r>
                <a:r>
                  <a:rPr lang="en-US" altLang="zh-CN" dirty="0" smtClean="0"/>
                  <a:t>.</a:t>
                </a:r>
                <a:endParaRPr lang="en-US" altLang="zh-CN" dirty="0"/>
              </a:p>
              <a:p>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54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a:t>
                </a:r>
                <a:r>
                  <a:rPr lang="zh-CN" altLang="en-US"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e>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mr>
                        </m:m>
                      </m:e>
                    </m:d>
                  </m:oMath>
                </a14:m>
                <a:r>
                  <a:rPr lang="zh-CN" altLang="en-US" dirty="0" smtClean="0"/>
                  <a:t> </a:t>
                </a:r>
                <a:r>
                  <a:rPr lang="zh-CN" altLang="en-US" dirty="0" smtClean="0"/>
                  <a:t>则</a:t>
                </a:r>
                <a:endParaRPr lang="en-US" altLang="zh-CN" dirty="0" smtClean="0"/>
              </a:p>
              <a:p>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b="0" i="0" smtClean="0">
                                        <a:latin typeface="Cambria Math" panose="02040503050406030204" pitchFamily="18" charset="0"/>
                                      </a:rPr>
                                      <m:t>Δ</m:t>
                                    </m:r>
                                    <m:r>
                                      <a:rPr lang="en-US" altLang="zh-CN" i="1">
                                        <a:latin typeface="Cambria Math" panose="02040503050406030204" pitchFamily="18" charset="0"/>
                                      </a:rPr>
                                      <m:t>𝑥</m:t>
                                    </m:r>
                                  </m:den>
                                </m:f>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e>
                    </m:func>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0" smtClean="0">
                        <a:latin typeface="Cambria Math" panose="02040503050406030204" pitchFamily="18" charset="0"/>
                      </a:rPr>
                      <m:t>.</m:t>
                    </m:r>
                  </m:oMath>
                </a14:m>
                <a:endParaRPr lang="en-US" altLang="zh-CN" dirty="0" smtClean="0"/>
              </a:p>
              <a:p>
                <a:r>
                  <a:rPr lang="zh-CN" altLang="en-US" dirty="0" smtClean="0"/>
                  <a:t>后续我们会看到</a:t>
                </a:r>
                <a:r>
                  <a:rPr lang="en-US" altLang="zh-CN" dirty="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时</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oMath>
                </a14:m>
                <a:r>
                  <a:rPr lang="en-US" altLang="zh-CN" dirty="0" smtClean="0"/>
                  <a:t>.</a:t>
                </a:r>
              </a:p>
              <a:p>
                <a:r>
                  <a:rPr lang="zh-CN" altLang="en-US" dirty="0" smtClean="0"/>
                  <a:t>于是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smtClean="0"/>
                  <a:t> </a:t>
                </a:r>
                <a:r>
                  <a:rPr lang="zh-CN" altLang="en-US" dirty="0" smtClean="0"/>
                  <a:t>不存在</a:t>
                </a:r>
                <a:r>
                  <a:rPr lang="en-US" altLang="zh-CN" dirty="0" smtClean="0"/>
                  <a:t>, </a:t>
                </a:r>
                <a:r>
                  <a:rPr lang="zh-CN" altLang="en-US" dirty="0" smtClean="0"/>
                  <a:t>即导函数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处不连续</a:t>
                </a:r>
                <a:r>
                  <a:rPr lang="en-US" altLang="zh-CN" dirty="0" smtClean="0"/>
                  <a:t>.</a:t>
                </a:r>
              </a:p>
              <a:p>
                <a:r>
                  <a:rPr lang="zh-CN" altLang="en-US" dirty="0" smtClean="0"/>
                  <a:t>所以可导函数的</a:t>
                </a:r>
                <a:r>
                  <a:rPr lang="zh-CN" altLang="en-US" dirty="0" smtClean="0">
                    <a:solidFill>
                      <a:srgbClr val="FF0000"/>
                    </a:solidFill>
                  </a:rPr>
                  <a:t>导函数不一定连续</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10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的导数</a:t>
                </a:r>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均为常数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a:rPr lang="en-US" altLang="zh-CN" b="0" i="1" smtClean="0">
                            <a:latin typeface="Cambria Math" panose="02040503050406030204" pitchFamily="18" charset="0"/>
                          </a:rPr>
                          <m:t>𝑎</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oMath>
                </a14:m>
                <a:r>
                  <a:rPr lang="en-US" altLang="zh-CN" dirty="0" smtClean="0"/>
                  <a:t>, </a:t>
                </a:r>
                <a:r>
                  <a:rPr lang="zh-CN" altLang="en-US" dirty="0" smtClean="0"/>
                  <a:t>即</a:t>
                </a:r>
                <a:r>
                  <a:rPr lang="zh-CN" altLang="en-US" dirty="0" smtClean="0">
                    <a:solidFill>
                      <a:srgbClr val="FF0000"/>
                    </a:solidFill>
                  </a:rPr>
                  <a:t>常数的导数等于 </a:t>
                </a:r>
                <a14:m>
                  <m:oMath xmlns:m="http://schemas.openxmlformats.org/officeDocument/2006/math">
                    <m:r>
                      <a:rPr lang="en-US" altLang="zh-CN" b="0" i="1" smtClean="0">
                        <a:solidFill>
                          <a:srgbClr val="FF0000"/>
                        </a:solidFill>
                        <a:latin typeface="Cambria Math" panose="02040503050406030204" pitchFamily="18" charset="0"/>
                      </a:rPr>
                      <m:t>0</m:t>
                    </m:r>
                  </m:oMath>
                </a14:m>
                <a:r>
                  <a:rPr lang="en-US" altLang="zh-CN" dirty="0" smtClean="0"/>
                  <a:t>.</a:t>
                </a:r>
              </a:p>
              <a:p>
                <a:r>
                  <a:rPr lang="zh-CN" altLang="en-US" dirty="0" smtClean="0"/>
                  <a:t>这说明了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因此我们不可以将导数写成后一种形式</a:t>
                </a:r>
                <a:r>
                  <a:rPr lang="en-US" altLang="zh-CN" dirty="0" smtClean="0"/>
                  <a:t>.</a:t>
                </a:r>
                <a:endParaRPr lang="en-US" altLang="zh-CN" dirty="0" smtClean="0"/>
              </a:p>
              <a:p>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=1</m:t>
                    </m:r>
                  </m:oMath>
                </a14:m>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58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例 </a:t>
                </a:r>
                <a:r>
                  <a:rPr lang="zh-CN" altLang="en-US" dirty="0"/>
                  <a:t>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因此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r>
                        <a:rPr lang="en-US" altLang="zh-CN" i="1">
                          <a:latin typeface="Cambria Math" panose="02040503050406030204" pitchFamily="18" charset="0"/>
                        </a:rPr>
                        <m:t>.</m:t>
                      </m:r>
                    </m:oMath>
                  </m:oMathPara>
                </a14:m>
                <a:endParaRPr lang="en-US" altLang="zh-CN" dirty="0"/>
              </a:p>
              <a:p>
                <a:r>
                  <a:rPr lang="zh-CN" altLang="en-US" dirty="0"/>
                  <a:t>同理</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r>
                                  <a:rPr lang="en-US" altLang="zh-CN" i="1" dirty="0">
                                    <a:latin typeface="Cambria Math" panose="02040503050406030204" pitchFamily="18" charset="0"/>
                                  </a:rPr>
                                  <m:t>𝑥</m:t>
                                </m:r>
                              </m:e>
                            </m:func>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r>
                          <a:rPr lang="en-US" altLang="zh-CN" i="1" dirty="0">
                            <a:latin typeface="Cambria Math" panose="02040503050406030204" pitchFamily="18" charset="0"/>
                          </a:rPr>
                          <m:t>𝑥</m:t>
                        </m:r>
                      </m:e>
                    </m:func>
                  </m:oMath>
                </a14:m>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r>
                  <a:rPr lang="zh-CN" altLang="en-US" dirty="0" smtClean="0"/>
                  <a:t> 的导数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sz="2800" i="1" smtClean="0">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𝑓</m:t>
                        </m:r>
                      </m:e>
                      <m:sup>
                        <m:r>
                          <a:rPr lang="en-US" altLang="zh-CN" sz="2800" i="1">
                            <a:solidFill>
                              <a:schemeClr val="tx1"/>
                            </a:solidFill>
                            <a:latin typeface="Cambria Math" panose="02040503050406030204" pitchFamily="18" charset="0"/>
                          </a:rPr>
                          <m:t>′</m:t>
                        </m:r>
                      </m:sup>
                    </m:sSup>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func>
                      <m:funcPr>
                        <m:ctrlPr>
                          <a:rPr lang="en-US" altLang="zh-CN" sz="2800" i="1">
                            <a:solidFill>
                              <a:schemeClr val="tx1"/>
                            </a:solidFill>
                            <a:latin typeface="Cambria Math" panose="02040503050406030204" pitchFamily="18" charset="0"/>
                          </a:rPr>
                        </m:ctrlPr>
                      </m:funcPr>
                      <m:fName>
                        <m:limLow>
                          <m:limLowPr>
                            <m:ctrlPr>
                              <a:rPr lang="en-US" altLang="zh-CN" sz="2800" i="1">
                                <a:solidFill>
                                  <a:schemeClr val="tx1"/>
                                </a:solidFill>
                                <a:latin typeface="Cambria Math" panose="02040503050406030204" pitchFamily="18" charset="0"/>
                              </a:rPr>
                            </m:ctrlPr>
                          </m:limLowPr>
                          <m:e>
                            <m:r>
                              <m:rPr>
                                <m:sty m:val="p"/>
                              </m:rPr>
                              <a:rPr lang="en-US" altLang="zh-CN" sz="2800">
                                <a:solidFill>
                                  <a:schemeClr val="tx1"/>
                                </a:solidFill>
                                <a:latin typeface="Cambria Math" panose="02040503050406030204" pitchFamily="18" charset="0"/>
                              </a:rPr>
                              <m:t>lim</m:t>
                            </m:r>
                          </m:e>
                          <m:lim>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→0</m:t>
                            </m:r>
                          </m:lim>
                        </m:limLow>
                      </m:fName>
                      <m:e>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num>
                          <m:den>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den>
                        </m:f>
                      </m:e>
                    </m:func>
                    <m:r>
                      <a:rPr lang="en-US" altLang="zh-CN" sz="2800" b="0" i="1" smtClean="0">
                        <a:latin typeface="Cambria Math" panose="02040503050406030204" pitchFamily="18" charset="0"/>
                      </a:rPr>
                      <m:t>=</m:t>
                    </m:r>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Name>
                      <m:e>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𝑎</m:t>
                                </m:r>
                              </m:e>
                              <m:sup>
                                <m:r>
                                  <a:rPr lang="en-US" altLang="zh-CN" sz="2800" i="1">
                                    <a:latin typeface="Cambria Math" panose="02040503050406030204" pitchFamily="18" charset="0"/>
                                  </a:rPr>
                                  <m:t>𝑥</m:t>
                                </m:r>
                                <m:r>
                                  <a:rPr lang="en-US" altLang="zh-CN" sz="2800" i="1">
                                    <a:latin typeface="Cambria Math" panose="02040503050406030204" pitchFamily="18" charset="0"/>
                                  </a:rPr>
                                  <m:t>+</m:t>
                                </m:r>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sup>
                            </m:sSup>
                            <m:r>
                              <a:rPr lang="en-US" altLang="zh-CN" sz="2800" i="1">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𝑎</m:t>
                                </m:r>
                              </m:e>
                              <m:sup>
                                <m:r>
                                  <a:rPr lang="en-US" altLang="zh-CN" sz="2800" b="0" i="1" smtClean="0">
                                    <a:latin typeface="Cambria Math" panose="02040503050406030204" pitchFamily="18" charset="0"/>
                                  </a:rPr>
                                  <m:t>𝑥</m:t>
                                </m:r>
                              </m:sup>
                            </m:sSup>
                          </m:num>
                          <m:den>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den>
                        </m:f>
                      </m:e>
                    </m:func>
                  </m:oMath>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m:rPr>
                                      <m:sty m:val="p"/>
                                    </m:rPr>
                                    <a:rPr lang="en-US" altLang="zh-CN">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r>
                        <a:rPr lang="zh-CN" altLang="en-US" i="1">
                          <a:latin typeface="Cambria Math" panose="02040503050406030204" pitchFamily="18" charset="0"/>
                        </a:rPr>
                        <m:t>等价无穷小</m:t>
                      </m:r>
                      <m:r>
                        <a:rPr lang="zh-CN" altLang="en-US" i="1" smtClean="0">
                          <a:latin typeface="Cambria Math" panose="02040503050406030204" pitchFamily="18" charset="0"/>
                        </a:rPr>
                        <m:t>替换</m:t>
                      </m:r>
                      <m:r>
                        <a:rPr lang="en-US" altLang="zh-CN" b="0" i="1" smtClean="0">
                          <a:latin typeface="Cambria Math" panose="02040503050406030204" pitchFamily="18" charset="0"/>
                        </a:rPr>
                        <m:t>)</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𝑎</m:t>
                          </m:r>
                        </m:e>
                      </m:func>
                      <m:r>
                        <a:rPr lang="en-US" altLang="zh-CN" b="0" i="1" smtClean="0">
                          <a:latin typeface="Cambria Math" panose="02040503050406030204" pitchFamily="18" charset="0"/>
                        </a:rPr>
                        <m:t>.</m:t>
                      </m:r>
                    </m:oMath>
                  </m:oMathPara>
                </a14:m>
                <a:endParaRPr lang="en-US" altLang="zh-CN" dirty="0" smtClean="0"/>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m:t>
                    </m:r>
                  </m:oMath>
                </a14:m>
                <a:r>
                  <a:rPr lang="en-US" altLang="zh-CN" dirty="0" smtClean="0"/>
                  <a:t>, </a:t>
                </a:r>
                <a:r>
                  <a:rPr lang="zh-CN" altLang="en-US" dirty="0" smtClean="0"/>
                  <a:t>则 </a:t>
                </a:r>
                <a14:m>
                  <m:oMath xmlns:m="http://schemas.openxmlformats.org/officeDocument/2006/math">
                    <m:d>
                      <m:dPr>
                        <m:ctrlPr>
                          <a:rPr lang="en-US" altLang="zh-CN" b="0" i="1" smtClean="0">
                            <a:solidFill>
                              <a:srgbClr val="FF0000"/>
                            </a:solidFill>
                            <a:latin typeface="Cambria Math" panose="02040503050406030204" pitchFamily="18" charset="0"/>
                          </a:rPr>
                        </m:ctrlPr>
                      </m:dPr>
                      <m:e>
                        <m:sSup>
                          <m:sSupPr>
                            <m:ctrlPr>
                              <a:rPr lang="en-US" altLang="zh-CN" b="0" i="1" smtClean="0">
                                <a:solidFill>
                                  <a:srgbClr val="FF0000"/>
                                </a:solidFill>
                                <a:latin typeface="Cambria Math" panose="02040503050406030204" pitchFamily="18" charset="0"/>
                              </a:rPr>
                            </m:ctrlPr>
                          </m:sSupPr>
                          <m:e>
                            <m:r>
                              <m:rPr>
                                <m:sty m:val="p"/>
                              </m:rPr>
                              <a:rPr lang="en-US" altLang="zh-CN" b="0" i="0" smtClean="0">
                                <a:solidFill>
                                  <a:srgbClr val="FF0000"/>
                                </a:solidFill>
                                <a:latin typeface="Cambria Math" panose="02040503050406030204" pitchFamily="18" charset="0"/>
                              </a:rPr>
                              <m:t>e</m:t>
                            </m:r>
                          </m:e>
                          <m:sup>
                            <m:r>
                              <a:rPr lang="en-US" altLang="zh-CN" b="0" i="1" smtClean="0">
                                <a:solidFill>
                                  <a:srgbClr val="FF0000"/>
                                </a:solidFill>
                                <a:latin typeface="Cambria Math" panose="02040503050406030204" pitchFamily="18" charset="0"/>
                              </a:rPr>
                              <m:t>𝑥</m:t>
                            </m:r>
                          </m:sup>
                        </m:sSup>
                      </m:e>
                    </m:d>
                    <m:r>
                      <a:rPr lang="en-US" altLang="zh-CN" b="0" i="1" smtClean="0">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m:rPr>
                            <m:sty m:val="p"/>
                          </m:rPr>
                          <a:rPr lang="en-US" altLang="zh-CN">
                            <a:solidFill>
                              <a:srgbClr val="FF0000"/>
                            </a:solidFill>
                            <a:latin typeface="Cambria Math" panose="02040503050406030204" pitchFamily="18" charset="0"/>
                          </a:rPr>
                          <m:t>e</m:t>
                        </m:r>
                      </m:e>
                      <m:sup>
                        <m:r>
                          <a:rPr lang="en-US" altLang="zh-CN" i="1">
                            <a:solidFill>
                              <a:srgbClr val="FF0000"/>
                            </a:solidFill>
                            <a:latin typeface="Cambria Math" panose="02040503050406030204" pitchFamily="18" charset="0"/>
                          </a:rPr>
                          <m:t>𝑥</m:t>
                        </m:r>
                      </m:sup>
                    </m:sSup>
                  </m:oMath>
                </a14:m>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07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smtClean="0">
                <a:solidFill>
                  <a:srgbClr val="00B050"/>
                </a:solidFill>
              </a:rPr>
              <a:t>3.1 </a:t>
            </a:r>
            <a:r>
              <a:rPr lang="zh-CN" altLang="en-US" dirty="0" smtClean="0">
                <a:solidFill>
                  <a:srgbClr val="00B050"/>
                </a:solidFill>
              </a:rPr>
              <a:t>导数</a:t>
            </a:r>
            <a:r>
              <a:rPr lang="zh-CN" altLang="en-US" dirty="0">
                <a:solidFill>
                  <a:srgbClr val="00B050"/>
                </a:solidFill>
              </a:rPr>
              <a:t>的概念</a:t>
            </a:r>
          </a:p>
        </p:txBody>
      </p:sp>
      <mc:AlternateContent xmlns:mc="http://schemas.openxmlformats.org/markup-compatibility/2006">
        <mc:Choice xmlns:a14="http://schemas.microsoft.com/office/drawing/2010/main" Requires="a14">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t>导数的思想最初是法国数学家费马为解决极大和极小问题而引入的</a:t>
                </a:r>
                <a:r>
                  <a:rPr lang="en-US" altLang="zh-CN" dirty="0" smtClean="0"/>
                  <a:t>. </a:t>
                </a:r>
                <a:r>
                  <a:rPr lang="zh-CN" altLang="en-US" dirty="0" smtClean="0"/>
                  <a:t>它的建立则是英国数学家牛顿和德国数学家莱布尼兹分别在研究力学和几何学过程中建立的</a:t>
                </a:r>
                <a:r>
                  <a:rPr lang="en-US" altLang="zh-CN" dirty="0" smtClean="0"/>
                  <a:t>.</a:t>
                </a:r>
              </a:p>
              <a:p>
                <a:pPr>
                  <a:lnSpc>
                    <a:spcPct val="120000"/>
                  </a:lnSpc>
                  <a:spcAft>
                    <a:spcPts val="600"/>
                  </a:spcAft>
                </a:pPr>
                <a:r>
                  <a:rPr lang="zh-CN" altLang="en-US" dirty="0">
                    <a:solidFill>
                      <a:srgbClr val="0000FF"/>
                    </a:solidFill>
                  </a:rPr>
                  <a:t>例</a:t>
                </a:r>
                <a:r>
                  <a:rPr lang="zh-CN" altLang="en-US" dirty="0"/>
                  <a:t> </a:t>
                </a:r>
                <a:r>
                  <a:rPr lang="zh-CN" altLang="en-US" dirty="0" smtClean="0"/>
                  <a:t>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≠0</m:t>
                        </m:r>
                      </m:e>
                    </m:d>
                  </m:oMath>
                </a14:m>
                <a:r>
                  <a:rPr lang="zh-CN" altLang="en-US" dirty="0" smtClean="0"/>
                  <a:t> 的图像是一个抛物线</a:t>
                </a:r>
                <a:r>
                  <a:rPr lang="en-US" altLang="zh-CN" dirty="0" smtClean="0"/>
                  <a:t>, </a:t>
                </a:r>
                <a:r>
                  <a:rPr lang="zh-CN" altLang="en-US" dirty="0" smtClean="0"/>
                  <a:t>顶点为 </a:t>
                </a:r>
                <a14:m>
                  <m:oMath xmlns:m="http://schemas.openxmlformats.org/officeDocument/2006/math">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r>
                              <a:rPr lang="en-US" altLang="zh-CN" i="1">
                                <a:latin typeface="Cambria Math" panose="02040503050406030204" pitchFamily="18" charset="0"/>
                              </a:rPr>
                              <m:t>2</m:t>
                            </m:r>
                            <m:r>
                              <a:rPr lang="en-US" altLang="zh-CN" i="1">
                                <a:latin typeface="Cambria Math" panose="02040503050406030204" pitchFamily="18" charset="0"/>
                              </a:rPr>
                              <m:t>𝑎</m:t>
                            </m:r>
                          </m:den>
                        </m:f>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den>
                        </m:f>
                      </m:e>
                    </m:d>
                  </m:oMath>
                </a14:m>
                <a:r>
                  <a:rPr lang="en-US" altLang="zh-CN" dirty="0" smtClean="0"/>
                  <a:t>.</a:t>
                </a:r>
              </a:p>
              <a:p>
                <a:pPr>
                  <a:lnSpc>
                    <a:spcPct val="120000"/>
                  </a:lnSpc>
                  <a:spcAft>
                    <a:spcPts val="600"/>
                  </a:spcAft>
                </a:pPr>
                <a:r>
                  <a:rPr lang="zh-CN" altLang="en-US" dirty="0" smtClean="0"/>
                  <a:t>当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oMath>
                </a14:m>
                <a:r>
                  <a:rPr lang="zh-CN" altLang="en-US" dirty="0" smtClean="0"/>
                  <a:t> 时</a:t>
                </a:r>
                <a:r>
                  <a:rPr lang="en-US" altLang="zh-CN" dirty="0" smtClean="0"/>
                  <a:t>, </a:t>
                </a:r>
                <a:r>
                  <a:rPr lang="zh-CN" altLang="en-US" dirty="0" smtClean="0"/>
                  <a:t>这个抛物线开口向上</a:t>
                </a:r>
                <a:r>
                  <a:rPr lang="en-US" altLang="zh-CN" dirty="0" smtClean="0"/>
                  <a:t>, </a:t>
                </a:r>
                <a:r>
                  <a:rPr lang="zh-CN" altLang="en-US" dirty="0" smtClean="0"/>
                  <a:t>其顶点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oMath>
                </a14:m>
                <a:r>
                  <a:rPr lang="zh-CN" altLang="en-US" dirty="0" smtClean="0"/>
                  <a:t> 是该图像的最低点</a:t>
                </a:r>
                <a:r>
                  <a:rPr lang="en-US" altLang="zh-CN" dirty="0" smtClean="0"/>
                  <a:t>, </a:t>
                </a:r>
                <a:r>
                  <a:rPr lang="zh-CN" altLang="en-US" dirty="0" smtClean="0"/>
                  <a:t>对应的函数值是这个函数的最小值</a:t>
                </a:r>
                <a:r>
                  <a:rPr lang="en-US" altLang="zh-CN" dirty="0"/>
                  <a:t>.</a:t>
                </a:r>
              </a:p>
              <a:p>
                <a:pPr>
                  <a:lnSpc>
                    <a:spcPct val="120000"/>
                  </a:lnSpc>
                  <a:spcAft>
                    <a:spcPts val="600"/>
                  </a:spcAft>
                </a:pPr>
                <a:r>
                  <a:rPr lang="zh-CN" altLang="en-US" dirty="0"/>
                  <a:t>当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&gt;0</m:t>
                    </m:r>
                  </m:oMath>
                </a14:m>
                <a:r>
                  <a:rPr lang="zh-CN" altLang="en-US" dirty="0"/>
                  <a:t> 时</a:t>
                </a:r>
                <a:r>
                  <a:rPr lang="en-US" altLang="zh-CN" dirty="0"/>
                  <a:t>, </a:t>
                </a:r>
                <a:r>
                  <a:rPr lang="zh-CN" altLang="en-US" dirty="0"/>
                  <a:t>这个抛物线</a:t>
                </a:r>
                <a:r>
                  <a:rPr lang="zh-CN" altLang="en-US" dirty="0" smtClean="0"/>
                  <a:t>开口向下</a:t>
                </a:r>
                <a:r>
                  <a:rPr lang="en-US" altLang="zh-CN" dirty="0" smtClean="0"/>
                  <a:t>, </a:t>
                </a:r>
                <a:r>
                  <a:rPr lang="zh-CN" altLang="en-US" dirty="0"/>
                  <a:t>其顶点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zh-CN" altLang="en-US" dirty="0" smtClean="0"/>
                  <a:t> 是</a:t>
                </a:r>
                <a:r>
                  <a:rPr lang="zh-CN" altLang="en-US" dirty="0"/>
                  <a:t>该图像的</a:t>
                </a:r>
                <a:r>
                  <a:rPr lang="zh-CN" altLang="en-US" dirty="0" smtClean="0"/>
                  <a:t>最</a:t>
                </a:r>
                <a:r>
                  <a:rPr lang="zh-CN" altLang="en-US" dirty="0"/>
                  <a:t>高</a:t>
                </a:r>
                <a:r>
                  <a:rPr lang="zh-CN" altLang="en-US" dirty="0" smtClean="0"/>
                  <a:t>点</a:t>
                </a:r>
                <a:r>
                  <a:rPr lang="en-US" altLang="zh-CN" dirty="0"/>
                  <a:t>, </a:t>
                </a:r>
                <a:r>
                  <a:rPr lang="zh-CN" altLang="en-US" dirty="0"/>
                  <a:t>对应的函数值是这个函数的</a:t>
                </a:r>
                <a:r>
                  <a:rPr lang="zh-CN" altLang="en-US" dirty="0" smtClean="0"/>
                  <a:t>最小值</a:t>
                </a:r>
                <a:r>
                  <a:rPr lang="en-US" altLang="zh-CN" dirty="0"/>
                  <a:t>.</a:t>
                </a: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734" t="-260" r="-451" b="-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973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r>
                  <a:rPr lang="en-US" altLang="zh-CN" dirty="0" smtClean="0"/>
                  <a:t> </a:t>
                </a:r>
                <a:r>
                  <a:rPr lang="zh-CN" altLang="en-US" dirty="0" smtClean="0"/>
                  <a:t>试讨论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0</m:t>
                    </m:r>
                  </m:oMath>
                </a14:m>
                <a:r>
                  <a:rPr lang="zh-CN" altLang="en-US" dirty="0" smtClean="0"/>
                  <a:t> 处的可导性</a:t>
                </a:r>
                <a:r>
                  <a:rPr lang="en-US" altLang="zh-CN" dirty="0" smtClean="0"/>
                  <a:t>, </a:t>
                </a:r>
                <a:r>
                  <a:rPr lang="zh-CN" altLang="en-US" dirty="0" smtClean="0"/>
                  <a:t>若可导</a:t>
                </a:r>
                <a:r>
                  <a:rPr lang="en-US" altLang="zh-CN" dirty="0" smtClean="0"/>
                  <a:t>, </a:t>
                </a:r>
                <a:r>
                  <a:rPr lang="zh-CN" altLang="en-US" dirty="0" smtClean="0"/>
                  <a:t>求出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 </a:t>
                </a:r>
                <a:r>
                  <a:rPr lang="zh-CN" altLang="en-US" dirty="0" smtClean="0"/>
                  <a:t>并求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 </a:t>
                </a:r>
                <a:r>
                  <a:rPr lang="zh-CN" altLang="en-US" dirty="0" smtClean="0"/>
                  <a:t>由于</a:t>
                </a:r>
                <a:r>
                  <a:rPr lang="en-US" altLang="zh-CN" dirty="0" smtClean="0"/>
                  <a:t> </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=0</m:t>
                          </m:r>
                        </m:sub>
                      </m:sSub>
                      <m:r>
                        <a:rPr lang="en-US" altLang="zh-CN" b="0" i="1" smtClean="0">
                          <a:latin typeface="Cambria Math" panose="02040503050406030204" pitchFamily="18" charset="0"/>
                        </a:rPr>
                        <m:t>=1</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i="1">
                          <a:latin typeface="Cambria Math" panose="02040503050406030204" pitchFamily="18" charset="0"/>
                        </a:rPr>
                        <m:t>=1</m:t>
                      </m:r>
                      <m:r>
                        <a:rPr lang="en-US" altLang="zh-CN" b="0" i="0"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 </a:t>
                </a:r>
                <a:r>
                  <a:rPr lang="zh-CN" altLang="en-US" dirty="0" smtClean="0"/>
                  <a:t>由定理</a:t>
                </a:r>
                <a:r>
                  <a:rPr lang="en-US" altLang="zh-CN" dirty="0" smtClean="0"/>
                  <a:t>3.1.1</a:t>
                </a:r>
                <a:r>
                  <a:rPr lang="zh-CN" altLang="en-US" dirty="0" smtClean="0"/>
                  <a:t>可知</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处可导</a:t>
                </a:r>
                <a:r>
                  <a:rPr lang="en-US" altLang="zh-CN" dirty="0" smtClean="0"/>
                  <a:t>, </a:t>
                </a:r>
                <a:r>
                  <a:rPr lang="zh-CN" altLang="en-US" dirty="0" smtClean="0"/>
                  <a:t>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oMath>
                </a14:m>
                <a:r>
                  <a:rPr lang="en-US" altLang="zh-CN" dirty="0" smtClean="0"/>
                  <a:t> </a:t>
                </a:r>
                <a:r>
                  <a:rPr lang="zh-CN" altLang="en-US" dirty="0" smtClean="0"/>
                  <a:t>时</a:t>
                </a:r>
                <a:r>
                  <a:rPr lang="en-US" altLang="zh-CN"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oMath>
                </a14:m>
                <a:r>
                  <a:rPr lang="en-US" altLang="zh-CN" dirty="0" smtClean="0"/>
                  <a:t>.</a:t>
                </a:r>
              </a:p>
              <a:p>
                <a:r>
                  <a:rPr lang="zh-CN" altLang="en-US" dirty="0" smtClean="0"/>
                  <a:t>当 </a:t>
                </a:r>
                <a14:m>
                  <m:oMath xmlns:m="http://schemas.openxmlformats.org/officeDocument/2006/math">
                    <m:r>
                      <a:rPr lang="en-US" altLang="zh-CN" i="1">
                        <a:latin typeface="Cambria Math" panose="02040503050406030204" pitchFamily="18" charset="0"/>
                      </a:rPr>
                      <m:t>𝑥</m:t>
                    </m:r>
                    <m:r>
                      <a:rPr lang="en-US" altLang="zh-CN" b="0" i="1">
                        <a:latin typeface="Cambria Math" panose="02040503050406030204" pitchFamily="18" charset="0"/>
                      </a:rPr>
                      <m:t>&gt;</m:t>
                    </m:r>
                    <m:r>
                      <a:rPr lang="en-US" altLang="zh-CN" i="1">
                        <a:latin typeface="Cambria Math" panose="02040503050406030204" pitchFamily="18" charset="0"/>
                      </a:rPr>
                      <m:t>0</m:t>
                    </m:r>
                  </m:oMath>
                </a14:m>
                <a:r>
                  <a:rPr lang="en-US" altLang="zh-CN" dirty="0"/>
                  <a:t> </a:t>
                </a:r>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en-US" altLang="zh-CN" dirty="0"/>
                  <a:t>.</a:t>
                </a:r>
              </a:p>
              <a:p>
                <a:endParaRPr lang="en-US" altLang="zh-CN" dirty="0"/>
              </a:p>
              <a:p>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7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55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lnSpcReduction="10000"/>
              </a:bodyPr>
              <a:lstStyle/>
              <a:p>
                <a:r>
                  <a:rPr lang="zh-CN" altLang="en-US" dirty="0" smtClean="0"/>
                  <a:t>故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endParaRPr lang="en-US" altLang="zh-CN" dirty="0" smtClean="0"/>
              </a:p>
              <a:p>
                <a:r>
                  <a:rPr lang="zh-CN" altLang="en-US" dirty="0"/>
                  <a:t>一般</a:t>
                </a:r>
                <a:r>
                  <a:rPr lang="zh-CN" altLang="en-US" dirty="0" smtClean="0"/>
                  <a:t>地</a:t>
                </a:r>
                <a:r>
                  <a:rPr lang="en-US" altLang="zh-CN" dirty="0" smtClean="0"/>
                  <a:t>, </a:t>
                </a:r>
                <a:r>
                  <a:rPr lang="zh-CN" altLang="en-US" dirty="0" smtClean="0"/>
                  <a:t>如果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mr>
                        </m:m>
                      </m:e>
                    </m:d>
                  </m:oMath>
                </a14:m>
                <a:r>
                  <a:rPr lang="en-US" altLang="zh-CN" dirty="0" smtClean="0"/>
                  <a:t> </a:t>
                </a:r>
                <a:r>
                  <a:rPr lang="zh-CN" altLang="en-US" dirty="0" smtClean="0"/>
                  <a:t>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上可导</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beg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0" smtClean="0">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m:t>
                        </m:r>
                      </m:e>
                    </m:d>
                  </m:oMath>
                </a14:m>
                <a:r>
                  <a:rPr lang="en-US" altLang="zh-CN" dirty="0" smtClean="0"/>
                  <a:t> </a:t>
                </a:r>
                <a:r>
                  <a:rPr lang="zh-CN" altLang="en-US" dirty="0" smtClean="0"/>
                  <a:t>上可导</a:t>
                </a:r>
                <a:r>
                  <a:rPr lang="en-US" altLang="zh-CN" dirty="0" smtClean="0"/>
                  <a:t>, </a:t>
                </a:r>
                <a:r>
                  <a:rPr lang="zh-CN" altLang="en-US" dirty="0" smtClean="0"/>
                  <a:t>是否有</a:t>
                </a:r>
                <a:r>
                  <a:rPr lang="en-US" altLang="zh-CN" dirty="0" smtClean="0"/>
                  <a:t> </a:t>
                </a:r>
                <a14:m>
                  <m:oMath xmlns:m="http://schemas.openxmlformats.org/officeDocument/2006/math">
                    <m:r>
                      <a:rPr lang="en-US" altLang="zh-CN" i="1">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mr>
                        </m:m>
                      </m:e>
                    </m:d>
                  </m:oMath>
                </a14:m>
                <a:r>
                  <a:rPr lang="en-US" altLang="zh-CN" dirty="0" smtClean="0"/>
                  <a:t>?</a:t>
                </a:r>
              </a:p>
              <a:p>
                <a:r>
                  <a:rPr lang="zh-CN" altLang="en-US" dirty="0" smtClean="0"/>
                  <a:t>答案是否定的</a:t>
                </a:r>
                <a:r>
                  <a:rPr lang="en-US" altLang="zh-CN" dirty="0" smtClean="0"/>
                  <a:t>. </a:t>
                </a:r>
                <a:r>
                  <a:rPr lang="zh-CN" altLang="en-US" dirty="0" smtClean="0"/>
                  <a:t>这是因为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未必等于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但如果</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e>
                            </m:mr>
                          </m:m>
                        </m:e>
                      </m:d>
                    </m:oMath>
                  </m:oMathPara>
                </a14:m>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87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Autofit/>
              </a:bodyPr>
              <a:lstStyle/>
              <a:p>
                <a:r>
                  <a:rPr lang="zh-CN" altLang="en-US" dirty="0" smtClean="0">
                    <a:solidFill>
                      <a:srgbClr val="0000FF"/>
                    </a:solidFill>
                  </a:rPr>
                  <a:t>例 </a:t>
                </a:r>
                <a:r>
                  <a:rPr lang="zh-CN" altLang="en-US" dirty="0" smtClean="0"/>
                  <a:t>若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&gt;0</m:t>
                    </m:r>
                  </m:oMath>
                </a14:m>
                <a:r>
                  <a:rPr lang="en-US" altLang="zh-CN" dirty="0" smtClean="0"/>
                  <a:t>, </a:t>
                </a:r>
                <a:r>
                  <a:rPr lang="zh-CN" altLang="en-US" dirty="0" smtClean="0"/>
                  <a:t>证明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&gt;0</m:t>
                    </m:r>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使得当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时</a:t>
                </a:r>
                <a:r>
                  <a:rPr lang="en-US" altLang="zh-CN" b="0" dirty="0" smtClean="0">
                    <a:latin typeface="Cambria Math" panose="02040503050406030204" pitchFamily="18" charset="0"/>
                  </a:rPr>
                  <a:t>, </a:t>
                </a:r>
                <a:r>
                  <a:rPr lang="zh-CN" altLang="en-US" b="0" dirty="0" smtClean="0">
                    <a:latin typeface="Cambria Math" panose="02040503050406030204" pitchFamily="18" charset="0"/>
                  </a:rPr>
                  <a:t>有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证明 </a:t>
                </a:r>
                <a:r>
                  <a:rPr lang="zh-CN" altLang="en-US" dirty="0" smtClean="0"/>
                  <a:t>由于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&gt;0</m:t>
                    </m:r>
                  </m:oMath>
                </a14:m>
                <a:r>
                  <a:rPr lang="en-US" altLang="zh-CN" dirty="0" smtClean="0"/>
                  <a:t>, </a:t>
                </a:r>
                <a:r>
                  <a:rPr lang="zh-CN" altLang="en-US" dirty="0" smtClean="0"/>
                  <a:t>根据极限的保号性</a:t>
                </a:r>
                <a:r>
                  <a:rPr lang="en-US" altLang="zh-CN" dirty="0" smtClean="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使得当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时</a:t>
                </a:r>
                <a:r>
                  <a:rPr lang="en-US" altLang="zh-CN" dirty="0" smtClean="0">
                    <a:latin typeface="Cambria Math" panose="02040503050406030204" pitchFamily="18" charset="0"/>
                  </a:rPr>
                  <a:t>, </a:t>
                </a:r>
                <a:r>
                  <a:rPr lang="zh-CN" altLang="en-US" dirty="0" smtClean="0">
                    <a:latin typeface="Cambria Math" panose="02040503050406030204" pitchFamily="18" charset="0"/>
                  </a:rPr>
                  <a:t>有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r>
                      <a:rPr lang="en-US" altLang="zh-CN" i="1" smtClean="0">
                        <a:latin typeface="Cambria Math" panose="02040503050406030204" pitchFamily="18" charset="0"/>
                      </a:rPr>
                      <m:t>&gt;</m:t>
                    </m:r>
                    <m:r>
                      <a:rPr lang="en-US" altLang="zh-CN" b="0" i="0" smtClean="0">
                        <a:latin typeface="Cambria Math" panose="02040503050406030204" pitchFamily="18" charset="0"/>
                      </a:rPr>
                      <m:t>0</m:t>
                    </m:r>
                  </m:oMath>
                </a14:m>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&gt;0</m:t>
                    </m:r>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solidFill>
                      <a:srgbClr val="0000FF"/>
                    </a:solidFill>
                  </a:rPr>
                  <a:t>注 </a:t>
                </a:r>
                <a:r>
                  <a:rPr lang="zh-CN" altLang="en-US" dirty="0" smtClean="0"/>
                  <a:t>这里 </a:t>
                </a:r>
                <a14:m>
                  <m:oMath xmlns:m="http://schemas.openxmlformats.org/officeDocument/2006/math">
                    <m:r>
                      <a:rPr lang="en-US" altLang="zh-CN" b="0" i="1" smtClean="0">
                        <a:latin typeface="Cambria Math" panose="02040503050406030204" pitchFamily="18" charset="0"/>
                      </a:rPr>
                      <m:t>&gt;</m:t>
                    </m:r>
                  </m:oMath>
                </a14:m>
                <a:r>
                  <a:rPr lang="en-US" altLang="zh-CN" dirty="0" smtClean="0"/>
                  <a:t> </a:t>
                </a:r>
                <a:r>
                  <a:rPr lang="zh-CN" altLang="en-US" dirty="0" smtClean="0"/>
                  <a:t>不能换成 </a:t>
                </a:r>
                <a14:m>
                  <m:oMath xmlns:m="http://schemas.openxmlformats.org/officeDocument/2006/math">
                    <m:r>
                      <a:rPr lang="en-US" altLang="zh-CN" b="0" i="1" smtClean="0">
                        <a:latin typeface="Cambria Math" panose="02040503050406030204" pitchFamily="18" charset="0"/>
                      </a:rPr>
                      <m:t>≥</m:t>
                    </m:r>
                  </m:oMath>
                </a14:m>
                <a:r>
                  <a:rPr lang="en-US" altLang="zh-CN" dirty="0" smtClean="0"/>
                  <a:t>, </a:t>
                </a:r>
                <a:r>
                  <a:rPr lang="zh-CN" altLang="en-US" dirty="0" smtClean="0"/>
                  <a:t>例如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den>
                                  </m:f>
                                </m:e>
                              </m:func>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𝑥</m:t>
                              </m:r>
                              <m:r>
                                <a:rPr lang="en-US" altLang="zh-CN" i="1">
                                  <a:latin typeface="Cambria Math" panose="02040503050406030204" pitchFamily="18" charset="0"/>
                                </a:rPr>
                                <m:t>=0.</m:t>
                              </m:r>
                            </m:e>
                          </m:mr>
                        </m:m>
                      </m:e>
                    </m:d>
                  </m:oMath>
                </a14:m>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9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Autofit/>
              </a:bodyPr>
              <a:lstStyle/>
              <a:p>
                <a:r>
                  <a:rPr lang="zh-CN" altLang="en-US" dirty="0" smtClean="0"/>
                  <a:t>类似地</a:t>
                </a:r>
                <a:r>
                  <a:rPr lang="en-US" altLang="zh-CN" dirty="0" smtClean="0"/>
                  <a:t>, </a:t>
                </a:r>
                <a:r>
                  <a:rPr lang="zh-CN" altLang="en-US" dirty="0" smtClean="0"/>
                  <a:t>我们有</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&lt;</m:t>
                    </m:r>
                    <m:r>
                      <a:rPr lang="en-US" altLang="zh-CN" i="1">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a:p>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7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smtClean="0"/>
                  <a:t> 处可导</a:t>
                </a:r>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→0</m:t>
                        </m:r>
                      </m:lim>
                    </m:limLow>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e>
                        </m:d>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m:t>
                    </m:r>
                  </m:oMath>
                </a14:m>
                <a:r>
                  <a:rPr lang="en-US" altLang="zh-CN" dirty="0" smtClean="0"/>
                  <a:t>(  ).</a:t>
                </a:r>
              </a:p>
              <a:p>
                <a:r>
                  <a:rPr lang="en-US" altLang="zh-CN" dirty="0" smtClean="0"/>
                  <a:t>(A)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a:t> </a:t>
                </a:r>
                <a:r>
                  <a:rPr lang="en-US" altLang="zh-CN" dirty="0" smtClean="0"/>
                  <a:t>  (B)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(C)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(D) </a:t>
                </a:r>
                <a14:m>
                  <m:oMath xmlns:m="http://schemas.openxmlformats.org/officeDocument/2006/math">
                    <m:r>
                      <a:rPr lang="en-US" altLang="zh-CN" b="0" i="1" smtClean="0">
                        <a:latin typeface="Cambria Math" panose="02040503050406030204" pitchFamily="18" charset="0"/>
                      </a:rPr>
                      <m:t>0</m:t>
                    </m:r>
                  </m:oMath>
                </a14:m>
                <a:endParaRPr lang="en-US" altLang="zh-CN" dirty="0" smtClean="0"/>
              </a:p>
              <a:p>
                <a:r>
                  <a:rPr lang="zh-CN" altLang="en-US" dirty="0" smtClean="0">
                    <a:solidFill>
                      <a:srgbClr val="0000FF"/>
                    </a:solidFill>
                  </a:rPr>
                  <a:t>解 </a:t>
                </a:r>
                <a:r>
                  <a:rPr lang="zh-CN" altLang="en-US" dirty="0" smtClean="0"/>
                  <a:t>由</a:t>
                </a:r>
                <a:r>
                  <a:rPr lang="zh-CN" altLang="en-US" dirty="0" smtClean="0"/>
                  <a:t>题设可知</a:t>
                </a:r>
                <a:r>
                  <a:rPr lang="en-US" altLang="zh-CN" dirty="0" smtClean="0"/>
                  <a:t>,</a:t>
                </a:r>
                <a:r>
                  <a:rPr lang="en-US" altLang="zh-CN" i="1"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 </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−0</m:t>
                        </m:r>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从而</a:t>
                </a:r>
                <a:endParaRPr lang="en-US" altLang="zh-CN" dirty="0" smtClean="0"/>
              </a:p>
              <a:p>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oMath>
                </a14:m>
                <a:r>
                  <a:rPr lang="en-US" altLang="zh-CN" dirty="0" smtClean="0"/>
                  <a:t>=</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𝑦</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a:t>
                </a:r>
              </a:p>
              <a:p>
                <a:r>
                  <a:rPr lang="zh-CN" altLang="en-US" dirty="0" smtClean="0"/>
                  <a:t>因此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−2</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e>
                        </m:d>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den>
                    </m:f>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−2</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′(0)</m:t>
                    </m:r>
                  </m:oMath>
                </a14:m>
                <a:r>
                  <a:rPr lang="en-US" altLang="zh-CN" dirty="0" smtClean="0"/>
                  <a:t>, </a:t>
                </a:r>
                <a:r>
                  <a:rPr lang="zh-CN" altLang="en-US" dirty="0" smtClean="0"/>
                  <a:t>选 </a:t>
                </a:r>
                <a:r>
                  <a:rPr lang="en-US" altLang="zh-CN" dirty="0" smtClean="0"/>
                  <a:t>B.</a:t>
                </a:r>
                <a:endParaRPr lang="en-US" altLang="zh-CN" dirty="0"/>
              </a:p>
              <a:p>
                <a:endParaRPr lang="en-US" altLang="zh-CN" dirty="0" smtClean="0"/>
              </a:p>
              <a:p>
                <a:endParaRPr lang="en-US" altLang="zh-CN" dirty="0"/>
              </a:p>
              <a:p>
                <a:endParaRPr lang="en-US" altLang="zh-CN" dirty="0"/>
              </a:p>
              <a:p>
                <a:endParaRPr lang="en-US" altLang="zh-CN" dirty="0"/>
              </a:p>
              <a:p>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9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函数的可导性与连续性的关系</a:t>
                </a:r>
                <a:endParaRPr lang="en-US" altLang="zh-CN" dirty="0" smtClean="0">
                  <a:solidFill>
                    <a:srgbClr val="00B050"/>
                  </a:solidFill>
                </a:endParaRPr>
              </a:p>
              <a:p>
                <a:r>
                  <a:rPr lang="zh-CN" altLang="en-US" dirty="0" smtClean="0">
                    <a:solidFill>
                      <a:srgbClr val="0000FF"/>
                    </a:solidFill>
                  </a:rPr>
                  <a:t>定理</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处连续</a:t>
                </a:r>
                <a:r>
                  <a:rPr lang="en-US" altLang="zh-CN" dirty="0" smtClean="0"/>
                  <a:t>.</a:t>
                </a:r>
              </a:p>
              <a:p>
                <a:r>
                  <a:rPr lang="zh-CN" altLang="en-US" dirty="0" smtClean="0">
                    <a:solidFill>
                      <a:srgbClr val="0000FF"/>
                    </a:solidFill>
                  </a:rPr>
                  <a:t>证明</a:t>
                </a:r>
                <a:r>
                  <a:rPr lang="zh-CN" altLang="en-US" dirty="0" smtClean="0"/>
                  <a:t> 由于函数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处可</a:t>
                </a:r>
                <a:r>
                  <a:rPr lang="zh-CN" altLang="en-US" dirty="0" smtClean="0"/>
                  <a:t>导</a:t>
                </a:r>
                <a:r>
                  <a:rPr lang="en-US" altLang="zh-CN" dirty="0" smtClean="0"/>
                  <a:t>, </a:t>
                </a:r>
                <a:r>
                  <a:rPr lang="zh-CN" altLang="en-US" dirty="0" smtClean="0"/>
                  <a:t>因此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den>
                        </m:f>
                      </m:e>
                    </m:func>
                  </m:oMath>
                </a14:m>
                <a:r>
                  <a:rPr lang="en-US" altLang="zh-CN" dirty="0" smtClean="0"/>
                  <a:t> </a:t>
                </a:r>
                <a:r>
                  <a:rPr lang="zh-CN" altLang="en-US" dirty="0" smtClean="0"/>
                  <a:t>存在</a:t>
                </a:r>
                <a:r>
                  <a:rPr lang="en-US" altLang="zh-CN" dirty="0" smtClean="0"/>
                  <a:t>.</a:t>
                </a:r>
              </a:p>
              <a:p>
                <a:r>
                  <a:rPr lang="zh-CN" altLang="en-US" dirty="0" smtClean="0"/>
                  <a:t>从而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⋅0=0</m:t>
                    </m:r>
                  </m:oMath>
                </a14:m>
                <a:r>
                  <a:rPr lang="en-US" altLang="zh-CN" dirty="0" smtClean="0"/>
                  <a:t>.</a:t>
                </a:r>
              </a:p>
              <a:p>
                <a:r>
                  <a:rPr lang="zh-CN" altLang="en-US" dirty="0" smtClean="0"/>
                  <a:t>因此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smtClean="0"/>
                  <a:t>, </a:t>
                </a:r>
                <a:r>
                  <a:rPr lang="zh-CN" altLang="en-US" dirty="0" smtClean="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处连续</a:t>
                </a:r>
                <a:r>
                  <a:rPr lang="en-US" altLang="zh-CN" dirty="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02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定理</a:t>
                </a:r>
                <a:r>
                  <a:rPr lang="en-US" altLang="zh-CN" dirty="0" smtClean="0">
                    <a:solidFill>
                      <a:srgbClr val="0000FF"/>
                    </a:solidFill>
                  </a:rPr>
                  <a:t>(</a:t>
                </a:r>
                <a:r>
                  <a:rPr lang="zh-CN" altLang="en-US" dirty="0">
                    <a:solidFill>
                      <a:srgbClr val="0000FF"/>
                    </a:solidFill>
                  </a:rPr>
                  <a:t>逆否命题</a:t>
                </a:r>
                <a:r>
                  <a:rPr lang="en-US" altLang="zh-CN" dirty="0" smtClean="0">
                    <a:solidFill>
                      <a:srgbClr val="0000FF"/>
                    </a:solidFill>
                  </a:rPr>
                  <a:t>)</a:t>
                </a:r>
                <a:r>
                  <a:rPr lang="zh-CN" altLang="en-US" dirty="0" smtClean="0"/>
                  <a:t> </a:t>
                </a:r>
                <a:r>
                  <a:rPr lang="zh-CN" altLang="en-US" dirty="0" smtClean="0"/>
                  <a:t>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处不连续</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处不可导</a:t>
                </a:r>
                <a:r>
                  <a:rPr lang="en-US" altLang="zh-CN" dirty="0" smtClean="0"/>
                  <a:t>.</a:t>
                </a:r>
              </a:p>
              <a:p>
                <a:r>
                  <a:rPr lang="zh-CN" altLang="en-US" dirty="0" smtClean="0"/>
                  <a:t>注意</a:t>
                </a:r>
                <a:r>
                  <a:rPr lang="en-US" altLang="zh-CN" dirty="0" smtClean="0"/>
                  <a:t>,</a:t>
                </a:r>
                <a:r>
                  <a:rPr lang="zh-CN" altLang="en-US" dirty="0" smtClean="0"/>
                  <a:t> </a:t>
                </a:r>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处未必可</a:t>
                </a:r>
                <a:r>
                  <a:rPr lang="zh-CN" altLang="en-US" dirty="0"/>
                  <a:t>导</a:t>
                </a:r>
                <a:r>
                  <a:rPr lang="en-US" altLang="zh-CN" dirty="0" smtClean="0"/>
                  <a:t>.</a:t>
                </a:r>
              </a:p>
              <a:p>
                <a:r>
                  <a:rPr lang="zh-CN" altLang="en-US" dirty="0" smtClean="0">
                    <a:solidFill>
                      <a:srgbClr val="0000FF"/>
                    </a:solidFill>
                  </a:rPr>
                  <a:t>例</a:t>
                </a:r>
                <a:r>
                  <a:rPr lang="zh-CN" altLang="en-US" dirty="0"/>
                  <a:t> </a:t>
                </a:r>
                <a:r>
                  <a:rPr lang="zh-CN" altLang="en-US" dirty="0" smtClean="0"/>
                  <a:t>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处的连续性和可导性</a:t>
                </a:r>
                <a:r>
                  <a:rPr lang="en-US" altLang="zh-CN" dirty="0" smtClean="0"/>
                  <a:t>.</a:t>
                </a:r>
              </a:p>
              <a:p>
                <a:r>
                  <a:rPr lang="zh-CN" altLang="en-US" dirty="0" smtClean="0">
                    <a:solidFill>
                      <a:srgbClr val="0000FF"/>
                    </a:solidFill>
                  </a:rPr>
                  <a:t>解 </a:t>
                </a:r>
                <a:r>
                  <a:rPr lang="zh-CN" altLang="en-US" dirty="0" smtClean="0"/>
                  <a:t>我们已经知道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smtClean="0"/>
                  <a:t>处连续</a:t>
                </a:r>
                <a:r>
                  <a:rPr lang="en-US" altLang="zh-CN" dirty="0" smtClean="0"/>
                  <a:t>.</a:t>
                </a:r>
              </a:p>
              <a:p>
                <a:r>
                  <a:rPr lang="zh-CN" altLang="en-US" dirty="0" smtClean="0"/>
                  <a:t>由于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&lt;0;</m:t>
                              </m:r>
                            </m:e>
                          </m:m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&gt;0,</m:t>
                              </m:r>
                            </m:e>
                          </m:mr>
                        </m:m>
                      </m:e>
                    </m:d>
                  </m:oMath>
                </a14:m>
                <a:r>
                  <a:rPr lang="en-US" altLang="zh-CN" dirty="0" smtClean="0"/>
                  <a:t> </a:t>
                </a:r>
                <a:r>
                  <a:rPr lang="zh-CN" altLang="en-US" dirty="0" smtClean="0"/>
                  <a:t>因此</a:t>
                </a:r>
                <a:endParaRPr lang="en-US" altLang="zh-CN" dirty="0" smtClean="0"/>
              </a:p>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1,</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1</m:t>
                    </m:r>
                  </m:oMath>
                </a14:m>
                <a:r>
                  <a:rPr lang="en-US" altLang="zh-CN" dirty="0" smtClean="0"/>
                  <a:t>.</a:t>
                </a:r>
              </a:p>
              <a:p>
                <a:r>
                  <a:rPr lang="zh-CN" altLang="en-US" dirty="0" smtClean="0"/>
                  <a:t>由于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a:t>因此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a:t>
                </a:r>
                <a:r>
                  <a:rPr lang="zh-CN" altLang="en-US" dirty="0"/>
                  <a:t>点 </a:t>
                </a:r>
                <a14:m>
                  <m:oMath xmlns:m="http://schemas.openxmlformats.org/officeDocument/2006/math">
                    <m:r>
                      <a:rPr lang="en-US" altLang="zh-CN" i="1">
                        <a:latin typeface="Cambria Math" panose="02040503050406030204" pitchFamily="18" charset="0"/>
                      </a:rPr>
                      <m:t>0</m:t>
                    </m:r>
                  </m:oMath>
                </a14:m>
                <a:r>
                  <a:rPr lang="en-US" altLang="zh-CN" dirty="0"/>
                  <a:t> </a:t>
                </a:r>
                <a:r>
                  <a:rPr lang="zh-CN" altLang="en-US" dirty="0"/>
                  <a:t>处不可</a:t>
                </a:r>
                <a:r>
                  <a:rPr lang="zh-CN" altLang="en-US" dirty="0"/>
                  <a:t>导</a:t>
                </a:r>
                <a:r>
                  <a:rPr lang="en-US" altLang="zh-CN" dirty="0" smtClean="0"/>
                  <a:t>.</a:t>
                </a:r>
                <a:endParaRPr lang="en-US" altLang="zh-CN" dirty="0"/>
              </a:p>
              <a:p>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5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不仅如此</a:t>
                </a:r>
                <a:r>
                  <a:rPr lang="en-US" altLang="zh-CN" dirty="0" smtClean="0"/>
                  <a:t>, </a:t>
                </a:r>
                <a:r>
                  <a:rPr lang="zh-CN" altLang="en-US" dirty="0" smtClean="0"/>
                  <a:t>魏尔斯特拉斯还构造了一个函数</a:t>
                </a:r>
                <a:r>
                  <a:rPr lang="en-US" altLang="zh-CN" dirty="0" smtClean="0"/>
                  <a:t>, </a:t>
                </a:r>
                <a:r>
                  <a:rPr lang="zh-CN" altLang="en-US" dirty="0" smtClean="0"/>
                  <a:t>这个函数处处连续却处处不可导</a:t>
                </a:r>
                <a:r>
                  <a:rPr lang="en-US" altLang="zh-CN" dirty="0" smtClean="0"/>
                  <a:t>.</a:t>
                </a:r>
                <a:endParaRPr lang="en-US" altLang="zh-CN" dirty="0" smtClean="0"/>
              </a:p>
              <a:p>
                <a:r>
                  <a:rPr lang="zh-CN" altLang="en-US" dirty="0" smtClean="0">
                    <a:solidFill>
                      <a:srgbClr val="0000FF"/>
                    </a:solidFill>
                  </a:rPr>
                  <a:t>例</a:t>
                </a:r>
                <a:r>
                  <a:rPr lang="zh-CN" altLang="en-US" dirty="0" smtClean="0"/>
                  <a:t> 魏尔斯特拉斯函数 </a:t>
                </a:r>
                <a:endParaRPr lang="en-US" altLang="zh-CN" b="0" i="1" dirty="0" smtClean="0">
                  <a:latin typeface="Cambria Math" panose="02040503050406030204" pitchFamily="18" charset="0"/>
                </a:endParaRPr>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𝑛</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𝑛</m:t>
                                      </m:r>
                                    </m:sup>
                                  </m:sSup>
                                  <m:r>
                                    <a:rPr lang="en-US" altLang="zh-CN" i="1">
                                      <a:latin typeface="Cambria Math" panose="02040503050406030204" pitchFamily="18" charset="0"/>
                                    </a:rPr>
                                    <m:t>𝜋</m:t>
                                  </m:r>
                                  <m:r>
                                    <a:rPr lang="en-US" altLang="zh-CN" i="1">
                                      <a:latin typeface="Cambria Math" panose="02040503050406030204" pitchFamily="18" charset="0"/>
                                    </a:rPr>
                                    <m:t>𝑥</m:t>
                                  </m:r>
                                </m:e>
                              </m:d>
                            </m:e>
                          </m:func>
                        </m:e>
                      </m:nary>
                      <m:r>
                        <a:rPr lang="en-US" altLang="zh-CN" b="0" i="1" smtClean="0">
                          <a:latin typeface="Cambria Math" panose="02040503050406030204" pitchFamily="18" charset="0"/>
                        </a:rPr>
                        <m:t>,  0&lt;</m:t>
                      </m:r>
                      <m:r>
                        <a:rPr lang="en-US" altLang="zh-CN" b="0" i="1" smtClean="0">
                          <a:latin typeface="Cambria Math" panose="02040503050406030204" pitchFamily="18" charset="0"/>
                        </a:rPr>
                        <m:t>𝑎</m:t>
                      </m:r>
                      <m:r>
                        <a:rPr lang="en-US" altLang="zh-CN" b="0" i="1" smtClean="0">
                          <a:latin typeface="Cambria Math" panose="02040503050406030204" pitchFamily="18" charset="0"/>
                        </a:rPr>
                        <m:t>&lt;1,</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&gt;1+1.5</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zh-CN" altLang="en-US" i="1">
                          <a:latin typeface="Cambria Math" panose="02040503050406030204" pitchFamily="18" charset="0"/>
                        </a:rPr>
                        <m:t>是</m:t>
                      </m:r>
                      <m:r>
                        <a:rPr lang="zh-CN" altLang="en-US" i="1" smtClean="0">
                          <a:latin typeface="Cambria Math" panose="02040503050406030204" pitchFamily="18" charset="0"/>
                        </a:rPr>
                        <m:t>奇数</m:t>
                      </m:r>
                      <m:r>
                        <a:rPr lang="en-US" altLang="zh-CN" b="0" i="1" smtClean="0">
                          <a:latin typeface="Cambria Math" panose="02040503050406030204" pitchFamily="18" charset="0"/>
                        </a:rPr>
                        <m:t>.</m:t>
                      </m:r>
                    </m:oMath>
                  </m:oMathPara>
                </a14:m>
                <a:endParaRPr lang="en-US" altLang="zh-CN" b="0"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429000"/>
            <a:ext cx="6858000" cy="2828925"/>
          </a:xfrm>
          <a:prstGeom prst="rect">
            <a:avLst/>
          </a:prstGeom>
        </p:spPr>
      </p:pic>
    </p:spTree>
    <p:extLst>
      <p:ext uri="{BB962C8B-B14F-4D97-AF65-F5344CB8AC3E}">
        <p14:creationId xmlns:p14="http://schemas.microsoft.com/office/powerpoint/2010/main" val="184716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a:bodyPr>
              <a:lstStyle/>
              <a:p>
                <a:r>
                  <a:rPr lang="zh-CN" altLang="en-US" dirty="0" smtClean="0">
                    <a:solidFill>
                      <a:srgbClr val="0000FF"/>
                    </a:solidFill>
                  </a:rPr>
                  <a:t>例</a:t>
                </a:r>
                <a:r>
                  <a:rPr lang="zh-CN" altLang="en-US" dirty="0" smtClean="0"/>
                  <a:t>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&lt;1;</m:t>
                              </m:r>
                            </m:e>
                          </m:mr>
                          <m:m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mr>
                        </m:m>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smtClean="0"/>
                  <a:t> </a:t>
                </a:r>
                <a:r>
                  <a:rPr lang="zh-CN" altLang="en-US" dirty="0" smtClean="0"/>
                  <a:t>处可导</a:t>
                </a:r>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的值以及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en-US" altLang="zh-CN" dirty="0" smtClean="0"/>
                  <a:t>.</a:t>
                </a:r>
              </a:p>
              <a:p>
                <a:r>
                  <a:rPr lang="zh-CN" altLang="en-US" dirty="0" smtClean="0">
                    <a:solidFill>
                      <a:srgbClr val="0000FF"/>
                    </a:solidFill>
                  </a:rPr>
                  <a:t>解</a:t>
                </a:r>
                <a:r>
                  <a:rPr lang="zh-CN" altLang="en-US" dirty="0" smtClean="0"/>
                  <a:t> 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smtClean="0"/>
                  <a:t> 处连续</a:t>
                </a:r>
                <a:r>
                  <a:rPr lang="en-US" altLang="zh-CN" dirty="0" smtClean="0"/>
                  <a:t>, </a:t>
                </a:r>
                <a:r>
                  <a:rPr lang="zh-CN" altLang="en-US" dirty="0" smtClean="0"/>
                  <a:t>因此 </a:t>
                </a:r>
                <a:endParaRPr lang="en-US" altLang="zh-CN" dirty="0" smtClean="0"/>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oMath>
                </a14:m>
                <a:r>
                  <a:rPr lang="en-US" altLang="zh-CN" dirty="0" smtClean="0"/>
                  <a:t>.</a:t>
                </a:r>
              </a:p>
              <a:p>
                <a:r>
                  <a:rPr lang="zh-CN" altLang="en-US" dirty="0" smtClean="0"/>
                  <a:t>又</a:t>
                </a:r>
                <a:r>
                  <a:rPr lang="zh-CN" altLang="en-US" dirty="0" smtClean="0"/>
                  <a:t>由于</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e>
                              </m:d>
                            </m:e>
                          </m:func>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0" smtClean="0">
                          <a:latin typeface="Cambria Math" panose="02040503050406030204" pitchFamily="18" charset="0"/>
                        </a:rPr>
                        <m:t>,</m:t>
                      </m:r>
                    </m:oMath>
                  </m:oMathPara>
                </a14:m>
                <a:endParaRPr lang="en-US" altLang="zh-CN" dirty="0"/>
              </a:p>
              <a:p>
                <a:r>
                  <a:rPr lang="zh-CN" altLang="en-US" dirty="0" smtClean="0"/>
                  <a:t>因此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3</m:t>
                        </m:r>
                      </m:e>
                    </m:func>
                  </m:oMath>
                </a14:m>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59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r>
                  <a:rPr lang="zh-CN" altLang="en-US" dirty="0" smtClean="0"/>
                  <a:t> 在点 </a:t>
                </a:r>
                <a14:m>
                  <m:oMath xmlns:m="http://schemas.openxmlformats.org/officeDocument/2006/math">
                    <m:d>
                      <m:dPr>
                        <m:ctrlPr>
                          <a:rPr lang="en-US" altLang="zh-CN" b="0" i="1" dirty="0" smtClean="0">
                            <a:latin typeface="Cambria Math" panose="02040503050406030204" pitchFamily="18" charset="0"/>
                          </a:rPr>
                        </m:ctrlPr>
                      </m:dPr>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𝜋</m:t>
                            </m:r>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e>
                    </m:d>
                  </m:oMath>
                </a14:m>
                <a:r>
                  <a:rPr lang="en-US" altLang="zh-CN" dirty="0" smtClean="0"/>
                  <a:t> </a:t>
                </a:r>
                <a:r>
                  <a:rPr lang="zh-CN" altLang="en-US" dirty="0" smtClean="0"/>
                  <a:t>处的切线方程和法线</a:t>
                </a:r>
                <a:r>
                  <a:rPr lang="en-US" altLang="zh-CN" dirty="0" smtClean="0"/>
                  <a:t>.</a:t>
                </a:r>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因此切线斜率为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en-US" altLang="zh-CN" b="0" i="1" smtClean="0">
                          <a:latin typeface="Cambria Math" panose="02040503050406030204" pitchFamily="18" charset="0"/>
                        </a:rPr>
                        <m:t> </m:t>
                      </m:r>
                      <m:r>
                        <a:rPr lang="en-US" altLang="zh-CN" b="0" i="1" smtClean="0">
                          <a:latin typeface="Cambria Math" panose="02040503050406030204" pitchFamily="18" charset="0"/>
                        </a:rPr>
                        <m:t>3</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a:p>
                <a:r>
                  <a:rPr lang="zh-CN" altLang="en-US" dirty="0" smtClean="0"/>
                  <a:t>法线方程为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den>
                      </m:f>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3</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b="0" i="1" smtClean="0">
                          <a:latin typeface="Cambria Math" panose="02040503050406030204" pitchFamily="18" charset="0"/>
                        </a:rPr>
                        <m:t>12</m:t>
                      </m:r>
                      <m:r>
                        <a:rPr lang="en-US" altLang="zh-CN" b="0" i="1" smtClean="0">
                          <a:latin typeface="Cambria Math" panose="02040503050406030204" pitchFamily="18" charset="0"/>
                        </a:rPr>
                        <m:t>𝑥</m:t>
                      </m:r>
                      <m:r>
                        <a:rPr lang="en-US" altLang="zh-CN" b="0" i="1" smtClean="0">
                          <a:latin typeface="Cambria Math" panose="02040503050406030204" pitchFamily="18" charset="0"/>
                        </a:rPr>
                        <m:t>−6</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i="1">
                          <a:latin typeface="Cambria Math" panose="02040503050406030204" pitchFamily="18" charset="0"/>
                        </a:rPr>
                        <m:t>𝑦</m:t>
                      </m:r>
                      <m:r>
                        <a:rPr lang="en-US" altLang="zh-CN" i="1">
                          <a:latin typeface="Cambria Math" panose="02040503050406030204" pitchFamily="18" charset="0"/>
                        </a:rPr>
                        <m:t>=4</m:t>
                      </m:r>
                      <m:r>
                        <a:rPr lang="en-US" altLang="zh-CN" i="1">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3</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7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type="body" sz="quarter" idx="10"/>
              </p:nvPr>
            </p:nvSpPr>
            <p:spPr/>
            <p:txBody>
              <a:bodyPr>
                <a:normAutofit/>
              </a:bodyPr>
              <a:lstStyle/>
              <a:p>
                <a:r>
                  <a:rPr lang="zh-CN" altLang="en-US" dirty="0" smtClean="0"/>
                  <a:t>但如果换一个函数</a:t>
                </a:r>
                <a:r>
                  <a:rPr lang="en-US" altLang="zh-CN" dirty="0"/>
                  <a:t>, </a:t>
                </a:r>
                <a:r>
                  <a:rPr lang="zh-CN" altLang="en-US" dirty="0" smtClean="0"/>
                  <a:t>例如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en-US" altLang="zh-CN" dirty="0" smtClean="0"/>
                  <a:t> </a:t>
                </a:r>
                <a:r>
                  <a:rPr lang="zh-CN" altLang="en-US" dirty="0" smtClean="0"/>
                  <a:t>的</a:t>
                </a:r>
                <a:r>
                  <a:rPr lang="zh-CN" altLang="en-US" dirty="0"/>
                  <a:t>函数</a:t>
                </a:r>
                <a:r>
                  <a:rPr lang="zh-CN" altLang="en-US" dirty="0" smtClean="0"/>
                  <a:t>值又是如何变化的呢</a:t>
                </a:r>
                <a:r>
                  <a:rPr lang="en-US" altLang="zh-CN" dirty="0" smtClean="0"/>
                  <a:t>?</a:t>
                </a:r>
              </a:p>
              <a:p>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𝑏</m:t>
                    </m:r>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𝑦</m:t>
                    </m:r>
                  </m:oMath>
                </a14:m>
                <a:r>
                  <a:rPr lang="zh-CN" altLang="en-US" dirty="0" smtClean="0"/>
                  <a:t> 是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en-US" altLang="zh-CN" dirty="0" smtClean="0"/>
                  <a:t> </a:t>
                </a:r>
                <a:r>
                  <a:rPr lang="zh-CN" altLang="en-US" dirty="0" smtClean="0"/>
                  <a:t>上的单调递增函数</a:t>
                </a:r>
                <a:r>
                  <a:rPr lang="en-US" altLang="zh-CN" dirty="0" smtClean="0"/>
                  <a:t>.</a:t>
                </a:r>
              </a:p>
              <a:p>
                <a:r>
                  <a:rPr lang="zh-CN" altLang="en-US" dirty="0" smtClean="0"/>
                  <a:t>如果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i="1" smtClean="0">
                        <a:latin typeface="Cambria Math" panose="02040503050406030204" pitchFamily="18" charset="0"/>
                      </a:rPr>
                      <m:t>&gt;</m:t>
                    </m:r>
                    <m:r>
                      <a:rPr lang="en-US" altLang="zh-CN" i="1">
                        <a:latin typeface="Cambria Math" panose="02040503050406030204" pitchFamily="18" charset="0"/>
                      </a:rPr>
                      <m:t>3</m:t>
                    </m:r>
                    <m:r>
                      <a:rPr lang="en-US" altLang="zh-CN" i="1">
                        <a:latin typeface="Cambria Math" panose="02040503050406030204" pitchFamily="18" charset="0"/>
                      </a:rPr>
                      <m:t>𝑏</m:t>
                    </m:r>
                  </m:oMath>
                </a14:m>
                <a:r>
                  <a:rPr lang="en-US" altLang="zh-CN" dirty="0"/>
                  <a:t>, </a:t>
                </a:r>
                <a:r>
                  <a:rPr lang="zh-CN" altLang="en-US" dirty="0" smtClean="0"/>
                  <a:t>则存在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14:m>
                  <m:oMath xmlns:m="http://schemas.openxmlformats.org/officeDocument/2006/math">
                    <m:r>
                      <a:rPr lang="en-US" altLang="zh-CN" b="0" i="1" smtClean="0">
                        <a:latin typeface="Cambria Math" panose="02040503050406030204" pitchFamily="18" charset="0"/>
                      </a:rPr>
                      <m:t>𝑦</m:t>
                    </m:r>
                  </m:oMath>
                </a14:m>
                <a:r>
                  <a:rPr lang="zh-CN" altLang="en-US" dirty="0" smtClean="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oMath>
                </a14:m>
                <a:r>
                  <a:rPr lang="en-US" altLang="zh-CN" dirty="0"/>
                  <a:t> </a:t>
                </a:r>
                <a:r>
                  <a:rPr lang="zh-CN" altLang="en-US" dirty="0" smtClean="0"/>
                  <a:t>上单增</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oMath>
                </a14:m>
                <a:r>
                  <a:rPr lang="en-US" altLang="zh-CN" dirty="0" smtClean="0"/>
                  <a:t> </a:t>
                </a:r>
                <a:r>
                  <a:rPr lang="zh-CN" altLang="en-US" dirty="0" smtClean="0"/>
                  <a:t>上单减</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e>
                    </m:d>
                  </m:oMath>
                </a14:m>
                <a:r>
                  <a:rPr lang="en-US" altLang="zh-CN" dirty="0" smtClean="0"/>
                  <a:t> </a:t>
                </a:r>
                <a:r>
                  <a:rPr lang="zh-CN" altLang="en-US" dirty="0" smtClean="0"/>
                  <a:t>上单增</a:t>
                </a:r>
                <a:r>
                  <a:rPr lang="en-US" altLang="zh-CN" dirty="0"/>
                  <a:t>.</a:t>
                </a:r>
                <a:endParaRPr lang="en-US" altLang="zh-CN" dirty="0" smtClean="0"/>
              </a:p>
              <a:p>
                <a:r>
                  <a:rPr lang="zh-CN" altLang="en-US" dirty="0" smtClean="0"/>
                  <a:t>这是如何得到的</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r>
                  <a:rPr lang="zh-CN" altLang="en-US" dirty="0" smtClean="0"/>
                  <a:t>又是如何确定的</a:t>
                </a:r>
                <a:r>
                  <a:rPr lang="en-US" altLang="zh-CN" dirty="0" smtClean="0"/>
                  <a:t>?? </a:t>
                </a:r>
                <a:r>
                  <a:rPr lang="zh-CN" altLang="en-US" dirty="0" smtClean="0"/>
                  <a:t>这就需要用到导函数的概念和性质</a:t>
                </a:r>
                <a:r>
                  <a:rPr lang="en-US" altLang="zh-CN" dirty="0" smtClean="0"/>
                  <a:t>.</a:t>
                </a:r>
              </a:p>
            </p:txBody>
          </p:sp>
        </mc:Choice>
        <mc:Fallback>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63961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a:t>
                </a:r>
                <a:r>
                  <a:rPr lang="zh-CN" altLang="en-US" dirty="0"/>
                  <a:t>设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=0</m:t>
                    </m:r>
                  </m:oMath>
                </a14:m>
                <a:r>
                  <a:rPr lang="en-US" altLang="zh-CN" dirty="0"/>
                  <a:t> </a:t>
                </a:r>
                <a:r>
                  <a:rPr lang="zh-CN" altLang="en-US" dirty="0"/>
                  <a:t>处连续</a:t>
                </a:r>
                <a:r>
                  <a:rPr lang="en-US" altLang="zh-CN" dirty="0"/>
                  <a:t>, </a:t>
                </a:r>
                <a:r>
                  <a:rPr lang="zh-CN" altLang="en-US" dirty="0"/>
                  <a:t>则下列命题错误的是</a:t>
                </a:r>
                <a:r>
                  <a:rPr lang="en-US" altLang="zh-CN" dirty="0"/>
                  <a:t>(    ).</a:t>
                </a:r>
              </a:p>
              <a:p>
                <a:r>
                  <a:rPr lang="en-US" altLang="zh-CN" dirty="0"/>
                  <a:t>(A)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endParaRPr lang="en-US" altLang="zh-CN" dirty="0"/>
              </a:p>
              <a:p>
                <a:r>
                  <a:rPr lang="en-US" altLang="zh-CN" dirty="0"/>
                  <a:t>(B)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p>
              <a:p>
                <a:r>
                  <a:rPr lang="en-US" altLang="zh-CN" dirty="0"/>
                  <a:t>(C)</a:t>
                </a:r>
                <a:r>
                  <a:rPr lang="en-US" altLang="zh-CN" dirty="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zh-CN" altLang="en-US" dirty="0"/>
                  <a:t> </a:t>
                </a:r>
                <a:r>
                  <a:rPr lang="zh-CN" altLang="en-US" dirty="0" smtClean="0"/>
                  <a:t>存在</a:t>
                </a:r>
                <a:r>
                  <a:rPr lang="en-US" altLang="zh-CN" dirty="0" smtClean="0"/>
                  <a:t>;</a:t>
                </a:r>
                <a:endParaRPr lang="en-US" altLang="zh-CN" dirty="0"/>
              </a:p>
              <a:p>
                <a:r>
                  <a:rPr lang="en-US" altLang="zh-CN" dirty="0"/>
                  <a:t>(D)</a:t>
                </a:r>
                <a:r>
                  <a:rPr lang="en-US" altLang="zh-CN" dirty="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smtClean="0"/>
                  <a:t>存在</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8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解</a:t>
                </a:r>
                <a:r>
                  <a:rPr lang="zh-CN" altLang="en-US" dirty="0" smtClean="0"/>
                  <a:t> </a:t>
                </a:r>
                <a:r>
                  <a:rPr lang="en-US" altLang="zh-CN" dirty="0" smtClean="0"/>
                  <a:t>(A)</a:t>
                </a:r>
                <a:r>
                  <a:rPr lang="zh-CN" altLang="en-US"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=0</m:t>
                    </m:r>
                  </m:oMath>
                </a14:m>
                <a:endParaRPr lang="en-US" altLang="zh-CN" b="0" dirty="0" smtClean="0"/>
              </a:p>
              <a:p>
                <a:r>
                  <a:rPr lang="en-US" altLang="zh-CN" dirty="0" smtClean="0"/>
                  <a:t>(B) </a:t>
                </a:r>
                <a14:m>
                  <m:oMath xmlns:m="http://schemas.openxmlformats.org/officeDocument/2006/math">
                    <m:r>
                      <a:rPr lang="en-US" altLang="zh-CN" b="0" i="0" smtClean="0">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𝑥</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𝑥</m:t>
                        </m:r>
                      </m:e>
                    </m:func>
                    <m:r>
                      <a:rPr lang="en-US" altLang="zh-CN" i="1">
                        <a:latin typeface="Cambria Math" panose="02040503050406030204" pitchFamily="18" charset="0"/>
                      </a:rPr>
                      <m:t>=0</m:t>
                    </m:r>
                  </m:oMath>
                </a14:m>
                <a:endParaRPr lang="en-US" altLang="zh-CN" dirty="0" smtClean="0"/>
              </a:p>
              <a:p>
                <a:r>
                  <a:rPr lang="en-US" altLang="zh-CN" dirty="0" smtClean="0"/>
                  <a:t>(C) </a:t>
                </a:r>
                <a:r>
                  <a:rPr lang="zh-CN" altLang="en-US" dirty="0" smtClean="0"/>
                  <a:t>由于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𝑥</m:t>
                            </m:r>
                            <m:r>
                              <a:rPr lang="en-US" altLang="zh-CN" b="0" i="1" smtClean="0">
                                <a:latin typeface="Cambria Math" panose="02040503050406030204" pitchFamily="18" charset="0"/>
                              </a:rPr>
                              <m:t>−0</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a:t>
                </a:r>
              </a:p>
              <a:p>
                <a:r>
                  <a:rPr lang="en-US" altLang="zh-CN" dirty="0" smtClean="0"/>
                  <a:t>(D) </a:t>
                </a:r>
                <a:r>
                  <a:rPr lang="zh-CN" altLang="en-US" dirty="0" smtClean="0"/>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不过</a:t>
                </a:r>
                <a:r>
                  <a:rPr lang="en-US" altLang="zh-CN" dirty="0" smtClean="0"/>
                  <a:t>, </a:t>
                </a:r>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存在</a:t>
                </a:r>
                <a:r>
                  <a:rPr lang="en-US" altLang="zh-CN" dirty="0" smtClean="0"/>
                  <a:t>, </a:t>
                </a:r>
                <a:r>
                  <a:rPr lang="zh-CN" altLang="en-US" dirty="0" smtClean="0"/>
                  <a:t>可以知道</a:t>
                </a:r>
                <a:endParaRPr lang="en-US" altLang="zh-CN" dirty="0" smtClean="0"/>
              </a:p>
              <a:p>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den>
                            </m:f>
                          </m:e>
                        </m:d>
                      </m:e>
                    </m:func>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(0)</m:t>
                    </m:r>
                  </m:oMath>
                </a14:m>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2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a:solidFill>
                      <a:srgbClr val="0000FF"/>
                    </a:solidFill>
                  </a:rPr>
                  <a:t>例</a:t>
                </a:r>
                <a:r>
                  <a:rPr lang="zh-CN" altLang="en-US" dirty="0"/>
                  <a:t> 设函数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𝑎</m:t>
                    </m:r>
                  </m:oMath>
                </a14:m>
                <a:r>
                  <a:rPr lang="en-US" altLang="zh-CN" dirty="0"/>
                  <a:t> </a:t>
                </a:r>
                <a:r>
                  <a:rPr lang="zh-CN" altLang="en-US" dirty="0"/>
                  <a:t>处可导</a:t>
                </a:r>
                <a:r>
                  <a:rPr lang="en-US" altLang="zh-CN" dirty="0"/>
                  <a:t>, </a:t>
                </a:r>
                <a:r>
                  <a:rPr lang="zh-CN" altLang="en-US" dirty="0"/>
                  <a:t>则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a14:m>
                <a:r>
                  <a:rPr lang="en-US" altLang="zh-CN" dirty="0"/>
                  <a:t>(    ).</a:t>
                </a:r>
              </a:p>
              <a:p>
                <a:r>
                  <a:rPr lang="en-US" altLang="zh-CN" dirty="0"/>
                  <a:t>(A)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(B) </a:t>
                </a:r>
                <a14:m>
                  <m:oMath xmlns:m="http://schemas.openxmlformats.org/officeDocument/2006/math">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(C) </a:t>
                </a:r>
                <a14:m>
                  <m:oMath xmlns:m="http://schemas.openxmlformats.org/officeDocument/2006/math">
                    <m:r>
                      <a:rPr lang="en-US" altLang="zh-CN" i="1">
                        <a:latin typeface="Cambria Math" panose="02040503050406030204" pitchFamily="18" charset="0"/>
                      </a:rPr>
                      <m:t>0</m:t>
                    </m:r>
                  </m:oMath>
                </a14:m>
                <a:r>
                  <a:rPr lang="en-US" altLang="zh-CN" dirty="0"/>
                  <a:t>     (D)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𝑎</m:t>
                        </m:r>
                      </m:e>
                    </m:d>
                  </m:oMath>
                </a14:m>
                <a:endParaRPr lang="en-US" altLang="zh-CN" dirty="0" smtClean="0">
                  <a:solidFill>
                    <a:srgbClr val="0000FF"/>
                  </a:solidFill>
                </a:endParaRPr>
              </a:p>
              <a:p>
                <a:r>
                  <a:rPr lang="zh-CN" altLang="en-US" dirty="0" smtClean="0">
                    <a:solidFill>
                      <a:srgbClr val="0000FF"/>
                    </a:solidFill>
                  </a:rPr>
                  <a:t>解</a:t>
                </a:r>
                <a:r>
                  <a:rPr lang="zh-CN" altLang="en-US" dirty="0" smtClean="0"/>
                  <a:t> 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b="0" i="1" smtClean="0">
                                  <a:latin typeface="Cambria Math" panose="02040503050406030204" pitchFamily="18" charset="0"/>
                                </a:rPr>
                                <m:t>−</m:t>
                              </m:r>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oMath>
                  </m:oMathPara>
                </a14:m>
                <a:endParaRPr lang="en-US" altLang="zh-CN" dirty="0" smtClean="0"/>
              </a:p>
              <a:p>
                <a:r>
                  <a:rPr lang="zh-CN" altLang="en-US" dirty="0" smtClean="0"/>
                  <a:t>选</a:t>
                </a:r>
                <a:r>
                  <a:rPr lang="en-US" altLang="zh-CN" dirty="0" smtClean="0"/>
                  <a:t>(B).</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3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变化率问题实例</a:t>
                </a:r>
                <a:endParaRPr lang="en-US" altLang="zh-CN" dirty="0" smtClean="0">
                  <a:solidFill>
                    <a:srgbClr val="00B050"/>
                  </a:solidFill>
                </a:endParaRPr>
              </a:p>
              <a:p>
                <a:r>
                  <a:rPr lang="zh-CN" altLang="en-US" dirty="0" smtClean="0"/>
                  <a:t>导数实质上是函数 </a:t>
                </a:r>
                <a14:m>
                  <m:oMath xmlns:m="http://schemas.openxmlformats.org/officeDocument/2006/math">
                    <m:r>
                      <a:rPr lang="en-US" altLang="zh-CN" b="0" i="1" smtClean="0">
                        <a:latin typeface="Cambria Math" panose="02040503050406030204" pitchFamily="18" charset="0"/>
                      </a:rPr>
                      <m:t>𝑦</m:t>
                    </m:r>
                  </m:oMath>
                </a14:m>
                <a:r>
                  <a:rPr lang="zh-CN" altLang="en-US" dirty="0" smtClean="0"/>
                  <a:t> 关于自变量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的变化率</a:t>
                </a:r>
                <a:r>
                  <a:rPr lang="en-US" altLang="zh-CN" dirty="0" smtClean="0"/>
                  <a:t>. </a:t>
                </a:r>
                <a:r>
                  <a:rPr lang="zh-CN" altLang="en-US" dirty="0" smtClean="0"/>
                  <a:t>例如速度</a:t>
                </a:r>
                <a:r>
                  <a:rPr lang="zh-CN" altLang="en-US" dirty="0" smtClean="0"/>
                  <a:t>是路程 </a:t>
                </a:r>
                <a14:m>
                  <m:oMath xmlns:m="http://schemas.openxmlformats.org/officeDocument/2006/math">
                    <m:r>
                      <a:rPr lang="en-US" altLang="zh-CN" i="1" dirty="0" smtClean="0">
                        <a:latin typeface="Cambria Math" panose="02040503050406030204" pitchFamily="18" charset="0"/>
                      </a:rPr>
                      <m:t>𝑠</m:t>
                    </m:r>
                  </m:oMath>
                </a14:m>
                <a:r>
                  <a:rPr lang="en-US" altLang="zh-CN" dirty="0" smtClean="0"/>
                  <a:t> </a:t>
                </a:r>
                <a:r>
                  <a:rPr lang="zh-CN" altLang="en-US" dirty="0" smtClean="0"/>
                  <a:t>关于时间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 </a:t>
                </a:r>
                <a:r>
                  <a:rPr lang="zh-CN" altLang="en-US" dirty="0" smtClean="0"/>
                  <a:t>的变化率</a:t>
                </a:r>
                <a:r>
                  <a:rPr lang="en-US" altLang="zh-CN" dirty="0" smtClean="0"/>
                  <a:t>.</a:t>
                </a:r>
              </a:p>
              <a:p>
                <a:r>
                  <a:rPr lang="zh-CN" altLang="en-US" dirty="0" smtClean="0"/>
                  <a:t>下面我们将给出其它的关于变化率应用实例</a:t>
                </a:r>
                <a:r>
                  <a:rPr lang="en-US" altLang="zh-CN" dirty="0" smtClean="0"/>
                  <a:t>, </a:t>
                </a:r>
                <a:r>
                  <a:rPr lang="zh-CN" altLang="en-US" dirty="0" smtClean="0"/>
                  <a:t>其目的在于使大家对导数有更深刻的认识</a:t>
                </a:r>
                <a:r>
                  <a:rPr lang="en-US" altLang="zh-CN" dirty="0" smtClean="0"/>
                  <a:t>.</a:t>
                </a:r>
              </a:p>
              <a:p>
                <a:r>
                  <a:rPr lang="zh-CN" altLang="en-US" dirty="0" smtClean="0"/>
                  <a:t>另一方面也启示大家</a:t>
                </a:r>
                <a:r>
                  <a:rPr lang="en-US" altLang="zh-CN" dirty="0" smtClean="0"/>
                  <a:t>, </a:t>
                </a:r>
                <a:r>
                  <a:rPr lang="zh-CN" altLang="en-US" dirty="0" smtClean="0"/>
                  <a:t>人们之所以研究这种形式的极限</a:t>
                </a:r>
                <a:r>
                  <a:rPr lang="en-US" altLang="zh-CN" dirty="0" smtClean="0"/>
                  <a:t>, </a:t>
                </a:r>
                <a:r>
                  <a:rPr lang="zh-CN" altLang="en-US" dirty="0" smtClean="0"/>
                  <a:t>就在于数学就是把实际问题中最具有共性的东西提炼出来</a:t>
                </a:r>
                <a:r>
                  <a:rPr lang="en-US" altLang="zh-CN" dirty="0" smtClean="0"/>
                  <a:t>, </a:t>
                </a:r>
                <a:r>
                  <a:rPr lang="zh-CN" altLang="en-US" dirty="0" smtClean="0"/>
                  <a:t>加以研究再应用于具体问题中去</a:t>
                </a:r>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10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设细棒位于区间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上</a:t>
                </a:r>
                <a:r>
                  <a:rPr lang="en-US" altLang="zh-CN" dirty="0" smtClean="0"/>
                  <a:t>, </a:t>
                </a:r>
                <a:r>
                  <a:rPr lang="zh-CN" altLang="en-US" dirty="0" smtClean="0"/>
                  <a:t>从点 </a:t>
                </a:r>
                <a14:m>
                  <m:oMath xmlns:m="http://schemas.openxmlformats.org/officeDocument/2006/math">
                    <m:r>
                      <a:rPr lang="en-US" altLang="zh-CN" b="0" i="1" smtClean="0">
                        <a:latin typeface="Cambria Math" panose="02040503050406030204" pitchFamily="18" charset="0"/>
                      </a:rPr>
                      <m:t>𝑎</m:t>
                    </m:r>
                  </m:oMath>
                </a14:m>
                <a:r>
                  <a:rPr lang="en-US" altLang="zh-CN" dirty="0" smtClean="0"/>
                  <a:t> </a:t>
                </a:r>
                <a:r>
                  <a:rPr lang="zh-CN" altLang="en-US" dirty="0" smtClean="0"/>
                  <a:t>到点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的一段细棒的质量是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求细棒的线密度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a:t>
                </a:r>
                <a:r>
                  <a:rPr lang="zh-CN" altLang="en-US" dirty="0" smtClean="0"/>
                  <a:t> 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d>
                  </m:oMath>
                </a14:m>
                <a:r>
                  <a:rPr lang="en-US" altLang="zh-CN" dirty="0" smtClean="0"/>
                  <a:t> </a:t>
                </a:r>
                <a:r>
                  <a:rPr lang="zh-CN" altLang="en-US" dirty="0" smtClean="0"/>
                  <a:t>上细棒的质量为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其平均线密度为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oMath>
                  </m:oMathPara>
                </a14:m>
                <a:endParaRPr lang="en-US" altLang="zh-CN" dirty="0" smtClean="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于是棒在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处的线密度为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smtClean="0"/>
                  <a:t>.</a:t>
                </a:r>
              </a:p>
              <a:p>
                <a:r>
                  <a:rPr lang="zh-CN" altLang="en-US" dirty="0"/>
                  <a:t>它</a:t>
                </a:r>
                <a:r>
                  <a:rPr lang="zh-CN" altLang="en-US" dirty="0" smtClean="0"/>
                  <a:t>是质量对长度的变化率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a:t>
                </a:r>
                <a:r>
                  <a:rPr lang="zh-CN" altLang="en-US" dirty="0" smtClean="0"/>
                  <a:t> 在热学中</a:t>
                </a:r>
                <a:r>
                  <a:rPr lang="en-US" altLang="zh-CN" dirty="0" smtClean="0"/>
                  <a:t>, </a:t>
                </a:r>
                <a:r>
                  <a:rPr lang="zh-CN" altLang="en-US" dirty="0" smtClean="0"/>
                  <a:t>一个有趣的问题是可压缩性</a:t>
                </a:r>
                <a:r>
                  <a:rPr lang="en-US" altLang="zh-CN" dirty="0" smtClean="0"/>
                  <a:t>.</a:t>
                </a:r>
              </a:p>
              <a:p>
                <a:r>
                  <a:rPr lang="zh-CN" altLang="en-US" dirty="0"/>
                  <a:t>某</a:t>
                </a:r>
                <a:r>
                  <a:rPr lang="zh-CN" altLang="en-US" dirty="0" smtClean="0"/>
                  <a:t>一气体在温度一定时</a:t>
                </a:r>
                <a:r>
                  <a:rPr lang="en-US" altLang="zh-CN" dirty="0" smtClean="0"/>
                  <a:t>, </a:t>
                </a:r>
                <a:r>
                  <a:rPr lang="zh-CN" altLang="en-US" dirty="0" smtClean="0"/>
                  <a:t>其体积 </a:t>
                </a:r>
                <a14:m>
                  <m:oMath xmlns:m="http://schemas.openxmlformats.org/officeDocument/2006/math">
                    <m:r>
                      <a:rPr lang="en-US" altLang="zh-CN" b="0" i="1" smtClean="0">
                        <a:latin typeface="Cambria Math" panose="02040503050406030204" pitchFamily="18" charset="0"/>
                      </a:rPr>
                      <m:t>𝑉</m:t>
                    </m:r>
                  </m:oMath>
                </a14:m>
                <a:r>
                  <a:rPr lang="en-US" altLang="zh-CN" dirty="0" smtClean="0"/>
                  <a:t> </a:t>
                </a:r>
                <a:r>
                  <a:rPr lang="zh-CN" altLang="en-US" dirty="0" smtClean="0"/>
                  <a:t>依赖于压力 </a:t>
                </a:r>
                <a14:m>
                  <m:oMath xmlns:m="http://schemas.openxmlformats.org/officeDocument/2006/math">
                    <m:r>
                      <a:rPr lang="en-US" altLang="zh-CN" b="0" i="1" smtClean="0">
                        <a:latin typeface="Cambria Math" panose="02040503050406030204" pitchFamily="18" charset="0"/>
                      </a:rPr>
                      <m:t>𝑃</m:t>
                    </m:r>
                  </m:oMath>
                </a14:m>
                <a:r>
                  <a:rPr lang="en-US" altLang="zh-CN" dirty="0" smtClean="0"/>
                  <a:t>, </a:t>
                </a:r>
                <a:r>
                  <a:rPr lang="zh-CN" altLang="en-US" dirty="0" smtClean="0"/>
                  <a:t>可以考虑体积随压力的变化率</a:t>
                </a:r>
                <a:r>
                  <a:rPr lang="en-US" altLang="zh-CN" dirty="0" smtClean="0"/>
                  <a:t>. </a:t>
                </a:r>
                <a:r>
                  <a:rPr lang="zh-CN" altLang="en-US" dirty="0" smtClean="0"/>
                  <a:t>人们定义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𝑉</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𝑉</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𝑃</m:t>
                          </m:r>
                        </m:den>
                      </m:f>
                    </m:oMath>
                  </m:oMathPara>
                </a14:m>
                <a:endParaRPr lang="en-US" altLang="zh-CN" b="0" dirty="0" smtClean="0"/>
              </a:p>
              <a:p>
                <a:r>
                  <a:rPr lang="zh-CN" altLang="en-US" dirty="0" smtClean="0"/>
                  <a:t>为</a:t>
                </a:r>
                <a:r>
                  <a:rPr lang="zh-CN" altLang="en-US" dirty="0" smtClean="0">
                    <a:solidFill>
                      <a:srgbClr val="00B050"/>
                    </a:solidFill>
                  </a:rPr>
                  <a:t>等温压缩率</a:t>
                </a:r>
                <a:r>
                  <a:rPr lang="en-US" altLang="zh-CN" dirty="0" smtClean="0"/>
                  <a:t>, </a:t>
                </a:r>
                <a:r>
                  <a:rPr lang="zh-CN" altLang="en-US" dirty="0" smtClean="0"/>
                  <a:t>它反映了在温度一定时</a:t>
                </a:r>
                <a:r>
                  <a:rPr lang="en-US" altLang="zh-CN" dirty="0" smtClean="0"/>
                  <a:t>, </a:t>
                </a:r>
                <a:r>
                  <a:rPr lang="zh-CN" altLang="en-US" dirty="0" smtClean="0"/>
                  <a:t>单位体积的气体的体积随着压力的增大而体积减小的快慢</a:t>
                </a:r>
                <a:r>
                  <a:rPr lang="en-US" altLang="zh-CN" dirty="0" smtClean="0"/>
                  <a:t>.</a:t>
                </a:r>
              </a:p>
              <a:p>
                <a:r>
                  <a:rPr lang="zh-CN" altLang="en-US" dirty="0">
                    <a:solidFill>
                      <a:srgbClr val="0000FF"/>
                    </a:solidFill>
                  </a:rPr>
                  <a:t>例</a:t>
                </a:r>
                <a:r>
                  <a:rPr lang="zh-CN" altLang="en-US" dirty="0"/>
                  <a:t> 经济学中的边际量</a:t>
                </a:r>
                <a:r>
                  <a:rPr lang="en-US" altLang="zh-CN" dirty="0"/>
                  <a:t>. </a:t>
                </a:r>
                <a:r>
                  <a:rPr lang="zh-CN" altLang="en-US" dirty="0"/>
                  <a:t>当某经济量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的自变量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增加一个单位时</a:t>
                </a:r>
                <a:r>
                  <a:rPr lang="en-US" altLang="zh-CN" dirty="0"/>
                  <a:t>, </a:t>
                </a:r>
                <a:r>
                  <a:rPr lang="zh-CN" altLang="en-US" dirty="0"/>
                  <a:t>经济量的改变量称为该经济量的边际量</a:t>
                </a:r>
                <a:r>
                  <a:rPr lang="en-US" altLang="zh-CN" dirty="0"/>
                  <a:t>.</a:t>
                </a:r>
              </a:p>
              <a:p>
                <a:r>
                  <a:rPr lang="zh-CN" altLang="en-US" dirty="0"/>
                  <a:t>例如边际成本、边际收益、边际利润等</a:t>
                </a:r>
                <a:r>
                  <a:rPr lang="en-US" altLang="zh-CN" dirty="0"/>
                  <a:t>. </a:t>
                </a:r>
                <a:r>
                  <a:rPr lang="zh-CN" altLang="en-US" dirty="0"/>
                  <a:t>同样的道理</a:t>
                </a:r>
                <a:r>
                  <a:rPr lang="en-US" altLang="zh-CN" dirty="0"/>
                  <a:t>, </a:t>
                </a:r>
                <a:r>
                  <a:rPr lang="zh-CN" altLang="en-US" dirty="0"/>
                  <a:t>经济量的边际量为</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583" r="-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6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是在时刻 </a:t>
                </a:r>
                <a14:m>
                  <m:oMath xmlns:m="http://schemas.openxmlformats.org/officeDocument/2006/math">
                    <m:r>
                      <a:rPr lang="en-US" altLang="zh-CN" b="0" i="1" smtClean="0">
                        <a:latin typeface="Cambria Math" panose="02040503050406030204" pitchFamily="18" charset="0"/>
                      </a:rPr>
                      <m:t>𝑡</m:t>
                    </m:r>
                  </m:oMath>
                </a14:m>
                <a:r>
                  <a:rPr lang="zh-CN" altLang="en-US" dirty="0" smtClean="0"/>
                  <a:t> 某一生物或植物的数目</a:t>
                </a:r>
                <a:r>
                  <a:rPr lang="en-US" altLang="zh-CN" dirty="0" smtClean="0"/>
                  <a:t>.</a:t>
                </a:r>
              </a:p>
              <a:p>
                <a:r>
                  <a:rPr lang="zh-CN" altLang="en-US" dirty="0" smtClean="0"/>
                  <a:t>我们考虑它的增长率</a:t>
                </a:r>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𝑡</m:t>
                    </m:r>
                  </m:oMath>
                </a14:m>
                <a:r>
                  <a:rPr lang="zh-CN" altLang="en-US" dirty="0" smtClean="0"/>
                  <a:t> 到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a14:m>
                <a:r>
                  <a:rPr lang="zh-CN" altLang="en-US" dirty="0" smtClean="0"/>
                  <a:t> 的平均增长率为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𝑛</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oMath>
                  </m:oMathPara>
                </a14:m>
                <a:endParaRPr lang="en-US" altLang="zh-CN" dirty="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𝑡</m:t>
                              </m:r>
                            </m:den>
                          </m:f>
                        </m:e>
                      </m:func>
                    </m:oMath>
                  </m:oMathPara>
                </a14:m>
                <a:endParaRPr lang="en-US" altLang="zh-CN" dirty="0" smtClean="0"/>
              </a:p>
              <a:p>
                <a:r>
                  <a:rPr lang="zh-CN" altLang="en-US" dirty="0" smtClean="0"/>
                  <a:t>便是该物种 </a:t>
                </a:r>
                <a14:m>
                  <m:oMath xmlns:m="http://schemas.openxmlformats.org/officeDocument/2006/math">
                    <m:r>
                      <a:rPr lang="en-US" altLang="zh-CN" b="0" i="1" smtClean="0">
                        <a:latin typeface="Cambria Math" panose="02040503050406030204" pitchFamily="18" charset="0"/>
                      </a:rPr>
                      <m:t>𝑡</m:t>
                    </m:r>
                  </m:oMath>
                </a14:m>
                <a:r>
                  <a:rPr lang="zh-CN" altLang="en-US" dirty="0" smtClean="0"/>
                  <a:t> 时刻的增长率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32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type="body" sz="quarter" idx="10"/>
              </p:nvPr>
            </p:nvSpPr>
            <p:spPr/>
            <p:txBody>
              <a:bodyPr>
                <a:normAutofit/>
              </a:bodyPr>
              <a:lstStyle/>
              <a:p>
                <a:pPr>
                  <a:lnSpc>
                    <a:spcPct val="120000"/>
                  </a:lnSpc>
                  <a:spcAft>
                    <a:spcPts val="600"/>
                  </a:spcAft>
                </a:pPr>
                <a:r>
                  <a:rPr lang="zh-CN" altLang="en-US" dirty="0" smtClean="0">
                    <a:solidFill>
                      <a:srgbClr val="0000FF"/>
                    </a:solidFill>
                  </a:rPr>
                  <a:t>例</a:t>
                </a:r>
                <a:r>
                  <a:rPr lang="zh-CN" altLang="en-US" dirty="0" smtClean="0"/>
                  <a:t> </a:t>
                </a:r>
                <a:r>
                  <a:rPr lang="zh-CN" altLang="en-US" dirty="0"/>
                  <a:t>光的反射定律告诉我们</a:t>
                </a:r>
                <a:r>
                  <a:rPr lang="en-US" altLang="zh-CN" dirty="0"/>
                  <a:t>, </a:t>
                </a:r>
                <a:r>
                  <a:rPr lang="zh-CN" altLang="en-US" dirty="0"/>
                  <a:t>如果光射在一个平面上</a:t>
                </a:r>
                <a:r>
                  <a:rPr lang="en-US" altLang="zh-CN" dirty="0"/>
                  <a:t>, </a:t>
                </a:r>
                <a:r>
                  <a:rPr lang="zh-CN" altLang="en-US" dirty="0"/>
                  <a:t>那么反射的光线、入射的光线、以及与平面交点的法线三者在同一个平面，且反射的光线和入射的光线与法线的夹角相同</a:t>
                </a:r>
                <a:r>
                  <a:rPr lang="en-US" altLang="zh-CN" dirty="0"/>
                  <a:t>. </a:t>
                </a:r>
                <a:r>
                  <a:rPr lang="zh-CN" altLang="en-US" dirty="0"/>
                  <a:t>其中法线是指与平面垂直的直线</a:t>
                </a:r>
                <a:r>
                  <a:rPr lang="en-US" altLang="zh-CN" dirty="0" smtClean="0"/>
                  <a:t>.</a:t>
                </a:r>
              </a:p>
              <a:p>
                <a:pPr>
                  <a:lnSpc>
                    <a:spcPct val="120000"/>
                  </a:lnSpc>
                  <a:spcAft>
                    <a:spcPts val="600"/>
                  </a:spcAft>
                </a:pPr>
                <a:r>
                  <a:rPr lang="zh-CN" altLang="en-US" dirty="0" smtClean="0"/>
                  <a:t>如果光线不是射在一个平面上而是一个曲面上呢</a:t>
                </a:r>
                <a:r>
                  <a:rPr lang="en-US" altLang="zh-CN" dirty="0" smtClean="0"/>
                  <a:t>?</a:t>
                </a:r>
                <a:endParaRPr lang="en-US" altLang="zh-CN" dirty="0" smtClean="0"/>
              </a:p>
              <a:p>
                <a:r>
                  <a:rPr lang="zh-CN" altLang="en-US" dirty="0" smtClean="0"/>
                  <a:t>我们只考虑入射光线和该点法线所形成的平面</a:t>
                </a:r>
                <a:r>
                  <a:rPr lang="en-US" altLang="zh-CN" dirty="0" smtClean="0"/>
                  <a:t>, </a:t>
                </a:r>
                <a:r>
                  <a:rPr lang="zh-CN" altLang="en-US" dirty="0" smtClean="0"/>
                  <a:t>问题化归成了研究二维平面上曲线</a:t>
                </a:r>
                <a:r>
                  <a:rPr lang="zh-CN" altLang="en-US" dirty="0"/>
                  <a:t>的</a:t>
                </a:r>
                <a:r>
                  <a:rPr lang="zh-CN" altLang="en-US" dirty="0" smtClean="0">
                    <a:solidFill>
                      <a:srgbClr val="FF0000"/>
                    </a:solidFill>
                  </a:rPr>
                  <a:t>切线</a:t>
                </a:r>
                <a:r>
                  <a:rPr lang="zh-CN" altLang="en-US" dirty="0" smtClean="0"/>
                  <a:t>和</a:t>
                </a:r>
                <a:r>
                  <a:rPr lang="zh-CN" altLang="en-US" dirty="0" smtClean="0">
                    <a:solidFill>
                      <a:srgbClr val="FF0000"/>
                    </a:solidFill>
                  </a:rPr>
                  <a:t>法线</a:t>
                </a:r>
                <a:r>
                  <a:rPr lang="en-US" altLang="zh-CN" dirty="0" smtClean="0"/>
                  <a:t>, </a:t>
                </a:r>
                <a:r>
                  <a:rPr lang="zh-CN" altLang="en-US" dirty="0" smtClean="0"/>
                  <a:t>这二者相互垂直</a:t>
                </a:r>
                <a:r>
                  <a:rPr lang="en-US" altLang="zh-CN" dirty="0" smtClean="0"/>
                  <a:t>, </a:t>
                </a:r>
                <a:r>
                  <a:rPr lang="zh-CN" altLang="en-US" dirty="0" smtClean="0"/>
                  <a:t>因此斜率之积为 </a:t>
                </a:r>
                <a14:m>
                  <m:oMath xmlns:m="http://schemas.openxmlformats.org/officeDocument/2006/math">
                    <m:r>
                      <a:rPr lang="en-US" altLang="zh-CN" b="0" i="1" smtClean="0">
                        <a:latin typeface="Cambria Math" panose="02040503050406030204" pitchFamily="18" charset="0"/>
                      </a:rPr>
                      <m:t>−1</m:t>
                    </m:r>
                  </m:oMath>
                </a14:m>
                <a:r>
                  <a:rPr lang="en-US" altLang="zh-CN" dirty="0" smtClean="0"/>
                  <a:t>.</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grpSp>
        <p:nvGrpSpPr>
          <p:cNvPr id="11" name="组合 10"/>
          <p:cNvGrpSpPr/>
          <p:nvPr/>
        </p:nvGrpSpPr>
        <p:grpSpPr>
          <a:xfrm>
            <a:off x="4367808" y="3717032"/>
            <a:ext cx="3528392" cy="2592288"/>
            <a:chOff x="2999656" y="1412776"/>
            <a:chExt cx="4464496" cy="3744416"/>
          </a:xfrm>
        </p:grpSpPr>
        <p:sp>
          <p:nvSpPr>
            <p:cNvPr id="12" name="平行四边形 11"/>
            <p:cNvSpPr/>
            <p:nvPr/>
          </p:nvSpPr>
          <p:spPr>
            <a:xfrm>
              <a:off x="2999656" y="2996952"/>
              <a:ext cx="4464496" cy="2160240"/>
            </a:xfrm>
            <a:prstGeom prst="parallelogram">
              <a:avLst/>
            </a:prstGeom>
            <a:solidFill>
              <a:schemeClr val="bg1">
                <a:lumMod val="95000"/>
              </a:schemeClr>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575720" y="1988840"/>
              <a:ext cx="1656184" cy="19442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231904" y="1989056"/>
              <a:ext cx="1656000" cy="1944000"/>
            </a:xfrm>
            <a:prstGeom prst="line">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31904" y="1412776"/>
              <a:ext cx="0" cy="252028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11904" y="3933056"/>
              <a:ext cx="1440000"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7285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type="body" sz="quarter" idx="10"/>
              </p:nvPr>
            </p:nvSpPr>
            <p:spPr>
              <a:xfrm>
                <a:off x="696000" y="819000"/>
                <a:ext cx="6912168" cy="5220000"/>
              </a:xfrm>
            </p:spPr>
            <p:txBody>
              <a:bodyPr>
                <a:normAutofit/>
              </a:bodyPr>
              <a:lstStyle/>
              <a:p>
                <a:r>
                  <a:rPr lang="zh-CN" altLang="en-US" dirty="0" smtClean="0"/>
                  <a:t>圆</a:t>
                </a:r>
                <a:r>
                  <a:rPr lang="zh-CN" altLang="en-US" dirty="0"/>
                  <a:t>的切线定义成与圆只有一个交点的直线</a:t>
                </a:r>
                <a:r>
                  <a:rPr lang="en-US" altLang="zh-CN" dirty="0"/>
                  <a:t>, </a:t>
                </a:r>
                <a:r>
                  <a:rPr lang="zh-CN" altLang="en-US" dirty="0"/>
                  <a:t>但对于一般的曲线</a:t>
                </a:r>
                <a:r>
                  <a:rPr lang="en-US" altLang="zh-CN" dirty="0"/>
                  <a:t>, </a:t>
                </a:r>
                <a:r>
                  <a:rPr lang="zh-CN" altLang="en-US" dirty="0"/>
                  <a:t>显然不能如此定义</a:t>
                </a:r>
                <a:r>
                  <a:rPr lang="en-US" altLang="zh-CN" dirty="0"/>
                  <a:t>.</a:t>
                </a:r>
              </a:p>
              <a:p>
                <a:r>
                  <a:rPr lang="zh-CN" altLang="en-US" dirty="0" smtClean="0"/>
                  <a:t>例如右图</a:t>
                </a:r>
                <a:r>
                  <a:rPr lang="zh-CN" altLang="en-US" dirty="0"/>
                  <a:t>中抛物线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zh-CN" altLang="en-US" dirty="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zh-CN" altLang="en-US" dirty="0"/>
                  <a:t> 处就有两条直线与该抛物线只有一个交点</a:t>
                </a:r>
                <a:r>
                  <a:rPr lang="en-US" altLang="zh-CN" dirty="0"/>
                  <a:t>, </a:t>
                </a:r>
                <a:r>
                  <a:rPr lang="zh-CN" altLang="en-US" dirty="0"/>
                  <a:t>而根据我们的直观</a:t>
                </a:r>
                <a:r>
                  <a:rPr lang="en-US" altLang="zh-CN" dirty="0"/>
                  <a:t>, </a:t>
                </a:r>
                <a:r>
                  <a:rPr lang="zh-CN" altLang="en-US" dirty="0"/>
                  <a:t>应当是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−1</m:t>
                    </m:r>
                  </m:oMath>
                </a14:m>
                <a:r>
                  <a:rPr lang="zh-CN" altLang="en-US" dirty="0"/>
                  <a:t> 作为切线而非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=1</m:t>
                    </m:r>
                  </m:oMath>
                </a14:m>
                <a:r>
                  <a:rPr lang="en-US" altLang="zh-CN" dirty="0" smtClean="0"/>
                  <a:t>.</a:t>
                </a:r>
              </a:p>
            </p:txBody>
          </p:sp>
        </mc:Choice>
        <mc:Fallback>
          <p:sp>
            <p:nvSpPr>
              <p:cNvPr id="3" name="内容占位符 2"/>
              <p:cNvSpPr>
                <a:spLocks noGrp="1" noRot="1" noChangeAspect="1" noMove="1" noResize="1" noEditPoints="1" noAdjustHandles="1" noChangeArrowheads="1" noChangeShapeType="1" noTextEdit="1"/>
              </p:cNvSpPr>
              <p:nvPr>
                <p:ph type="body" sz="quarter" idx="10"/>
              </p:nvPr>
            </p:nvSpPr>
            <p:spPr>
              <a:xfrm>
                <a:off x="696000" y="819000"/>
                <a:ext cx="6912168" cy="5220000"/>
              </a:xfrm>
              <a:blipFill>
                <a:blip r:embed="rId2"/>
                <a:stretch>
                  <a:fillRect l="-1146" t="-233" r="-882"/>
                </a:stretch>
              </a:blipFill>
            </p:spPr>
            <p:txBody>
              <a:bodyPr/>
              <a:lstStyle/>
              <a:p>
                <a:r>
                  <a:rPr lang="zh-CN" altLang="en-US">
                    <a:noFill/>
                  </a:rPr>
                  <a:t> </a:t>
                </a:r>
              </a:p>
            </p:txBody>
          </p:sp>
        </mc:Fallback>
      </mc:AlternateContent>
      <p:grpSp>
        <p:nvGrpSpPr>
          <p:cNvPr id="10" name="组合 9"/>
          <p:cNvGrpSpPr/>
          <p:nvPr/>
        </p:nvGrpSpPr>
        <p:grpSpPr>
          <a:xfrm>
            <a:off x="7526618" y="1772816"/>
            <a:ext cx="4546046" cy="3227033"/>
            <a:chOff x="4367808" y="1613494"/>
            <a:chExt cx="4546046" cy="3227033"/>
          </a:xfrm>
        </p:grpSpPr>
        <p:sp>
          <p:nvSpPr>
            <p:cNvPr id="11" name="任意多边形 10"/>
            <p:cNvSpPr/>
            <p:nvPr/>
          </p:nvSpPr>
          <p:spPr>
            <a:xfrm>
              <a:off x="6047062"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0800000" flipV="1">
              <a:off x="5195960"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18" name="直接连接符 17"/>
            <p:cNvCxnSpPr/>
            <p:nvPr/>
          </p:nvCxnSpPr>
          <p:spPr>
            <a:xfrm flipV="1">
              <a:off x="5841309" y="1700808"/>
              <a:ext cx="1872208" cy="301176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681590" y="1976647"/>
              <a:ext cx="0" cy="2520000"/>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7473694" y="1916832"/>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𝑦</m:t>
                        </m:r>
                        <m:r>
                          <a:rPr lang="en-US" altLang="zh-CN" sz="2000" b="0" i="1" smtClean="0">
                            <a:solidFill>
                              <a:srgbClr val="009900"/>
                            </a:solidFill>
                            <a:latin typeface="Cambria Math" panose="02040503050406030204" pitchFamily="18" charset="0"/>
                          </a:rPr>
                          <m:t>=2</m:t>
                        </m:r>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473694" y="1916832"/>
                  <a:ext cx="1440160" cy="400110"/>
                </a:xfrm>
                <a:prstGeom prst="rect">
                  <a:avLst/>
                </a:prstGeom>
                <a:blipFill>
                  <a:blip r:embed="rId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915980" y="1613494"/>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915980" y="1613494"/>
                  <a:ext cx="1440160" cy="400110"/>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6944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a:t>而像下图中的直线与曲线有多个交点却是它的切线</a:t>
                </a:r>
                <a:r>
                  <a:rPr lang="en-US" altLang="zh-CN" dirty="0" smtClean="0"/>
                  <a:t>.</a:t>
                </a:r>
                <a:endParaRPr lang="en-US" altLang="zh-CN" dirty="0" smtClean="0">
                  <a:solidFill>
                    <a:srgbClr val="00B050"/>
                  </a:solidFill>
                </a:endParaRPr>
              </a:p>
              <a:p>
                <a:r>
                  <a:rPr lang="zh-CN" altLang="en-US" dirty="0" smtClean="0">
                    <a:solidFill>
                      <a:srgbClr val="00B050"/>
                    </a:solidFill>
                  </a:rPr>
                  <a:t>定义</a:t>
                </a:r>
                <a:r>
                  <a:rPr lang="zh-CN" altLang="en-US" dirty="0" smtClean="0"/>
                  <a:t> 设在平面直角坐标系中</a:t>
                </a:r>
                <a:r>
                  <a:rPr lang="en-US" altLang="zh-CN" dirty="0" smtClean="0"/>
                  <a:t>, </a:t>
                </a:r>
                <a:r>
                  <a:rPr lang="zh-CN" altLang="en-US" dirty="0" smtClean="0"/>
                  <a:t>有一条曲线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以及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上的一点</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上另取一点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smtClean="0"/>
                  <a:t> 做割线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en-US" altLang="zh-CN" dirty="0" smtClean="0"/>
                  <a:t>.</a:t>
                </a:r>
              </a:p>
              <a:p>
                <a:r>
                  <a:rPr lang="zh-CN" altLang="en-US" dirty="0" smtClean="0"/>
                  <a:t>当点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时</a:t>
                </a:r>
                <a:r>
                  <a:rPr lang="en-US" altLang="zh-CN" dirty="0" smtClean="0"/>
                  <a:t>, </a:t>
                </a:r>
                <a:r>
                  <a:rPr lang="zh-CN" altLang="en-US" dirty="0" smtClean="0"/>
                  <a:t>如果割线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无限趋向于极限位置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就称直线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zh-CN" altLang="en-US" dirty="0" smtClean="0"/>
                  <a:t> 为曲线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grpSp>
        <p:nvGrpSpPr>
          <p:cNvPr id="3" name="组合 2"/>
          <p:cNvGrpSpPr/>
          <p:nvPr/>
        </p:nvGrpSpPr>
        <p:grpSpPr>
          <a:xfrm>
            <a:off x="3503712" y="3938382"/>
            <a:ext cx="4464496" cy="640089"/>
            <a:chOff x="3503712" y="3938382"/>
            <a:chExt cx="4464496" cy="640089"/>
          </a:xfrm>
        </p:grpSpPr>
        <p:cxnSp>
          <p:nvCxnSpPr>
            <p:cNvPr id="16" name="直接连接符 15"/>
            <p:cNvCxnSpPr/>
            <p:nvPr/>
          </p:nvCxnSpPr>
          <p:spPr>
            <a:xfrm flipV="1">
              <a:off x="3503712" y="4231178"/>
              <a:ext cx="4320480" cy="110111"/>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656112" y="3938382"/>
              <a:ext cx="4312096" cy="640089"/>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575720" y="3216631"/>
            <a:ext cx="4807421" cy="3092689"/>
            <a:chOff x="3575720" y="2928599"/>
            <a:chExt cx="4807421" cy="3092689"/>
          </a:xfrm>
        </p:grpSpPr>
        <p:grpSp>
          <p:nvGrpSpPr>
            <p:cNvPr id="17" name="组合 16"/>
            <p:cNvGrpSpPr/>
            <p:nvPr/>
          </p:nvGrpSpPr>
          <p:grpSpPr>
            <a:xfrm>
              <a:off x="3575720" y="2928599"/>
              <a:ext cx="4807421" cy="3092689"/>
              <a:chOff x="3431704" y="1747838"/>
              <a:chExt cx="4807421" cy="3092689"/>
            </a:xfrm>
          </p:grpSpPr>
          <p:grpSp>
            <p:nvGrpSpPr>
              <p:cNvPr id="18" name="组合 17"/>
              <p:cNvGrpSpPr/>
              <p:nvPr/>
            </p:nvGrpSpPr>
            <p:grpSpPr>
              <a:xfrm>
                <a:off x="3431704" y="2276872"/>
                <a:ext cx="4536104" cy="2563655"/>
                <a:chOff x="3431704" y="2276872"/>
                <a:chExt cx="4536104" cy="2563655"/>
              </a:xfrm>
            </p:grpSpPr>
            <p:cxnSp>
              <p:nvCxnSpPr>
                <p:cNvPr id="20" name="直接箭头连接符 19"/>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25" name="直接连接符 24"/>
                <p:cNvCxnSpPr/>
                <p:nvPr/>
              </p:nvCxnSpPr>
              <p:spPr>
                <a:xfrm>
                  <a:off x="3431704" y="2672840"/>
                  <a:ext cx="4176464" cy="93610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grpSp>
          <p:sp>
            <p:nvSpPr>
              <p:cNvPr id="19" name="任意多边形 18"/>
              <p:cNvSpPr/>
              <p:nvPr/>
            </p:nvSpPr>
            <p:spPr>
              <a:xfrm>
                <a:off x="4162425" y="1747838"/>
                <a:ext cx="4076700" cy="1928812"/>
              </a:xfrm>
              <a:custGeom>
                <a:avLst/>
                <a:gdLst>
                  <a:gd name="connsiteX0" fmla="*/ 0 w 4076700"/>
                  <a:gd name="connsiteY0" fmla="*/ 1928812 h 1928812"/>
                  <a:gd name="connsiteX1" fmla="*/ 933450 w 4076700"/>
                  <a:gd name="connsiteY1" fmla="*/ 1328737 h 1928812"/>
                  <a:gd name="connsiteX2" fmla="*/ 2390775 w 4076700"/>
                  <a:gd name="connsiteY2" fmla="*/ 1728787 h 1928812"/>
                  <a:gd name="connsiteX3" fmla="*/ 3733800 w 4076700"/>
                  <a:gd name="connsiteY3" fmla="*/ 428625 h 1928812"/>
                  <a:gd name="connsiteX4" fmla="*/ 4076700 w 4076700"/>
                  <a:gd name="connsiteY4" fmla="*/ 0 h 192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700" h="1928812">
                    <a:moveTo>
                      <a:pt x="0" y="1928812"/>
                    </a:moveTo>
                    <a:cubicBezTo>
                      <a:pt x="267494" y="1645443"/>
                      <a:pt x="534988" y="1362074"/>
                      <a:pt x="933450" y="1328737"/>
                    </a:cubicBezTo>
                    <a:cubicBezTo>
                      <a:pt x="1331912" y="1295400"/>
                      <a:pt x="1924050" y="1878806"/>
                      <a:pt x="2390775" y="1728787"/>
                    </a:cubicBezTo>
                    <a:cubicBezTo>
                      <a:pt x="2857500" y="1578768"/>
                      <a:pt x="3452813" y="716756"/>
                      <a:pt x="3733800" y="428625"/>
                    </a:cubicBezTo>
                    <a:cubicBezTo>
                      <a:pt x="4014787" y="140494"/>
                      <a:pt x="4045743" y="70247"/>
                      <a:pt x="4076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p:cNvSpPr txBox="1"/>
                <p:nvPr/>
              </p:nvSpPr>
              <p:spPr>
                <a:xfrm>
                  <a:off x="4596745" y="4338382"/>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9900"/>
                            </a:solidFill>
                            <a:latin typeface="Cambria Math" panose="02040503050406030204" pitchFamily="18" charset="0"/>
                          </a:rPr>
                          <m:t>𝑃</m:t>
                        </m:r>
                      </m:oMath>
                    </m:oMathPara>
                  </a14:m>
                  <a:endParaRPr lang="zh-CN" altLang="en-US" dirty="0">
                    <a:solidFill>
                      <a:srgbClr val="009900"/>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596745" y="4338382"/>
                  <a:ext cx="44899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217780" y="3941817"/>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9900"/>
                                </a:solidFill>
                                <a:latin typeface="Cambria Math" panose="02040503050406030204" pitchFamily="18" charset="0"/>
                              </a:rPr>
                            </m:ctrlPr>
                          </m:sSubPr>
                          <m:e>
                            <m:r>
                              <a:rPr lang="en-US" altLang="zh-CN" b="0" i="1" smtClean="0">
                                <a:solidFill>
                                  <a:srgbClr val="009900"/>
                                </a:solidFill>
                                <a:latin typeface="Cambria Math" panose="02040503050406030204" pitchFamily="18" charset="0"/>
                              </a:rPr>
                              <m:t>𝑀</m:t>
                            </m:r>
                          </m:e>
                          <m:sub>
                            <m:r>
                              <a:rPr lang="en-US" altLang="zh-CN" b="0" i="1" smtClean="0">
                                <a:solidFill>
                                  <a:srgbClr val="009900"/>
                                </a:solidFill>
                                <a:latin typeface="Cambria Math" panose="02040503050406030204" pitchFamily="18" charset="0"/>
                              </a:rPr>
                              <m:t>0</m:t>
                            </m:r>
                          </m:sub>
                        </m:sSub>
                      </m:oMath>
                    </m:oMathPara>
                  </a14:m>
                  <a:endParaRPr lang="zh-CN" altLang="en-US" dirty="0">
                    <a:solidFill>
                      <a:srgbClr val="009900"/>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217780" y="3941817"/>
                  <a:ext cx="448990" cy="369332"/>
                </a:xfrm>
                <a:prstGeom prst="rect">
                  <a:avLst/>
                </a:prstGeom>
                <a:blipFill>
                  <a:blip r:embed="rId7"/>
                  <a:stretch>
                    <a:fillRect b="-1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732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lstStyle/>
              <a:p>
                <a:r>
                  <a:rPr lang="zh-CN" altLang="en-US" dirty="0" smtClean="0"/>
                  <a:t>由于直线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经过点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因此我们只需要考虑它的斜率</a:t>
                </a:r>
                <a:r>
                  <a:rPr lang="en-US" altLang="zh-CN" dirty="0" smtClean="0"/>
                  <a:t>. </a:t>
                </a:r>
                <a:r>
                  <a:rPr lang="zh-CN" altLang="en-US" dirty="0" smtClean="0"/>
                  <a:t>而点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的过程即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a:t>
                </a:r>
              </a:p>
              <a:p>
                <a:r>
                  <a:rPr lang="zh-CN" altLang="en-US" dirty="0" smtClean="0"/>
                  <a:t>由于</a:t>
                </a:r>
                <a:r>
                  <a:rPr lang="zh-CN" altLang="en-US" dirty="0" smtClean="0"/>
                  <a:t>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的</a:t>
                </a:r>
                <a:r>
                  <a:rPr lang="zh-CN" altLang="en-US" dirty="0" smtClean="0"/>
                  <a:t>斜率为</a:t>
                </a:r>
                <a:endParaRPr lang="en-US" altLang="zh-CN" dirty="0" smtClean="0"/>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m:oMathPara>
                </a14:m>
                <a:endParaRPr lang="en-US" altLang="zh-CN" dirty="0" smtClean="0"/>
              </a:p>
              <a:p>
                <a:r>
                  <a:rPr lang="zh-CN" altLang="en-US" dirty="0" smtClean="0"/>
                  <a:t>因此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a:t>
                </a:r>
                <a:r>
                  <a:rPr lang="zh-CN" altLang="en-US" dirty="0" smtClean="0"/>
                  <a:t>斜率为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b="0" dirty="0" smtClean="0"/>
              </a:p>
              <a:p>
                <a:r>
                  <a:rPr lang="zh-CN" altLang="en-US" dirty="0" smtClean="0"/>
                  <a:t>于是我们</a:t>
                </a:r>
                <a:r>
                  <a:rPr lang="zh-CN" altLang="en-US" dirty="0" smtClean="0"/>
                  <a:t>便可求得曲线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32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lstStyle/>
              <a:p>
                <a:r>
                  <a:rPr lang="zh-CN" altLang="en-US" dirty="0" smtClean="0">
                    <a:solidFill>
                      <a:srgbClr val="0000FF"/>
                    </a:solidFill>
                  </a:rPr>
                  <a:t>例</a:t>
                </a:r>
                <a:r>
                  <a:rPr lang="zh-CN" altLang="en-US" dirty="0" smtClean="0"/>
                  <a:t> </a:t>
                </a:r>
                <a:r>
                  <a:rPr lang="zh-CN" altLang="en-US" dirty="0" smtClean="0"/>
                  <a:t>设一物体在做直线运动</a:t>
                </a:r>
                <a:r>
                  <a:rPr lang="en-US" altLang="zh-CN" dirty="0" smtClean="0"/>
                  <a:t>, </a:t>
                </a:r>
                <a:r>
                  <a:rPr lang="zh-CN" altLang="en-US" dirty="0" smtClean="0"/>
                  <a:t>位置函数为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𝑡</m:t>
                    </m:r>
                  </m:oMath>
                </a14:m>
                <a:r>
                  <a:rPr lang="en-US" altLang="zh-CN" dirty="0" smtClean="0"/>
                  <a:t> </a:t>
                </a:r>
                <a:r>
                  <a:rPr lang="zh-CN" altLang="en-US" dirty="0" smtClean="0"/>
                  <a:t>为时间</a:t>
                </a:r>
                <a:r>
                  <a:rPr lang="en-US" altLang="zh-CN" dirty="0" smtClean="0"/>
                  <a:t>. </a:t>
                </a:r>
                <a:r>
                  <a:rPr lang="zh-CN" altLang="en-US" dirty="0" smtClean="0"/>
                  <a:t>那么在时间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附近我们取很小一段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oMath>
                </a14:m>
                <a:r>
                  <a:rPr lang="en-US" altLang="zh-CN" dirty="0" smtClean="0"/>
                  <a:t>, </a:t>
                </a:r>
                <a:r>
                  <a:rPr lang="zh-CN" altLang="en-US" dirty="0" smtClean="0"/>
                  <a:t>然后计算 </a:t>
                </a:r>
                <a14:m>
                  <m:oMath xmlns:m="http://schemas.openxmlformats.org/officeDocument/2006/math">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a14:m>
                <a:r>
                  <a:rPr lang="en-US" altLang="zh-CN" dirty="0" smtClean="0"/>
                  <a:t> </a:t>
                </a:r>
                <a:r>
                  <a:rPr lang="zh-CN" altLang="en-US" dirty="0" smtClean="0"/>
                  <a:t>便是该物体在时间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oMath>
                </a14:m>
                <a:r>
                  <a:rPr lang="en-US" altLang="zh-CN" dirty="0" smtClean="0"/>
                  <a:t> </a:t>
                </a:r>
                <a:r>
                  <a:rPr lang="zh-CN" altLang="en-US" dirty="0" smtClean="0"/>
                  <a:t>内的平均速度</a:t>
                </a:r>
                <a:r>
                  <a:rPr lang="en-US" altLang="zh-CN" dirty="0" smtClean="0"/>
                  <a:t>, </a:t>
                </a:r>
                <a:r>
                  <a:rPr lang="zh-CN" altLang="en-US" dirty="0" smtClean="0"/>
                  <a:t>而当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时</a:t>
                </a:r>
                <a:r>
                  <a:rPr lang="en-US" altLang="zh-CN" dirty="0" smtClean="0"/>
                  <a:t>, </a:t>
                </a:r>
                <a:r>
                  <a:rPr lang="zh-CN" altLang="en-US" dirty="0" smtClean="0"/>
                  <a:t>平均速度的极限就是瞬时速度</a:t>
                </a: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lim>
                          </m:limLow>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dirty="0" smtClean="0"/>
              </a:p>
              <a:p>
                <a:pPr/>
                <a:r>
                  <a:rPr lang="zh-CN" altLang="en-US" dirty="0" smtClean="0"/>
                  <a:t>这个例子在我们引入积分以及说明牛顿</a:t>
                </a:r>
                <a:r>
                  <a:rPr lang="en-US" altLang="zh-CN" dirty="0" smtClean="0"/>
                  <a:t>-</a:t>
                </a:r>
                <a:r>
                  <a:rPr lang="zh-CN" altLang="en-US" dirty="0" smtClean="0"/>
                  <a:t>莱布尼兹定理的时候还会用到</a:t>
                </a:r>
                <a:r>
                  <a:rPr lang="en-US" altLang="zh-CN" dirty="0" smtClean="0"/>
                  <a:t>.</a:t>
                </a:r>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32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从上述例子中可以看出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这种极限形式的重要地位</a:t>
                </a:r>
                <a:r>
                  <a:rPr lang="en-US" altLang="zh-CN" dirty="0" smtClean="0"/>
                  <a:t>.</a:t>
                </a:r>
              </a:p>
              <a:p>
                <a:r>
                  <a:rPr lang="zh-CN" altLang="en-US" dirty="0" smtClean="0"/>
                  <a:t>如果我们用增量来表示</a:t>
                </a:r>
                <a:r>
                  <a:rPr lang="en-US" altLang="zh-CN" dirty="0" smtClean="0"/>
                  <a:t>: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smtClean="0"/>
                  <a:t>, </a:t>
                </a:r>
                <a:r>
                  <a:rPr lang="zh-CN" altLang="en-US" dirty="0" smtClean="0"/>
                  <a:t>那么</a:t>
                </a:r>
                <a:endParaRPr lang="en-US" altLang="zh-CN" dirty="0" smtClean="0"/>
              </a:p>
              <a:p>
                <a:pPr marL="0" indent="0">
                  <a:buNone/>
                </a:pPr>
                <a14:m>
                  <m:oMathPara xmlns:m="http://schemas.openxmlformats.org/officeDocument/2006/math">
                    <m:oMathParaPr>
                      <m:jc m:val="center"/>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solidFill>
                                <a:schemeClr val="tx1"/>
                              </a:solidFill>
                              <a:latin typeface="Cambria Math" panose="02040503050406030204" pitchFamily="18" charset="0"/>
                            </a:rPr>
                          </m:ctrlPr>
                        </m:fPr>
                        <m:num>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𝑦</m:t>
                          </m:r>
                        </m:num>
                        <m:den>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𝑥</m:t>
                          </m:r>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它反映了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a:t>
                </a:r>
                <a:r>
                  <a:rPr lang="zh-CN" altLang="en-US" dirty="0"/>
                  <a:t>随</a:t>
                </a:r>
                <a:r>
                  <a:rPr lang="zh-CN" altLang="en-US" dirty="0" smtClean="0"/>
                  <a:t>自变量变化而变化的快慢</a:t>
                </a:r>
                <a:r>
                  <a:rPr lang="en-US" altLang="zh-CN" dirty="0" smtClean="0"/>
                  <a:t>. </a:t>
                </a:r>
                <a:r>
                  <a:rPr lang="zh-CN" altLang="en-US" dirty="0" smtClean="0"/>
                  <a:t>由此产生了导数的概念</a:t>
                </a:r>
                <a:r>
                  <a:rPr lang="en-US" altLang="zh-CN" dirty="0" smtClean="0"/>
                  <a:t>.</a:t>
                </a:r>
              </a:p>
              <a:p>
                <a:r>
                  <a:rPr lang="zh-CN" altLang="en-US" dirty="0" smtClean="0">
                    <a:solidFill>
                      <a:srgbClr val="00B050"/>
                    </a:solidFill>
                  </a:rPr>
                  <a:t>定义</a:t>
                </a:r>
                <a:r>
                  <a:rPr lang="zh-CN" altLang="en-US" dirty="0" smtClean="0"/>
                  <a:t> 设函数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的在</a:t>
                </a:r>
                <a:r>
                  <a:rPr lang="zh-CN" altLang="en-US" dirty="0" smtClean="0"/>
                  <a:t>某个</a:t>
                </a:r>
                <a:r>
                  <a:rPr lang="zh-CN" altLang="en-US" dirty="0" smtClean="0"/>
                  <a:t>邻域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zh-CN" altLang="en-US" dirty="0" smtClean="0"/>
                  <a:t> 内</a:t>
                </a:r>
                <a:r>
                  <a:rPr lang="zh-CN" altLang="en-US" dirty="0" smtClean="0"/>
                  <a:t>有</a:t>
                </a:r>
                <a:r>
                  <a:rPr lang="zh-CN" altLang="en-US" dirty="0" smtClean="0"/>
                  <a:t>定义</a:t>
                </a:r>
                <a:r>
                  <a:rPr lang="en-US" altLang="zh-CN" dirty="0" smtClean="0"/>
                  <a:t>. </a:t>
                </a:r>
                <a:r>
                  <a:rPr lang="zh-CN" altLang="en-US" dirty="0" smtClean="0"/>
                  <a:t>如果极限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oMath>
                </a14:m>
                <a:r>
                  <a:rPr lang="en-US" altLang="zh-CN" dirty="0" smtClean="0"/>
                  <a:t> </a:t>
                </a:r>
                <a:r>
                  <a:rPr lang="zh-CN" altLang="en-US" dirty="0" smtClean="0"/>
                  <a:t>存在</a:t>
                </a:r>
                <a:r>
                  <a:rPr lang="en-US" altLang="zh-CN" dirty="0" smtClean="0"/>
                  <a:t>, </a:t>
                </a:r>
                <a:r>
                  <a:rPr lang="zh-CN" altLang="en-US" dirty="0" smtClean="0"/>
                  <a:t>则称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a:t>
                </a:r>
                <a:r>
                  <a:rPr lang="zh-CN" altLang="en-US" dirty="0" smtClean="0">
                    <a:solidFill>
                      <a:srgbClr val="00B050"/>
                    </a:solidFill>
                  </a:rPr>
                  <a:t>可导</a:t>
                </a:r>
                <a:r>
                  <a:rPr lang="zh-CN" altLang="en-US" dirty="0" smtClean="0"/>
                  <a:t>或</a:t>
                </a:r>
                <a:r>
                  <a:rPr lang="zh-CN" altLang="en-US" dirty="0" smtClean="0">
                    <a:solidFill>
                      <a:srgbClr val="00B050"/>
                    </a:solidFill>
                  </a:rPr>
                  <a:t>有导数</a:t>
                </a:r>
                <a:r>
                  <a:rPr lang="en-US" altLang="zh-CN" dirty="0" smtClean="0"/>
                  <a:t>, </a:t>
                </a:r>
                <a:r>
                  <a:rPr lang="zh-CN" altLang="en-US" dirty="0" smtClean="0"/>
                  <a:t>并称该极限为</a:t>
                </a:r>
                <a:r>
                  <a:rPr lang="zh-CN" altLang="en-US" dirty="0" smtClean="0"/>
                  <a:t>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处的</a:t>
                </a:r>
                <a:r>
                  <a:rPr lang="zh-CN" altLang="en-US" dirty="0" smtClean="0">
                    <a:solidFill>
                      <a:srgbClr val="00B050"/>
                    </a:solidFill>
                  </a:rPr>
                  <a:t>导数</a:t>
                </a:r>
                <a:r>
                  <a:rPr lang="en-US" altLang="zh-CN" dirty="0" smtClean="0"/>
                  <a:t>, </a:t>
                </a:r>
                <a:r>
                  <a:rPr lang="zh-CN" altLang="en-US" dirty="0" smtClean="0"/>
                  <a:t>记作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这里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都是等价写法</a:t>
                </a:r>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1749" b="-10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79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FUT" id="{5D9814CE-9300-4351-B0AF-689433522D50}" vid="{AE55F223-B21C-4545-A0C1-00686DEDE69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4869</TotalTime>
  <Words>711</Words>
  <Application>Microsoft Office PowerPoint</Application>
  <PresentationFormat>宽屏</PresentationFormat>
  <Paragraphs>193</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黑体</vt:lpstr>
      <vt:lpstr>宋体</vt:lpstr>
      <vt:lpstr>宋体</vt:lpstr>
      <vt:lpstr>微软雅黑</vt:lpstr>
      <vt:lpstr>Arial</vt:lpstr>
      <vt:lpstr>Cambria Math</vt:lpstr>
      <vt:lpstr>Consolas</vt:lpstr>
      <vt:lpstr>Times New Roman</vt:lpstr>
      <vt:lpstr>HFUT</vt:lpstr>
      <vt:lpstr>第三章 一元函数微分学</vt:lpstr>
      <vt:lpstr>3.1 导数的概念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导数的概念</dc:title>
  <dc:subject>高等数学</dc:subject>
  <dc:creator>张神星</dc:creator>
  <cp:lastModifiedBy>zsx</cp:lastModifiedBy>
  <cp:revision>160</cp:revision>
  <dcterms:created xsi:type="dcterms:W3CDTF">2000-05-19T08:23:03Z</dcterms:created>
  <dcterms:modified xsi:type="dcterms:W3CDTF">2022-04-11T04:25:34Z</dcterms:modified>
  <cp:category>教学课件</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