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0"/>
  </p:notesMasterIdLst>
  <p:handoutMasterIdLst>
    <p:handoutMasterId r:id="rId31"/>
  </p:handoutMasterIdLst>
  <p:sldIdLst>
    <p:sldId id="380" r:id="rId2"/>
    <p:sldId id="381" r:id="rId3"/>
    <p:sldId id="382" r:id="rId4"/>
    <p:sldId id="383" r:id="rId5"/>
    <p:sldId id="384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03" r:id="rId25"/>
    <p:sldId id="404" r:id="rId26"/>
    <p:sldId id="405" r:id="rId27"/>
    <p:sldId id="406" r:id="rId28"/>
    <p:sldId id="407" r:id="rId2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00FF"/>
    <a:srgbClr val="009900"/>
    <a:srgbClr val="FF0000"/>
    <a:srgbClr val="006600"/>
    <a:srgbClr val="0033CC"/>
    <a:srgbClr val="EAEAEA"/>
    <a:srgbClr val="96969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82" autoAdjust="0"/>
  </p:normalViewPr>
  <p:slideViewPr>
    <p:cSldViewPr>
      <p:cViewPr varScale="1">
        <p:scale>
          <a:sx n="90" d="100"/>
          <a:sy n="90" d="100"/>
        </p:scale>
        <p:origin x="403" y="31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-5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 smtClean="0"/>
              <a:t>单击</a:t>
            </a:r>
            <a:r>
              <a:rPr lang="zh-CN" altLang="en-US" dirty="0"/>
              <a:t>此处编辑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62222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721534"/>
            <a:ext cx="10800000" cy="504000"/>
          </a:xfrm>
          <a:prstGeom prst="rect">
            <a:avLst/>
          </a:prstGeom>
        </p:spPr>
        <p:txBody>
          <a:bodyPr/>
          <a:lstStyle>
            <a:lvl1pPr algn="ctr">
              <a:defRPr sz="2500"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22398"/>
            <a:ext cx="10800000" cy="46800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034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altLang="zh-CN" sz="2400" b="0" smtClean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0 176 80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环境名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概念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0 0 255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强调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255 0 0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坐标轴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91 155 213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函数图像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192 0 0 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0 153 0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112 48 160</a:t>
            </a:r>
          </a:p>
          <a:p>
            <a:pPr lvl="0">
              <a:spcAft>
                <a:spcPts val="1200"/>
              </a:spcAft>
            </a:pP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15555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5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</p:sldLayoutIdLst>
  <p:transition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 smtClean="0">
                <a:solidFill>
                  <a:srgbClr val="00B050"/>
                </a:solidFill>
              </a:rPr>
              <a:t>3.2 </a:t>
            </a:r>
            <a:r>
              <a:rPr lang="zh-CN" altLang="en-US" dirty="0" smtClean="0">
                <a:solidFill>
                  <a:srgbClr val="00B050"/>
                </a:solidFill>
              </a:rPr>
              <a:t>求导的运算法则</a:t>
            </a:r>
            <a:endParaRPr lang="zh-CN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求导的四则运算法则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和极限、连续性类似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函数的四则运算也可以继承可导性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定理</a:t>
                </a:r>
                <a:r>
                  <a:rPr lang="zh-CN" altLang="en-US" dirty="0" smtClean="0"/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均在点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altLang="zh-CN" dirty="0" smtClean="0"/>
                  <a:t>(1) </a:t>
                </a:r>
                <a:r>
                  <a:rPr lang="zh-CN" altLang="en-US" dirty="0" smtClean="0"/>
                  <a:t>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</a:t>
                </a:r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±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altLang="zh-CN" dirty="0"/>
                  <a:t>(2) </a:t>
                </a:r>
                <a:r>
                  <a:rPr lang="zh-CN" altLang="en-US" dirty="0"/>
                  <a:t>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altLang="zh-CN" dirty="0" smtClean="0"/>
                  <a:t>(3) </a:t>
                </a:r>
                <a:r>
                  <a:rPr lang="zh-CN" altLang="en-US" dirty="0"/>
                  <a:t>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621" t="-7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7559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换言之</a:t>
                </a:r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solidFill>
                            <a:srgbClr val="FF0000"/>
                          </a:solidFill>
                        </a:rPr>
                        <m:t>反函数的导数</m:t>
                      </m:r>
                      <m:r>
                        <a:rPr lang="en-US" altLang="zh-CN" i="1" dirty="0" smtClean="0">
                          <a:solidFill>
                            <a:srgbClr val="FF0000"/>
                          </a:solidFill>
                        </a:rPr>
                        <m:t>=</m:t>
                      </m:r>
                      <m:f>
                        <m:fPr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</a:rPr>
                          </m:ctrlPr>
                        </m:fPr>
                        <m:num>
                          <m:r>
                            <a:rPr lang="en-US" altLang="zh-CN" i="1" dirty="0" smtClean="0">
                              <a:solidFill>
                                <a:srgbClr val="FF0000"/>
                              </a:solidFill>
                            </a:rPr>
                            <m:t>1</m:t>
                          </m:r>
                        </m:num>
                        <m:den>
                          <m:r>
                            <a:rPr lang="zh-CN" altLang="en-US" i="1" dirty="0" smtClean="0">
                              <a:solidFill>
                                <a:srgbClr val="FF0000"/>
                              </a:solidFill>
                            </a:rPr>
                            <m:t>函数的导数</m:t>
                          </m:r>
                        </m:den>
                      </m:f>
                      <m:r>
                        <a:rPr lang="en-US" altLang="zh-CN" i="1" dirty="0" smtClean="0">
                          <a:solidFill>
                            <a:srgbClr val="FF0000"/>
                          </a:solidFill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求函数 </a:t>
                </a:r>
                <a14:m>
                  <m:oMath xmlns:m="http://schemas.openxmlformats.org/officeDocument/2006/math">
                    <m:r>
                      <a:rPr lang="en-US" altLang="zh-CN" i="1" dirty="0" smtClean="0"/>
                      <m:t>𝑓</m:t>
                    </m:r>
                    <m:r>
                      <a:rPr lang="en-US" altLang="zh-CN" i="1" dirty="0" smtClean="0"/>
                      <m:t>(</m:t>
                    </m:r>
                    <m:r>
                      <a:rPr lang="en-US" altLang="zh-CN" i="1" dirty="0" smtClean="0"/>
                      <m:t>𝑥</m:t>
                    </m:r>
                    <m:r>
                      <a:rPr lang="en-US" altLang="zh-CN" i="1" dirty="0" smtClean="0"/>
                      <m:t>)=</m:t>
                    </m:r>
                    <m:func>
                      <m:funcPr>
                        <m:ctrlPr>
                          <a:rPr lang="en-US" altLang="zh-CN" b="0" i="1" smtClean="0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/>
                          <m:t>arcsin</m:t>
                        </m:r>
                      </m:fName>
                      <m:e>
                        <m:r>
                          <a:rPr lang="en-US" altLang="zh-CN" b="0" i="1" smtClean="0"/>
                          <m:t>𝑥</m:t>
                        </m:r>
                      </m:e>
                    </m:func>
                    <m:r>
                      <a:rPr lang="en-US" altLang="zh-CN" b="0" i="1" smtClean="0"/>
                      <m:t> (−1&lt;</m:t>
                    </m:r>
                    <m:r>
                      <a:rPr lang="en-US" altLang="zh-CN" b="0" i="1" smtClean="0"/>
                      <m:t>𝑥</m:t>
                    </m:r>
                    <m:r>
                      <a:rPr lang="en-US" altLang="zh-CN" b="0" i="1" smtClean="0"/>
                      <m:t>&lt;1)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的导数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/>
                  <a:t>我们知道 </a:t>
                </a:r>
                <a14:m>
                  <m:oMath xmlns:m="http://schemas.openxmlformats.org/officeDocument/2006/math">
                    <m:r>
                      <a:rPr lang="en-US" altLang="zh-CN" i="1"/>
                      <m:t>𝑦</m:t>
                    </m:r>
                    <m:r>
                      <a:rPr lang="en-US" altLang="zh-CN" i="1"/>
                      <m:t>=</m:t>
                    </m:r>
                    <m:func>
                      <m:funcPr>
                        <m:ctrlPr>
                          <a:rPr lang="en-US" altLang="zh-CN" b="0" i="1" smtClean="0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/>
                          <m:t>arcsin</m:t>
                        </m:r>
                      </m:fName>
                      <m:e>
                        <m:r>
                          <a:rPr lang="en-US" altLang="zh-CN" b="0" i="1" smtClean="0"/>
                          <m:t>𝑥</m:t>
                        </m:r>
                      </m:e>
                    </m:func>
                    <m:r>
                      <a:rPr lang="en-US" altLang="zh-CN" b="0" i="1" smtClean="0"/>
                      <m:t> (−1&lt;</m:t>
                    </m:r>
                    <m:r>
                      <a:rPr lang="en-US" altLang="zh-CN" b="0" i="1" smtClean="0"/>
                      <m:t>𝑥</m:t>
                    </m:r>
                    <m:r>
                      <a:rPr lang="en-US" altLang="zh-CN" b="0" i="1" smtClean="0"/>
                      <m:t>&lt;1)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是单调可导函数 </a:t>
                </a:r>
                <a14:m>
                  <m:oMath xmlns:m="http://schemas.openxmlformats.org/officeDocument/2006/math">
                    <m:r>
                      <a:rPr lang="en-US" altLang="zh-CN" b="0" i="1" smtClean="0"/>
                      <m:t>𝑥</m:t>
                    </m:r>
                    <m:r>
                      <a:rPr lang="en-US" altLang="zh-CN" b="0" i="1" smtClean="0"/>
                      <m:t>=</m:t>
                    </m:r>
                    <m:func>
                      <m:funcPr>
                        <m:ctrlPr>
                          <a:rPr lang="en-US" altLang="zh-CN" b="0" i="1" smtClean="0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/>
                          <m:t>sin</m:t>
                        </m:r>
                      </m:fName>
                      <m:e>
                        <m:r>
                          <a:rPr lang="en-US" altLang="zh-CN" b="0" i="1" smtClean="0"/>
                          <m:t>𝑦</m:t>
                        </m:r>
                      </m:e>
                    </m:func>
                    <m:r>
                      <a:rPr lang="en-US" altLang="zh-CN" b="0" i="1" smtClean="0"/>
                      <m:t> </m:t>
                    </m:r>
                    <m:d>
                      <m:dPr>
                        <m:ctrlPr>
                          <a:rPr lang="en-US" altLang="zh-CN" b="0" i="1" smtClean="0"/>
                        </m:ctrlPr>
                      </m:dPr>
                      <m:e>
                        <m:r>
                          <a:rPr lang="en-US" altLang="zh-CN" b="0" i="1" smtClean="0"/>
                          <m:t>−</m:t>
                        </m:r>
                        <m:f>
                          <m:fPr>
                            <m:ctrlPr>
                              <a:rPr lang="en-US" altLang="zh-CN" b="0" i="1" smtClean="0"/>
                            </m:ctrlPr>
                          </m:fPr>
                          <m:num>
                            <m:r>
                              <a:rPr lang="en-US" altLang="zh-CN" b="0" i="1" smtClean="0"/>
                              <m:t>𝜋</m:t>
                            </m:r>
                          </m:num>
                          <m:den>
                            <m:r>
                              <a:rPr lang="en-US" altLang="zh-CN" b="0" i="1" smtClean="0"/>
                              <m:t>2</m:t>
                            </m:r>
                          </m:den>
                        </m:f>
                        <m:r>
                          <a:rPr lang="en-US" altLang="zh-CN" b="0" i="1" smtClean="0"/>
                          <m:t>&lt;</m:t>
                        </m:r>
                        <m:r>
                          <a:rPr lang="en-US" altLang="zh-CN" b="0" i="1" smtClean="0"/>
                          <m:t>𝑦</m:t>
                        </m:r>
                        <m:r>
                          <a:rPr lang="en-US" altLang="zh-CN" b="0" i="1" smtClean="0"/>
                          <m:t>&lt;</m:t>
                        </m:r>
                        <m:f>
                          <m:fPr>
                            <m:ctrlPr>
                              <a:rPr lang="en-US" altLang="zh-CN" b="0" i="1" smtClean="0"/>
                            </m:ctrlPr>
                          </m:fPr>
                          <m:num>
                            <m:r>
                              <a:rPr lang="en-US" altLang="zh-CN" b="0" i="1" smtClean="0"/>
                              <m:t>𝜋</m:t>
                            </m:r>
                          </m:num>
                          <m:den>
                            <m:r>
                              <a:rPr lang="en-US" altLang="zh-CN" b="0" i="1" smtClean="0"/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 smtClean="0"/>
                  <a:t> 的反函数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/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/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/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/>
                                  <m:t>sin</m:t>
                                </m:r>
                              </m:fName>
                              <m:e>
                                <m:r>
                                  <a:rPr lang="en-US" altLang="zh-CN" b="0" i="1" smtClean="0"/>
                                  <m:t>𝑦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/>
                      <m:t>=</m:t>
                    </m:r>
                    <m:func>
                      <m:funcPr>
                        <m:ctrlPr>
                          <a:rPr lang="en-US" altLang="zh-CN" b="0" i="1" smtClean="0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/>
                          <m:t>cos</m:t>
                        </m:r>
                      </m:fName>
                      <m:e>
                        <m:r>
                          <a:rPr lang="en-US" altLang="zh-CN" b="0" i="1" smtClean="0"/>
                          <m:t>𝑦</m:t>
                        </m:r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/>
                        </m:ctrlPr>
                      </m:sSupPr>
                      <m:e>
                        <m:r>
                          <a:rPr lang="en-US" altLang="zh-CN" b="0" i="1" smtClean="0"/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/>
                        </m:ctrlPr>
                      </m:dPr>
                      <m:e>
                        <m:r>
                          <a:rPr lang="en-US" altLang="zh-CN" b="0" i="1" smtClean="0"/>
                          <m:t>𝑥</m:t>
                        </m:r>
                      </m:e>
                    </m:d>
                    <m:r>
                      <a:rPr lang="en-US" altLang="zh-CN" b="0" i="1" smtClean="0"/>
                      <m:t>=</m:t>
                    </m:r>
                    <m:f>
                      <m:fPr>
                        <m:ctrlPr>
                          <a:rPr lang="en-US" altLang="zh-CN" b="0" i="1" smtClean="0"/>
                        </m:ctrlPr>
                      </m:fPr>
                      <m:num>
                        <m:r>
                          <a:rPr lang="en-US" altLang="zh-CN" b="0" i="1" smtClean="0"/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b="0" i="1" smtClean="0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/>
                              <m:t>cos</m:t>
                            </m:r>
                          </m:fName>
                          <m:e>
                            <m:r>
                              <a:rPr lang="en-US" altLang="zh-CN" b="0" i="1" smtClean="0"/>
                              <m:t>𝑦</m:t>
                            </m:r>
                          </m:e>
                        </m:func>
                      </m:den>
                    </m:f>
                    <m:r>
                      <a:rPr lang="en-US" altLang="zh-CN" b="0" i="1" smtClean="0"/>
                      <m:t>=</m:t>
                    </m:r>
                    <m:f>
                      <m:fPr>
                        <m:ctrlPr>
                          <a:rPr lang="en-US" altLang="zh-CN" b="0" i="1" smtClean="0"/>
                        </m:ctrlPr>
                      </m:fPr>
                      <m:num>
                        <m:r>
                          <a:rPr lang="en-US" altLang="zh-CN" b="0" i="1" smtClean="0"/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/>
                            </m:ctrlPr>
                          </m:radPr>
                          <m:deg/>
                          <m:e>
                            <m:r>
                              <a:rPr lang="en-US" altLang="zh-CN" b="0" i="1" smtClean="0"/>
                              <m:t>1−</m:t>
                            </m:r>
                            <m:func>
                              <m:funcPr>
                                <m:ctrlPr>
                                  <a:rPr lang="en-US" altLang="zh-CN" b="0" i="1" smtClean="0"/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altLang="zh-CN" b="0" i="1" smtClean="0"/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/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altLang="zh-CN" b="0" i="0" smtClean="0"/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altLang="zh-CN" b="0" i="1" smtClean="0"/>
                                  <m:t>𝑦</m:t>
                                </m:r>
                              </m:e>
                            </m:func>
                          </m:e>
                        </m:rad>
                      </m:den>
                    </m:f>
                    <m:r>
                      <a:rPr lang="en-US" altLang="zh-CN" b="0" i="1" smtClean="0"/>
                      <m:t>=</m:t>
                    </m:r>
                    <m:f>
                      <m:fPr>
                        <m:ctrlPr>
                          <a:rPr lang="en-US" altLang="zh-CN" b="0" i="1" smtClean="0"/>
                        </m:ctrlPr>
                      </m:fPr>
                      <m:num>
                        <m:r>
                          <a:rPr lang="en-US" altLang="zh-CN" b="0" i="1" smtClean="0"/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/>
                            </m:ctrlPr>
                          </m:radPr>
                          <m:deg/>
                          <m:e>
                            <m:r>
                              <a:rPr lang="en-US" altLang="zh-CN" b="0" i="1" smtClean="0"/>
                              <m:t>1−</m:t>
                            </m:r>
                            <m:sSup>
                              <m:sSupPr>
                                <m:ctrlPr>
                                  <a:rPr lang="en-US" altLang="zh-CN" b="0" i="1" smtClean="0"/>
                                </m:ctrlPr>
                              </m:sSupPr>
                              <m:e>
                                <m:r>
                                  <a:rPr lang="en-US" altLang="zh-CN" b="0" i="1" smtClean="0"/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/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dirty="0" smtClean="0"/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dirty="0" smtClean="0"/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dirty="0" smtClean="0"/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i="0" dirty="0" err="1" smtClean="0"/>
                                    <m:t>arcsin</m:t>
                                  </m:r>
                                </m:fName>
                                <m:e>
                                  <m:r>
                                    <a:rPr lang="en-US" altLang="zh-CN" b="0" i="1" dirty="0" smtClean="0"/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dirty="0" smtClean="0"/>
                        <m:t>=</m:t>
                      </m:r>
                      <m:f>
                        <m:fPr>
                          <m:ctrlPr>
                            <a:rPr lang="en-US" altLang="zh-CN" b="0" i="1" dirty="0" smtClean="0"/>
                          </m:ctrlPr>
                        </m:fPr>
                        <m:num>
                          <m:r>
                            <a:rPr lang="en-US" altLang="zh-CN" b="0" i="1" dirty="0" smtClean="0"/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dirty="0" smtClean="0"/>
                              </m:ctrlPr>
                            </m:radPr>
                            <m:deg/>
                            <m:e>
                              <m:r>
                                <a:rPr lang="en-US" altLang="zh-CN" b="0" i="1" dirty="0" smtClean="0"/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b="0" i="1" dirty="0" smtClean="0"/>
                                  </m:ctrlPr>
                                </m:sSupPr>
                                <m:e>
                                  <m:r>
                                    <a:rPr lang="en-US" altLang="zh-CN" b="0" i="1" dirty="0" smtClean="0"/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dirty="0" smtClean="0"/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b="0" i="1" dirty="0" smtClean="0"/>
                        <m:t> (−1&lt;</m:t>
                      </m:r>
                      <m:r>
                        <a:rPr lang="en-US" altLang="zh-CN" b="0" i="1" dirty="0" smtClean="0"/>
                        <m:t>𝑥</m:t>
                      </m:r>
                      <m:r>
                        <a:rPr lang="en-US" altLang="zh-CN" b="0" i="1" dirty="0" smtClean="0"/>
                        <m:t>&lt;1).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7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求函数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的导数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/>
                  <a:t>我们知道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en-US" dirty="0" smtClean="0"/>
                  <a:t> 是单调可导函数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r>
                  <a:rPr lang="zh-CN" altLang="en-US" dirty="0" smtClean="0"/>
                  <a:t> 的反函数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即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1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由于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arcsin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arccos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arccot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因此 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arccos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(−1&lt;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&lt;1), 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arccot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20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求函数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≠1)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的导数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/>
                  <a:t>我们知道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en-US" dirty="0" smtClean="0"/>
                  <a:t> 是单调可导函数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zh-CN" altLang="en-US" dirty="0" smtClean="0"/>
                  <a:t> 的反函数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即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/>
                  <a:t>特别</a:t>
                </a:r>
                <a:r>
                  <a:rPr lang="zh-CN" altLang="en-US" dirty="0" smtClean="0"/>
                  <a:t>地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57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复合函数的求导法则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定理 </a:t>
                </a:r>
                <a:r>
                  <a:rPr lang="zh-CN" altLang="en-US" dirty="0" smtClean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处可导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则复合函数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处可导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 (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)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由于</a:t>
                </a:r>
                <a:r>
                  <a:rPr lang="zh-CN" altLang="en-US" dirty="0" smtClean="0"/>
                  <a:t>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处连续</a:t>
                </a:r>
                <a:r>
                  <a:rPr lang="en-US" altLang="zh-CN" dirty="0" smtClean="0"/>
                  <a:t>, </a:t>
                </a:r>
                <a:r>
                  <a:rPr lang="zh-CN" altLang="en-US" dirty="0"/>
                  <a:t>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在点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处</a:t>
                </a:r>
                <a:r>
                  <a:rPr lang="zh-CN" altLang="en-US" dirty="0"/>
                  <a:t>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→0⇒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700" r="-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53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换言之</a:t>
                </a:r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复合函数的导数</m:t>
                      </m:r>
                      <m:r>
                        <a:rPr lang="en-US" altLang="zh-CN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外函数的导数</m:t>
                      </m:r>
                      <m:r>
                        <a:rPr lang="en-US" altLang="zh-CN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内函数的导数</m:t>
                      </m:r>
                      <m:r>
                        <a:rPr lang="en-US" altLang="zh-CN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/>
                  <a:t>复合函数的求导法则也被称为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链式法则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它可以推广到多重复合函数的情形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复合函数求导的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关键在于复合函数的分解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注意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一般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 r="-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97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=1−2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=−2⋅2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=−4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再由链式法则得到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=−4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2+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=2+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/>
                  <a:t>再由链式法则得到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2+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2+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30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zh-CN" altLang="en-US" dirty="0" smtClean="0"/>
                  <a:t> 的</a:t>
                </a:r>
                <a:r>
                  <a:rPr lang="zh-CN" altLang="en-US" dirty="0"/>
                  <a:t>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</m:sup>
                    </m:sSup>
                  </m:oMath>
                </a14:m>
                <a:r>
                  <a:rPr lang="zh-CN" altLang="en-US" dirty="0"/>
                  <a:t> 的导数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⋅2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93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可导函数的奇偶性和周期性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定理 </a:t>
                </a:r>
                <a:r>
                  <a:rPr lang="en-US" altLang="zh-CN" dirty="0" smtClean="0"/>
                  <a:t>(1) </a:t>
                </a:r>
                <a:r>
                  <a:rPr lang="zh-CN" altLang="en-US" dirty="0" smtClean="0"/>
                  <a:t>若奇函数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</a:t>
                </a:r>
                <a:r>
                  <a:rPr lang="zh-CN" altLang="en-US" dirty="0"/>
                  <a:t>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/>
                  <a:t>处可导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则它在</a:t>
                </a:r>
                <a:r>
                  <a:rPr lang="zh-CN" altLang="en-US" dirty="0"/>
                  <a:t>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处可导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是偶函数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若偶函数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则它在点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处可导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是奇函数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8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定理 </a:t>
                </a:r>
                <a:r>
                  <a:rPr lang="zh-CN" altLang="en-US" dirty="0" smtClean="0"/>
                  <a:t>若周期为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 smtClean="0"/>
                  <a:t> 的函数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</a:t>
                </a:r>
                <a:r>
                  <a:rPr lang="zh-CN" altLang="en-US" dirty="0"/>
                  <a:t>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/>
                  <a:t>处可导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则它在</a:t>
                </a:r>
                <a:r>
                  <a:rPr lang="zh-CN" altLang="en-US" dirty="0"/>
                  <a:t>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 处可导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是周期为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 smtClean="0"/>
                  <a:t> 的函数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注意该命题的逆命题不成立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 r="-1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36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</a:t>
                </a:r>
                <a:r>
                  <a:rPr lang="en-US" altLang="zh-CN" dirty="0"/>
                  <a:t>1) </a:t>
                </a:r>
                <a:r>
                  <a:rPr lang="zh-CN" altLang="en-US" dirty="0" smtClean="0"/>
                  <a:t>由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±[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可知</a:t>
                </a:r>
                <a:endParaRPr lang="en-US" altLang="zh-CN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±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存在且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dirty="0" smtClean="0"/>
                  <a:t>(</a:t>
                </a:r>
                <a:r>
                  <a:rPr lang="en-US" altLang="zh-CN" dirty="0"/>
                  <a:t>2</a:t>
                </a:r>
                <a:r>
                  <a:rPr lang="en-US" altLang="zh-CN" dirty="0" smtClean="0"/>
                  <a:t>) </a:t>
                </a:r>
                <a:r>
                  <a:rPr lang="zh-CN" altLang="en-US" dirty="0"/>
                  <a:t>由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 可知</a:t>
                </a:r>
                <a:endParaRPr lang="en-US" altLang="zh-CN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存在且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t="-1284" r="-113" b="-1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12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r>
                  <a:rPr lang="zh-CN" altLang="en-US" dirty="0" smtClean="0"/>
                  <a:t> 的</a:t>
                </a:r>
                <a:r>
                  <a:rPr lang="zh-CN" altLang="en-US" dirty="0"/>
                  <a:t>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我们先考虑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 smtClean="0"/>
                  <a:t> 情形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𝜇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均为奇数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为奇函数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 smtClean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为偶数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为奇数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为偶函数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69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不难看出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; </a:t>
                </a:r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; , </a:t>
                </a:r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不存在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综上所述</a:t>
                </a:r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𝜇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对任意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以及任意属于该函数定义域开区间内的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成立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特别</a:t>
                </a:r>
                <a:r>
                  <a:rPr lang="zh-CN" altLang="en-US" dirty="0" smtClean="0"/>
                  <a:t>地</a:t>
                </a:r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≠0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16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sh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ch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同理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ch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sh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th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ch</m:t>
                                </m:r>
                              </m:e>
                              <m:sup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时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)′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也可由偶函数性质得到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508" b="-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36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ar</m:t>
                        </m:r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sh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sz="28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800" dirty="0" smtClean="0"/>
              </a:p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800" dirty="0" smtClean="0"/>
              </a:p>
              <a:p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arsh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/>
                  <a:t>这里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也是常见结论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07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同理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ch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ra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28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numCol="1"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基本导数公式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 smtClean="0"/>
                  <a:t>	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	</a:t>
                </a:r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	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zh-CN" sz="2800" dirty="0" smtClean="0"/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dirty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sz="2800" b="0" dirty="0" smtClean="0"/>
                  <a:t>	</a:t>
                </a:r>
                <a:r>
                  <a:rPr lang="en-US" altLang="zh-CN" sz="2800" dirty="0" smtClean="0"/>
                  <a:t>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altLang="zh-CN" sz="2800" b="0" dirty="0" smtClean="0"/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sz="2800" b="0" dirty="0" smtClean="0"/>
                  <a:t>	</a:t>
                </a:r>
                <a:r>
                  <a:rPr lang="en-US" altLang="zh-CN" sz="2800" dirty="0" smtClean="0"/>
                  <a:t>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dirty="0">
                                    <a:latin typeface="Cambria Math" panose="02040503050406030204" pitchFamily="18" charset="0"/>
                                  </a:rPr>
                                  <m:t>cot</m:t>
                                </m:r>
                              </m:fNam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dirty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endParaRPr lang="en-US" altLang="zh-CN" sz="2800" b="0" dirty="0" smtClean="0"/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arcsin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CN" sz="2800" b="0" i="1" dirty="0" smtClean="0">
                    <a:latin typeface="Cambria Math" panose="02040503050406030204" pitchFamily="18" charset="0"/>
                  </a:rPr>
                  <a:t>	</a:t>
                </a:r>
                <a:r>
                  <a:rPr lang="en-US" altLang="zh-CN" sz="2800" dirty="0" smtClean="0"/>
                  <a:t>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arccos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altLang="zh-CN" sz="2800" dirty="0"/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arctan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800" dirty="0" smtClean="0"/>
                  <a:t>	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arccot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62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numCol="1">
                <a:normAutofit fontScale="92500"/>
              </a:bodyPr>
              <a:lstStyle/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dirty="0" smtClean="0">
                                    <a:latin typeface="Cambria Math" panose="02040503050406030204" pitchFamily="18" charset="0"/>
                                  </a:rPr>
                                  <m:t>sh</m:t>
                                </m:r>
                              </m:fNam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latin typeface="Cambria Math" panose="02040503050406030204" pitchFamily="18" charset="0"/>
                          </a:rPr>
                          <m:t>ch</m:t>
                        </m:r>
                      </m:fName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sz="2800" b="0" dirty="0" smtClean="0"/>
                  <a:t>	</a:t>
                </a:r>
                <a:r>
                  <a:rPr lang="en-US" altLang="zh-CN" sz="2800" dirty="0" smtClean="0"/>
                  <a:t>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arsh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altLang="zh-CN" sz="2800" b="0" dirty="0" smtClean="0"/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ch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sh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sz="2800" i="1" dirty="0" smtClean="0">
                    <a:latin typeface="Cambria Math" panose="02040503050406030204" pitchFamily="18" charset="0"/>
                  </a:rPr>
                  <a:t>	</a:t>
                </a:r>
                <a:r>
                  <a:rPr lang="en-US" altLang="zh-CN" sz="2800" dirty="0" smtClean="0"/>
                  <a:t>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ar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rad>
                      </m:den>
                    </m:f>
                  </m:oMath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th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ch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sz="2800" b="0" dirty="0" smtClean="0"/>
                  <a:t>	</a:t>
                </a:r>
                <a:r>
                  <a:rPr lang="en-US" altLang="zh-CN" sz="2800" dirty="0" smtClean="0"/>
                  <a:t>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ar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th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800" dirty="0" smtClean="0"/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:r>
                  <a:rPr lang="zh-CN" altLang="en-US" sz="2800" dirty="0">
                    <a:solidFill>
                      <a:srgbClr val="00B050"/>
                    </a:solidFill>
                  </a:rPr>
                  <a:t>求导</a:t>
                </a:r>
                <a:r>
                  <a:rPr lang="zh-CN" altLang="en-US" sz="2800" dirty="0" smtClean="0">
                    <a:solidFill>
                      <a:srgbClr val="00B050"/>
                    </a:solidFill>
                  </a:rPr>
                  <a:t>法则</a:t>
                </a:r>
                <a:endParaRPr lang="en-US" altLang="zh-CN" sz="2800" dirty="0" smtClean="0">
                  <a:solidFill>
                    <a:srgbClr val="00B05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𝐶𝑢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 err="1" smtClean="0">
                                  <a:latin typeface="Cambria Math" panose="02040503050406030204" pitchFamily="18" charset="0"/>
                                </a:rPr>
                                <m:t>𝑢𝑣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,   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800" i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或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𝜑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800" i="1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14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前面我们已经介绍了诸多求导法则和基本初等函数的求导公式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我们可以把它们综合起来加以运用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func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6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6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p>
                                  <m:sSupPr>
                                    <m:ctrl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func>
                          </m:e>
                        </m:func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func>
                          </m:e>
                        </m:func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80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 r="-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65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arctan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sz="2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ad>
                          <m:radPr>
                            <m:degHide m:val="on"/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num>
                      <m:den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导数以及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由于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=−1+</m:t>
                    </m:r>
                    <m:f>
                      <m:fPr>
                        <m:ctrlP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altLang="zh-CN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因此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85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(3)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可知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存在且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由</a:t>
                </a:r>
                <a:r>
                  <a:rPr lang="en-US" altLang="zh-CN" dirty="0" smtClean="0"/>
                  <a:t>(</a:t>
                </a:r>
                <a:r>
                  <a:rPr lang="en-US" altLang="zh-CN" dirty="0"/>
                  <a:t>2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可知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存在</a:t>
                </a:r>
                <a:r>
                  <a:rPr lang="zh-CN" altLang="en-US" dirty="0" smtClean="0"/>
                  <a:t>且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70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推论 </a:t>
                </a:r>
                <a:r>
                  <a:rPr lang="zh-CN" altLang="en-US" dirty="0" smtClean="0"/>
                  <a:t>设</a:t>
                </a:r>
                <a:r>
                  <a:rPr lang="zh-CN" altLang="en-US" dirty="0"/>
                  <a:t>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均在点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</a:t>
                </a:r>
                <a:endParaRPr lang="en-US" altLang="zh-CN" dirty="0"/>
              </a:p>
              <a:p>
                <a:r>
                  <a:rPr lang="en-US" altLang="zh-CN" dirty="0"/>
                  <a:t>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𝐶𝑢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求导法则可以简记为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±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𝐶𝑢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 smtClean="0"/>
                  <a:t>  (</a:t>
                </a:r>
                <a:r>
                  <a:rPr lang="zh-CN" altLang="en-US" dirty="0" smtClean="0"/>
                  <a:t>线性</a:t>
                </a:r>
                <a:r>
                  <a:rPr lang="en-US" altLang="zh-CN" dirty="0" smtClean="0"/>
                  <a:t>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err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𝑢𝑣</m:t>
                            </m:r>
                          </m:e>
                        </m:d>
                      </m:e>
                      <m:sup>
                        <m: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  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莱布尼兹法则</a:t>
                </a:r>
                <a:r>
                  <a:rPr lang="en-US" altLang="zh-CN" dirty="0" smtClean="0"/>
                  <a:t>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66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自然地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对于有限个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⋯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 smtClean="0"/>
                  <a:t>例如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𝑢𝑣𝑤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)′=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𝑣𝑤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𝑢𝑣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𝑤𝑣𝑤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′.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80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 smtClean="0"/>
                  <a:t>由函数乘法的求导法则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莱布尼兹法则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可知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一般</a:t>
                </a:r>
                <a:r>
                  <a:rPr lang="zh-CN" altLang="en-US" dirty="0" smtClean="0"/>
                  <a:t>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对任意正整数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求函数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40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求函数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num>
                              <m:den>
                                <m:func>
                                  <m:func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sec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同理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cot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csc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91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sec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sec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sec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同理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csc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csc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总结一下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cot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csc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sec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csc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9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反函数的求导法则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定理 </a:t>
                </a:r>
                <a:r>
                  <a:rPr lang="zh-CN" altLang="en-US" dirty="0" smtClean="0"/>
                  <a:t>设函数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的某个邻域内单调连续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处可导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则其反函数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 smtClean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处可导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zh-CN" dirty="0" smtClean="0"/>
                  <a:t>  (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)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</a:t>
                </a:r>
                <a:r>
                  <a:rPr lang="zh-CN" altLang="en-US" dirty="0"/>
                  <a:t>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处连续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能推出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由于函数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的某个邻域内单调</a:t>
                </a:r>
                <a:r>
                  <a:rPr lang="zh-CN" altLang="en-US" dirty="0" smtClean="0"/>
                  <a:t>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因此其</a:t>
                </a:r>
                <a:r>
                  <a:rPr lang="zh-CN" altLang="en-US" dirty="0"/>
                  <a:t>反函数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的</a:t>
                </a:r>
                <a:r>
                  <a:rPr lang="zh-CN" altLang="en-US" dirty="0"/>
                  <a:t>某个邻域内单调连续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能推出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700" r="-2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53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FUT" id="{5D9814CE-9300-4351-B0AF-689433522D50}" vid="{AE55F223-B21C-4545-A0C1-00686DEDE696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4746</TotalTime>
  <Words>231</Words>
  <Application>Microsoft Office PowerPoint</Application>
  <PresentationFormat>宽屏</PresentationFormat>
  <Paragraphs>179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黑体</vt:lpstr>
      <vt:lpstr>宋体</vt:lpstr>
      <vt:lpstr>宋体</vt:lpstr>
      <vt:lpstr>微软雅黑</vt:lpstr>
      <vt:lpstr>Arial</vt:lpstr>
      <vt:lpstr>Cambria Math</vt:lpstr>
      <vt:lpstr>Consolas</vt:lpstr>
      <vt:lpstr>Times New Roman</vt:lpstr>
      <vt:lpstr>HFUT</vt:lpstr>
      <vt:lpstr>3.2 求导的运算法则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3.2 求导的运算法则</dc:title>
  <dc:subject>高等数学</dc:subject>
  <dc:creator>张神星</dc:creator>
  <cp:lastModifiedBy>zsx</cp:lastModifiedBy>
  <cp:revision>152</cp:revision>
  <dcterms:created xsi:type="dcterms:W3CDTF">2000-05-19T08:23:03Z</dcterms:created>
  <dcterms:modified xsi:type="dcterms:W3CDTF">2022-04-11T04:32:04Z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