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2"/>
  </p:notesMasterIdLst>
  <p:handoutMasterIdLst>
    <p:handoutMasterId r:id="rId33"/>
  </p:handoutMasterIdLst>
  <p:sldIdLst>
    <p:sldId id="305" r:id="rId2"/>
    <p:sldId id="372" r:id="rId3"/>
    <p:sldId id="401" r:id="rId4"/>
    <p:sldId id="402" r:id="rId5"/>
    <p:sldId id="400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3" r:id="rId16"/>
    <p:sldId id="414" r:id="rId17"/>
    <p:sldId id="412" r:id="rId18"/>
    <p:sldId id="415" r:id="rId19"/>
    <p:sldId id="416" r:id="rId20"/>
    <p:sldId id="418" r:id="rId21"/>
    <p:sldId id="417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00B050"/>
    <a:srgbClr val="00105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1" autoAdjust="0"/>
    <p:restoredTop sz="95322" autoAdjust="0"/>
  </p:normalViewPr>
  <p:slideViewPr>
    <p:cSldViewPr>
      <p:cViewPr varScale="1">
        <p:scale>
          <a:sx n="90" d="100"/>
          <a:sy n="90" d="100"/>
        </p:scale>
        <p:origin x="23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一小节课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张，一共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次课讲完。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60FA-8FA6-4012-B809-1A1CCFF63C5E}" type="slidenum">
              <a:rPr lang="en-US" altLang="zh-CN" smtClean="0"/>
              <a:pPr/>
              <a:t>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13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3448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24014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6598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0531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pc="0" dirty="0" smtClean="0">
                <a:ln w="0"/>
                <a:effectLst/>
              </a:rPr>
              <a:t>复习</a:t>
            </a:r>
            <a:endParaRPr lang="zh-CN" altLang="en-US" spc="0" dirty="0">
              <a:ln w="0"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2176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证明该数列极限存在并求其值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分析</a:t>
                </a:r>
                <a:r>
                  <a:rPr lang="zh-CN" altLang="en-US" dirty="0">
                    <a:latin typeface="+mn-ea"/>
                  </a:rPr>
                  <a:t> 这种递归数列的极限问题一般分为</a:t>
                </a:r>
                <a:r>
                  <a:rPr lang="zh-CN" altLang="en-US" dirty="0" smtClean="0">
                    <a:latin typeface="+mn-ea"/>
                  </a:rPr>
                  <a:t>两步</a:t>
                </a:r>
                <a:r>
                  <a:rPr lang="en-US" altLang="zh-CN" dirty="0" smtClean="0">
                    <a:latin typeface="+mn-ea"/>
                  </a:rPr>
                  <a:t>:</a:t>
                </a:r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</a:rPr>
                  <a:t>1. </a:t>
                </a:r>
                <a:r>
                  <a:rPr lang="zh-CN" altLang="en-US" dirty="0">
                    <a:latin typeface="+mn-ea"/>
                  </a:rPr>
                  <a:t>证明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是单调有界数列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如果不能直接证明的话一般需要使用数学归纳法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然后由单调有界收敛准则可知极限存在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</a:rPr>
                  <a:t>2. </a:t>
                </a:r>
                <a:r>
                  <a:rPr lang="zh-CN" altLang="en-US" dirty="0">
                    <a:latin typeface="+mn-ea"/>
                  </a:rPr>
                  <a:t>设极限为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代入递推公式中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解方程求得极限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实际中</a:t>
                </a:r>
                <a:r>
                  <a:rPr lang="en-US" altLang="zh-CN" dirty="0">
                    <a:latin typeface="+mn-ea"/>
                  </a:rPr>
                  <a:t>,</a:t>
                </a:r>
                <a:r>
                  <a:rPr lang="zh-CN" altLang="en-US" dirty="0">
                    <a:latin typeface="+mn-ea"/>
                  </a:rPr>
                  <a:t> 我们可以通过计算数列前几项来判断它是单增还是单减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并计算</a:t>
                </a:r>
                <a:r>
                  <a:rPr lang="en-US" altLang="zh-CN" dirty="0">
                    <a:latin typeface="+mn-ea"/>
                  </a:rPr>
                  <a:t>(2)</a:t>
                </a:r>
                <a:r>
                  <a:rPr lang="zh-CN" altLang="en-US" dirty="0">
                    <a:latin typeface="+mn-ea"/>
                  </a:rPr>
                  <a:t>中的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它必定是这个单增数列的上界或单减数列的下界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然后我们归纳证明</a:t>
                </a:r>
                <a:r>
                  <a:rPr lang="en-US" altLang="zh-CN" dirty="0">
                    <a:latin typeface="+mn-ea"/>
                  </a:rPr>
                  <a:t>(1</a:t>
                </a:r>
                <a:r>
                  <a:rPr lang="en-US" altLang="zh-CN" dirty="0" smtClean="0">
                    <a:latin typeface="+mn-ea"/>
                  </a:rPr>
                  <a:t>).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因此我们猜测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单增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因此我们猜测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884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我们归纳地证明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b="0" dirty="0" smtClean="0">
                    <a:latin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由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可知成立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</a:rPr>
                  <a:t>(2) </a:t>
                </a:r>
                <a:r>
                  <a:rPr lang="zh-CN" altLang="en-US" dirty="0" smtClean="0">
                    <a:latin typeface="+mn-ea"/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:endParaRPr lang="en-US" altLang="zh-CN" b="0" i="1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b="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2+2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由数学归纳法</a:t>
                </a:r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成立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单增有界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由</a:t>
                </a:r>
                <a:r>
                  <a:rPr lang="zh-CN" altLang="en-US" dirty="0">
                    <a:latin typeface="+mn-ea"/>
                  </a:rPr>
                  <a:t>单调有界收敛准则</a:t>
                </a:r>
                <a:r>
                  <a:rPr lang="zh-CN" altLang="en-US" dirty="0" smtClean="0">
                    <a:latin typeface="+mn-ea"/>
                  </a:rPr>
                  <a:t>可知极限存在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设极限为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在</a:t>
                </a:r>
                <a:r>
                  <a:rPr lang="zh-CN" altLang="en-US" dirty="0">
                    <a:latin typeface="+mn-ea"/>
                  </a:rPr>
                  <a:t>递推公式两边同时取极限可得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−2=0,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655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取何值时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,&amp;&amp;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处连续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 </a:t>
                </a:r>
                <a:r>
                  <a:rPr lang="zh-CN" altLang="en-US" dirty="0">
                    <a:latin typeface="+mn-ea"/>
                  </a:rPr>
                  <a:t>当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412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函数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上的第一类间断点是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(   )</a:t>
                </a:r>
              </a:p>
              <a:p>
                <a:pPr marL="571500" lvl="2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zh-CN" altLang="en-US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dirty="0" smtClean="0">
                    <a:latin typeface="+mn-ea"/>
                    <a:ea typeface="+mn-ea"/>
                  </a:rPr>
                  <a:t>A</a:t>
                </a:r>
                <a:r>
                  <a:rPr lang="zh-CN" altLang="en-US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dirty="0" smtClean="0">
                    <a:latin typeface="+mn-ea"/>
                    <a:ea typeface="+mn-ea"/>
                  </a:rPr>
                  <a:t>0      </a:t>
                </a:r>
                <a:r>
                  <a:rPr lang="zh-CN" altLang="en-US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dirty="0" smtClean="0">
                    <a:latin typeface="+mn-ea"/>
                    <a:ea typeface="+mn-ea"/>
                  </a:rPr>
                  <a:t>B</a:t>
                </a:r>
                <a:r>
                  <a:rPr lang="zh-CN" altLang="en-US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dirty="0" smtClean="0">
                    <a:latin typeface="+mn-ea"/>
                    <a:ea typeface="+mn-ea"/>
                  </a:rPr>
                  <a:t>1      </a:t>
                </a:r>
                <a:r>
                  <a:rPr lang="zh-CN" altLang="en-US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dirty="0" smtClean="0">
                    <a:latin typeface="+mn-ea"/>
                    <a:ea typeface="+mn-ea"/>
                  </a:rPr>
                  <a:t>C</a:t>
                </a:r>
                <a:r>
                  <a:rPr lang="zh-CN" altLang="en-US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+mn-ea"/>
                          </a:rPr>
                          <m:t>𝜋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    （</a:t>
                </a:r>
                <a:r>
                  <a:rPr lang="en-US" altLang="zh-CN" dirty="0" smtClean="0">
                    <a:latin typeface="+mn-ea"/>
                    <a:ea typeface="+mn-ea"/>
                  </a:rPr>
                  <a:t>D</a:t>
                </a:r>
                <a:r>
                  <a:rPr lang="zh-CN" altLang="en-US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容易看出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</a:t>
                </a:r>
                <a:r>
                  <a:rPr lang="zh-CN" altLang="en-US" dirty="0" smtClean="0">
                    <a:latin typeface="+mn-ea"/>
                  </a:rPr>
                  <a:t>的间断点为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0,1,±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→±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,±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是第二类间断点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</a:t>
                </a:r>
                <a:r>
                  <a:rPr lang="zh-CN" altLang="en-US" dirty="0">
                    <a:latin typeface="+mn-ea"/>
                  </a:rPr>
                  <a:t>第一类</a:t>
                </a:r>
                <a:r>
                  <a:rPr lang="zh-CN" altLang="en-US" dirty="0" smtClean="0">
                    <a:latin typeface="+mn-ea"/>
                  </a:rPr>
                  <a:t>跳跃间断点</a:t>
                </a:r>
                <a:r>
                  <a:rPr lang="en-US" altLang="zh-CN" dirty="0">
                    <a:latin typeface="+mn-ea"/>
                  </a:rPr>
                  <a:t>,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选</a:t>
                </a:r>
                <a:r>
                  <a:rPr lang="en-US" altLang="zh-CN" dirty="0" smtClean="0">
                    <a:latin typeface="+mn-ea"/>
                  </a:rPr>
                  <a:t>(A).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08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上连续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证明</a:t>
                </a:r>
                <a:r>
                  <a:rPr lang="zh-CN" altLang="en-US" dirty="0">
                    <a:latin typeface="+mn-ea"/>
                  </a:rPr>
                  <a:t>存在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>
                    <a:latin typeface="+mn-ea"/>
                  </a:rPr>
                  <a:t> 令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则它在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且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即可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从而由零点定理知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∈(0,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544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 fontScale="92500" lnSpcReduction="20000"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基本导数公式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</a:t>
                </a: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800" b="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arccos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dirty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记忆技巧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这里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三角函数的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正</a:t>
                </a:r>
                <a:r>
                  <a:rPr lang="zh-CN" altLang="en-US" dirty="0" smtClean="0"/>
                  <a:t>换成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导函数的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余</a:t>
                </a:r>
                <a:r>
                  <a:rPr lang="zh-CN" altLang="en-US" dirty="0" smtClean="0"/>
                  <a:t>换成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正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且符号变成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负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117" b="-1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 fontScale="92500" lnSpcReduction="20000"/>
              </a:bodyPr>
              <a:lstStyle/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sh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arsh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求导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法则</a:t>
                </a:r>
                <a:endParaRPr lang="en-US" altLang="zh-CN" sz="2800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err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8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隐函数求导</a:t>
                </a:r>
                <a:r>
                  <a:rPr lang="en-US" altLang="zh-CN" dirty="0" smtClean="0">
                    <a:latin typeface="+mn-ea"/>
                  </a:rPr>
                  <a:t>: </a:t>
                </a:r>
                <a:r>
                  <a:rPr lang="zh-CN" altLang="en-US" dirty="0" smtClean="0">
                    <a:latin typeface="+mn-ea"/>
                  </a:rPr>
                  <a:t>直接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求导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注意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的函数即可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>
                    <a:latin typeface="+mn-ea"/>
                  </a:rPr>
                  <a:t>参数</a:t>
                </a:r>
                <a:r>
                  <a:rPr lang="zh-CN" altLang="en-US" dirty="0" smtClean="0">
                    <a:latin typeface="+mn-ea"/>
                  </a:rPr>
                  <a:t>方程</a:t>
                </a:r>
                <a:r>
                  <a:rPr lang="en-US" altLang="zh-CN" dirty="0" smtClean="0">
                    <a:latin typeface="+mn-ea"/>
                  </a:rPr>
                  <a:t>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微分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/>
                  <a:t>高阶莱布尼兹公式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580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常用高阶导数公式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以上所有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均可换成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6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罗尔中值定理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拉格朗日中值定理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柯西中值定理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855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极限的定义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语言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极限与单侧极限的关系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连续和单侧连续的关系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 处连续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有界闭区间上连续函数的</a:t>
                </a:r>
                <a:r>
                  <a:rPr lang="zh-CN" altLang="en-US" dirty="0" smtClean="0"/>
                  <a:t>性质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有最值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介值定理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零点定理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083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我们需要构造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关联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  <a:endParaRPr lang="en-US" altLang="zh-CN" b="0" dirty="0"/>
              </a:p>
              <a:p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789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我们需要构造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关联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514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rm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泰勒中值定理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内具有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阶导数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zh-CN" altLang="en-US" b="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有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buClr>
                    <a:schemeClr val="tx1"/>
                  </a:buClr>
                </a:pP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位于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时我们也认为上式成立</a:t>
                </a:r>
                <a:r>
                  <a:rPr lang="en-US" altLang="zh-CN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352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0" dirty="0"/>
                  <a:t>简单来说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泰勒公式为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泰勒多项式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zh-CN" altLang="en-US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余项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b="0" dirty="0"/>
                  <a:t>其中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m:t>泰勒多项式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余项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r>
                            <m:rPr>
                              <m:nor/>
                            </m:rPr>
                            <a:rPr lang="zh-CN" alt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余项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phant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拉格朗日</m:t>
                          </m:r>
                          <m:r>
                            <m:rPr>
                              <m:nor/>
                            </m:rP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余项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d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皮亚诺</m:t>
                          </m:r>
                          <m:r>
                            <m:rPr>
                              <m:nor/>
                            </m:rP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余项</m:t>
                          </m:r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81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fontScale="925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−…+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−⋯+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230400" indent="-230400">
                  <a:buClr>
                    <a:schemeClr val="tx1"/>
                  </a:buClr>
                </a:pP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85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求单调区间的方法和步骤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en-US" altLang="zh-CN" dirty="0"/>
                  <a:t>(1) </a:t>
                </a:r>
                <a:r>
                  <a:rPr lang="zh-CN" altLang="en-US" dirty="0" smtClean="0"/>
                  <a:t>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并确定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的间断点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不存在的点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/>
                  <a:t>这些点将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定义域划分为若干区间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在每个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开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区间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内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则为单调</a:t>
                </a:r>
                <a:r>
                  <a:rPr lang="zh-CN" altLang="en-US" dirty="0"/>
                  <a:t>递增</a:t>
                </a:r>
                <a:r>
                  <a:rPr lang="zh-CN" altLang="en-US" dirty="0" smtClean="0"/>
                  <a:t>区间</a:t>
                </a:r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则为单调</a:t>
                </a:r>
                <a:r>
                  <a:rPr lang="zh-CN" altLang="en-US" dirty="0"/>
                  <a:t>递减区间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在单调</a:t>
                </a:r>
                <a:r>
                  <a:rPr lang="zh-CN" altLang="en-US" dirty="0"/>
                  <a:t>区间的</a:t>
                </a:r>
                <a:r>
                  <a:rPr lang="zh-CN" altLang="en-US" dirty="0" smtClean="0"/>
                  <a:t>端点处连续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将其包含在该单调区间中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合并相邻的单调性相同的包含公共端点的区间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877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求函数极值的方法和步骤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(1) </a:t>
                </a:r>
                <a:r>
                  <a:rPr lang="zh-CN" altLang="en-US" dirty="0" smtClean="0"/>
                  <a:t>确定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不存在的点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(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不包括间断点和端点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(2)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两侧左正右负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为极大值点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或者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两侧</a:t>
                </a:r>
                <a:r>
                  <a:rPr lang="zh-CN" altLang="en-US" dirty="0" smtClean="0"/>
                  <a:t>左负右正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为极小值点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461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求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有限闭区间上连续函数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的最大最小值的方法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 smtClean="0"/>
                  <a:t>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并求</a:t>
                </a:r>
                <a:r>
                  <a:rPr lang="zh-CN" altLang="en-US" dirty="0"/>
                  <a:t>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内所有的驻点和不可导点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计算函数值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(3) </a:t>
                </a:r>
                <a:r>
                  <a:rPr lang="zh-CN" altLang="en-US" dirty="0"/>
                  <a:t>这些函数值中的最大最小值就是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上的最大最小值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291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/>
                  <a:t> 上</a:t>
                </a:r>
                <a:r>
                  <a:rPr lang="zh-CN" altLang="en-US" dirty="0"/>
                  <a:t>凹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或凸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任意一段弦都落在曲线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上方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或下方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(3) </a:t>
                </a:r>
                <a:r>
                  <a:rPr lang="zh-CN" altLang="en-US" dirty="0"/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上每点的切线都在曲线的</a:t>
                </a:r>
                <a:r>
                  <a:rPr lang="zh-CN" altLang="en-US" dirty="0"/>
                  <a:t>下方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或上方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&gt;(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&lt;)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936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求函数的凹凸区间和拐点的方法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确定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的定义域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 smtClean="0"/>
                  <a:t>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并确定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的间断点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不存在的点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/>
                  <a:t>(3)</a:t>
                </a:r>
                <a:r>
                  <a:rPr lang="zh-CN" altLang="en-US" dirty="0"/>
                  <a:t> 这些</a:t>
                </a:r>
                <a:r>
                  <a:rPr lang="zh-CN" altLang="en-US" dirty="0" smtClean="0"/>
                  <a:t>点将</a:t>
                </a:r>
                <a:r>
                  <a:rPr lang="zh-CN" altLang="en-US" dirty="0"/>
                  <a:t>定义域划分为</a:t>
                </a:r>
                <a:r>
                  <a:rPr lang="zh-CN" altLang="en-US" dirty="0" smtClean="0"/>
                  <a:t>若干区间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在每个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开</a:t>
                </a:r>
                <a:r>
                  <a:rPr lang="zh-CN" altLang="en-US" dirty="0" smtClean="0"/>
                  <a:t>区间内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或者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单调递增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则为</a:t>
                </a:r>
                <a:r>
                  <a:rPr lang="zh-CN" altLang="en-US" dirty="0"/>
                  <a:t>凹</a:t>
                </a:r>
                <a:r>
                  <a:rPr lang="zh-CN" altLang="en-US" dirty="0" smtClean="0"/>
                  <a:t>区间</a:t>
                </a:r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 或者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单调递减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则为</a:t>
                </a:r>
                <a:r>
                  <a:rPr lang="zh-CN" altLang="en-US" dirty="0"/>
                  <a:t>凸区间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(4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在凹凸区间</a:t>
                </a:r>
                <a:r>
                  <a:rPr lang="zh-CN" altLang="en-US" dirty="0"/>
                  <a:t>的端点处连续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将其包含在</a:t>
                </a:r>
                <a:r>
                  <a:rPr lang="zh-CN" altLang="en-US" dirty="0" smtClean="0"/>
                  <a:t>该</a:t>
                </a:r>
                <a:r>
                  <a:rPr lang="zh-CN" altLang="en-US" dirty="0"/>
                  <a:t>凹凸</a:t>
                </a:r>
                <a:r>
                  <a:rPr lang="zh-CN" altLang="en-US" dirty="0" smtClean="0"/>
                  <a:t>区间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合并相邻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凹凸</a:t>
                </a:r>
                <a:r>
                  <a:rPr lang="zh-CN" altLang="en-US" dirty="0" smtClean="0"/>
                  <a:t>性</a:t>
                </a:r>
                <a:r>
                  <a:rPr lang="zh-CN" altLang="en-US" dirty="0"/>
                  <a:t>相同的包含公共端点的区间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(5) 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上两侧凹凸性不同的点就是拐点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293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可导和连续的关系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可导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连续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可导和单侧导数的关系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endParaRPr lang="en-US" altLang="zh-CN" dirty="0" smtClean="0"/>
              </a:p>
              <a:p>
                <a:r>
                  <a:rPr lang="zh-CN" altLang="en-US" dirty="0"/>
                  <a:t>高</a:t>
                </a:r>
                <a:r>
                  <a:rPr lang="zh-CN" altLang="en-US" dirty="0" smtClean="0"/>
                  <a:t>阶可导和可导的关系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阶可导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阶连续可导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中值定理条件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上连续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内可导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洛必达法则使用条件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存在或为无穷大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715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求渐近线的方法和步骤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得到水平渐近线和斜渐近线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最多两条</a:t>
                </a:r>
                <a:r>
                  <a:rPr lang="en-US" altLang="zh-CN" dirty="0" smtClean="0"/>
                  <a:t>).</a:t>
                </a:r>
              </a:p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的间断点以及定义域的端点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dirty="0" smtClean="0"/>
                  <a:t> 或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则得到垂直渐近线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也意味着第一类间断点处不可能有渐近线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684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r>
                  <a:rPr lang="zh-CN" altLang="en-US" dirty="0"/>
                  <a:t>导数和单调性关系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单增区间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单增区间且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可导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内部</a:t>
                </a:r>
                <a:endParaRPr lang="en-US" altLang="zh-CN" dirty="0"/>
              </a:p>
              <a:p>
                <a:r>
                  <a:rPr lang="zh-CN" altLang="en-US" dirty="0"/>
                  <a:t>极值点是驻点或不可导点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端点不是极值点</a:t>
                </a:r>
                <a:endParaRPr lang="en-US" altLang="zh-CN" dirty="0"/>
              </a:p>
              <a:p>
                <a:r>
                  <a:rPr lang="zh-CN" altLang="en-US" dirty="0"/>
                  <a:t>极大值可以比极小值小</a:t>
                </a:r>
                <a:endParaRPr lang="en-US" altLang="zh-CN" dirty="0"/>
              </a:p>
              <a:p>
                <a:r>
                  <a:rPr lang="zh-CN" altLang="en-US" dirty="0"/>
                  <a:t>最值</a:t>
                </a:r>
                <a:r>
                  <a:rPr lang="zh-CN" altLang="en-US" dirty="0"/>
                  <a:t>点不一定是极值点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端点</a:t>
                </a:r>
                <a:r>
                  <a:rPr lang="en-US" altLang="zh-CN" dirty="0"/>
                  <a:t>)</a:t>
                </a:r>
                <a:endParaRPr lang="en-US" altLang="zh-CN" dirty="0"/>
              </a:p>
              <a:p>
                <a:r>
                  <a:rPr lang="zh-CN" altLang="en-US" dirty="0" smtClean="0"/>
                  <a:t>拐点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满足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或不存在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水平和斜渐近线至多</a:t>
                </a:r>
                <a:r>
                  <a:rPr lang="zh-CN" altLang="en-US" dirty="0"/>
                  <a:t>两</a:t>
                </a:r>
                <a:r>
                  <a:rPr lang="zh-CN" altLang="en-US" dirty="0" smtClean="0"/>
                  <a:t>条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959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+mn-ea"/>
                  </a:rPr>
                  <a:t>根式处理</a:t>
                </a:r>
                <a:r>
                  <a:rPr lang="en-US" altLang="zh-CN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,0⋅∞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型</a:t>
                </a:r>
                <a:r>
                  <a:rPr lang="en-US" altLang="zh-CN" dirty="0" smtClean="0">
                    <a:latin typeface="+mn-ea"/>
                  </a:rPr>
                  <a:t>: </a:t>
                </a:r>
                <a:r>
                  <a:rPr lang="zh-CN" altLang="en-US" dirty="0" smtClean="0">
                    <a:latin typeface="+mn-ea"/>
                  </a:rPr>
                  <a:t>无穷小因子可以等价替换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极限非零的因子直接代入极限值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+mn-ea"/>
                  </a:rPr>
                  <a:t> 型可以用洛必达法则</a:t>
                </a:r>
                <a:endParaRPr lang="en-US" altLang="zh-CN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型可以用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一般的幂指型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zh-CN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∞±∞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通分成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,0⋅∞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型</a:t>
                </a:r>
                <a:endParaRPr lang="en-US" altLang="zh-CN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183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可以替换为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带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等特征的注意区分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→±∞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等价无穷小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b="0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时有理函数的极限</a:t>
                </a:r>
                <a:r>
                  <a:rPr lang="en-US" altLang="zh-CN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523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/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2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/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2266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求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分析</a:t>
                </a:r>
                <a:r>
                  <a:rPr lang="zh-CN" altLang="en-US" dirty="0" smtClean="0">
                    <a:latin typeface="+mn-ea"/>
                  </a:rPr>
                  <a:t> 注意到这个求和无法直接计算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我们将其进行放缩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使其变得可计算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估计时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我们需要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保留分子分母的最高次项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这样放缩可以保证上下界的极限相等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所以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⩾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⩽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zh-CN" altLang="en-US" dirty="0" smtClean="0">
                    <a:latin typeface="+mn-ea"/>
                  </a:rPr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因此由夹逼准则可知原极限为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025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6CC0EAB4-FA5E-4FCA-AEE4-738378373786}" vid="{2942D922-204A-4943-8851-7BCA0A0BE6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2919</TotalTime>
  <Words>197</Words>
  <Application>Microsoft Office PowerPoint</Application>
  <PresentationFormat>宽屏</PresentationFormat>
  <Paragraphs>160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SimSun</vt:lpstr>
      <vt:lpstr>SimSun</vt:lpstr>
      <vt:lpstr>微软雅黑</vt:lpstr>
      <vt:lpstr>Arial</vt:lpstr>
      <vt:lpstr>Cambria Math</vt:lpstr>
      <vt:lpstr>Times New Roman</vt:lpstr>
      <vt:lpstr>HFUT</vt:lpstr>
      <vt:lpstr>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函数的概念</dc:title>
  <dc:subject>高等数学</dc:subject>
  <dc:creator>张神星</dc:creator>
  <cp:lastModifiedBy>zsx</cp:lastModifiedBy>
  <cp:revision>186</cp:revision>
  <dcterms:created xsi:type="dcterms:W3CDTF">2000-05-19T08:23:03Z</dcterms:created>
  <dcterms:modified xsi:type="dcterms:W3CDTF">2022-06-02T09:24:05Z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