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notesMasterIdLst>
    <p:notesMasterId r:id="rId41"/>
  </p:notesMasterIdLst>
  <p:handoutMasterIdLst>
    <p:handoutMasterId r:id="rId42"/>
  </p:handoutMasterIdLst>
  <p:sldIdLst>
    <p:sldId id="332" r:id="rId2"/>
    <p:sldId id="361" r:id="rId3"/>
    <p:sldId id="360" r:id="rId4"/>
    <p:sldId id="362" r:id="rId5"/>
    <p:sldId id="363" r:id="rId6"/>
    <p:sldId id="364" r:id="rId7"/>
    <p:sldId id="365" r:id="rId8"/>
    <p:sldId id="367" r:id="rId9"/>
    <p:sldId id="368" r:id="rId10"/>
    <p:sldId id="370" r:id="rId11"/>
    <p:sldId id="403" r:id="rId12"/>
    <p:sldId id="369" r:id="rId13"/>
    <p:sldId id="371" r:id="rId14"/>
    <p:sldId id="372" r:id="rId15"/>
    <p:sldId id="373" r:id="rId16"/>
    <p:sldId id="374" r:id="rId17"/>
    <p:sldId id="375" r:id="rId18"/>
    <p:sldId id="376" r:id="rId19"/>
    <p:sldId id="377" r:id="rId20"/>
    <p:sldId id="379" r:id="rId21"/>
    <p:sldId id="378" r:id="rId22"/>
    <p:sldId id="381" r:id="rId23"/>
    <p:sldId id="366" r:id="rId24"/>
    <p:sldId id="382" r:id="rId25"/>
    <p:sldId id="383" r:id="rId26"/>
    <p:sldId id="384" r:id="rId27"/>
    <p:sldId id="404" r:id="rId28"/>
    <p:sldId id="400" r:id="rId29"/>
    <p:sldId id="402" r:id="rId30"/>
    <p:sldId id="387" r:id="rId31"/>
    <p:sldId id="386" r:id="rId32"/>
    <p:sldId id="388" r:id="rId33"/>
    <p:sldId id="389" r:id="rId34"/>
    <p:sldId id="390" r:id="rId35"/>
    <p:sldId id="391" r:id="rId36"/>
    <p:sldId id="392" r:id="rId37"/>
    <p:sldId id="394" r:id="rId38"/>
    <p:sldId id="395" r:id="rId39"/>
    <p:sldId id="396" r:id="rId40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B050"/>
    <a:srgbClr val="009900"/>
    <a:srgbClr val="006600"/>
    <a:srgbClr val="0033CC"/>
    <a:srgbClr val="EAEAEA"/>
    <a:srgbClr val="969696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82" autoAdjust="0"/>
  </p:normalViewPr>
  <p:slideViewPr>
    <p:cSldViewPr>
      <p:cViewPr varScale="1">
        <p:scale>
          <a:sx n="67" d="100"/>
          <a:sy n="67" d="100"/>
        </p:scale>
        <p:origin x="80" y="80"/>
      </p:cViewPr>
      <p:guideLst>
        <p:guide orient="horz" pos="288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-590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latin typeface="Times New Roman" panose="02020503050405090304" pitchFamily="18" charset="0"/>
                <a:ea typeface="SimSun" pitchFamily="2" charset="-122"/>
              </a:defRPr>
            </a:lvl1pPr>
          </a:lstStyle>
          <a:p>
            <a:fld id="{2EFFEC77-84FD-4F46-BAB1-CF09307EDD85}" type="slidenum">
              <a:rPr lang="en-US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单击以编辑母版文本样式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latin typeface="Times New Roman" panose="02020503050405090304" pitchFamily="18" charset="0"/>
                <a:ea typeface="SimSun" pitchFamily="2" charset="-122"/>
              </a:defRPr>
            </a:lvl1pPr>
          </a:lstStyle>
          <a:p>
            <a:fld id="{4F2C60FA-8FA6-4012-B809-1A1CCFF63C5E}" type="slidenum">
              <a:rPr lang="en-US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96000" y="882000"/>
            <a:ext cx="10800000" cy="52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lIns="101600" tIns="38100" rIns="25400" bIns="38100" anchor="ctr" anchorCtr="0">
            <a:noAutofit/>
          </a:bodyPr>
          <a:lstStyle>
            <a:lvl1pPr algn="ctr">
              <a:defRPr sz="3600" b="1" spc="600">
                <a:solidFill>
                  <a:srgbClr val="00B050"/>
                </a:solidFill>
                <a:effectLst/>
              </a:defRPr>
            </a:lvl1pPr>
          </a:lstStyle>
          <a:p>
            <a:r>
              <a:rPr lang="zh-CN" altLang="en-US" dirty="0"/>
              <a:t>第</a:t>
            </a:r>
            <a:r>
              <a:rPr lang="en-US" altLang="zh-CN" dirty="0"/>
              <a:t>X</a:t>
            </a:r>
            <a:r>
              <a:rPr lang="zh-CN" altLang="en-US" dirty="0"/>
              <a:t>章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单击此处编辑标题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7494754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6000" y="882000"/>
            <a:ext cx="10800000" cy="61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anchor="ctr"/>
          <a:lstStyle>
            <a:lvl1pPr algn="ctr">
              <a:defRPr sz="2800" b="1">
                <a:solidFill>
                  <a:srgbClr val="00B050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96000" y="1494000"/>
            <a:ext cx="10800000" cy="460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anchor="ctr"/>
          <a:lstStyle>
            <a:lvl1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>
                <a:latin typeface="+mn-ea"/>
                <a:ea typeface="+mn-ea"/>
              </a:defRPr>
            </a:lvl1pPr>
            <a:lvl2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>
                <a:latin typeface="+mn-ea"/>
                <a:ea typeface="+mn-ea"/>
              </a:defRPr>
            </a:lvl2pPr>
            <a:lvl3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>
                <a:latin typeface="+mn-ea"/>
                <a:ea typeface="+mn-ea"/>
              </a:defRPr>
            </a:lvl3pPr>
            <a:lvl4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>
                <a:latin typeface="+mn-ea"/>
                <a:ea typeface="+mn-ea"/>
              </a:defRPr>
            </a:lvl4pPr>
            <a:lvl5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8515347"/>
      </p:ext>
    </p:extLst>
  </p:cSld>
  <p:clrMapOvr>
    <a:masterClrMapping/>
  </p:clrMapOvr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696000" y="882000"/>
            <a:ext cx="10800000" cy="522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anchor="ctr"/>
          <a:lstStyle>
            <a:lvl1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/>
            </a:lvl1pPr>
            <a:lvl2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/>
            </a:lvl2pPr>
            <a:lvl3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/>
            </a:lvl3pPr>
            <a:lvl4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/>
            </a:lvl4pPr>
            <a:lvl5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2967852"/>
      </p:ext>
    </p:extLst>
  </p:cSld>
  <p:clrMapOvr>
    <a:masterClrMapping/>
  </p:clrMapOvr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4738772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696000" y="819000"/>
            <a:ext cx="10800000" cy="52200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lang="en-US" altLang="zh-CN" sz="2400" b="0" smtClean="0">
                <a:solidFill>
                  <a:schemeClr val="tx1"/>
                </a:solidFill>
                <a:effectLst/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r>
              <a:rPr lang="zh-CN" alt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标题 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0 176 80</a:t>
            </a:r>
          </a:p>
          <a:p>
            <a:r>
              <a:rPr lang="zh-CN" alt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环境名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zh-CN" alt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概念 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0 0 255</a:t>
            </a:r>
          </a:p>
          <a:p>
            <a:r>
              <a:rPr lang="zh-CN" alt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强调 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255 0 0</a:t>
            </a:r>
          </a:p>
          <a:p>
            <a:r>
              <a:rPr lang="zh-CN" alt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坐标轴 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91 155 213</a:t>
            </a:r>
          </a:p>
          <a:p>
            <a:r>
              <a:rPr lang="zh-CN" alt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函数图像</a:t>
            </a:r>
          </a:p>
          <a:p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192 0 0 </a:t>
            </a:r>
          </a:p>
          <a:p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0 153 0</a:t>
            </a:r>
          </a:p>
          <a:p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112 48 160</a:t>
            </a:r>
          </a:p>
          <a:p>
            <a:pPr lvl="0">
              <a:spcAft>
                <a:spcPts val="1200"/>
              </a:spcAft>
            </a:pP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7746297"/>
      </p:ext>
    </p:extLst>
  </p:cSld>
  <p:clrMapOvr>
    <a:masterClrMapping/>
  </p:clrMapOvr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7733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75" y="62462"/>
            <a:ext cx="553935" cy="553935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0" y="6508233"/>
            <a:ext cx="12192000" cy="1492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174567" y="107832"/>
            <a:ext cx="3436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dirty="0">
                <a:solidFill>
                  <a:srgbClr val="00B0F0"/>
                </a:solidFill>
                <a:latin typeface="+mj-ea"/>
                <a:ea typeface="+mj-ea"/>
              </a:rPr>
              <a:t>数学（下）</a:t>
            </a: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85" y="80211"/>
            <a:ext cx="2012393" cy="51690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96000" y="882000"/>
            <a:ext cx="10800000" cy="52200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506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17" r:id="rId5"/>
  </p:sldLayoutIdLst>
  <p:transition>
    <p:zoom/>
  </p:transition>
  <p:hf sldNum="0" hdr="0" ftr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4</a:t>
            </a:r>
            <a:r>
              <a:rPr lang="en-US" altLang="zh-CN" dirty="0">
                <a:solidFill>
                  <a:srgbClr val="00B050"/>
                </a:solidFill>
              </a:rPr>
              <a:t>.2 </a:t>
            </a:r>
            <a:r>
              <a:rPr lang="zh-CN" altLang="en-US" dirty="0">
                <a:solidFill>
                  <a:srgbClr val="00B050"/>
                </a:solidFill>
              </a:rPr>
              <a:t>洛必达法则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/>
                  <a:t>回忆两个无穷小的和、差和乘积都是无穷大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但两个无穷小的商则各种情形都有可能</a:t>
                </a:r>
                <a:r>
                  <a:rPr lang="en-US" altLang="zh-CN" dirty="0"/>
                  <a:t>. </a:t>
                </a:r>
                <a:r>
                  <a:rPr lang="zh-CN" altLang="en-US" dirty="0"/>
                  <a:t>此即所谓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</m:oMath>
                </a14:m>
                <a:r>
                  <a:rPr lang="zh-CN" altLang="en-US" dirty="0"/>
                  <a:t> 型不定式</a:t>
                </a:r>
                <a:r>
                  <a:rPr lang="en-US" altLang="zh-CN" dirty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/>
                  <a:t>在部分情形下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我们可以用等价无穷小替换很快得到结果</a:t>
                </a:r>
                <a:r>
                  <a:rPr lang="en-US" altLang="zh-CN" dirty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/>
                  <a:t>然而对于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/>
                  <a:t>这个极限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我们却无法处理</a:t>
                </a:r>
                <a:r>
                  <a:rPr lang="en-US" altLang="zh-CN" dirty="0"/>
                  <a:t>. </a:t>
                </a:r>
                <a:r>
                  <a:rPr lang="zh-CN" altLang="en-US" dirty="0"/>
                  <a:t>这个问题可以通过洛必达法则解决</a:t>
                </a:r>
                <a:r>
                  <a:rPr lang="en-US" altLang="zh-CN" dirty="0"/>
                  <a:t>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39733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5685B46-A1DB-358F-B2EB-9AEC95BE4F3D}"/>
              </a:ext>
            </a:extLst>
          </p:cNvPr>
          <p:cNvSpPr/>
          <p:nvPr/>
        </p:nvSpPr>
        <p:spPr>
          <a:xfrm>
            <a:off x="699263" y="2177608"/>
            <a:ext cx="10801200" cy="355564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1B5BBB0-A38B-E44D-CE86-BD00334353B6}"/>
              </a:ext>
            </a:extLst>
          </p:cNvPr>
          <p:cNvSpPr/>
          <p:nvPr/>
        </p:nvSpPr>
        <p:spPr>
          <a:xfrm>
            <a:off x="696000" y="1340768"/>
            <a:ext cx="10801200" cy="64807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/>
                  <a:t>该极限是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b="0" dirty="0"/>
                  <a:t>型不定式</a:t>
                </a:r>
                <a:r>
                  <a:rPr lang="en-US" altLang="zh-CN" b="0" dirty="0"/>
                  <a:t>, </a:t>
                </a:r>
                <a:r>
                  <a:rPr lang="zh-CN" altLang="en-US" b="0" dirty="0"/>
                  <a:t>于是</a:t>
                </a:r>
                <a:endParaRPr lang="en-US" altLang="zh-CN" b="0" dirty="0"/>
              </a:p>
              <a:p>
                <a:pPr marL="14400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den>
                          </m:f>
                        </m:e>
                      </m:func>
                      <m:f>
                        <m:fPr>
                          <m:type m:val="noBar"/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̳"/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i="1" dirty="0" smtClean="0">
                                  <a:latin typeface="Cambria Math" panose="02040503050406030204" pitchFamily="18" charset="0"/>
                                </a:rPr>
                                <m:t>洛必达</m:t>
                              </m:r>
                              <m:r>
                                <a:rPr lang="zh-CN" altLang="en-US" sz="2000" i="1" dirty="0">
                                  <a:latin typeface="Cambria Math" panose="02040503050406030204" pitchFamily="18" charset="0"/>
                                </a:rPr>
                                <m:t>法则</m:t>
                              </m:r>
                            </m:e>
                          </m:acc>
                        </m:num>
                        <m:den>
                          <m:r>
                            <m:rPr>
                              <m:nor/>
                            </m:rPr>
                            <a:rPr lang="en-US" altLang="zh-CN" sz="2000" b="0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func>
                        <m:funcPr>
                          <m:ctrlPr>
                            <a:rPr lang="en-US" altLang="zh-CN" b="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den>
                          </m:f>
                        </m:e>
                      </m:func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14400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phant>
                        <m:phantPr>
                          <m:show m:val="off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phantP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→0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den>
                              </m:f>
                            </m:e>
                          </m:func>
                        </m:e>
                      </m:phant>
                      <m:f>
                        <m:fPr>
                          <m:type m:val="noBar"/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̳"/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i="1" dirty="0">
                                  <a:latin typeface="Cambria Math" panose="02040503050406030204" pitchFamily="18" charset="0"/>
                                </a:rPr>
                                <m:t>洛必达法则</m:t>
                              </m:r>
                            </m:e>
                          </m:acc>
                        </m:num>
                        <m:den>
                          <m:r>
                            <m:rPr>
                              <m:nor/>
                            </m:rPr>
                            <a:rPr lang="en-US" altLang="zh-CN" sz="2000" dirty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num>
                            <m:den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den>
                          </m:f>
                        </m:e>
                      </m:func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14400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phant>
                        <m:phantPr>
                          <m:show m:val="off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phantP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→0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den>
                              </m:f>
                            </m:e>
                          </m:func>
                        </m:e>
                      </m:phant>
                      <m:f>
                        <m:fPr>
                          <m:type m:val="noBar"/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̳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i="1" dirty="0">
                                  <a:latin typeface="Cambria Math" panose="02040503050406030204" pitchFamily="18" charset="0"/>
                                </a:rPr>
                                <m:t>洛必达法则</m:t>
                              </m:r>
                            </m:e>
                          </m:acc>
                        </m:num>
                        <m:den>
                          <m:r>
                            <m:rPr>
                              <m:nor/>
                            </m:rPr>
                            <a:rPr lang="en-US" altLang="zh-CN" sz="2000" dirty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num>
                            <m:den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den>
                          </m:f>
                        </m:e>
                      </m:func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=2.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59354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0E4ADF3-C606-682D-27DA-A7D45FEADB4B}"/>
              </a:ext>
            </a:extLst>
          </p:cNvPr>
          <p:cNvSpPr/>
          <p:nvPr/>
        </p:nvSpPr>
        <p:spPr>
          <a:xfrm>
            <a:off x="680217" y="3573016"/>
            <a:ext cx="10801200" cy="233097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DB335CE-3FA2-E79B-8324-FB6ADC012995}"/>
              </a:ext>
            </a:extLst>
          </p:cNvPr>
          <p:cNvSpPr/>
          <p:nvPr/>
        </p:nvSpPr>
        <p:spPr>
          <a:xfrm>
            <a:off x="695400" y="1124744"/>
            <a:ext cx="10801200" cy="86409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pPr>
                  <a:lnSpc>
                    <a:spcPct val="110000"/>
                  </a:lnSpc>
                  <a:spcAft>
                    <a:spcPts val="6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f>
                                      <m:f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arccot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e>
                    </m:func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lnSpc>
                    <a:spcPct val="110000"/>
                  </a:lnSpc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分析 </a:t>
                </a:r>
                <a:r>
                  <a:rPr lang="zh-CN" altLang="en-US" dirty="0"/>
                  <a:t>求数列极限的不定式时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我们不能直接使用洛必达法则</a:t>
                </a:r>
                <a:r>
                  <a:rPr lang="en-US" altLang="zh-CN" dirty="0"/>
                  <a:t>.</a:t>
                </a:r>
              </a:p>
              <a:p>
                <a:pPr>
                  <a:lnSpc>
                    <a:spcPct val="110000"/>
                  </a:lnSpc>
                </a:pPr>
                <a:r>
                  <a:rPr lang="zh-CN" altLang="en-US" dirty="0"/>
                  <a:t>但是我们可以将其转化为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→+∞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时对应的函数极限问题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再利用函数极限的不定式方法来处理</a:t>
                </a:r>
                <a:r>
                  <a:rPr lang="en-US" altLang="zh-CN" dirty="0"/>
                  <a:t>.</a:t>
                </a:r>
                <a:endParaRPr lang="en-US" altLang="zh-CN" dirty="0">
                  <a:solidFill>
                    <a:srgbClr val="0000FF"/>
                  </a:solidFill>
                </a:endParaRPr>
              </a:p>
              <a:p>
                <a:pPr>
                  <a:lnSpc>
                    <a:spcPct val="110000"/>
                  </a:lnSpc>
                  <a:spcAft>
                    <a:spcPts val="6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解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zh-CN" altLang="en-US" dirty="0"/>
                  <a:t> 和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arccot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zh-CN" altLang="en-US" dirty="0"/>
                  <a:t> 都是初等函数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且当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dirty="0"/>
                  <a:t> 时均可导</a:t>
                </a:r>
                <a:r>
                  <a:rPr lang="en-US" altLang="zh-CN" dirty="0"/>
                  <a:t>. </a:t>
                </a:r>
                <a:r>
                  <a:rPr lang="zh-CN" altLang="en-US" dirty="0"/>
                  <a:t>因为</a:t>
                </a:r>
                <a:r>
                  <a:rPr lang="en-US" altLang="zh-CN" dirty="0"/>
                  <a:t> </a:t>
                </a:r>
              </a:p>
              <a:p>
                <a:pPr marL="0" indent="0">
                  <a:lnSpc>
                    <a:spcPct val="11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=0,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 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arccot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=0,</m:t>
                      </m:r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10000"/>
                  </a:lnSpc>
                  <a:spcAft>
                    <a:spcPts val="600"/>
                  </a:spcAft>
                </a:pPr>
                <a:r>
                  <a:rPr lang="zh-CN" altLang="en-US" dirty="0"/>
                  <a:t>所以该极限是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b="0" dirty="0"/>
                  <a:t>型不定式</a:t>
                </a:r>
                <a:r>
                  <a:rPr lang="en-US" altLang="zh-CN" b="0" dirty="0"/>
                  <a:t>.</a:t>
                </a:r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2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14357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>
              <a:solidFill>
                <a:schemeClr val="bg1">
                  <a:lumMod val="95000"/>
                </a:schemeClr>
              </a:solidFill>
            </p:spPr>
            <p:txBody>
              <a:bodyPr anchor="ctr">
                <a:noAutofit/>
              </a:bodyPr>
              <a:lstStyle/>
              <a:p>
                <a:pPr>
                  <a:lnSpc>
                    <a:spcPct val="110000"/>
                  </a:lnSpc>
                  <a:spcAft>
                    <a:spcPts val="600"/>
                  </a:spcAft>
                </a:pPr>
                <a:r>
                  <a:rPr lang="zh-CN" altLang="en-US" b="0" dirty="0"/>
                  <a:t>于是</a:t>
                </a:r>
                <a:endParaRPr lang="en-US" altLang="zh-CN" b="0" dirty="0"/>
              </a:p>
              <a:p>
                <a:pPr marL="0" indent="0">
                  <a:lnSpc>
                    <a:spcPct val="11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f>
                                        <m:f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arccot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den>
                          </m:f>
                        </m:e>
                      </m:func>
                      <m:f>
                        <m:fPr>
                          <m:type m:val="noBar"/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̳"/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i="1" dirty="0">
                                  <a:latin typeface="Cambria Math" panose="02040503050406030204" pitchFamily="18" charset="0"/>
                                </a:rPr>
                                <m:t>洛必达法则</m:t>
                              </m:r>
                            </m:e>
                          </m:acc>
                        </m:num>
                        <m:den>
                          <m:r>
                            <m:rPr>
                              <m:nor/>
                            </m:rPr>
                            <a:rPr lang="en-US" altLang="zh-CN" sz="2000" dirty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den>
                          </m:f>
                        </m:e>
                      </m:func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=1.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10000"/>
                  </a:lnSpc>
                </a:pPr>
                <a:r>
                  <a:rPr lang="zh-CN" altLang="en-US" dirty="0"/>
                  <a:t>所以</a:t>
                </a:r>
                <a:endParaRPr lang="en-US" altLang="zh-CN" dirty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f>
                                        <m:f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arccot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</m:den>
                          </m:f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1.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99146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3C45D0FD-A83D-971E-500C-55BD01519753}"/>
              </a:ext>
            </a:extLst>
          </p:cNvPr>
          <p:cNvSpPr/>
          <p:nvPr/>
        </p:nvSpPr>
        <p:spPr>
          <a:xfrm>
            <a:off x="695400" y="1988840"/>
            <a:ext cx="10801200" cy="396044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B209F43-FB78-DBA1-36DF-D2A5345A0A89}"/>
              </a:ext>
            </a:extLst>
          </p:cNvPr>
          <p:cNvSpPr/>
          <p:nvPr/>
        </p:nvSpPr>
        <p:spPr>
          <a:xfrm>
            <a:off x="694800" y="1124744"/>
            <a:ext cx="10801200" cy="64807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设函数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arctan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求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func>
                  </m:oMath>
                </a14:m>
                <a:r>
                  <a:rPr lang="en-US" altLang="zh-CN" b="0" dirty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/>
                  <a:t>由于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arctan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b="0" dirty="0"/>
                  <a:t>, </a:t>
                </a:r>
                <a:r>
                  <a:rPr lang="zh-CN" altLang="en-US" b="0" dirty="0"/>
                  <a:t>因此</a:t>
                </a:r>
                <a:endParaRPr lang="en-US" altLang="zh-CN" b="0" dirty="0"/>
              </a:p>
              <a:p>
                <a:pPr marL="108000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m:rPr>
                          <m:aln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</a:rPr>
                                        <m:t>arctan</m:t>
                                      </m:r>
                                    </m:fNam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arctan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arctan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den>
                          </m:f>
                        </m:e>
                      </m:func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108000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phant>
                        <m:phantPr>
                          <m:show m:val="off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phantP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→0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func>
                        </m:e>
                      </m:phant>
                      <m:f>
                        <m:fPr>
                          <m:type m:val="noBar"/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̳"/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i="1" dirty="0">
                                  <a:latin typeface="Cambria Math" panose="02040503050406030204" pitchFamily="18" charset="0"/>
                                </a:rPr>
                                <m:t>等价无穷小代换</m:t>
                              </m:r>
                            </m:e>
                          </m:acc>
                        </m:num>
                        <m:den>
                          <m:r>
                            <m:rPr>
                              <m:nor/>
                            </m:rPr>
                            <a:rPr lang="en-US" altLang="zh-CN" sz="2000" dirty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arctan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108000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phant>
                        <m:phantPr>
                          <m:show m:val="off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phantP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→0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func>
                        </m:e>
                      </m:phant>
                      <m:f>
                        <m:fPr>
                          <m:type m:val="noBar"/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̳"/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i="1" dirty="0">
                                  <a:latin typeface="Cambria Math" panose="02040503050406030204" pitchFamily="18" charset="0"/>
                                </a:rPr>
                                <m:t>洛必达法则</m:t>
                              </m:r>
                            </m:e>
                          </m:acc>
                        </m:num>
                        <m:den>
                          <m:r>
                            <m:rPr>
                              <m:nor/>
                            </m:rPr>
                            <a:rPr lang="en-US" altLang="zh-CN" sz="2000" dirty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95574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99412EF-FAA5-7CA8-3731-FAC932C269C3}"/>
              </a:ext>
            </a:extLst>
          </p:cNvPr>
          <p:cNvSpPr/>
          <p:nvPr/>
        </p:nvSpPr>
        <p:spPr>
          <a:xfrm>
            <a:off x="695400" y="2420888"/>
            <a:ext cx="10801200" cy="338437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D37E473-5A04-EA5D-36D1-C2FCC44B5AB4}"/>
              </a:ext>
            </a:extLst>
          </p:cNvPr>
          <p:cNvSpPr/>
          <p:nvPr/>
        </p:nvSpPr>
        <p:spPr>
          <a:xfrm>
            <a:off x="695400" y="1340768"/>
            <a:ext cx="10801200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设函数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的某邻域内具有一阶连续导数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且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zh-CN" altLang="en-US" dirty="0"/>
                  <a:t> 时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b="0" dirty="0"/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/>
                  <a:t>由于</a:t>
                </a:r>
                <a:br>
                  <a:rPr lang="en-US" altLang="zh-CN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0=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dirty="0"/>
              </a:p>
              <a:p>
                <a:pPr>
                  <a:spcAft>
                    <a:spcPts val="600"/>
                  </a:spcAft>
                </a:pPr>
                <a:r>
                  <a:rPr lang="zh-CN" altLang="en-US" dirty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由洛必达法则</a:t>
                </a:r>
                <a:endParaRPr lang="en-US" altLang="zh-CN" dirty="0"/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𝑎𝑓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𝑏𝑓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func>
                      <m:r>
                        <m:rPr>
                          <m:aln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>
                  <a:spcAft>
                    <a:spcPts val="600"/>
                  </a:spcAft>
                </a:pPr>
                <a:r>
                  <a:rPr lang="zh-CN" altLang="en-US" dirty="0"/>
                  <a:t>所以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联立求得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74294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E8FC071-9337-32E1-49B8-D4E2304551D7}"/>
              </a:ext>
            </a:extLst>
          </p:cNvPr>
          <p:cNvSpPr/>
          <p:nvPr/>
        </p:nvSpPr>
        <p:spPr>
          <a:xfrm>
            <a:off x="695400" y="1772816"/>
            <a:ext cx="10801200" cy="420318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pPr>
                  <a:lnSpc>
                    <a:spcPct val="13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num>
                      <m:den>
                        <m:r>
                          <a:rPr lang="en-US" altLang="zh-CN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den>
                    </m:f>
                  </m:oMath>
                </a14:m>
                <a:r>
                  <a:rPr lang="zh-CN" altLang="en-US" b="1" dirty="0">
                    <a:solidFill>
                      <a:srgbClr val="00B050"/>
                    </a:solidFill>
                  </a:rPr>
                  <a:t> 型不定式</a:t>
                </a:r>
                <a:endParaRPr lang="en-US" altLang="zh-CN" b="1" dirty="0">
                  <a:solidFill>
                    <a:srgbClr val="00B050"/>
                  </a:solidFill>
                </a:endParaRPr>
              </a:p>
              <a:p>
                <a:pPr>
                  <a:lnSpc>
                    <a:spcPct val="130000"/>
                  </a:lnSpc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洛必达法则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II</a:t>
                </a:r>
                <a:r>
                  <a:rPr lang="zh-CN" altLang="en-US" dirty="0"/>
                  <a:t> 设函数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满足</a:t>
                </a:r>
                <a:endParaRPr lang="en-US" altLang="zh-CN" dirty="0"/>
              </a:p>
              <a:p>
                <a:pPr>
                  <a:lnSpc>
                    <a:spcPct val="130000"/>
                  </a:lnSpc>
                </a:pPr>
                <a:r>
                  <a:rPr lang="en-US" altLang="zh-CN" dirty="0"/>
                  <a:t>(1) </a:t>
                </a:r>
                <a:r>
                  <a:rPr lang="zh-CN" altLang="en-US" dirty="0"/>
                  <a:t>在点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的某一去心邻域内可导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CN" dirty="0"/>
                  <a:t>;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zh-CN" dirty="0"/>
                  <a:t>(2)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US" altLang="zh-CN" dirty="0"/>
                  <a:t>;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zh-CN" dirty="0"/>
                  <a:t>(3)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存在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或无穷大</a:t>
                </a:r>
                <a:r>
                  <a:rPr lang="en-US" altLang="zh-CN" dirty="0"/>
                  <a:t>), </a:t>
                </a:r>
                <a:r>
                  <a:rPr lang="zh-CN" altLang="en-US" dirty="0"/>
                  <a:t>则有</a:t>
                </a:r>
                <a:endParaRPr lang="en-US" altLang="zh-CN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altLang="zh-C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77109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6F9AAB-CAF8-A2A4-157F-0DEE3480FACF}"/>
              </a:ext>
            </a:extLst>
          </p:cNvPr>
          <p:cNvSpPr/>
          <p:nvPr/>
        </p:nvSpPr>
        <p:spPr>
          <a:xfrm>
            <a:off x="695400" y="2708920"/>
            <a:ext cx="10801200" cy="326708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pPr>
                  <a:lnSpc>
                    <a:spcPct val="120000"/>
                  </a:lnSpc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zh-CN" altLang="en-US" dirty="0">
                    <a:solidFill>
                      <a:schemeClr val="tx1"/>
                    </a:solidFill>
                  </a:rPr>
                  <a:t>注意此时不能对</a:t>
                </a:r>
                <a:r>
                  <a:rPr lang="zh-CN" altLang="en-US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应用洛必达法则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I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直接得到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因为我们不能直接把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右侧拆开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  <a:endParaRPr lang="en-US" altLang="zh-CN" dirty="0"/>
              </a:p>
              <a:p>
                <a:pPr>
                  <a:lnSpc>
                    <a:spcPct val="12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rgbClr val="0000FF"/>
                  </a:buClr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证明 </a:t>
                </a:r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我们只证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明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Sup>
                              <m:sSubSup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bSup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另一边是类似的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  <a:endParaRPr lang="en-US" altLang="zh-CN" dirty="0"/>
              </a:p>
              <a:p>
                <a:pPr>
                  <a:lnSpc>
                    <a:spcPct val="12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dirty="0"/>
                  <a:t> 使得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limUpp>
                      <m:limUp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∘</m:t>
                        </m:r>
                      </m:lim>
                    </m:limUp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zh-CN" altLang="en-US" dirty="0"/>
                  <a:t> 时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  <a:p>
                <a:pPr>
                  <a:lnSpc>
                    <a:spcPct val="120000"/>
                  </a:lnSpc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zh-CN" altLang="en-US" dirty="0"/>
                  <a:t>由柯西中值定理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zh-CN" altLang="en-US" dirty="0"/>
                  <a:t> 使得</a:t>
                </a:r>
                <a:br>
                  <a:rPr lang="en-US" altLang="zh-CN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den>
                    </m:f>
                    <m:r>
                      <a:rPr lang="en-US" altLang="zh-CN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d>
                      </m:num>
                      <m:den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d>
                      </m:den>
                    </m:f>
                    <m:r>
                      <a:rPr lang="en-US" altLang="zh-CN" sz="22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2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4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46055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>
              <a:solidFill>
                <a:schemeClr val="bg1">
                  <a:lumMod val="95000"/>
                </a:schemeClr>
              </a:solidFill>
            </p:spPr>
            <p:txBody>
              <a:bodyPr anchor="ctr">
                <a:no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 smtClean="0"/>
                        <m:t>• </m:t>
                      </m:r>
                      <m:r>
                        <m:rPr>
                          <m:nor/>
                        </m:rPr>
                        <a:rPr lang="zh-CN" altLang="en-US" dirty="0" smtClean="0"/>
                        <m:t>于是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d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d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/>
                  <a:t>因为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bSup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所以</a:t>
                </a:r>
                <a:endParaRPr lang="en-US" altLang="zh-CN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b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b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dirty="0"/>
                      <m:t>• 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故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bSup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由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任意性可知</a:t>
                </a:r>
                <a:endParaRPr lang="en-US" altLang="zh-CN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b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13641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6EDD4EC-3D46-6B9B-F80D-BA966EC41162}"/>
              </a:ext>
            </a:extLst>
          </p:cNvPr>
          <p:cNvSpPr/>
          <p:nvPr/>
        </p:nvSpPr>
        <p:spPr>
          <a:xfrm>
            <a:off x="695400" y="1556792"/>
            <a:ext cx="10801200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0C6186E-6966-0DF2-A0A9-8E18BD89A780}"/>
              </a:ext>
            </a:extLst>
          </p:cNvPr>
          <p:cNvSpPr/>
          <p:nvPr/>
        </p:nvSpPr>
        <p:spPr>
          <a:xfrm>
            <a:off x="695400" y="2852936"/>
            <a:ext cx="10801200" cy="295232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pPr>
                  <a:lnSpc>
                    <a:spcPct val="110000"/>
                  </a:lnSpc>
                  <a:spcBef>
                    <a:spcPts val="500"/>
                  </a:spcBef>
                  <a:spcAft>
                    <a:spcPts val="500"/>
                  </a:spcAft>
                </a:pPr>
                <a:r>
                  <a:rPr lang="zh-CN" altLang="en-US" dirty="0">
                    <a:solidFill>
                      <a:schemeClr val="tx1"/>
                    </a:solidFill>
                  </a:rPr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以及单侧极限情形时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我们有类似结论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lnSpc>
                    <a:spcPct val="110000"/>
                  </a:lnSpc>
                  <a:spcBef>
                    <a:spcPts val="500"/>
                  </a:spcBef>
                  <a:spcAft>
                    <a:spcPts val="5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8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tan</m:t>
                                </m:r>
                              </m:fNam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den>
                        </m:f>
                      </m:e>
                    </m:func>
                    <m:r>
                      <a:rPr lang="en-US" altLang="zh-CN" sz="28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  <a:p>
                <a:pPr>
                  <a:lnSpc>
                    <a:spcPct val="110000"/>
                  </a:lnSpc>
                  <a:spcBef>
                    <a:spcPts val="500"/>
                  </a:spcBef>
                  <a:spcAft>
                    <a:spcPts val="5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/>
                  <a:t>该极限是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den>
                    </m:f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型不定式</a:t>
                </a:r>
                <a:r>
                  <a:rPr lang="en-US" altLang="zh-CN" dirty="0"/>
                  <a:t>.</a:t>
                </a:r>
              </a:p>
              <a:p>
                <a:pPr marL="1080000" indent="0">
                  <a:lnSpc>
                    <a:spcPct val="110000"/>
                  </a:lnSpc>
                  <a:spcBef>
                    <a:spcPts val="500"/>
                  </a:spcBef>
                  <a:spcAft>
                    <a:spcPts val="5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den>
                          </m:f>
                        </m:e>
                      </m:func>
                      <m:f>
                        <m:fPr>
                          <m:type m:val="noBar"/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̳"/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i="1" dirty="0">
                                  <a:latin typeface="Cambria Math" panose="02040503050406030204" pitchFamily="18" charset="0"/>
                                </a:rPr>
                                <m:t>洛必达法则</m:t>
                              </m:r>
                            </m:e>
                          </m:acc>
                        </m:num>
                        <m:den>
                          <m:r>
                            <m:rPr>
                              <m:nor/>
                            </m:rPr>
                            <a:rPr lang="en-US" altLang="zh-CN" sz="2000" dirty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den>
                          </m:f>
                        </m:e>
                      </m:func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1080000" indent="0">
                  <a:lnSpc>
                    <a:spcPct val="110000"/>
                  </a:lnSpc>
                  <a:spcBef>
                    <a:spcPts val="500"/>
                  </a:spcBef>
                  <a:spcAft>
                    <a:spcPts val="5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phant>
                        <m:phantPr>
                          <m:show m:val="off"/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phantP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𝜋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p>
                                  </m:sSup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𝜋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tan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den>
                              </m:f>
                            </m:e>
                          </m:func>
                        </m:e>
                      </m:phant>
                      <m:f>
                        <m:fPr>
                          <m:type m:val="noBar"/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̳"/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acc>
                        </m:num>
                        <m:den>
                          <m:r>
                            <m:rPr>
                              <m:nor/>
                            </m:rPr>
                            <a:rPr lang="en-US" altLang="zh-CN" dirty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5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95848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84BEA53-E98B-DF2F-40EE-32E35AAC2705}"/>
              </a:ext>
            </a:extLst>
          </p:cNvPr>
          <p:cNvSpPr/>
          <p:nvPr/>
        </p:nvSpPr>
        <p:spPr>
          <a:xfrm>
            <a:off x="695400" y="2780928"/>
            <a:ext cx="10801200" cy="252028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ED42F37-13C6-67F2-869B-7A1478DACA6E}"/>
              </a:ext>
            </a:extLst>
          </p:cNvPr>
          <p:cNvSpPr/>
          <p:nvPr/>
        </p:nvSpPr>
        <p:spPr>
          <a:xfrm>
            <a:off x="695400" y="1772816"/>
            <a:ext cx="10801200" cy="86409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r>
                  <a:rPr lang="zh-CN" altLang="en-US" dirty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func>
                                  <m:func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func>
                                  <m:func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e>
                            </m:func>
                          </m:den>
                        </m:f>
                      </m:e>
                    </m:func>
                    <m:r>
                      <a:rPr lang="en-US" altLang="zh-CN" sz="28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/>
                  <a:t>该极限是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∞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∞</m:t>
                        </m:r>
                      </m:den>
                    </m:f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型不定式</a:t>
                </a:r>
                <a:r>
                  <a:rPr lang="en-US" altLang="zh-CN" dirty="0"/>
                  <a:t>.</a:t>
                </a:r>
              </a:p>
              <a:p>
                <a:pPr marL="10800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e>
                              </m:func>
                            </m:den>
                          </m:f>
                        </m:e>
                      </m:func>
                      <m:f>
                        <m:fPr>
                          <m:type m:val="noBar"/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̳"/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i="1" dirty="0">
                                  <a:latin typeface="Cambria Math" panose="02040503050406030204" pitchFamily="18" charset="0"/>
                                </a:rPr>
                                <m:t>洛必达法则</m:t>
                              </m:r>
                            </m:e>
                          </m:acc>
                        </m:num>
                        <m:den>
                          <m:r>
                            <m:rPr>
                              <m:nor/>
                            </m:rPr>
                            <a:rPr lang="en-US" altLang="zh-CN" sz="2000" dirty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co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co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den>
                          </m:f>
                        </m:e>
                      </m:func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den>
                          </m:f>
                        </m:e>
                      </m:func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10800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phant>
                        <m:phantPr>
                          <m:show m:val="off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phantP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p>
                                  </m:sSup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func>
                                        <m:func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fName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func>
                                    </m:e>
                                  </m:func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func>
                                        <m:func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fName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func>
                                    </m:e>
                                  </m:func>
                                </m:den>
                              </m:f>
                            </m:e>
                          </m:func>
                        </m:e>
                      </m:phant>
                      <m:f>
                        <m:fPr>
                          <m:type m:val="noBar"/>
                          <m:ctrlPr>
                            <a:rPr lang="en-US" altLang="zh-CN" sz="2000" b="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̳"/>
                              <m:ctrlPr>
                                <a:rPr lang="en-US" altLang="zh-CN" sz="2000" b="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i="1" dirty="0">
                                  <a:latin typeface="Cambria Math" panose="02040503050406030204" pitchFamily="18" charset="0"/>
                                </a:rPr>
                                <m:t>等价无穷小代换</m:t>
                              </m:r>
                            </m:e>
                          </m:acc>
                        </m:num>
                        <m:den>
                          <m:r>
                            <m:rPr>
                              <m:nor/>
                            </m:rPr>
                            <a:rPr lang="en-US" altLang="zh-CN" sz="2000" dirty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func>
                        <m:funcPr>
                          <m:ctrlPr>
                            <a:rPr lang="en-US" altLang="zh-CN" sz="2400" b="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4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96092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5364E7C-4C19-6541-04CC-58346729F6BF}"/>
              </a:ext>
            </a:extLst>
          </p:cNvPr>
          <p:cNvSpPr/>
          <p:nvPr/>
        </p:nvSpPr>
        <p:spPr>
          <a:xfrm>
            <a:off x="695400" y="1844824"/>
            <a:ext cx="10801200" cy="413117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num>
                      <m:den>
                        <m:r>
                          <a:rPr lang="en-US" altLang="zh-CN" b="1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den>
                    </m:f>
                  </m:oMath>
                </a14:m>
                <a:r>
                  <a:rPr lang="en-US" altLang="zh-CN" b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zh-CN" altLang="en-US" b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型不定式</a:t>
                </a:r>
                <a:endParaRPr lang="en-US" altLang="zh-CN" b="1" dirty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洛必达法则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I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 </a:t>
                </a:r>
                <a:r>
                  <a:rPr lang="zh-CN" altLang="en-US" dirty="0"/>
                  <a:t>设函数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满足</a:t>
                </a:r>
                <a:endParaRPr lang="en-US" altLang="zh-CN" dirty="0"/>
              </a:p>
              <a:p>
                <a:r>
                  <a:rPr lang="en-US" altLang="zh-CN" dirty="0"/>
                  <a:t>(1) </a:t>
                </a:r>
                <a:r>
                  <a:rPr lang="zh-CN" altLang="en-US" dirty="0"/>
                  <a:t>在点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的某一去心邻域内可导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CN" dirty="0"/>
                  <a:t>;</a:t>
                </a:r>
              </a:p>
              <a:p>
                <a:r>
                  <a:rPr lang="en-US" altLang="zh-CN" dirty="0"/>
                  <a:t>(2)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;</a:t>
                </a:r>
              </a:p>
              <a:p>
                <a:r>
                  <a:rPr lang="en-US" altLang="zh-CN" dirty="0"/>
                  <a:t>(3)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存在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或无穷大</a:t>
                </a:r>
                <a:r>
                  <a:rPr lang="en-US" altLang="zh-CN" dirty="0"/>
                  <a:t>), </a:t>
                </a:r>
                <a:r>
                  <a:rPr lang="zh-CN" altLang="en-US" dirty="0"/>
                  <a:t>则有</a:t>
                </a:r>
                <a:endParaRPr lang="en-US" altLang="zh-CN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altLang="zh-C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45899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163479E-02BF-6C81-F17C-6F71310FF67B}"/>
              </a:ext>
            </a:extLst>
          </p:cNvPr>
          <p:cNvSpPr/>
          <p:nvPr/>
        </p:nvSpPr>
        <p:spPr>
          <a:xfrm>
            <a:off x="695400" y="1916832"/>
            <a:ext cx="10801200" cy="408644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9419681-5FCC-E0C5-404E-F1229366B405}"/>
              </a:ext>
            </a:extLst>
          </p:cNvPr>
          <p:cNvSpPr/>
          <p:nvPr/>
        </p:nvSpPr>
        <p:spPr>
          <a:xfrm>
            <a:off x="695400" y="1007448"/>
            <a:ext cx="10801200" cy="83737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pPr>
                  <a:lnSpc>
                    <a:spcPct val="110000"/>
                  </a:lnSpc>
                  <a:spcAft>
                    <a:spcPts val="5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den>
                        </m:f>
                      </m:e>
                    </m:func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其中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lnSpc>
                    <a:spcPct val="110000"/>
                  </a:lnSpc>
                  <a:spcAft>
                    <a:spcPts val="5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/>
                  <a:t>该极限是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∞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∞</m:t>
                        </m:r>
                      </m:den>
                    </m:f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型不定式</a:t>
                </a:r>
                <a:r>
                  <a:rPr lang="en-US" altLang="zh-CN" dirty="0"/>
                  <a:t>.</a:t>
                </a:r>
              </a:p>
              <a:p>
                <a:pPr marL="0" indent="0">
                  <a:lnSpc>
                    <a:spcPct val="110000"/>
                  </a:lnSpc>
                  <a:spcAft>
                    <a:spcPts val="5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20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f>
                        <m:fPr>
                          <m:type m:val="noBar"/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̳"/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i="1" dirty="0">
                                  <a:latin typeface="Cambria Math" panose="02040503050406030204" pitchFamily="18" charset="0"/>
                                </a:rPr>
                                <m:t>洛必达法则</m:t>
                              </m:r>
                            </m:e>
                          </m:acc>
                        </m:num>
                        <m:den>
                          <m:r>
                            <m:rPr>
                              <m:nor/>
                            </m:rPr>
                            <a:rPr lang="en-US" altLang="zh-CN" sz="2000" dirty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func>
                        <m:func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2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sSup>
                                <m:sSup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sSup>
                                <m:sSup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f>
                        <m:fPr>
                          <m:type m:val="noBar"/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̳"/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i="1" dirty="0">
                                  <a:latin typeface="Cambria Math" panose="02040503050406030204" pitchFamily="18" charset="0"/>
                                </a:rPr>
                                <m:t>洛必达法则</m:t>
                              </m:r>
                            </m:e>
                          </m:acc>
                        </m:num>
                        <m:den>
                          <m:r>
                            <m:rPr>
                              <m:nor/>
                            </m:rPr>
                            <a:rPr lang="en-US" altLang="zh-CN" sz="2000" dirty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func>
                        <m:func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2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d>
                                <m:dPr>
                                  <m:ctrlP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altLang="zh-CN" sz="22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sz="22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</m:oMath>
                  </m:oMathPara>
                </a14:m>
                <a:endParaRPr lang="en-US" altLang="zh-CN" sz="22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10000"/>
                  </a:lnSpc>
                  <a:spcAft>
                    <a:spcPts val="5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noBar"/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̳"/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i="1" dirty="0">
                                  <a:latin typeface="Cambria Math" panose="02040503050406030204" pitchFamily="18" charset="0"/>
                                </a:rPr>
                                <m:t>洛必达法则</m:t>
                              </m:r>
                            </m:e>
                          </m:acc>
                        </m:num>
                        <m:den>
                          <m:r>
                            <m:rPr>
                              <m:nor/>
                            </m:rPr>
                            <a:rPr lang="en-US" altLang="zh-CN" sz="2000" dirty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⋯</m:t>
                      </m:r>
                      <m:f>
                        <m:fPr>
                          <m:type m:val="noBar"/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̳"/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i="1" dirty="0">
                                  <a:latin typeface="Cambria Math" panose="02040503050406030204" pitchFamily="18" charset="0"/>
                                </a:rPr>
                                <m:t>洛必达法则</m:t>
                              </m:r>
                            </m:e>
                          </m:acc>
                        </m:num>
                        <m:den>
                          <m:r>
                            <m:rPr>
                              <m:nor/>
                            </m:rPr>
                            <a:rPr lang="en-US" altLang="zh-CN" sz="2000" dirty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func>
                        <m:func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2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2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sz="22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altLang="zh-CN" sz="220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2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10000"/>
                  </a:lnSpc>
                  <a:spcAft>
                    <a:spcPts val="500"/>
                  </a:spcAft>
                </a:pPr>
                <a:r>
                  <a:rPr lang="zh-CN" altLang="en-US" dirty="0"/>
                  <a:t>也可以</a:t>
                </a:r>
                <a:br>
                  <a:rPr lang="en-US" altLang="zh-CN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lim</m:t>
                                    </m:r>
                                  </m:e>
                                  <m:lim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→+∞</m:t>
                                    </m:r>
                                  </m:lim>
                                </m:limLow>
                              </m:fName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f>
                                          <m:f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𝜆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den>
                                        </m:f>
                                      </m:sup>
                                    </m:sSup>
                                  </m:den>
                                </m:f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f>
                      <m:fPr>
                        <m:type m:val="noBar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̳"/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000" i="1" dirty="0">
                                <a:latin typeface="Cambria Math" panose="02040503050406030204" pitchFamily="18" charset="0"/>
                              </a:rPr>
                              <m:t>洛必达法则</m:t>
                            </m:r>
                          </m:e>
                        </m:acc>
                      </m:num>
                      <m:den>
                        <m:r>
                          <m:rPr>
                            <m:nor/>
                          </m:rPr>
                          <a:rPr lang="en-US" altLang="zh-CN" sz="2000" dirty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lim</m:t>
                                    </m:r>
                                  </m:e>
                                  <m:lim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→+∞</m:t>
                                    </m:r>
                                  </m:lim>
                                </m:limLow>
                              </m:fName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f>
                                      <m:f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num>
                                      <m:den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den>
                                    </m:f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f>
                                          <m:f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𝜆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den>
                                        </m:f>
                                      </m:sup>
                                    </m:sSup>
                                  </m:den>
                                </m:f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66002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EC8F5DB-28D6-3843-2A62-90EF352A705C}"/>
              </a:ext>
            </a:extLst>
          </p:cNvPr>
          <p:cNvSpPr/>
          <p:nvPr/>
        </p:nvSpPr>
        <p:spPr>
          <a:xfrm>
            <a:off x="695400" y="1772816"/>
            <a:ext cx="10801200" cy="86409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8F4A6C9-551A-F542-4EE2-94452CEE74CE}"/>
              </a:ext>
            </a:extLst>
          </p:cNvPr>
          <p:cNvSpPr/>
          <p:nvPr/>
        </p:nvSpPr>
        <p:spPr>
          <a:xfrm>
            <a:off x="695400" y="2780928"/>
            <a:ext cx="10801200" cy="86409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229E843-DF8C-2E75-AE11-5988E22F0131}"/>
              </a:ext>
            </a:extLst>
          </p:cNvPr>
          <p:cNvSpPr/>
          <p:nvPr/>
        </p:nvSpPr>
        <p:spPr>
          <a:xfrm>
            <a:off x="695400" y="3717032"/>
            <a:ext cx="10801200" cy="158417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r>
                  <a:rPr lang="zh-CN" altLang="en-US" dirty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 b="0" i="0" smtClean="0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</m:e>
                    </m:func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其中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>
                          <a:solidFill>
                            <a:srgbClr val="0000FF"/>
                          </a:solidFill>
                        </a:rPr>
                        <m:t>• </m:t>
                      </m:r>
                      <m:r>
                        <m:rPr>
                          <m:nor/>
                        </m:rPr>
                        <a:rPr lang="zh-CN" altLang="en-US" dirty="0">
                          <a:solidFill>
                            <a:srgbClr val="0000FF"/>
                          </a:solidFill>
                        </a:rPr>
                        <m:t>解</m:t>
                      </m:r>
                      <m:r>
                        <a:rPr lang="en-US" altLang="zh-CN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unc>
                                        <m:func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>
                                              <a:latin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func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f>
                        <m:fPr>
                          <m:type m:val="noBar"/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̳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dirty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acc>
                        </m:num>
                        <m:den>
                          <m:r>
                            <m:rPr>
                              <m:nor/>
                            </m:rPr>
                            <a:rPr lang="en-US" altLang="zh-CN" dirty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>
                  <a:buClr>
                    <a:srgbClr val="0000FF"/>
                  </a:buClr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结论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当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→+∞</m:t>
                    </m:r>
                  </m:oMath>
                </a14:m>
                <a:r>
                  <a:rPr lang="zh-CN" altLang="en-US" dirty="0"/>
                  <a:t> 时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作为无穷大而言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远远大于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远远大于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记作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Clr>
                    <a:srgbClr val="0000F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≫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≫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  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→+∞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33639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zh-CN" altLang="en-US" dirty="0">
                    <a:solidFill>
                      <a:srgbClr val="FF0000"/>
                    </a:solidFill>
                  </a:rPr>
                  <a:t>使用洛必达法则的注意事项</a:t>
                </a:r>
                <a:endParaRPr lang="en-US" altLang="zh-CN" dirty="0">
                  <a:solidFill>
                    <a:srgbClr val="FF0000"/>
                  </a:solidFill>
                </a:endParaRPr>
              </a:p>
              <a:p>
                <a:r>
                  <a:rPr lang="en-US" altLang="zh-CN" dirty="0">
                    <a:solidFill>
                      <a:srgbClr val="FF0000"/>
                    </a:solidFill>
                  </a:rPr>
                  <a:t>(1) </a:t>
                </a:r>
                <a:r>
                  <a:rPr lang="zh-CN" altLang="en-US" dirty="0"/>
                  <a:t>洛必达法则只能用于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den>
                    </m:f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型不定式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每次使用前都需要先确定是否是这两种不定式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一旦不再是这两种不定式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便不再能使用洛必达法则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而是直接得出结果</a:t>
                </a:r>
                <a:r>
                  <a:rPr lang="en-US" altLang="zh-CN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/>
                        <m:t>• </m:t>
                      </m:r>
                      <m:r>
                        <m:rPr>
                          <m:nor/>
                        </m:rPr>
                        <a:rPr lang="zh-CN" altLang="en-US" dirty="0"/>
                        <m:t>例如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=1.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/>
                        <m:t>•</m:t>
                      </m:r>
                      <m:r>
                        <m:rPr>
                          <m:nor/>
                        </m:rPr>
                        <a:rPr lang="en-US" altLang="zh-CN" b="0" i="0" dirty="0" smtClean="0"/>
                        <m:t> </m:t>
                      </m:r>
                      <m:r>
                        <m:rPr>
                          <m:nor/>
                        </m:rPr>
                        <a:rPr lang="zh-CN" altLang="en-US" dirty="0"/>
                        <m:t>实际上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den>
                          </m:f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den>
                          </m:f>
                        </m:e>
                      </m:func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∞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>
          <a:xfrm>
            <a:off x="5879976" y="4129916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X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001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altLang="zh-CN" dirty="0">
                    <a:solidFill>
                      <a:srgbClr val="FF0000"/>
                    </a:solidFill>
                  </a:rPr>
                  <a:t>(2)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如果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不存在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我们并不能得到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不存在</a:t>
                </a:r>
                <a:r>
                  <a:rPr lang="en-US" altLang="zh-CN" dirty="0"/>
                  <a:t>. </a:t>
                </a:r>
                <a:r>
                  <a:rPr lang="zh-CN" altLang="en-US" dirty="0"/>
                  <a:t>例如</a:t>
                </a:r>
                <a:endParaRPr lang="en-US" altLang="zh-CN" dirty="0"/>
              </a:p>
              <a:p>
                <a:pPr marL="0" indent="0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/>
                        <m:t>• 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则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func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=0,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/>
                        <m:t>•</m:t>
                      </m:r>
                      <m:r>
                        <m:rPr>
                          <m:nor/>
                        </m:rPr>
                        <a:rPr lang="en-US" altLang="zh-CN" b="0" i="0" dirty="0" smtClean="0"/>
                        <m:t> </m:t>
                      </m:r>
                      <m:r>
                        <m:rPr>
                          <m:nor/>
                        </m:rPr>
                        <a:rPr lang="zh-CN" altLang="en-US" dirty="0">
                          <a:latin typeface="Cambria Math" panose="02040503050406030204" pitchFamily="18" charset="0"/>
                        </a:rPr>
                        <m:t>但是</m:t>
                      </m:r>
                      <m:r>
                        <m:rPr>
                          <m:nor/>
                        </m:rP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func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func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func>
                        </m:e>
                      </m:func>
                      <m:r>
                        <m:rPr>
                          <m:nor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dirty="0"/>
                        <m:t>却不存在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53395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444200E-4FA9-F0C7-2AF4-0C51D66F6405}"/>
              </a:ext>
            </a:extLst>
          </p:cNvPr>
          <p:cNvSpPr/>
          <p:nvPr/>
        </p:nvSpPr>
        <p:spPr>
          <a:xfrm>
            <a:off x="695400" y="3429000"/>
            <a:ext cx="10801200" cy="187220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F10DE8B-406F-EB7C-6431-2CE852CBEEE8}"/>
              </a:ext>
            </a:extLst>
          </p:cNvPr>
          <p:cNvSpPr/>
          <p:nvPr/>
        </p:nvSpPr>
        <p:spPr>
          <a:xfrm>
            <a:off x="695400" y="2420888"/>
            <a:ext cx="10801200" cy="86409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r>
                  <a:rPr lang="en-US" altLang="zh-CN" dirty="0">
                    <a:solidFill>
                      <a:srgbClr val="FF0000"/>
                    </a:solidFill>
                  </a:rPr>
                  <a:t>(3)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每一次使用洛必达法则都要及时化简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包括将分子分母的因子用等价无穷小替换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极限非零的因子用其极限替代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num>
                          <m:den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sup>
                                </m:s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den>
                        </m:f>
                      </m:e>
                    </m:func>
                  </m:oMath>
                </a14:m>
                <a:r>
                  <a:rPr lang="en-US" altLang="zh-CN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•</m:t>
                      </m:r>
                      <m:r>
                        <m:rPr>
                          <m:nor/>
                        </m:rPr>
                        <a:rPr lang="en-US" altLang="zh-CN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解</m:t>
                      </m:r>
                      <m:r>
                        <m:rPr>
                          <m:nor/>
                        </m:rPr>
                        <a:rPr lang="en-US" altLang="zh-CN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func>
                        <m:funcPr>
                          <m:ctrlP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sup>
                                  </m:s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f>
                        <m:fPr>
                          <m:type m:val="noBar"/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̳"/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i="1" dirty="0">
                                  <a:latin typeface="Cambria Math" panose="02040503050406030204" pitchFamily="18" charset="0"/>
                                </a:rPr>
                                <m:t>等价无穷小代换</m:t>
                              </m:r>
                            </m:e>
                          </m:acc>
                        </m:num>
                        <m:den>
                          <m:r>
                            <m:rPr>
                              <m:nor/>
                            </m:rPr>
                            <a:rPr lang="en-US" altLang="zh-CN" sz="2000" dirty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func>
                        <m:func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</m:oMath>
                  </m:oMathPara>
                </a14:m>
                <a:endParaRPr lang="en-US" altLang="zh-CN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28800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type m:val="noBar"/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̳"/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i="1" dirty="0">
                                  <a:latin typeface="Cambria Math" panose="02040503050406030204" pitchFamily="18" charset="0"/>
                                </a:rPr>
                                <m:t>洛必达法则</m:t>
                              </m:r>
                            </m:e>
                          </m:acc>
                        </m:num>
                        <m:den>
                          <m:r>
                            <m:rPr>
                              <m:nor/>
                            </m:rPr>
                            <a:rPr lang="en-US" altLang="zh-CN" sz="2000" dirty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func>
                        <m:func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r>
                  <a:rPr lang="zh-CN" altLang="en-US" dirty="0">
                    <a:solidFill>
                      <a:schemeClr val="tx1"/>
                    </a:solidFill>
                  </a:rPr>
                  <a:t>如果只用洛必达法则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分母的导数会十分冗长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98122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074A814-9CF1-946D-1E3E-E31B5FCF1D53}"/>
              </a:ext>
            </a:extLst>
          </p:cNvPr>
          <p:cNvSpPr/>
          <p:nvPr/>
        </p:nvSpPr>
        <p:spPr>
          <a:xfrm>
            <a:off x="695400" y="2348880"/>
            <a:ext cx="10801200" cy="345638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1B05EAC-FB6A-F5A3-C6A8-C8086BBD0DDE}"/>
              </a:ext>
            </a:extLst>
          </p:cNvPr>
          <p:cNvSpPr/>
          <p:nvPr/>
        </p:nvSpPr>
        <p:spPr>
          <a:xfrm>
            <a:off x="695400" y="1268760"/>
            <a:ext cx="10801200" cy="86409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e>
                            </m:rad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tan</m:t>
                                </m:r>
                              </m:fNam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altLang="zh-CN" dirty="0"/>
                  <a:t>.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• </m:t>
                      </m:r>
                      <m:r>
                        <m:rPr>
                          <m:nor/>
                        </m:rPr>
                        <a:rPr lang="zh-CN" altLang="en-US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解</m:t>
                      </m:r>
                      <m:func>
                        <m:func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rad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func>
                                <m:func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f>
                        <m:fPr>
                          <m:type m:val="noBar"/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̳"/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i="1" dirty="0">
                                  <a:latin typeface="Cambria Math" panose="02040503050406030204" pitchFamily="18" charset="0"/>
                                </a:rPr>
                                <m:t>等价无穷小代换</m:t>
                              </m:r>
                            </m:e>
                          </m:acc>
                        </m:num>
                        <m:den>
                          <m:r>
                            <m:rPr>
                              <m:nor/>
                            </m:rPr>
                            <a:rPr lang="en-US" altLang="zh-CN" sz="2000" dirty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func>
                        <m:funcPr>
                          <m:ctrlP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func>
                                <m:funcPr>
                                  <m:ctrlP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altLang="zh-CN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288000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type m:val="noBar"/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̳"/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i="1" dirty="0">
                                  <a:latin typeface="Cambria Math" panose="02040503050406030204" pitchFamily="18" charset="0"/>
                                </a:rPr>
                                <m:t>洛必达法则</m:t>
                              </m:r>
                            </m:e>
                          </m:acc>
                        </m:num>
                        <m:den>
                          <m:r>
                            <m:rPr>
                              <m:nor/>
                            </m:rPr>
                            <a:rPr lang="en-US" altLang="zh-CN" sz="2000" dirty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f>
                                <m:f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b="0" i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den>
                              </m:f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altLang="zh-CN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2880000" lvl="4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func>
                                <m:func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tan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den>
                          </m:f>
                        </m:e>
                      </m:func>
                      <m:f>
                        <m:fPr>
                          <m:type m:val="noBar"/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̳"/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i="1" dirty="0">
                                  <a:latin typeface="Cambria Math" panose="02040503050406030204" pitchFamily="18" charset="0"/>
                                </a:rPr>
                                <m:t>等价无穷小代换</m:t>
                              </m:r>
                            </m:e>
                          </m:acc>
                        </m:num>
                        <m:den>
                          <m:r>
                            <m:rPr>
                              <m:nor/>
                            </m:rPr>
                            <a:rPr lang="en-US" altLang="zh-CN" sz="2000" dirty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49636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6C073C1-E751-FF58-C663-C965815FAF5E}"/>
              </a:ext>
            </a:extLst>
          </p:cNvPr>
          <p:cNvSpPr/>
          <p:nvPr/>
        </p:nvSpPr>
        <p:spPr>
          <a:xfrm>
            <a:off x="695400" y="2060848"/>
            <a:ext cx="10801200" cy="129614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70F6F88-B35B-85CD-D663-F7077F656909}"/>
              </a:ext>
            </a:extLst>
          </p:cNvPr>
          <p:cNvSpPr/>
          <p:nvPr/>
        </p:nvSpPr>
        <p:spPr>
          <a:xfrm>
            <a:off x="695400" y="3501009"/>
            <a:ext cx="10801200" cy="187220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≠0,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b="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b="0" dirty="0">
                    <a:latin typeface="Cambria Math" panose="02040503050406030204" pitchFamily="18" charset="0"/>
                  </a:rPr>
                  <a:t>其中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dirty="0"/>
                  <a:t>.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• </m:t>
                      </m:r>
                      <m:r>
                        <m:rPr>
                          <m:nor/>
                        </m:rPr>
                        <a:rPr lang="zh-CN" altLang="en-US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解</m:t>
                      </m:r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14400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type m:val="noBar"/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̳"/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i="1" dirty="0">
                                  <a:latin typeface="Cambria Math" panose="02040503050406030204" pitchFamily="18" charset="0"/>
                                </a:rPr>
                                <m:t>洛必达法则</m:t>
                              </m:r>
                            </m:e>
                          </m:acc>
                        </m:num>
                        <m:den>
                          <m:r>
                            <m:rPr>
                              <m:nor/>
                            </m:rPr>
                            <a:rPr lang="en-US" altLang="zh-CN" sz="2000" dirty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f>
                        <m:fPr>
                          <m:type m:val="noBar"/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̳"/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i="1" dirty="0">
                                  <a:latin typeface="Cambria Math" panose="02040503050406030204" pitchFamily="18" charset="0"/>
                                </a:rPr>
                                <m:t>洛必达法则</m:t>
                              </m:r>
                            </m:e>
                          </m:acc>
                        </m:num>
                        <m:den>
                          <m:r>
                            <m:rPr>
                              <m:nor/>
                            </m:rPr>
                            <a:rPr lang="en-US" altLang="zh-CN" sz="2000" dirty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6445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46C7DAB-7382-F498-DAB4-FAD36A11DE3E}"/>
              </a:ext>
            </a:extLst>
          </p:cNvPr>
          <p:cNvSpPr/>
          <p:nvPr/>
        </p:nvSpPr>
        <p:spPr>
          <a:xfrm>
            <a:off x="695400" y="1124744"/>
            <a:ext cx="10801200" cy="201622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FC62E3B-B687-0C23-DD3A-5300C64C5D79}"/>
              </a:ext>
            </a:extLst>
          </p:cNvPr>
          <p:cNvSpPr/>
          <p:nvPr/>
        </p:nvSpPr>
        <p:spPr>
          <a:xfrm>
            <a:off x="695400" y="3284984"/>
            <a:ext cx="10801200" cy="259228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pPr>
                  <a:lnSpc>
                    <a:spcPct val="130000"/>
                  </a:lnSpc>
                  <a:buClr>
                    <a:srgbClr val="0000FF"/>
                  </a:buClr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例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*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 </a:t>
                </a:r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/>
                  <a:t> 的某个邻域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CN" altLang="en-US" dirty="0"/>
                  <a:t> 内任意阶可导且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证明函数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≠0,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CN" altLang="en-US" dirty="0"/>
                  <a:t> 内任意阶可导且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  <a:p>
                <a:pPr>
                  <a:lnSpc>
                    <a:spcPct val="100000"/>
                  </a:lnSpc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证明</a:t>
                </a:r>
                <a:r>
                  <a:rPr lang="zh-CN" altLang="en-US" dirty="0"/>
                  <a:t> 当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zh-CN" altLang="en-US" dirty="0"/>
                  <a:t> 时</a:t>
                </a:r>
                <a:r>
                  <a:rPr lang="en-US" altLang="zh-CN" dirty="0"/>
                  <a:t>,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!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65780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>
              <a:solidFill>
                <a:schemeClr val="bg1">
                  <a:lumMod val="95000"/>
                </a:schemeClr>
              </a:solidFill>
            </p:spPr>
            <p:txBody>
              <a:bodyPr anchor="ctr">
                <a:noAutofit/>
              </a:bodyPr>
              <a:lstStyle/>
              <a:p>
                <a:pPr>
                  <a:lnSpc>
                    <a:spcPct val="100000"/>
                  </a:lnSpc>
                  <a:spcAft>
                    <a:spcPts val="600"/>
                  </a:spcAft>
                </a:pPr>
                <a:r>
                  <a:rPr lang="zh-CN" altLang="en-US" dirty="0"/>
                  <a:t>由洛必达法则</a:t>
                </a:r>
                <a:r>
                  <a:rPr lang="en-US" altLang="zh-CN" dirty="0"/>
                  <a:t>,</a:t>
                </a:r>
              </a:p>
              <a:p>
                <a:pPr marL="72000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36000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num>
                                <m:den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36000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den>
                          </m:f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f>
                                        <m:f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−1</m:t>
                                                  </m:r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p>
                                          </m:s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!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!</m:t>
                                          </m:r>
                                        </m:den>
                                      </m:f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:pPr marL="36000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altLang="zh-CN" dirty="0"/>
              </a:p>
              <a:p>
                <a:pPr marL="36000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3199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>
              <a:solidFill>
                <a:schemeClr val="bg1">
                  <a:lumMod val="95000"/>
                </a:schemeClr>
              </a:solidFill>
            </p:spPr>
            <p:txBody>
              <a:bodyPr anchor="ctr">
                <a:noAutofit/>
              </a:bodyPr>
              <a:lstStyle/>
              <a:p>
                <a:r>
                  <a:rPr lang="zh-CN" altLang="en-US" b="0" dirty="0"/>
                  <a:t>我们归纳证明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b="0" dirty="0">
                    <a:latin typeface="Cambria Math" panose="02040503050406030204" pitchFamily="18" charset="0"/>
                  </a:rPr>
                  <a:t>.</a:t>
                </a:r>
              </a:p>
              <a:p>
                <a:r>
                  <a:rPr lang="zh-CN" altLang="en-US" dirty="0">
                    <a:latin typeface="Cambria Math" panose="02040503050406030204" pitchFamily="18" charset="0"/>
                  </a:rPr>
                  <a:t>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b="0" dirty="0">
                    <a:latin typeface="Cambria Math" panose="02040503050406030204" pitchFamily="18" charset="0"/>
                  </a:rPr>
                  <a:t>, </a:t>
                </a:r>
                <a:r>
                  <a:rPr lang="zh-CN" altLang="en-US" b="0" dirty="0">
                    <a:latin typeface="Cambria Math" panose="02040503050406030204" pitchFamily="18" charset="0"/>
                  </a:rPr>
                  <a:t>则函数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b="0" dirty="0">
                    <a:latin typeface="Cambria Math" panose="02040503050406030204" pitchFamily="18" charset="0"/>
                  </a:rPr>
                  <a:t> 处处有定义且连续</a:t>
                </a:r>
                <a:r>
                  <a:rPr lang="en-US" altLang="zh-CN" b="0" dirty="0">
                    <a:latin typeface="Cambria Math" panose="02040503050406030204" pitchFamily="18" charset="0"/>
                  </a:rPr>
                  <a:t>.</a:t>
                </a:r>
              </a:p>
              <a:p>
                <a:r>
                  <a:rPr lang="zh-CN" altLang="en-US" b="0" dirty="0">
                    <a:latin typeface="Cambria Math" panose="02040503050406030204" pitchFamily="18" charset="0"/>
                  </a:rPr>
                  <a:t>由洛必达法则</a:t>
                </a:r>
                <a:endParaRPr lang="en-US" altLang="zh-CN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p>
                              </m:s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p>
                              </m:s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sup>
                              </m:s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func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/>
              </a:p>
              <a:p>
                <a:r>
                  <a:rPr lang="zh-CN" altLang="en-US" dirty="0"/>
                  <a:t>因此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处处有定义且连续</a:t>
                </a:r>
                <a:r>
                  <a:rPr lang="en-US" altLang="zh-CN" dirty="0"/>
                  <a:t>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14725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zh-CN" altLang="en-US" dirty="0"/>
                  <a:t>现在我们利用洛必达法则</a:t>
                </a:r>
                <a:r>
                  <a:rPr lang="en-US" altLang="zh-CN" dirty="0"/>
                  <a:t>:</a:t>
                </a:r>
              </a:p>
              <a:p>
                <a:r>
                  <a:rPr lang="en-US" altLang="zh-CN" dirty="0"/>
                  <a:t>(1)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dirty="0"/>
                  <a:t> 处处可导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=3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的去心邻域上非零</a:t>
                </a:r>
                <a:r>
                  <a:rPr lang="en-US" altLang="zh-CN" dirty="0"/>
                  <a:t>;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/>
                        <m:t>• (2</m:t>
                      </m:r>
                      <m:r>
                        <m:rPr>
                          <m:nor/>
                        </m:rPr>
                        <a:rPr lang="en-US" altLang="zh-CN" dirty="0" smtClean="0"/>
                        <m:t>)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m:rPr>
                          <m:nor/>
                        </m:rPr>
                        <a:rPr lang="en-US" altLang="zh-CN" b="0" i="0" smtClean="0">
                          <a:latin typeface="+mn-ea"/>
                        </a:rPr>
                        <m:t>;</m:t>
                      </m:r>
                    </m:oMath>
                  </m:oMathPara>
                </a14:m>
                <a:endParaRPr lang="en-US" altLang="zh-CN" dirty="0">
                  <a:latin typeface="+mn-ea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/>
                        <m:t>• (</m:t>
                      </m:r>
                      <m:r>
                        <m:rPr>
                          <m:nor/>
                        </m:rPr>
                        <a:rPr lang="en-US" altLang="zh-CN" b="0" i="0" dirty="0" smtClean="0"/>
                        <m:t>3</m:t>
                      </m:r>
                      <m:r>
                        <m:rPr>
                          <m:nor/>
                        </m:rPr>
                        <a:rPr lang="en-US" altLang="zh-CN" dirty="0"/>
                        <m:t>)</m:t>
                      </m:r>
                      <m:r>
                        <a:rPr lang="en-US" altLang="zh-CN" i="1" dirty="0"/>
                        <m:t> 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unc>
                                        <m:func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fName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func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m:rPr>
                          <m:nor/>
                        </m:rPr>
                        <a:rPr lang="en-US" altLang="zh-CN" b="0" i="0" smtClean="0">
                          <a:latin typeface="+mn-ea"/>
                        </a:rPr>
                        <m:t>.</m:t>
                      </m:r>
                    </m:oMath>
                  </m:oMathPara>
                </a14:m>
                <a:endParaRPr lang="en-US" altLang="zh-CN" dirty="0">
                  <a:latin typeface="+mn-ea"/>
                </a:endParaRPr>
              </a:p>
              <a:p>
                <a:r>
                  <a:rPr lang="zh-CN" altLang="en-US" dirty="0"/>
                  <a:t>因此</a:t>
                </a:r>
                <a:br>
                  <a:rPr lang="en-US" altLang="zh-CN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func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63961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8E94B71-CD13-F5D1-5AA7-A0985F021722}"/>
              </a:ext>
            </a:extLst>
          </p:cNvPr>
          <p:cNvSpPr/>
          <p:nvPr/>
        </p:nvSpPr>
        <p:spPr>
          <a:xfrm>
            <a:off x="695400" y="2780928"/>
            <a:ext cx="10801200" cy="79208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E2370B2-CF41-7DF0-736C-2A134FD0C1B1}"/>
              </a:ext>
            </a:extLst>
          </p:cNvPr>
          <p:cNvSpPr/>
          <p:nvPr/>
        </p:nvSpPr>
        <p:spPr>
          <a:xfrm>
            <a:off x="695400" y="3645024"/>
            <a:ext cx="10801200" cy="208823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b="1" dirty="0">
                    <a:solidFill>
                      <a:srgbClr val="00B050"/>
                    </a:solidFill>
                  </a:rPr>
                  <a:t>其它类型不定式</a:t>
                </a:r>
                <a:endParaRPr lang="en-US" altLang="zh-CN" b="1" dirty="0">
                  <a:solidFill>
                    <a:srgbClr val="00B050"/>
                  </a:solidFill>
                </a:endParaRP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0⋅∞</m:t>
                    </m:r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和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∞±∞</m:t>
                    </m:r>
                  </m:oMath>
                </a14:m>
                <a:r>
                  <a:rPr lang="zh-CN" altLang="en-US" dirty="0"/>
                  <a:t> 不定式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我们将其变形转化为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型或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∞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∞</m:t>
                        </m:r>
                      </m:den>
                    </m:f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型不定式</a:t>
                </a:r>
                <a:r>
                  <a:rPr lang="en-US" altLang="zh-CN" dirty="0"/>
                  <a:t>.</a:t>
                </a:r>
                <a:endParaRPr lang="en-US" altLang="zh-CN" dirty="0">
                  <a:solidFill>
                    <a:srgbClr val="0000FF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arctan</m:t>
                                </m:r>
                              </m:fNam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这是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∞⋅0</m:t>
                    </m:r>
                  </m:oMath>
                </a14:m>
                <a:r>
                  <a:rPr lang="en-US" altLang="zh-CN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型不定式</a:t>
                </a:r>
                <a:r>
                  <a:rPr lang="en-US" altLang="zh-CN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,</a:t>
                </a:r>
                <a:endParaRPr lang="en-US" altLang="zh-CN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720000" indent="0">
                  <a:lnSpc>
                    <a:spcPct val="10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phant>
                        <m:phantPr>
                          <m:show m:val="off"/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</a:rPr>
                          </m:ctrlPr>
                        </m:phantPr>
                        <m:e>
                          <m:f>
                            <m:fPr>
                              <m:type m:val="noBar"/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̳"/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000" i="1" dirty="0">
                                      <a:latin typeface="Cambria Math" panose="02040503050406030204" pitchFamily="18" charset="0"/>
                                    </a:rPr>
                                    <m:t>洛必达法则</m:t>
                                  </m:r>
                                </m:e>
                              </m:acc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en-US" altLang="zh-CN" sz="2000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</m:e>
                      </m:phant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arctan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</m:func>
                      <m:r>
                        <m:rPr>
                          <m:aln/>
                        </m:rP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arctan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720000" indent="0">
                  <a:lnSpc>
                    <a:spcPct val="10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type m:val="noBar"/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̳"/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i="1" dirty="0">
                                  <a:latin typeface="Cambria Math" panose="02040503050406030204" pitchFamily="18" charset="0"/>
                                </a:rPr>
                                <m:t>洛必达法则</m:t>
                              </m:r>
                            </m:e>
                          </m:acc>
                        </m:num>
                        <m:den>
                          <m:r>
                            <m:rPr>
                              <m:nor/>
                            </m:rPr>
                            <a:rPr lang="en-US" altLang="zh-CN" sz="2000" dirty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=1.</m:t>
                      </m:r>
                    </m:oMath>
                  </m:oMathPara>
                </a14:m>
                <a:endParaRPr lang="en-US" altLang="zh-CN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02413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80517F9-7BE1-E9F5-E98C-8B31085CA3D6}"/>
              </a:ext>
            </a:extLst>
          </p:cNvPr>
          <p:cNvSpPr/>
          <p:nvPr/>
        </p:nvSpPr>
        <p:spPr>
          <a:xfrm>
            <a:off x="695400" y="1124744"/>
            <a:ext cx="10801200" cy="64807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8EDDF0D-1E26-ADF2-80B7-36619E15E51E}"/>
              </a:ext>
            </a:extLst>
          </p:cNvPr>
          <p:cNvSpPr/>
          <p:nvPr/>
        </p:nvSpPr>
        <p:spPr>
          <a:xfrm>
            <a:off x="695400" y="1844824"/>
            <a:ext cx="10801200" cy="237626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r>
                  <a:rPr lang="zh-CN" altLang="en-US" dirty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这是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0⋅∞</m:t>
                    </m:r>
                  </m:oMath>
                </a14:m>
                <a:r>
                  <a:rPr lang="en-US" altLang="zh-CN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型不定式</a:t>
                </a:r>
                <a:r>
                  <a:rPr lang="en-US" altLang="zh-CN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,</a:t>
                </a:r>
                <a:endParaRPr lang="en-US" altLang="zh-CN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func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f>
                        <m:fPr>
                          <m:type m:val="noBar"/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̳"/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i="1" dirty="0">
                                  <a:latin typeface="Cambria Math" panose="02040503050406030204" pitchFamily="18" charset="0"/>
                                </a:rPr>
                                <m:t>洛必达法则</m:t>
                              </m:r>
                            </m:e>
                          </m:acc>
                        </m:num>
                        <m:den>
                          <m:r>
                            <m:rPr>
                              <m:nor/>
                            </m:rPr>
                            <a:rPr lang="en-US" altLang="zh-CN" sz="2000" dirty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1/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  <m: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</m:oMath>
                  </m:oMathPara>
                </a14:m>
                <a:endParaRPr lang="en-US" altLang="zh-CN" b="0" dirty="0">
                  <a:solidFill>
                    <a:schemeClr val="tx1"/>
                  </a:solidFill>
                </a:endParaRPr>
              </a:p>
              <a:p>
                <a:r>
                  <a:rPr lang="zh-CN" altLang="en-US" dirty="0">
                    <a:solidFill>
                      <a:schemeClr val="tx1"/>
                    </a:solidFill>
                  </a:rPr>
                  <a:t>同理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p>
                        </m:s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zh-CN" altLang="en-US" dirty="0"/>
                  <a:t>若将其改写为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1/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并使用洛必达法则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则会发现无法求得答案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因此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选择合适的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den>
                    </m:f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形式非常重要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83525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E5AB478-68C0-CC96-1247-AACCBE150535}"/>
              </a:ext>
            </a:extLst>
          </p:cNvPr>
          <p:cNvSpPr/>
          <p:nvPr/>
        </p:nvSpPr>
        <p:spPr>
          <a:xfrm>
            <a:off x="695400" y="3501009"/>
            <a:ext cx="10801200" cy="180019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07FF4A5-9399-E206-0E13-8D31670BB572}"/>
              </a:ext>
            </a:extLst>
          </p:cNvPr>
          <p:cNvSpPr/>
          <p:nvPr/>
        </p:nvSpPr>
        <p:spPr>
          <a:xfrm>
            <a:off x="695400" y="2636912"/>
            <a:ext cx="10801200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>
                    <a:solidFill>
                      <a:schemeClr val="tx1"/>
                    </a:solidFill>
                  </a:rPr>
                  <a:t>对于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∞±∞</m:t>
                    </m:r>
                  </m:oMath>
                </a14:m>
                <a:r>
                  <a:rPr lang="en-US" altLang="zh-CN" dirty="0">
                    <a:solidFill>
                      <a:srgbClr val="00B050"/>
                    </a:solidFill>
                  </a:rPr>
                  <a:t> 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型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不定式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一般考虑将其改写为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±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型并通分为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型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sec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tan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这是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∞−∞</m:t>
                    </m:r>
                  </m:oMath>
                </a14:m>
                <a:r>
                  <a:rPr lang="en-US" altLang="zh-CN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型不定式</a:t>
                </a:r>
                <a:r>
                  <a:rPr lang="en-US" altLang="zh-CN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,</a:t>
                </a:r>
                <a:endParaRPr lang="en-US" altLang="zh-CN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sec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</m:func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den>
                          </m:f>
                        </m:e>
                      </m:func>
                      <m:f>
                        <m:fPr>
                          <m:type m:val="noBar"/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̳"/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i="1" dirty="0">
                                  <a:latin typeface="Cambria Math" panose="02040503050406030204" pitchFamily="18" charset="0"/>
                                </a:rPr>
                                <m:t>洛必达法则</m:t>
                              </m:r>
                            </m:e>
                          </m:acc>
                        </m:num>
                        <m:den>
                          <m:r>
                            <m:rPr>
                              <m:nor/>
                            </m:rPr>
                            <a:rPr lang="en-US" altLang="zh-CN" sz="2000" dirty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</m:t>
                      </m:r>
                    </m:oMath>
                  </m:oMathPara>
                </a14:m>
                <a:endParaRPr lang="en-US" altLang="zh-CN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56667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3A1AFF1-ABE6-8415-0761-545F186EBEA7}"/>
              </a:ext>
            </a:extLst>
          </p:cNvPr>
          <p:cNvSpPr/>
          <p:nvPr/>
        </p:nvSpPr>
        <p:spPr>
          <a:xfrm>
            <a:off x="695400" y="1628800"/>
            <a:ext cx="10801200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A67BB2C-2150-1A53-4E43-B8596AD5DB77}"/>
              </a:ext>
            </a:extLst>
          </p:cNvPr>
          <p:cNvSpPr/>
          <p:nvPr/>
        </p:nvSpPr>
        <p:spPr>
          <a:xfrm>
            <a:off x="695400" y="2420888"/>
            <a:ext cx="10801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→1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den>
                            </m:f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func>
                                  <m:func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 b="0" i="0" smtClean="0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这是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∞−∞</m:t>
                    </m:r>
                  </m:oMath>
                </a14:m>
                <a:r>
                  <a:rPr lang="en-US" altLang="zh-CN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型不定式</a:t>
                </a:r>
                <a:r>
                  <a:rPr lang="en-US" altLang="zh-CN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,</a:t>
                </a:r>
                <a:endParaRPr lang="en-US" altLang="zh-CN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7200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→1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den>
                              </m:f>
                            </m:e>
                          </m:d>
                        </m:e>
                      </m:func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→1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den>
                          </m:f>
                        </m:e>
                      </m:func>
                      <m:f>
                        <m:fPr>
                          <m:type m:val="noBar"/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̳"/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i="1" dirty="0">
                                  <a:latin typeface="Cambria Math" panose="02040503050406030204" pitchFamily="18" charset="0"/>
                                </a:rPr>
                                <m:t>洛必达法则</m:t>
                              </m:r>
                            </m:e>
                          </m:acc>
                        </m:num>
                        <m:den>
                          <m:r>
                            <m:rPr>
                              <m:nor/>
                            </m:rPr>
                            <a:rPr lang="en-US" altLang="zh-CN" sz="2000" dirty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→1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den>
                          </m:f>
                        </m:e>
                      </m:func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7200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phant>
                        <m:phantPr>
                          <m:show m:val="off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phantP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→1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den>
                                  </m:f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func>
                                        <m:func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>
                                              <a:latin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func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phant>
                      <m:f>
                        <m:fPr>
                          <m:type m:val="noBar"/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̳"/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i="1" dirty="0">
                                  <a:latin typeface="Cambria Math" panose="02040503050406030204" pitchFamily="18" charset="0"/>
                                </a:rPr>
                                <m:t>洛必达法则</m:t>
                              </m:r>
                            </m:e>
                          </m:acc>
                        </m:num>
                        <m:den>
                          <m:r>
                            <m:rPr>
                              <m:nor/>
                            </m:rPr>
                            <a:rPr lang="en-US" altLang="zh-CN" sz="2000" dirty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→1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39420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C8204FB-9115-EA1B-BFD2-62E8D253827B}"/>
              </a:ext>
            </a:extLst>
          </p:cNvPr>
          <p:cNvSpPr/>
          <p:nvPr/>
        </p:nvSpPr>
        <p:spPr>
          <a:xfrm>
            <a:off x="695400" y="1628800"/>
            <a:ext cx="10801200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DDC5EF5-8148-6395-8BF7-E5FED823E91F}"/>
              </a:ext>
            </a:extLst>
          </p:cNvPr>
          <p:cNvSpPr/>
          <p:nvPr/>
        </p:nvSpPr>
        <p:spPr>
          <a:xfrm>
            <a:off x="695400" y="2420888"/>
            <a:ext cx="10801200" cy="288032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deg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e>
                            </m:ra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ad>
                              <m:ra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deg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e>
                            </m:rad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这是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∞−∞</m:t>
                    </m:r>
                  </m:oMath>
                </a14:m>
                <a:r>
                  <a:rPr lang="en-US" altLang="zh-CN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型不定式</a:t>
                </a:r>
                <a:r>
                  <a:rPr lang="en-US" altLang="zh-CN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则</a:t>
                </a:r>
                <a:endParaRPr lang="en-US" altLang="zh-CN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g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sup>
                                  </m:s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p>
                                  </m:sSup>
                                </m:e>
                              </m:ra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ad>
                                <m:ra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g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sup>
                                  </m:s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p>
                                  </m:sSup>
                                </m:e>
                              </m:rad>
                            </m:e>
                          </m:d>
                        </m:e>
                      </m:func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g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ra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ad>
                                <m:ra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g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zh-CN" altLang="en-US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注意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ad>
                        <m:rad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g>
                        <m:e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e>
                      </m:rad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type m:val="noBar"/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̳"/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i="1" dirty="0">
                                  <a:latin typeface="Cambria Math" panose="02040503050406030204" pitchFamily="18" charset="0"/>
                                </a:rPr>
                                <m:t>洛必达法则</m:t>
                              </m:r>
                            </m:e>
                          </m:acc>
                        </m:num>
                        <m:den>
                          <m:r>
                            <m:rPr>
                              <m:nor/>
                            </m:rPr>
                            <a:rPr lang="en-US" altLang="zh-CN" sz="2000" dirty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den>
                                  </m:f>
                                </m:sup>
                              </m:sSup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func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9403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8BDA59E-4F9E-A1CE-14EB-13550182413B}"/>
              </a:ext>
            </a:extLst>
          </p:cNvPr>
          <p:cNvSpPr/>
          <p:nvPr/>
        </p:nvSpPr>
        <p:spPr>
          <a:xfrm>
            <a:off x="695400" y="3140968"/>
            <a:ext cx="10801200" cy="64807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E671533-23D8-1D0C-950E-936DC43A94E1}"/>
              </a:ext>
            </a:extLst>
          </p:cNvPr>
          <p:cNvSpPr/>
          <p:nvPr/>
        </p:nvSpPr>
        <p:spPr>
          <a:xfrm>
            <a:off x="695400" y="3933056"/>
            <a:ext cx="10801200" cy="151216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>
                    <a:solidFill>
                      <a:schemeClr val="tx1"/>
                    </a:solidFill>
                  </a:rPr>
                  <a:t>对于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幂指型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不定式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一般考虑将其改写为以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为底的极限</a:t>
                </a:r>
                <a:r>
                  <a:rPr lang="zh-CN" altLang="en-US" dirty="0"/>
                  <a:t>形式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即</a:t>
                </a:r>
                <a:br>
                  <a:rPr lang="en-US" altLang="zh-CN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lim</m:t>
                        </m:r>
                      </m:fName>
                      <m:e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p>
                        </m:sSup>
                      </m:e>
                    </m:func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lim</m:t>
                        </m:r>
                      </m:fName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func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func>
                                      <m:func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>
                                            <a:latin typeface="Cambria Math" panose="02040503050406030204" pitchFamily="18" charset="0"/>
                                          </a:rPr>
                                          <m:t>ln</m:t>
                                        </m:r>
                                      </m:fName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</m:func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/>
                  <a:t>这里为了书写方便和美观我们记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sup>
                        </m:sSup>
                      </m:e>
                    </m:func>
                  </m:oMath>
                </a14:m>
                <a:r>
                  <a:rPr lang="en-US" altLang="zh-CN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>
                          <a:solidFill>
                            <a:srgbClr val="0000FF"/>
                          </a:solidFill>
                        </a:rPr>
                        <m:t>• </m:t>
                      </m:r>
                      <m:r>
                        <m:rPr>
                          <m:nor/>
                        </m:rPr>
                        <a:rPr lang="zh-CN" altLang="en-US" dirty="0">
                          <a:solidFill>
                            <a:srgbClr val="0000FF"/>
                          </a:solidFill>
                        </a:rPr>
                        <m:t>解</m:t>
                      </m:r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zh-CN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altLang="zh-CN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altLang="zh-CN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sup>
                          </m:sSup>
                        </m:e>
                      </m:func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p>
                                    </m:lim>
                                  </m:limLow>
                                </m:fName>
                                <m:e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0⋅∞</m:t>
                      </m:r>
                      <m:r>
                        <m:rPr>
                          <m:nor/>
                        </m:rPr>
                        <a:rPr lang="zh-CN" altLang="en-US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型</m:t>
                      </m:r>
                      <m:r>
                        <m:rPr>
                          <m:nor/>
                        </m:rPr>
                        <a:rPr lang="zh-CN" altLang="en-US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不定式</m:t>
                      </m:r>
                    </m:oMath>
                  </m:oMathPara>
                </a14:m>
                <a:endParaRPr lang="en-US" altLang="zh-CN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22392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type m:val="noBar"/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̳"/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i="1" dirty="0">
                                  <a:latin typeface="Cambria Math" panose="02040503050406030204" pitchFamily="18" charset="0"/>
                                </a:rPr>
                                <m:t>等价无穷小代换</m:t>
                              </m:r>
                            </m:e>
                          </m:acc>
                        </m:num>
                        <m:den>
                          <m:r>
                            <m:rPr>
                              <m:nor/>
                            </m:rPr>
                            <a:rPr lang="en-US" altLang="zh-CN" sz="2000" dirty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func>
                        <m:func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dirty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p>
                                    </m:lim>
                                  </m:limLow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=1.</m:t>
                      </m:r>
                    </m:oMath>
                  </m:oMathPara>
                </a14:m>
                <a:endParaRPr lang="en-US" altLang="zh-CN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67707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515FAC9-D97C-AD24-794B-D3A0A7F89D95}"/>
              </a:ext>
            </a:extLst>
          </p:cNvPr>
          <p:cNvSpPr/>
          <p:nvPr/>
        </p:nvSpPr>
        <p:spPr>
          <a:xfrm>
            <a:off x="695400" y="1034720"/>
            <a:ext cx="10801200" cy="66608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0C196E3-9B2F-D4EF-BF65-63A7523693AD}"/>
              </a:ext>
            </a:extLst>
          </p:cNvPr>
          <p:cNvSpPr/>
          <p:nvPr/>
        </p:nvSpPr>
        <p:spPr>
          <a:xfrm>
            <a:off x="695400" y="1772816"/>
            <a:ext cx="10801200" cy="420318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pPr>
                  <a:lnSpc>
                    <a:spcPct val="105000"/>
                  </a:lnSpc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sup>
                        </m:sSup>
                      </m:e>
                    </m:func>
                  </m:oMath>
                </a14:m>
                <a:r>
                  <a:rPr lang="en-US" altLang="zh-CN" dirty="0"/>
                  <a:t>.</a:t>
                </a:r>
              </a:p>
              <a:p>
                <a:pPr marL="0" indent="0">
                  <a:lnSpc>
                    <a:spcPct val="105000"/>
                  </a:lnSpc>
                  <a:spcBef>
                    <a:spcPts val="400"/>
                  </a:spcBef>
                  <a:spcAft>
                    <a:spcPts val="4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>
                          <a:solidFill>
                            <a:srgbClr val="0000FF"/>
                          </a:solidFill>
                        </a:rPr>
                        <m:t>• </m:t>
                      </m:r>
                      <m:r>
                        <m:rPr>
                          <m:nor/>
                        </m:rPr>
                        <a:rPr lang="zh-CN" altLang="en-US" dirty="0">
                          <a:solidFill>
                            <a:srgbClr val="0000FF"/>
                          </a:solidFill>
                        </a:rPr>
                        <m:t>解</m:t>
                      </m:r>
                      <m:r>
                        <m:rPr>
                          <m:nor/>
                        </m:rPr>
                        <a:rPr lang="en-US" altLang="zh-CN" b="0" i="0" dirty="0" smtClean="0">
                          <a:solidFill>
                            <a:srgbClr val="0000FF"/>
                          </a:solidFill>
                        </a:rPr>
                        <m:t> 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sup>
                          </m:sSup>
                        </m:e>
                      </m:func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dirty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→0</m:t>
                                      </m:r>
                                    </m:lim>
                                  </m:limLow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func>
                                        <m:func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b="0" i="0" smtClean="0">
                                              <a:latin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func>
                                            <m:func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cos</m:t>
                                              </m:r>
                                            </m:fName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func>
                                        </m:e>
                                      </m:func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altLang="zh-CN" b="0" i="1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  <m:r>
                        <m:rPr>
                          <m:nor/>
                        </m:rPr>
                        <a:rPr lang="zh-CN" altLang="en-US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型不定式</m:t>
                      </m:r>
                    </m:oMath>
                  </m:oMathPara>
                </a14:m>
                <a:endParaRPr lang="en-US" altLang="zh-CN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2419200" indent="0">
                  <a:lnSpc>
                    <a:spcPct val="105000"/>
                  </a:lnSpc>
                  <a:spcBef>
                    <a:spcPts val="400"/>
                  </a:spcBef>
                  <a:spcAft>
                    <a:spcPts val="4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type m:val="noBar"/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̳"/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i="1" dirty="0">
                                  <a:latin typeface="Cambria Math" panose="02040503050406030204" pitchFamily="18" charset="0"/>
                                </a:rPr>
                                <m:t>洛必达法则</m:t>
                              </m:r>
                            </m:e>
                          </m:acc>
                        </m:num>
                        <m:den>
                          <m:r>
                            <m:rPr>
                              <m:nor/>
                            </m:rPr>
                            <a:rPr lang="en-US" altLang="zh-CN" sz="2000" dirty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func>
                        <m:func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dirty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→0</m:t>
                                      </m:r>
                                    </m:lim>
                                  </m:limLow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unc>
                                        <m:func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>
                                              <a:latin typeface="Cambria Math" panose="02040503050406030204" pitchFamily="18" charset="0"/>
                                            </a:rPr>
                                            <m:t>tan</m:t>
                                          </m:r>
                                        </m:fName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func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=1.</m:t>
                      </m:r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05000"/>
                  </a:lnSpc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zh-CN" altLang="en-US" b="0" dirty="0">
                    <a:solidFill>
                      <a:schemeClr val="tx1"/>
                    </a:solidFill>
                  </a:rPr>
                  <a:t>也可以用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p>
                  </m:oMath>
                </a14:m>
                <a:r>
                  <a:rPr lang="zh-CN" altLang="en-US" b="0" dirty="0">
                    <a:solidFill>
                      <a:schemeClr val="tx1"/>
                    </a:solidFill>
                  </a:rPr>
                  <a:t> 型不定式处理技巧</a:t>
                </a:r>
                <a:endParaRPr lang="en-US" altLang="zh-CN" b="0" dirty="0">
                  <a:solidFill>
                    <a:schemeClr val="tx1"/>
                  </a:solidFill>
                </a:endParaRPr>
              </a:p>
              <a:p>
                <a:pPr marL="1080000" indent="0">
                  <a:lnSpc>
                    <a:spcPct val="105000"/>
                  </a:lnSpc>
                  <a:spcBef>
                    <a:spcPts val="400"/>
                  </a:spcBef>
                  <a:spcAft>
                    <a:spcPts val="4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sup>
                          </m:sSup>
                        </m:e>
                      </m:func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dirty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→0</m:t>
                                      </m:r>
                                    </m:lim>
                                  </m:limLow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func>
                                        <m:func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b="0" i="0" smtClean="0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func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1080000" indent="0">
                  <a:lnSpc>
                    <a:spcPct val="105000"/>
                  </a:lnSpc>
                  <a:spcBef>
                    <a:spcPts val="400"/>
                  </a:spcBef>
                  <a:spcAft>
                    <a:spcPts val="4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phant>
                        <m:phantPr>
                          <m:show m:val="off"/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phantP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→0</m:t>
                                  </m:r>
                                </m:lim>
                              </m:limLow>
                            </m:fName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unc>
                                        <m:func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func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func>
                        </m:e>
                      </m:phant>
                      <m:f>
                        <m:fPr>
                          <m:type m:val="noBar"/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̳"/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i="1" dirty="0">
                                  <a:latin typeface="Cambria Math" panose="02040503050406030204" pitchFamily="18" charset="0"/>
                                </a:rPr>
                                <m:t>等价无穷小代换</m:t>
                              </m:r>
                            </m:e>
                          </m:acc>
                        </m:num>
                        <m:den>
                          <m:r>
                            <m:rPr>
                              <m:nor/>
                            </m:rPr>
                            <a:rPr lang="en-US" altLang="zh-CN" sz="2000" dirty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→0</m:t>
                                      </m:r>
                                    </m:lim>
                                  </m:limLow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=1.</m:t>
                      </m:r>
                    </m:oMath>
                  </m:oMathPara>
                </a14:m>
                <a:endParaRPr lang="en-US" altLang="zh-CN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59267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69708CD-B073-77EB-545F-88CFA8454989}"/>
              </a:ext>
            </a:extLst>
          </p:cNvPr>
          <p:cNvSpPr/>
          <p:nvPr/>
        </p:nvSpPr>
        <p:spPr>
          <a:xfrm>
            <a:off x="695400" y="1052736"/>
            <a:ext cx="10801200" cy="79208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0DEFFD6-BDD7-1A46-6FD5-A271A15349C9}"/>
              </a:ext>
            </a:extLst>
          </p:cNvPr>
          <p:cNvSpPr/>
          <p:nvPr/>
        </p:nvSpPr>
        <p:spPr>
          <a:xfrm>
            <a:off x="695400" y="2015560"/>
            <a:ext cx="10801200" cy="396044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tan</m:t>
                                    </m:r>
                                  </m:fNam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sup>
                        </m:sSup>
                      </m:e>
                    </m:func>
                  </m:oMath>
                </a14:m>
                <a:r>
                  <a:rPr lang="en-US" altLang="zh-CN" dirty="0"/>
                  <a:t>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• </m:t>
                      </m:r>
                      <m:r>
                        <m:rPr>
                          <m:nor/>
                        </m:rPr>
                        <a:rPr lang="zh-CN" altLang="en-US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解</m:t>
                      </m:r>
                      <m:func>
                        <m:funcPr>
                          <m:ctrlPr>
                            <a:rPr lang="en-US" altLang="zh-CN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tan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e>
                              </m:d>
                            </m:e>
                            <m:sup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sup>
                          </m:sSup>
                        </m:e>
                      </m:func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dirty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𝜋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p>
                                      </m:sSup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unc>
                                        <m:func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>
                                              <a:latin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func>
                                            <m:func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>
                                                  <a:latin typeface="Cambria Math" panose="02040503050406030204" pitchFamily="18" charset="0"/>
                                                </a:rPr>
                                                <m:t>tan</m:t>
                                              </m:r>
                                            </m:fName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func>
                                        </m:e>
                                      </m:func>
                                    </m:e>
                                  </m:d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23040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type m:val="noBar"/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̳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num>
                        <m:den>
                          <m:r>
                            <m:rPr>
                              <m:nor/>
                            </m:rPr>
                            <a:rPr lang="en-US" altLang="zh-CN" dirty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func>
                        <m:func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dirty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p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unc>
                                        <m:func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>
                                              <a:latin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func>
                                            <m:func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cot</m:t>
                                              </m:r>
                                            </m:fName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func>
                                        </m:e>
                                      </m:func>
                                    </m:e>
                                  </m:d>
                                  <m:func>
                                    <m:func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func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dirty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p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unc>
                                        <m:func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>
                                              <a:latin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func>
                                            <m:func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>
                                                  <a:latin typeface="Cambria Math" panose="02040503050406030204" pitchFamily="18" charset="0"/>
                                                </a:rPr>
                                                <m:t>cot</m:t>
                                              </m:r>
                                            </m:fName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func>
                                        </m:e>
                                      </m:func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∞⋅0</m:t>
                      </m:r>
                      <m:r>
                        <m:rPr>
                          <m:nor/>
                        </m:rPr>
                        <a:rPr lang="zh-CN" altLang="en-US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型不定式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23040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dirty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p>
                                    </m:lim>
                                  </m:limLow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func>
                                        <m:func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>
                                              <a:latin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func>
                                            <m:func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>
                                                  <a:latin typeface="Cambria Math" panose="02040503050406030204" pitchFamily="18" charset="0"/>
                                                </a:rPr>
                                                <m:t>cot</m:t>
                                              </m:r>
                                            </m:fName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func>
                                        </m:e>
                                      </m:func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func>
                      <m:f>
                        <m:fPr>
                          <m:type m:val="noBar"/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̳"/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i="1" dirty="0">
                                  <a:latin typeface="Cambria Math" panose="02040503050406030204" pitchFamily="18" charset="0"/>
                                </a:rPr>
                                <m:t>洛必达法则</m:t>
                              </m:r>
                            </m:e>
                          </m:acc>
                        </m:num>
                        <m:den>
                          <m:r>
                            <m:rPr>
                              <m:nor/>
                            </m:rPr>
                            <a:rPr lang="en-US" altLang="zh-CN" sz="2000" dirty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→0</m:t>
                                      </m:r>
                                    </m:lim>
                                  </m:limLow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func>
                                            <m:func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sSup>
                                                <m:sSup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altLang="zh-CN">
                                                      <a:latin typeface="Cambria Math" panose="02040503050406030204" pitchFamily="18" charset="0"/>
                                                    </a:rPr>
                                                    <m:t>sin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</m:fName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func>
                                        </m:den>
                                      </m:f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func>
                                        <m:func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>
                                              <a:latin typeface="Cambria Math" panose="02040503050406030204" pitchFamily="18" charset="0"/>
                                            </a:rPr>
                                            <m:t>tan</m:t>
                                          </m:r>
                                        </m:fName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func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23040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type m:val="noBar"/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̳"/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i="1" dirty="0">
                                  <a:latin typeface="Cambria Math" panose="02040503050406030204" pitchFamily="18" charset="0"/>
                                </a:rPr>
                                <m:t>等价无穷小代换</m:t>
                              </m:r>
                            </m:e>
                          </m:acc>
                        </m:num>
                        <m:den>
                          <m:r>
                            <m:rPr>
                              <m:nor/>
                            </m:rPr>
                            <a:rPr lang="en-US" altLang="zh-CN" sz="2000" dirty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→0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=1.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38905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18D3452-E3B9-003B-3CDC-BC49B6234DEA}"/>
              </a:ext>
            </a:extLst>
          </p:cNvPr>
          <p:cNvSpPr/>
          <p:nvPr/>
        </p:nvSpPr>
        <p:spPr>
          <a:xfrm>
            <a:off x="695400" y="918147"/>
            <a:ext cx="10801200" cy="172819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CEB0D44-A553-8201-6A3D-AD65457A7C64}"/>
              </a:ext>
            </a:extLst>
          </p:cNvPr>
          <p:cNvSpPr/>
          <p:nvPr/>
        </p:nvSpPr>
        <p:spPr>
          <a:xfrm>
            <a:off x="695400" y="2708920"/>
            <a:ext cx="10801200" cy="326708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pPr>
                  <a:lnSpc>
                    <a:spcPct val="100000"/>
                  </a:lnSpc>
                  <a:spcAft>
                    <a:spcPts val="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讨论函数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1+</m:t>
                                                  </m:r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d>
                                            </m:e>
                                            <m:sup>
                                              <m:f>
                                                <m:f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den>
                                              </m:f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&gt;0,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≤0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/>
                  <a:t>处的连续性</a:t>
                </a:r>
                <a:r>
                  <a:rPr lang="en-US" altLang="zh-CN" dirty="0"/>
                  <a:t>.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>
                          <a:solidFill>
                            <a:srgbClr val="0000FF"/>
                          </a:solidFill>
                        </a:rPr>
                        <m:t>• </m:t>
                      </m:r>
                      <m:r>
                        <m:rPr>
                          <m:nor/>
                        </m:rPr>
                        <a:rPr lang="zh-CN" altLang="en-US" dirty="0">
                          <a:solidFill>
                            <a:srgbClr val="0000FF"/>
                          </a:solidFill>
                        </a:rPr>
                        <m:t>解</m:t>
                      </m:r>
                      <m:r>
                        <m:rPr>
                          <m:nor/>
                        </m:rPr>
                        <a:rPr lang="en-US" altLang="zh-CN" b="0" i="0" dirty="0" smtClean="0">
                          <a:solidFill>
                            <a:srgbClr val="0000FF"/>
                          </a:solidFill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1+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f>
                                            <m:f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den>
                                          </m:f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sup>
                          </m:sSup>
                        </m:e>
                      </m:func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dirty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p>
                                    </m:lim>
                                  </m:limLow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den>
                                      </m:f>
                                      <m:func>
                                        <m:func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>
                                              <a:latin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1+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158400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p>
                                    </m:lim>
                                  </m:limLow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func>
                                        <m:func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>
                                              <a:latin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1+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func>
                      <m:f>
                        <m:fPr>
                          <m:type m:val="noBar"/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̳"/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i="1" dirty="0">
                                  <a:latin typeface="Cambria Math" panose="02040503050406030204" pitchFamily="18" charset="0"/>
                                </a:rPr>
                                <m:t>洛必达法则</m:t>
                              </m:r>
                            </m:e>
                          </m:acc>
                        </m:num>
                        <m:den>
                          <m:r>
                            <m:rPr>
                              <m:nor/>
                            </m:rPr>
                            <a:rPr lang="en-US" altLang="zh-CN" sz="2000" dirty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→0</m:t>
                                      </m:r>
                                    </m:lim>
                                  </m:limLow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f>
                                        <m:f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den>
                                      </m:f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158400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→0</m:t>
                                      </m:r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+1</m:t>
                                              </m:r>
                                            </m:e>
                                          </m:d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4363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8ADF604-4961-6664-72DC-0C19C8B89508}"/>
              </a:ext>
            </a:extLst>
          </p:cNvPr>
          <p:cNvSpPr/>
          <p:nvPr/>
        </p:nvSpPr>
        <p:spPr>
          <a:xfrm>
            <a:off x="695400" y="1196752"/>
            <a:ext cx="10801200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D6C8944-C73A-AE16-08A4-BF848BE8201F}"/>
              </a:ext>
            </a:extLst>
          </p:cNvPr>
          <p:cNvSpPr/>
          <p:nvPr/>
        </p:nvSpPr>
        <p:spPr>
          <a:xfrm>
            <a:off x="695400" y="1844824"/>
            <a:ext cx="10801200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4490B72-BE7C-DAE6-EA99-CBB006631EF9}"/>
              </a:ext>
            </a:extLst>
          </p:cNvPr>
          <p:cNvSpPr/>
          <p:nvPr/>
        </p:nvSpPr>
        <p:spPr>
          <a:xfrm>
            <a:off x="695400" y="2564904"/>
            <a:ext cx="10801200" cy="333908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zh-CN" altLang="en-US" dirty="0"/>
                  <a:t>从而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处连续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ad>
                          <m:ra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g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func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考虑它对应的函数极限 </a:t>
                </a:r>
                <a:endParaRPr lang="en-US" altLang="zh-CN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2160000" indent="0">
                  <a:lnSpc>
                    <a:spcPct val="11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sup>
                          </m:sSup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→+∞</m:t>
                                      </m:r>
                                    </m:lim>
                                  </m:limLow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func>
                                        <m:func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>
                                              <a:latin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func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</m:t>
                      </m:r>
                      <m:f>
                        <m:fPr>
                          <m:ctrlPr>
                            <a:rPr lang="en-US" altLang="zh-CN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num>
                        <m:den>
                          <m:r>
                            <a:rPr lang="en-US" altLang="zh-CN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den>
                      </m:f>
                      <m:r>
                        <m:rPr>
                          <m:nor/>
                        </m:rPr>
                        <a:rPr lang="zh-CN" altLang="en-US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型不定式</m:t>
                      </m:r>
                    </m:oMath>
                  </m:oMathPara>
                </a14:m>
                <a:endParaRPr lang="en-US" altLang="zh-CN" b="0" dirty="0">
                  <a:latin typeface="Cambria Math" panose="02040503050406030204" pitchFamily="18" charset="0"/>
                </a:endParaRPr>
              </a:p>
              <a:p>
                <a:pPr marL="2160000" indent="0">
                  <a:lnSpc>
                    <a:spcPct val="11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phant>
                        <m:phantPr>
                          <m:show m:val="off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phantP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→+∞</m:t>
                                  </m:r>
                                </m:lim>
                              </m:limLow>
                            </m:fName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func>
                        </m:e>
                      </m:phant>
                      <m:f>
                        <m:fPr>
                          <m:type m:val="noBar"/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̳"/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i="1" dirty="0">
                                  <a:latin typeface="Cambria Math" panose="02040503050406030204" pitchFamily="18" charset="0"/>
                                </a:rPr>
                                <m:t>洛必达法则</m:t>
                              </m:r>
                            </m:e>
                          </m:acc>
                        </m:num>
                        <m:den>
                          <m:r>
                            <m:rPr>
                              <m:nor/>
                            </m:rPr>
                            <a:rPr lang="en-US" altLang="zh-CN" sz="2000" dirty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→+∞</m:t>
                                      </m:r>
                                    </m:lim>
                                  </m:limLow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=1,</m:t>
                      </m:r>
                    </m:oMath>
                  </m:oMathPara>
                </a14:m>
                <a:endParaRPr lang="en-US" altLang="zh-CN" b="0" dirty="0"/>
              </a:p>
              <a:p>
                <a:r>
                  <a:rPr lang="zh-CN" altLang="en-US" b="0" dirty="0">
                    <a:solidFill>
                      <a:schemeClr val="tx1"/>
                    </a:solidFill>
                  </a:rPr>
                  <a:t>故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ad>
                          <m:ra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g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b="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60158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pPr/>
                <a:r>
                  <a:rPr lang="zh-CN" altLang="en-US" dirty="0"/>
                  <a:t>其实我们还可以反复使用洛必达法则得到</a:t>
                </a:r>
                <a:endParaRPr lang="en-US" altLang="zh-CN" dirty="0"/>
              </a:p>
              <a:p>
                <a:pPr marL="10800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f>
                        <m:fPr>
                          <m:type m:val="noBar"/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̳"/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i="1" dirty="0">
                                  <a:latin typeface="Cambria Math" panose="02040503050406030204" pitchFamily="18" charset="0"/>
                                </a:rPr>
                                <m:t>洛必达法则</m:t>
                              </m:r>
                            </m:e>
                          </m:acc>
                        </m:num>
                        <m:den>
                          <m:r>
                            <m:rPr>
                              <m:nor/>
                            </m:rPr>
                            <a:rPr lang="en-US" altLang="zh-CN" dirty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func>
                        <m:func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unc>
                                        <m:func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fName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func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10800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phant>
                        <m:phantPr>
                          <m:show m:val="off"/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phantP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→0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func>
                        </m:e>
                      </m:phant>
                      <m:f>
                        <m:fPr>
                          <m:type m:val="noBar"/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̳"/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i="1" dirty="0">
                                  <a:latin typeface="Cambria Math" panose="02040503050406030204" pitchFamily="18" charset="0"/>
                                </a:rPr>
                                <m:t>洛必达法则</m:t>
                              </m:r>
                            </m:e>
                          </m:acc>
                        </m:num>
                        <m:den>
                          <m:r>
                            <m:rPr>
                              <m:nor/>
                            </m:rPr>
                            <a:rPr lang="en-US" altLang="zh-CN" sz="2000" dirty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unc>
                                        <m:func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func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br>
                  <a:rPr lang="en-US" altLang="zh-CN" i="1" dirty="0">
                    <a:latin typeface="Cambria Math" panose="02040503050406030204" pitchFamily="18" charset="0"/>
                  </a:rPr>
                </a:b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10800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phant>
                        <m:phantPr>
                          <m:show m:val="off"/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phantP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→0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func>
                        </m:e>
                      </m:phant>
                      <m:f>
                        <m:fPr>
                          <m:type m:val="noBar"/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̳"/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i="1" dirty="0">
                                  <a:latin typeface="Cambria Math" panose="02040503050406030204" pitchFamily="18" charset="0"/>
                                </a:rPr>
                                <m:t>洛必达法则</m:t>
                              </m:r>
                            </m:e>
                          </m:acc>
                        </m:num>
                        <m:den>
                          <m:r>
                            <m:rPr>
                              <m:nor/>
                            </m:rPr>
                            <a:rPr lang="en-US" altLang="zh-CN" sz="2000" dirty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unc>
                                        <m:func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fName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func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r>
                  <a:rPr lang="zh-CN" altLang="en-US" dirty="0"/>
                  <a:t>其中每一次应用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我们都需要验证洛必达法则的条件</a:t>
                </a:r>
                <a:r>
                  <a:rPr lang="en-US" altLang="zh-CN" dirty="0"/>
                  <a:t>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80042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>
              <a:solidFill>
                <a:schemeClr val="bg1">
                  <a:lumMod val="95000"/>
                </a:schemeClr>
              </a:solidFill>
            </p:spPr>
            <p:txBody>
              <a:bodyPr anchor="ctr">
                <a:normAutofit/>
              </a:bodyPr>
              <a:lstStyle/>
              <a:p>
                <a:pPr>
                  <a:buClr>
                    <a:srgbClr val="0000FF"/>
                  </a:buClr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证明</a:t>
                </a:r>
                <a:r>
                  <a:rPr lang="zh-CN" altLang="en-US" dirty="0"/>
                  <a:t> 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 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的值不影响这些极限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因此可不妨设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那么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的某邻域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zh-CN" altLang="en-US" dirty="0"/>
                  <a:t> 内连续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limUpp>
                      <m:limUp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∘</m:t>
                        </m:r>
                      </m:lim>
                    </m:limUp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由拉格朗日中值定理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和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之间使得</a:t>
                </a:r>
                <a:br>
                  <a:rPr lang="en-US" altLang="zh-CN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由于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77079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>
              <a:solidFill>
                <a:schemeClr val="bg1">
                  <a:lumMod val="95000"/>
                </a:schemeClr>
              </a:solidFill>
            </p:spPr>
            <p:txBody>
              <a:bodyPr anchor="ctr">
                <a:normAutofit/>
              </a:bodyPr>
              <a:lstStyle/>
              <a:p>
                <a:r>
                  <a:rPr lang="zh-CN" altLang="en-US" dirty="0"/>
                  <a:t>由柯西中值定理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和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之间使得</a:t>
                </a:r>
                <a:br>
                  <a:rPr lang="en-US" altLang="zh-CN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 时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于是两边求极限得到</a:t>
                </a:r>
                <a:br>
                  <a:rPr lang="en-US" altLang="zh-CN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13885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>
              <a:solidFill>
                <a:schemeClr val="bg1">
                  <a:lumMod val="95000"/>
                </a:schemeClr>
              </a:solidFill>
            </p:spPr>
            <p:txBody>
              <a:bodyPr anchor="ctr">
                <a:norm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dirty="0">
                    <a:solidFill>
                      <a:schemeClr val="tx1"/>
                    </a:solidFill>
                  </a:rPr>
                  <a:t>如果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是无穷大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那么在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的某去心邻域内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若不然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则存在一串趋于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的数列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使得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而这意味着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与假设矛盾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lnSpc>
                    <a:spcPct val="130000"/>
                  </a:lnSpc>
                </a:pPr>
                <a:r>
                  <a:rPr lang="zh-CN" altLang="en-US" dirty="0"/>
                  <a:t>于是由我们已经证明的结论可知</a:t>
                </a:r>
                <a:br>
                  <a:rPr lang="en-US" altLang="zh-CN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</m:t>
                    </m:r>
                  </m:oMath>
                </a14:m>
                <a:endParaRPr lang="en-US" altLang="zh-CN" b="0" dirty="0"/>
              </a:p>
              <a:p>
                <a:pPr>
                  <a:lnSpc>
                    <a:spcPct val="130000"/>
                  </a:lnSpc>
                </a:pPr>
                <a:r>
                  <a:rPr lang="zh-CN" altLang="en-US" dirty="0"/>
                  <a:t>即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14197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>
              <a:solidFill>
                <a:schemeClr val="bg1">
                  <a:lumMod val="95000"/>
                </a:schemeClr>
              </a:solidFill>
            </p:spPr>
            <p:txBody>
              <a:bodyPr anchor="ctr">
                <a:normAutofit/>
              </a:bodyPr>
              <a:lstStyle/>
              <a:p>
                <a:r>
                  <a:rPr lang="zh-CN" altLang="en-US" dirty="0">
                    <a:solidFill>
                      <a:srgbClr val="0000FF"/>
                    </a:solidFill>
                  </a:rPr>
                  <a:t>推论 </a:t>
                </a:r>
                <a:r>
                  <a:rPr lang="zh-CN" altLang="en-US" dirty="0"/>
                  <a:t>设函数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满足</a:t>
                </a:r>
                <a:endParaRPr lang="en-US" altLang="zh-CN" dirty="0"/>
              </a:p>
              <a:p>
                <a:r>
                  <a:rPr lang="en-US" altLang="zh-CN" dirty="0"/>
                  <a:t>(1) </a:t>
                </a:r>
                <a:r>
                  <a:rPr lang="zh-CN" altLang="en-US" dirty="0"/>
                  <a:t>当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充分大时可导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CN" dirty="0"/>
                  <a:t>;</a:t>
                </a:r>
              </a:p>
              <a:p>
                <a:r>
                  <a:rPr lang="en-US" altLang="zh-CN" dirty="0"/>
                  <a:t>(2)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;</a:t>
                </a:r>
              </a:p>
              <a:p>
                <a:r>
                  <a:rPr lang="en-US" altLang="zh-CN" dirty="0"/>
                  <a:t>(3)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存在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(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或无穷大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),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则有</a:t>
                </a:r>
                <a:endParaRPr lang="en-US" altLang="zh-CN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15876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62C2BF8-1575-2807-A142-BEFA226ACB40}"/>
              </a:ext>
            </a:extLst>
          </p:cNvPr>
          <p:cNvSpPr/>
          <p:nvPr/>
        </p:nvSpPr>
        <p:spPr>
          <a:xfrm>
            <a:off x="695400" y="1628800"/>
            <a:ext cx="10801200" cy="345638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zh-CN" altLang="en-US" dirty="0">
                    <a:solidFill>
                      <a:srgbClr val="0000FF"/>
                    </a:solidFill>
                  </a:rPr>
                  <a:t>证明 </a:t>
                </a:r>
                <a:r>
                  <a:rPr lang="zh-CN" altLang="en-US" dirty="0"/>
                  <a:t>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den>
                    </m:f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由洛必达法则</a:t>
                </a:r>
                <a:r>
                  <a:rPr lang="en-US" altLang="zh-CN" dirty="0"/>
                  <a:t>,</a:t>
                </a:r>
                <a:br>
                  <a:rPr lang="en-US" altLang="zh-CN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</m:e>
                            </m:d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</m:e>
                            </m:d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</m:e>
                            </m:d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注 </a:t>
                </a:r>
                <a:r>
                  <a:rPr lang="zh-CN" altLang="en-US" dirty="0"/>
                  <a:t>上述两个定理对于单侧极限也成立</a:t>
                </a:r>
                <a:r>
                  <a:rPr lang="en-US" altLang="zh-CN" dirty="0"/>
                  <a:t>.</a:t>
                </a:r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32610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HFU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HFUT" id="{00D2E22C-DF7A-4DAA-8C59-8A1BAFBA4426}" vid="{F913151E-D0D1-42EF-8D82-59776266B37B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HFUT</Template>
  <TotalTime>7681</TotalTime>
  <Words>1907</Words>
  <Application>Microsoft Office PowerPoint</Application>
  <PresentationFormat>宽屏</PresentationFormat>
  <Paragraphs>184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6" baseType="lpstr">
      <vt:lpstr>黑体</vt:lpstr>
      <vt:lpstr>微软雅黑</vt:lpstr>
      <vt:lpstr>Arial</vt:lpstr>
      <vt:lpstr>Cambria Math</vt:lpstr>
      <vt:lpstr>Consolas</vt:lpstr>
      <vt:lpstr>Times New Roman</vt:lpstr>
      <vt:lpstr>HFUT</vt:lpstr>
      <vt:lpstr>4.2 洛必达法则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合肥工业大学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4.2 洛必达法则</dc:title>
  <dc:subject>高等数学</dc:subject>
  <dc:creator>张神星</dc:creator>
  <cp:lastModifiedBy>张 神星</cp:lastModifiedBy>
  <cp:revision>283</cp:revision>
  <dcterms:created xsi:type="dcterms:W3CDTF">2000-05-19T08:23:03Z</dcterms:created>
  <dcterms:modified xsi:type="dcterms:W3CDTF">2022-05-23T06:16:33Z</dcterms:modified>
  <cp:category>教学课件</cp:category>
  <cp:version>1.0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1033-3.3.0.5120</vt:lpwstr>
  </property>
</Properties>
</file>