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9"/>
  </p:notesMasterIdLst>
  <p:handoutMasterIdLst>
    <p:handoutMasterId r:id="rId40"/>
  </p:handoutMasterIdLst>
  <p:sldIdLst>
    <p:sldId id="352" r:id="rId2"/>
    <p:sldId id="332" r:id="rId3"/>
    <p:sldId id="360" r:id="rId4"/>
    <p:sldId id="381" r:id="rId5"/>
    <p:sldId id="382" r:id="rId6"/>
    <p:sldId id="356" r:id="rId7"/>
    <p:sldId id="357" r:id="rId8"/>
    <p:sldId id="383" r:id="rId9"/>
    <p:sldId id="358" r:id="rId10"/>
    <p:sldId id="359" r:id="rId11"/>
    <p:sldId id="384" r:id="rId12"/>
    <p:sldId id="361" r:id="rId13"/>
    <p:sldId id="362" r:id="rId14"/>
    <p:sldId id="385" r:id="rId15"/>
    <p:sldId id="363" r:id="rId16"/>
    <p:sldId id="364" r:id="rId17"/>
    <p:sldId id="386" r:id="rId18"/>
    <p:sldId id="365" r:id="rId19"/>
    <p:sldId id="366" r:id="rId20"/>
    <p:sldId id="367" r:id="rId21"/>
    <p:sldId id="368" r:id="rId22"/>
    <p:sldId id="387" r:id="rId23"/>
    <p:sldId id="388" r:id="rId24"/>
    <p:sldId id="369" r:id="rId25"/>
    <p:sldId id="370" r:id="rId26"/>
    <p:sldId id="371" r:id="rId27"/>
    <p:sldId id="389" r:id="rId28"/>
    <p:sldId id="372" r:id="rId29"/>
    <p:sldId id="391" r:id="rId30"/>
    <p:sldId id="390" r:id="rId31"/>
    <p:sldId id="373" r:id="rId32"/>
    <p:sldId id="374" r:id="rId33"/>
    <p:sldId id="379" r:id="rId34"/>
    <p:sldId id="375" r:id="rId35"/>
    <p:sldId id="376" r:id="rId36"/>
    <p:sldId id="377" r:id="rId37"/>
    <p:sldId id="378" r:id="rId38"/>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050"/>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859622222"/>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lstStyle>
            <a:lvl1pPr algn="ctr">
              <a:defRPr sz="2500" b="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510345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155558"/>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20438531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a:t>第一</a:t>
                </a:r>
                <a:r>
                  <a:rPr lang="zh-CN" altLang="en-US" dirty="0" smtClean="0"/>
                  <a:t>种形式常常用在研究抽象函数性质与导函数关系时</a:t>
                </a:r>
                <a:r>
                  <a:rPr lang="en-US" altLang="zh-CN" dirty="0" smtClean="0"/>
                  <a:t>, </a:t>
                </a:r>
                <a:r>
                  <a:rPr lang="zh-CN" altLang="en-US" dirty="0" smtClean="0"/>
                  <a:t>而第三种形式则常常用在计算具体函数的导数</a:t>
                </a:r>
                <a:r>
                  <a:rPr lang="en-US" altLang="zh-CN" dirty="0" smtClean="0"/>
                  <a:t>, </a:t>
                </a:r>
                <a:r>
                  <a:rPr lang="zh-CN" altLang="en-US" dirty="0" smtClean="0"/>
                  <a:t>此时该极限是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0</m:t>
                        </m:r>
                      </m:den>
                    </m:f>
                  </m:oMath>
                </a14:m>
                <a:r>
                  <a:rPr lang="zh-CN" altLang="en-US" dirty="0" smtClean="0"/>
                  <a:t> 型不定式</a:t>
                </a:r>
                <a:r>
                  <a:rPr lang="en-US" altLang="zh-CN" dirty="0" smtClean="0"/>
                  <a:t>, </a:t>
                </a:r>
                <a:r>
                  <a:rPr lang="zh-CN" altLang="en-US" dirty="0" smtClean="0"/>
                  <a:t>我们可以利用等价无穷小来计算</a:t>
                </a:r>
                <a:r>
                  <a:rPr lang="en-US" altLang="zh-CN" dirty="0" smtClean="0"/>
                  <a:t>.</a:t>
                </a:r>
              </a:p>
              <a:p>
                <a:r>
                  <a:rPr lang="zh-CN" altLang="en-US" dirty="0"/>
                  <a:t>第二</a:t>
                </a:r>
                <a:r>
                  <a:rPr lang="zh-CN" altLang="en-US" dirty="0" smtClean="0"/>
                  <a:t>种形式则表明了导数和微分的关系</a:t>
                </a:r>
                <a:r>
                  <a:rPr lang="en-US" altLang="zh-CN" dirty="0" smtClean="0"/>
                  <a:t>, </a:t>
                </a:r>
                <a:r>
                  <a:rPr lang="zh-CN" altLang="en-US" dirty="0" smtClean="0"/>
                  <a:t>这种关系我们会在后面再介绍</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相应</a:t>
                </a:r>
                <a:r>
                  <a:rPr lang="zh-CN" altLang="en-US" dirty="0"/>
                  <a:t>的</a:t>
                </a:r>
                <a:r>
                  <a:rPr lang="zh-CN" altLang="en-US" dirty="0" smtClean="0"/>
                  <a:t>法线斜率为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时则为竖直直线</a:t>
                </a:r>
                <a:r>
                  <a:rPr lang="en-US" altLang="zh-CN" dirty="0" smtClean="0"/>
                  <a:t>), </a:t>
                </a:r>
                <a:r>
                  <a:rPr lang="zh-CN" altLang="en-US" dirty="0" smtClean="0"/>
                  <a:t>方程</a:t>
                </a:r>
                <a:r>
                  <a:rPr lang="zh-CN" altLang="en-US" dirty="0"/>
                  <a:t>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切线为竖直直线</a:t>
                </a:r>
                <a:r>
                  <a:rPr lang="en-US" altLang="zh-CN" dirty="0" smtClean="0"/>
                  <a:t>, </a:t>
                </a:r>
              </a:p>
              <a:p>
                <a:pPr marL="0" indent="0" algn="ctr">
                  <a:buNone/>
                </a:pPr>
                <a:r>
                  <a:rPr lang="zh-CN" altLang="en-US" dirty="0" smtClean="0"/>
                  <a:t>切线方程为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法线方程为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由此可知</a:t>
                </a:r>
                <a:r>
                  <a:rPr lang="en-US" altLang="zh-CN" dirty="0"/>
                  <a:t>, </a:t>
                </a:r>
                <a:r>
                  <a:rPr lang="zh-CN" altLang="en-US" dirty="0"/>
                  <a:t>凹面镜的表面是旋转抛物面</a:t>
                </a:r>
                <a:r>
                  <a:rPr lang="en-US" altLang="zh-CN" dirty="0" smtClean="0"/>
                  <a:t>.</a:t>
                </a:r>
              </a:p>
              <a:p>
                <a:r>
                  <a:rPr lang="zh-CN" altLang="en-US" dirty="0" smtClean="0"/>
                  <a:t>对于凸透镜</a:t>
                </a:r>
                <a:r>
                  <a:rPr lang="en-US" altLang="zh-CN" dirty="0" smtClean="0"/>
                  <a:t>, </a:t>
                </a:r>
                <a:r>
                  <a:rPr lang="zh-CN" altLang="en-US" dirty="0" smtClean="0"/>
                  <a:t>我们也可以类似地运用折射定律来研究它的曲面方程</a:t>
                </a:r>
                <a:r>
                  <a:rPr lang="en-US" altLang="zh-CN" dirty="0" smtClean="0"/>
                  <a:t>, </a:t>
                </a:r>
                <a:r>
                  <a:rPr lang="zh-CN" altLang="en-US" dirty="0" smtClean="0"/>
                  <a:t>它的表面也是旋转抛物面</a:t>
                </a:r>
                <a:r>
                  <a:rPr lang="en-US" altLang="zh-CN" dirty="0" smtClean="0"/>
                  <a:t>. </a:t>
                </a:r>
                <a:r>
                  <a:rPr lang="zh-CN" altLang="en-US" dirty="0" smtClean="0"/>
                  <a:t>不过在精度需要不高时</a:t>
                </a:r>
                <a:r>
                  <a:rPr lang="en-US" altLang="zh-CN" dirty="0" smtClean="0"/>
                  <a:t>, </a:t>
                </a:r>
                <a:r>
                  <a:rPr lang="zh-CN" altLang="en-US" dirty="0" smtClean="0"/>
                  <a:t>往往用更容易加工的球面镜来代替</a:t>
                </a:r>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Para>
                </a14:m>
                <a:endParaRPr lang="en-US" altLang="zh-CN" b="0" i="1" dirty="0" smtClean="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和极限以及连续性类似</a:t>
                </a:r>
                <a:r>
                  <a:rPr lang="en-US" altLang="zh-CN" dirty="0" smtClean="0"/>
                  <a:t>, </a:t>
                </a:r>
                <a:r>
                  <a:rPr lang="zh-CN" altLang="en-US" dirty="0" smtClean="0"/>
                  <a:t>我们也可以定义单侧导数</a:t>
                </a:r>
                <a:r>
                  <a:rPr lang="en-US" altLang="zh-CN" dirty="0"/>
                  <a:t>.</a:t>
                </a:r>
              </a:p>
              <a:p>
                <a:r>
                  <a:rPr lang="zh-CN" altLang="en-US" dirty="0" smtClean="0">
                    <a:solidFill>
                      <a:srgbClr val="00B050"/>
                    </a:solidFill>
                  </a:rPr>
                  <a:t>定义</a:t>
                </a:r>
                <a:r>
                  <a:rPr lang="zh-CN" altLang="en-US" dirty="0" smtClean="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smtClean="0"/>
                  <a:t>存在</a:t>
                </a:r>
                <a:r>
                  <a:rPr lang="en-US" altLang="zh-CN" dirty="0" smtClean="0"/>
                  <a:t>(</a:t>
                </a:r>
                <a:r>
                  <a:rPr lang="zh-CN" altLang="en-US" dirty="0" smtClean="0"/>
                  <a:t>这意味着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在某个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上有定义</a:t>
                </a:r>
                <a:r>
                  <a:rPr lang="en-US" altLang="zh-CN" dirty="0" smtClean="0"/>
                  <a:t>), </a:t>
                </a:r>
                <a:r>
                  <a:rPr lang="zh-CN" altLang="en-US" dirty="0" smtClean="0"/>
                  <a:t>则称函数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a:t>
                </a:r>
                <a:r>
                  <a:rPr lang="zh-CN" altLang="en-US" dirty="0"/>
                  <a:t>这意味着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在某个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e>
                    </m:d>
                  </m:oMath>
                </a14:m>
                <a:r>
                  <a:rPr lang="en-US" altLang="zh-CN" dirty="0"/>
                  <a:t> </a:t>
                </a:r>
                <a:r>
                  <a:rPr lang="zh-CN" altLang="en-US" dirty="0"/>
                  <a:t>上有定义</a:t>
                </a:r>
                <a:r>
                  <a:rPr lang="en-US" altLang="zh-CN" dirty="0"/>
                  <a:t>), </a:t>
                </a:r>
                <a:r>
                  <a:rPr lang="zh-CN" altLang="en-US" dirty="0" smtClean="0"/>
                  <a:t>则称</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smtClean="0"/>
                  <a:t>.</a:t>
                </a:r>
              </a:p>
              <a:p>
                <a:r>
                  <a:rPr lang="zh-CN" altLang="en-US" dirty="0" smtClean="0"/>
                  <a:t>如果函数在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处左右均可导</a:t>
                </a:r>
                <a:r>
                  <a:rPr lang="en-US" altLang="zh-CN" dirty="0" smtClean="0"/>
                  <a:t>, </a:t>
                </a:r>
                <a:r>
                  <a:rPr lang="zh-CN" altLang="en-US" dirty="0" smtClean="0"/>
                  <a:t>那么能推出在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处可导吗</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a:t>
                </a:r>
                <a:r>
                  <a:rPr lang="zh-CN" altLang="en-US" dirty="0" smtClean="0">
                    <a:solidFill>
                      <a:srgbClr val="FF0000"/>
                    </a:solidFill>
                  </a:rPr>
                  <a:t>左可导</a:t>
                </a:r>
                <a:r>
                  <a:rPr lang="zh-CN" altLang="en-US" dirty="0" smtClean="0"/>
                  <a:t>又</a:t>
                </a:r>
                <a:r>
                  <a:rPr lang="zh-CN" altLang="en-US" dirty="0" smtClean="0">
                    <a:solidFill>
                      <a:srgbClr val="FF0000"/>
                    </a:solidFill>
                  </a:rPr>
                  <a:t>右可导</a:t>
                </a:r>
                <a:r>
                  <a:rPr lang="en-US" altLang="zh-CN" dirty="0" smtClean="0"/>
                  <a:t>, </a:t>
                </a:r>
                <a:r>
                  <a:rPr lang="zh-CN" altLang="en-US" dirty="0" smtClean="0"/>
                  <a:t>且 </a:t>
                </a:r>
                <a14:m>
                  <m:oMath xmlns:m="http://schemas.openxmlformats.org/officeDocument/2006/math">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oMath>
                </a14:m>
                <a:r>
                  <a:rPr lang="en-US" altLang="zh-CN" dirty="0" smtClean="0"/>
                  <a:t>.</a:t>
                </a:r>
              </a:p>
              <a:p>
                <a:r>
                  <a:rPr lang="zh-CN" altLang="en-US" dirty="0" smtClean="0"/>
                  <a:t>这由极限的存在性直接推出</a:t>
                </a:r>
                <a:r>
                  <a:rPr lang="en-US" altLang="zh-CN" dirty="0" smtClean="0"/>
                  <a:t>. </a:t>
                </a:r>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和连续性</a:t>
                </a:r>
                <a:r>
                  <a:rPr lang="zh-CN" altLang="en-US" dirty="0" smtClean="0"/>
                  <a:t>类似</a:t>
                </a:r>
                <a:r>
                  <a:rPr lang="en-US" altLang="zh-CN" dirty="0" smtClean="0"/>
                  <a:t>, </a:t>
                </a:r>
                <a:r>
                  <a:rPr lang="zh-CN" altLang="en-US" dirty="0" smtClean="0"/>
                  <a:t>我们可以研究函数在区间上的可导性</a:t>
                </a:r>
                <a:r>
                  <a:rPr lang="en-US" altLang="zh-CN" dirty="0" smtClean="0"/>
                  <a:t>.</a:t>
                </a:r>
              </a:p>
              <a:p>
                <a:r>
                  <a:rPr lang="zh-CN" altLang="en-US" dirty="0" smtClean="0">
                    <a:solidFill>
                      <a:srgbClr val="00B050"/>
                    </a:solidFill>
                  </a:rPr>
                  <a:t>定义 </a:t>
                </a:r>
                <a:r>
                  <a:rPr lang="zh-CN" altLang="en-US" dirty="0" smtClean="0"/>
                  <a:t>如果</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2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由此可知左右导数不能</a:t>
                </a:r>
                <a:r>
                  <a:rPr lang="zh-CN" altLang="en-US" dirty="0"/>
                  <a:t>写成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a:t> </a:t>
                </a:r>
                <a:r>
                  <a:rPr lang="zh-CN" altLang="en-US" dirty="0"/>
                  <a:t>和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smtClean="0"/>
                  <a:t>, </a:t>
                </a:r>
                <a:r>
                  <a:rPr lang="zh-CN" altLang="en-US" dirty="0" smtClean="0"/>
                  <a:t>因为这种写法表示的是导函数在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的左右极限</a:t>
                </a:r>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0,</m:t>
                              </m:r>
                            </m:e>
                            <m:e>
                              <m:r>
                                <a:rPr lang="en-US" altLang="zh-CN" b="0" i="1" smtClean="0">
                                  <a:latin typeface="Cambria Math" panose="02040503050406030204" pitchFamily="18" charset="0"/>
                                </a:rPr>
                                <m:t>𝑥</m:t>
                              </m:r>
                              <m:r>
                                <a:rPr lang="en-US" altLang="zh-CN" b="0" i="1" smtClean="0">
                                  <a:latin typeface="Cambria Math" panose="02040503050406030204" pitchFamily="18" charset="0"/>
                                </a:rPr>
                                <m:t>=0,</m:t>
                              </m:r>
                            </m:e>
                          </m:mr>
                        </m:m>
                      </m:e>
                    </m:d>
                  </m:oMath>
                </a14:m>
                <a:r>
                  <a:rPr lang="zh-CN" altLang="en-US" dirty="0" smtClean="0"/>
                  <a:t> 则</a:t>
                </a:r>
                <a:endParaRPr lang="en-US" altLang="zh-CN" dirty="0" smtClean="0"/>
              </a:p>
              <a:p>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den>
                                </m:f>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func>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a14:m>
                <a:endParaRPr lang="en-US" altLang="zh-CN" dirty="0" smtClean="0"/>
              </a:p>
              <a:p>
                <a:r>
                  <a:rPr lang="zh-CN" altLang="en-US" dirty="0" smtClean="0"/>
                  <a:t>后续我们会看到</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oMath>
                </a14:m>
                <a:r>
                  <a:rPr lang="en-US" altLang="zh-CN" dirty="0" smtClean="0"/>
                  <a:t>.</a:t>
                </a:r>
              </a:p>
              <a:p>
                <a:r>
                  <a:rPr lang="zh-CN" altLang="en-US" dirty="0" smtClean="0"/>
                  <a:t>于是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不存在</a:t>
                </a:r>
                <a:r>
                  <a:rPr lang="en-US" altLang="zh-CN" dirty="0" smtClean="0"/>
                  <a:t>, </a:t>
                </a:r>
                <a:r>
                  <a:rPr lang="zh-CN" altLang="en-US" dirty="0" smtClean="0"/>
                  <a:t>即导函数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处不连续</a:t>
                </a:r>
                <a:r>
                  <a:rPr lang="en-US" altLang="zh-CN" dirty="0" smtClean="0"/>
                  <a:t>.</a:t>
                </a:r>
              </a:p>
              <a:p>
                <a:r>
                  <a:rPr lang="zh-CN" altLang="en-US" dirty="0" smtClean="0"/>
                  <a:t>所以可导函数的</a:t>
                </a:r>
                <a:r>
                  <a:rPr lang="zh-CN" altLang="en-US" dirty="0" smtClean="0">
                    <a:solidFill>
                      <a:srgbClr val="FF0000"/>
                    </a:solidFill>
                  </a:rPr>
                  <a:t>导函数不一定连续</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1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因此我们不可以将导数写成后一种形式</a:t>
                </a:r>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limLow>
                          <m:limLowPr>
                            <m:ctrlPr>
                              <a:rPr lang="en-US" altLang="zh-CN" sz="2800" i="1">
                                <a:solidFill>
                                  <a:schemeClr val="tx1"/>
                                </a:solidFill>
                                <a:latin typeface="Cambria Math" panose="02040503050406030204" pitchFamily="18" charset="0"/>
                              </a:rPr>
                            </m:ctrlPr>
                          </m:limLowPr>
                          <m:e>
                            <m:r>
                              <m:rPr>
                                <m:sty m:val="p"/>
                              </m:rPr>
                              <a:rPr lang="en-US" altLang="zh-CN" sz="2800">
                                <a:solidFill>
                                  <a:schemeClr val="tx1"/>
                                </a:solidFill>
                                <a:latin typeface="Cambria Math" panose="02040503050406030204" pitchFamily="18" charset="0"/>
                              </a:rPr>
                              <m:t>lim</m:t>
                            </m:r>
                          </m:e>
                          <m:lim>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→0</m:t>
                            </m:r>
                          </m:lim>
                        </m:limLow>
                      </m:fName>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num>
                          <m:den>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den>
                        </m:f>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𝑎</m:t>
                                </m:r>
                              </m:e>
                              <m:sup>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zh-CN" altLang="en-US" i="1">
                          <a:latin typeface="Cambria Math" panose="02040503050406030204" pitchFamily="18" charset="0"/>
                        </a:rPr>
                        <m:t>等价无穷小</m:t>
                      </m:r>
                      <m:r>
                        <a:rPr lang="zh-CN" altLang="en-US" i="1" smtClean="0">
                          <a:latin typeface="Cambria Math" panose="02040503050406030204" pitchFamily="18" charset="0"/>
                        </a:rPr>
                        <m:t>替换</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r>
                        <a:rPr lang="en-US" altLang="zh-CN" b="0" i="1" smtClean="0">
                          <a:latin typeface="Cambria Math" panose="02040503050406030204" pitchFamily="18" charset="0"/>
                        </a:rPr>
                        <m:t>.</m:t>
                      </m:r>
                    </m:oMath>
                  </m:oMathPara>
                </a14:m>
                <a:endParaRPr lang="en-US" altLang="zh-CN" dirty="0" smtClean="0"/>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m:rPr>
                                <m:sty m:val="p"/>
                              </m:rPr>
                              <a:rPr lang="en-US" altLang="zh-CN" b="0" i="0" smtClean="0">
                                <a:solidFill>
                                  <a:srgbClr val="FF0000"/>
                                </a:solidFill>
                                <a:latin typeface="Cambria Math" panose="02040503050406030204" pitchFamily="18" charset="0"/>
                              </a:rPr>
                              <m:t>e</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e</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≠0</m:t>
                        </m:r>
                      </m:e>
                    </m:d>
                  </m:oMath>
                </a14:m>
                <a:r>
                  <a:rPr lang="zh-CN" altLang="en-US" dirty="0" smtClean="0"/>
                  <a:t> 的图像是一个抛物线</a:t>
                </a:r>
                <a:r>
                  <a:rPr lang="en-US" altLang="zh-CN" dirty="0" smtClean="0"/>
                  <a:t>, </a:t>
                </a:r>
                <a:r>
                  <a:rPr lang="zh-CN" altLang="en-US" dirty="0" smtClean="0"/>
                  <a:t>顶点为 </a:t>
                </a:r>
                <a14:m>
                  <m:oMath xmlns:m="http://schemas.openxmlformats.org/officeDocument/2006/math">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den>
                        </m:f>
                      </m:e>
                    </m:d>
                  </m:oMath>
                </a14:m>
                <a:r>
                  <a:rPr lang="en-US" altLang="zh-CN" dirty="0" smtClean="0"/>
                  <a:t>.</a:t>
                </a:r>
              </a:p>
              <a:p>
                <a:pPr>
                  <a:lnSpc>
                    <a:spcPct val="120000"/>
                  </a:lnSpc>
                  <a:spcAft>
                    <a:spcPts val="600"/>
                  </a:spcAft>
                </a:pPr>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oMath>
                </a14:m>
                <a:r>
                  <a:rPr lang="zh-CN" altLang="en-US" dirty="0" smtClean="0"/>
                  <a:t> 时</a:t>
                </a:r>
                <a:r>
                  <a:rPr lang="en-US" altLang="zh-CN" dirty="0" smtClean="0"/>
                  <a:t>, </a:t>
                </a:r>
                <a:r>
                  <a:rPr lang="zh-CN" altLang="en-US" dirty="0" smtClean="0"/>
                  <a:t>这个抛物线开口向上</a:t>
                </a:r>
                <a:r>
                  <a:rPr lang="en-US" altLang="zh-CN" dirty="0" smtClean="0"/>
                  <a:t>, </a:t>
                </a:r>
                <a:r>
                  <a:rPr lang="zh-CN" altLang="en-US" dirty="0" smtClean="0"/>
                  <a:t>其顶点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zh-CN" altLang="en-US" dirty="0" smtClean="0"/>
                  <a:t> 是该图像的最低点</a:t>
                </a:r>
                <a:r>
                  <a:rPr lang="en-US" altLang="zh-CN" dirty="0" smtClean="0"/>
                  <a:t>, </a:t>
                </a:r>
                <a:r>
                  <a:rPr lang="zh-CN" altLang="en-US" dirty="0" smtClean="0"/>
                  <a:t>对应的函数值是这个函数的最小值</a:t>
                </a:r>
                <a:r>
                  <a:rPr lang="en-US" altLang="zh-CN" dirty="0"/>
                  <a:t>.</a:t>
                </a:r>
              </a:p>
              <a:p>
                <a:pPr>
                  <a:lnSpc>
                    <a:spcPct val="120000"/>
                  </a:lnSpc>
                  <a:spcAft>
                    <a:spcPts val="600"/>
                  </a:spcAft>
                </a:pPr>
                <a:r>
                  <a:rPr lang="zh-CN" altLang="en-US" dirty="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&gt;0</m:t>
                    </m:r>
                  </m:oMath>
                </a14:m>
                <a:r>
                  <a:rPr lang="zh-CN" altLang="en-US" dirty="0"/>
                  <a:t> 时</a:t>
                </a:r>
                <a:r>
                  <a:rPr lang="en-US" altLang="zh-CN" dirty="0"/>
                  <a:t>, </a:t>
                </a:r>
                <a:r>
                  <a:rPr lang="zh-CN" altLang="en-US" dirty="0"/>
                  <a:t>这个抛物线</a:t>
                </a:r>
                <a:r>
                  <a:rPr lang="zh-CN" altLang="en-US" dirty="0" smtClean="0"/>
                  <a:t>开口向下</a:t>
                </a:r>
                <a:r>
                  <a:rPr lang="en-US" altLang="zh-CN" dirty="0" smtClean="0"/>
                  <a:t>, </a:t>
                </a:r>
                <a:r>
                  <a:rPr lang="zh-CN" altLang="en-US" dirty="0"/>
                  <a:t>其顶点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en-US" dirty="0" smtClean="0"/>
                  <a:t> 是</a:t>
                </a:r>
                <a:r>
                  <a:rPr lang="zh-CN" altLang="en-US" dirty="0"/>
                  <a:t>该图像的</a:t>
                </a:r>
                <a:r>
                  <a:rPr lang="zh-CN" altLang="en-US" dirty="0" smtClean="0"/>
                  <a:t>最</a:t>
                </a:r>
                <a:r>
                  <a:rPr lang="zh-CN" altLang="en-US" dirty="0"/>
                  <a:t>高</a:t>
                </a:r>
                <a:r>
                  <a:rPr lang="zh-CN" altLang="en-US" dirty="0" smtClean="0"/>
                  <a:t>点</a:t>
                </a:r>
                <a:r>
                  <a:rPr lang="en-US" altLang="zh-CN" dirty="0"/>
                  <a:t>, </a:t>
                </a:r>
                <a:r>
                  <a:rPr lang="zh-CN" altLang="en-US" dirty="0"/>
                  <a:t>对应的函数值是这个函数的</a:t>
                </a:r>
                <a:r>
                  <a:rPr lang="zh-CN" altLang="en-US" dirty="0" smtClean="0"/>
                  <a:t>最小值</a:t>
                </a:r>
                <a:r>
                  <a:rPr lang="en-US" altLang="zh-CN" dirty="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451" b="-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=0</m:t>
                          </m:r>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i="1">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a:latin typeface="Cambria Math" panose="02040503050406030204" pitchFamily="18" charset="0"/>
                      </a:rPr>
                      <m:t>&gt;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a:t>
                </a:r>
              </a:p>
              <a:p>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上可导</a:t>
                </a:r>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但如果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e>
                            </m:mr>
                          </m:m>
                        </m:e>
                      </m:d>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使得当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时</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使得当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r>
                  <a:rPr lang="zh-CN" altLang="en-US" dirty="0" smtClean="0">
                    <a:latin typeface="Cambria Math" panose="02040503050406030204" pitchFamily="18" charset="0"/>
                  </a:rPr>
                  <a:t>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注 </a:t>
                </a:r>
                <a:r>
                  <a:rPr lang="zh-CN" altLang="en-US" dirty="0" smtClean="0"/>
                  <a:t>这里 </a:t>
                </a:r>
                <a14:m>
                  <m:oMath xmlns:m="http://schemas.openxmlformats.org/officeDocument/2006/math">
                    <m:r>
                      <a:rPr lang="en-US" altLang="zh-CN" b="0" i="1" smtClean="0">
                        <a:latin typeface="Cambria Math" panose="02040503050406030204" pitchFamily="18" charset="0"/>
                      </a:rPr>
                      <m:t>&gt;</m:t>
                    </m:r>
                  </m:oMath>
                </a14:m>
                <a:r>
                  <a:rPr lang="en-US" altLang="zh-CN" dirty="0" smtClean="0"/>
                  <a:t> </a:t>
                </a:r>
                <a:r>
                  <a:rPr lang="zh-CN" altLang="en-US" dirty="0" smtClean="0"/>
                  <a:t>不能换成 </a:t>
                </a:r>
                <a14:m>
                  <m:oMath xmlns:m="http://schemas.openxmlformats.org/officeDocument/2006/math">
                    <m:r>
                      <a:rPr lang="en-US" altLang="zh-CN" b="0" i="1" smtClean="0">
                        <a:latin typeface="Cambria Math" panose="02040503050406030204" pitchFamily="18" charset="0"/>
                      </a:rPr>
                      <m:t>≥</m:t>
                    </m:r>
                  </m:oMath>
                </a14:m>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𝑥</m:t>
                              </m:r>
                              <m:r>
                                <a:rPr lang="en-US" altLang="zh-CN" i="1">
                                  <a:latin typeface="Cambria Math" panose="02040503050406030204" pitchFamily="18" charset="0"/>
                                </a:rPr>
                                <m:t>=0.</m:t>
                              </m:r>
                            </m:e>
                          </m:mr>
                        </m:m>
                      </m:e>
                    </m:d>
                  </m:oMath>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t>类似地</a:t>
                </a:r>
                <a:r>
                  <a:rPr lang="en-US" altLang="zh-CN" dirty="0" smtClean="0"/>
                  <a:t>, </a:t>
                </a:r>
                <a:r>
                  <a:rPr lang="zh-CN" altLang="en-US" dirty="0" smtClean="0"/>
                  <a:t>我们有</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→0</m:t>
                        </m:r>
                      </m:lim>
                    </m:limLow>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e>
                        </m:d>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分析 </a:t>
                </a:r>
                <a:r>
                  <a:rPr lang="zh-CN" altLang="en-US" dirty="0" smtClean="0"/>
                  <a:t>我们在极限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 </m:t>
                        </m:r>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中将 </a:t>
                </a:r>
                <a14:m>
                  <m:oMath xmlns:m="http://schemas.openxmlformats.org/officeDocument/2006/math">
                    <m:r>
                      <a:rPr lang="en-US" altLang="zh-CN" b="0" i="1" smtClean="0">
                        <a:latin typeface="Cambria Math" panose="02040503050406030204" pitchFamily="18" charset="0"/>
                      </a:rPr>
                      <m:t>𝑥</m:t>
                    </m:r>
                  </m:oMath>
                </a14:m>
                <a:r>
                  <a:rPr lang="zh-CN" altLang="en-US" dirty="0" smtClean="0"/>
                  <a:t> 换成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0" smtClean="0">
                          <a:latin typeface="Cambria Math" panose="02040503050406030204" pitchFamily="18" charset="0"/>
                        </a:rPr>
                        <m:t>.</m:t>
                      </m:r>
                    </m:oMath>
                  </m:oMathPara>
                </a14:m>
                <a:endParaRPr lang="en-US" altLang="zh-CN" dirty="0" smtClean="0"/>
              </a:p>
              <a:p>
                <a:r>
                  <a:rPr lang="zh-CN" altLang="en-US" dirty="0">
                    <a:solidFill>
                      <a:srgbClr val="0000FF"/>
                    </a:solidFill>
                  </a:rPr>
                  <a:t>解 </a:t>
                </a:r>
                <a:r>
                  <a:rPr lang="zh-CN" altLang="en-US" dirty="0"/>
                  <a:t>由题</a:t>
                </a:r>
                <a:r>
                  <a:rPr lang="zh-CN" altLang="en-US" dirty="0" smtClean="0"/>
                  <a:t>设</a:t>
                </a:r>
                <a:r>
                  <a:rPr lang="zh-CN" altLang="en-US" dirty="0" smtClean="0"/>
                  <a:t>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pPr marL="0" indent="0">
                  <a:buNone/>
                </a:pPr>
                <a14:m>
                  <m:oMathPara xmlns:m="http://schemas.openxmlformats.org/officeDocument/2006/math">
                    <m:oMathParaPr>
                      <m:jc m:val="centerGroup"/>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  </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−2</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e>
                        </m:d>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−2</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′(0)</m:t>
                    </m:r>
                  </m:oMath>
                </a14:m>
                <a:r>
                  <a:rPr lang="en-US" altLang="zh-CN" dirty="0" smtClean="0"/>
                  <a:t>, </a:t>
                </a:r>
                <a:r>
                  <a:rPr lang="zh-CN" altLang="en-US" dirty="0" smtClean="0"/>
                  <a:t>选 </a:t>
                </a:r>
                <a:r>
                  <a:rPr lang="en-US" altLang="zh-CN" dirty="0" smtClean="0"/>
                  <a:t>B.</a:t>
                </a:r>
                <a:endParaRPr lang="en-US" altLang="zh-CN" dirty="0"/>
              </a:p>
              <a:p>
                <a:endParaRPr lang="en-US" altLang="zh-CN" dirty="0" smtClean="0"/>
              </a:p>
              <a:p>
                <a:endParaRPr lang="en-US" altLang="zh-CN" dirty="0"/>
              </a:p>
              <a:p>
                <a:endParaRPr lang="en-US" altLang="zh-CN" dirty="0"/>
              </a:p>
              <a:p>
                <a:endParaRPr lang="en-US" altLang="zh-CN" dirty="0"/>
              </a:p>
              <a:p>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1" smtClean="0">
                        <a:latin typeface="Cambria Math" panose="02040503050406030204" pitchFamily="18" charset="0"/>
                      </a:rPr>
                      <m:t>=0</m:t>
                    </m:r>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smtClean="0"/>
                  <a:t>.</a:t>
                </a:r>
              </a:p>
              <a:p>
                <a:r>
                  <a:rPr lang="zh-CN" altLang="en-US" dirty="0">
                    <a:solidFill>
                      <a:srgbClr val="0000FF"/>
                    </a:solidFill>
                  </a:rPr>
                  <a:t>定理</a:t>
                </a:r>
                <a:r>
                  <a:rPr lang="en-US" altLang="zh-CN" dirty="0">
                    <a:solidFill>
                      <a:srgbClr val="0000FF"/>
                    </a:solidFill>
                  </a:rPr>
                  <a:t>(</a:t>
                </a:r>
                <a:r>
                  <a:rPr lang="zh-CN" altLang="en-US" dirty="0">
                    <a:solidFill>
                      <a:srgbClr val="0000FF"/>
                    </a:solidFill>
                  </a:rPr>
                  <a:t>逆否命题</a:t>
                </a:r>
                <a:r>
                  <a:rPr lang="en-US" altLang="zh-CN" dirty="0">
                    <a:solidFill>
                      <a:srgbClr val="0000FF"/>
                    </a:solidFill>
                  </a:rPr>
                  <a:t>)</a:t>
                </a:r>
                <a:r>
                  <a:rPr lang="zh-CN" altLang="en-US" dirty="0"/>
                  <a:t> 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处不可导</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a:t>
                </a:r>
                <a:r>
                  <a:rPr lang="zh-CN" altLang="en-US" dirty="0" smtClean="0"/>
                  <a:t>导</a:t>
                </a:r>
                <a:r>
                  <a:rPr lang="en-US" altLang="zh-CN" dirty="0" smtClean="0"/>
                  <a:t>, </a:t>
                </a:r>
                <a:r>
                  <a:rPr lang="zh-CN" altLang="en-US" dirty="0" smtClean="0"/>
                  <a:t>即</a:t>
                </a:r>
                <a:endParaRPr lang="en-US" altLang="zh-CN" dirty="0" smtClean="0"/>
              </a:p>
              <a:p>
                <a:pPr marL="0" indent="0" algn="ctr">
                  <a:buNone/>
                </a:pPr>
                <a:r>
                  <a:rPr lang="zh-CN" altLang="en-US" dirty="0" smtClean="0">
                    <a:solidFill>
                      <a:srgbClr val="FF0000"/>
                    </a:solidFill>
                  </a:rPr>
                  <a:t>可导一定连续</a:t>
                </a:r>
                <a:r>
                  <a:rPr lang="en-US" altLang="zh-CN" dirty="0" smtClean="0">
                    <a:solidFill>
                      <a:srgbClr val="FF0000"/>
                    </a:solidFill>
                  </a:rPr>
                  <a:t>, </a:t>
                </a:r>
                <a:r>
                  <a:rPr lang="zh-CN" altLang="en-US" dirty="0" smtClean="0">
                    <a:solidFill>
                      <a:srgbClr val="FF0000"/>
                    </a:solidFill>
                  </a:rPr>
                  <a:t>连续不一定可导</a:t>
                </a:r>
                <a:r>
                  <a:rPr lang="en-US" altLang="zh-CN" dirty="0" smtClean="0">
                    <a:solidFill>
                      <a:srgbClr val="FF0000"/>
                    </a:solidFill>
                  </a:rPr>
                  <a:t>.</a:t>
                </a:r>
                <a:endParaRPr lang="en-US" altLang="zh-CN" dirty="0" smtClean="0"/>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m:oMathPara>
                </a14:m>
                <a:endParaRPr lang="en-US" altLang="zh-CN" dirty="0" smtClean="0"/>
              </a:p>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0</m:t>
                    </m:r>
                  </m:oMath>
                </a14:m>
                <a:r>
                  <a:rPr lang="en-US" altLang="zh-CN" dirty="0"/>
                  <a:t> </a:t>
                </a:r>
                <a:r>
                  <a:rPr lang="zh-CN" altLang="en-US" dirty="0"/>
                  <a:t>处不可导</a:t>
                </a:r>
                <a:r>
                  <a:rPr lang="en-US" altLang="zh-CN" dirty="0" smtClean="0"/>
                  <a:t>.</a:t>
                </a:r>
                <a:endParaRPr lang="en-US" altLang="zh-CN" dirty="0"/>
              </a:p>
              <a:p>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不仅如此</a:t>
                </a:r>
                <a:r>
                  <a:rPr lang="en-US" altLang="zh-CN" dirty="0" smtClean="0"/>
                  <a:t>, </a:t>
                </a:r>
                <a:r>
                  <a:rPr lang="zh-CN" altLang="en-US" dirty="0" smtClean="0"/>
                  <a:t>魏尔斯特拉斯还构造了一个函数</a:t>
                </a:r>
                <a:r>
                  <a:rPr lang="en-US" altLang="zh-CN" dirty="0" smtClean="0"/>
                  <a:t>, </a:t>
                </a:r>
                <a:r>
                  <a:rPr lang="zh-CN" altLang="en-US" dirty="0" smtClean="0"/>
                  <a:t>这个函数处处连续却处处不可导</a:t>
                </a:r>
                <a:r>
                  <a:rPr lang="en-US" altLang="zh-CN" dirty="0" smtClean="0"/>
                  <a:t>.</a:t>
                </a:r>
              </a:p>
              <a:p>
                <a:r>
                  <a:rPr lang="zh-CN" altLang="en-US" dirty="0" smtClean="0">
                    <a:solidFill>
                      <a:srgbClr val="0000FF"/>
                    </a:solidFill>
                  </a:rPr>
                  <a:t>例</a:t>
                </a:r>
                <a:r>
                  <a:rPr lang="zh-CN" altLang="en-US" dirty="0" smtClean="0"/>
                  <a:t> 魏尔斯特拉斯函数 </a:t>
                </a:r>
                <a:endParaRPr lang="en-US" altLang="zh-CN" b="0" i="1" dirty="0" smtClean="0">
                  <a:latin typeface="Cambria Math" panose="020405030504060302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𝑛</m:t>
                                      </m:r>
                                    </m:sup>
                                  </m:sSup>
                                  <m:r>
                                    <a:rPr lang="en-US" altLang="zh-CN" i="1">
                                      <a:latin typeface="Cambria Math" panose="02040503050406030204" pitchFamily="18" charset="0"/>
                                    </a:rPr>
                                    <m:t>𝜋</m:t>
                                  </m:r>
                                  <m:r>
                                    <a:rPr lang="en-US" altLang="zh-CN" i="1">
                                      <a:latin typeface="Cambria Math" panose="02040503050406030204" pitchFamily="18" charset="0"/>
                                    </a:rPr>
                                    <m:t>𝑥</m:t>
                                  </m:r>
                                </m:e>
                              </m:d>
                            </m:e>
                          </m:func>
                        </m:e>
                      </m:nary>
                      <m:r>
                        <a:rPr lang="en-US" altLang="zh-CN" b="0" i="1" smtClean="0">
                          <a:latin typeface="Cambria Math" panose="02040503050406030204" pitchFamily="18" charset="0"/>
                        </a:rPr>
                        <m:t>,  0&lt;</m:t>
                      </m:r>
                      <m:r>
                        <a:rPr lang="en-US" altLang="zh-CN" b="0" i="1" smtClean="0">
                          <a:latin typeface="Cambria Math" panose="02040503050406030204" pitchFamily="18" charset="0"/>
                        </a:rPr>
                        <m:t>𝑎</m:t>
                      </m:r>
                      <m:r>
                        <a:rPr lang="en-US" altLang="zh-CN" b="0" i="1" smtClean="0">
                          <a:latin typeface="Cambria Math" panose="02040503050406030204" pitchFamily="18" charset="0"/>
                        </a:rPr>
                        <m:t>&lt;1,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&gt;1+1.5</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r>
                        <a:rPr lang="en-US" altLang="zh-CN" b="0" i="1" smtClean="0">
                          <a:latin typeface="Cambria Math" panose="02040503050406030204" pitchFamily="18" charset="0"/>
                        </a:rPr>
                        <m:t>.</m:t>
                      </m:r>
                    </m:oMath>
                  </m:oMathPara>
                </a14:m>
                <a:endParaRPr lang="en-US" altLang="zh-CN" b="0"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3429000"/>
            <a:ext cx="6858000" cy="2828925"/>
          </a:xfrm>
          <a:prstGeom prst="rect">
            <a:avLst/>
          </a:prstGeom>
        </p:spPr>
      </p:pic>
    </p:spTree>
    <p:extLst>
      <p:ext uri="{BB962C8B-B14F-4D97-AF65-F5344CB8AC3E}">
        <p14:creationId xmlns:p14="http://schemas.microsoft.com/office/powerpoint/2010/main" val="18471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分析</a:t>
                </a:r>
                <a:r>
                  <a:rPr lang="zh-CN" altLang="en-US" dirty="0" smtClean="0"/>
                  <a:t> 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oMath>
                </a14:m>
                <a:r>
                  <a:rPr lang="en-US" altLang="zh-CN" dirty="0" smtClean="0"/>
                  <a:t>.</a:t>
                </a:r>
              </a:p>
              <a:p>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≥1</m:t>
                    </m:r>
                  </m:oMath>
                </a14:m>
                <a:r>
                  <a:rPr lang="en-US" altLang="zh-CN" dirty="0" smtClean="0">
                    <a:solidFill>
                      <a:schemeClr val="tx1"/>
                    </a:solidFill>
                  </a:rPr>
                  <a:t> </a:t>
                </a:r>
                <a:r>
                  <a:rPr lang="zh-CN" altLang="en-US" dirty="0" smtClean="0">
                    <a:solidFill>
                      <a:schemeClr val="tx1"/>
                    </a:solidFill>
                  </a:rPr>
                  <a:t>时</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因此</a:t>
                </a:r>
                <a:endParaRPr lang="en-US" altLang="zh-CN"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(1).</m:t>
                      </m:r>
                    </m:oMath>
                  </m:oMathPara>
                </a14:m>
                <a:endParaRPr lang="en-US" altLang="zh-CN" dirty="0" smtClean="0">
                  <a:solidFill>
                    <a:schemeClr val="tx1"/>
                  </a:solidFill>
                </a:endParaRPr>
              </a:p>
              <a:p>
                <a:r>
                  <a:rPr lang="zh-CN" altLang="en-US" dirty="0" smtClean="0">
                    <a:solidFill>
                      <a:schemeClr val="tx1"/>
                    </a:solidFill>
                  </a:rPr>
                  <a:t>由于可导推出连续</a:t>
                </a:r>
                <a:r>
                  <a:rPr lang="en-US" altLang="zh-CN" dirty="0" smtClean="0">
                    <a:solidFill>
                      <a:schemeClr val="tx1"/>
                    </a:solidFill>
                  </a:rPr>
                  <a:t>, </a:t>
                </a:r>
                <a:r>
                  <a:rPr lang="zh-CN" altLang="en-US" dirty="0" smtClean="0">
                    <a:solidFill>
                      <a:schemeClr val="tx1"/>
                    </a:solidFill>
                  </a:rPr>
                  <a:t>因此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oMath>
                </a14:m>
                <a:r>
                  <a:rPr lang="en-US" altLang="zh-CN" dirty="0" smtClean="0">
                    <a:solidFill>
                      <a:schemeClr val="tx1"/>
                    </a:solidFill>
                  </a:rPr>
                  <a:t>.</a:t>
                </a:r>
              </a:p>
              <a:p>
                <a:r>
                  <a:rPr lang="zh-CN" altLang="en-US" dirty="0" smtClean="0">
                    <a:solidFill>
                      <a:schemeClr val="tx1"/>
                    </a:solidFill>
                  </a:rPr>
                  <a:t>当 </a:t>
                </a:r>
                <a14:m>
                  <m:oMath xmlns:m="http://schemas.openxmlformats.org/officeDocument/2006/math">
                    <m:r>
                      <a:rPr lang="en-US" altLang="zh-CN" i="1">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oMath>
                </a14:m>
                <a:r>
                  <a:rPr lang="en-US" altLang="zh-CN" dirty="0">
                    <a:solidFill>
                      <a:schemeClr val="tx1"/>
                    </a:solidFill>
                  </a:rPr>
                  <a:t> </a:t>
                </a:r>
                <a:r>
                  <a:rPr lang="zh-CN" altLang="en-US" dirty="0">
                    <a:solidFill>
                      <a:schemeClr val="tx1"/>
                    </a:solidFill>
                  </a:rPr>
                  <a:t>时</a:t>
                </a:r>
                <a:r>
                  <a:rPr lang="en-US" altLang="zh-CN" dirty="0">
                    <a:solidFill>
                      <a:schemeClr val="tx1"/>
                    </a:solidFill>
                  </a:rPr>
                  <a:t>, </a:t>
                </a:r>
                <a14:m>
                  <m:oMath xmlns:m="http://schemas.openxmlformats.org/officeDocument/2006/math">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a:solidFill>
                      <a:schemeClr val="tx1"/>
                    </a:solidFill>
                  </a:rPr>
                  <a:t>因此 </a:t>
                </a:r>
                <a14:m>
                  <m:oMath xmlns:m="http://schemas.openxmlformats.org/officeDocument/2006/math">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(1).</m:t>
                    </m:r>
                  </m:oMath>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解</a:t>
                </a:r>
                <a:r>
                  <a:rPr lang="zh-CN" altLang="en-US" dirty="0" smtClean="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0" smtClean="0">
                          <a:latin typeface="Cambria Math" panose="02040503050406030204" pitchFamily="18" charset="0"/>
                        </a:rPr>
                        <m:t>.</m:t>
                      </m:r>
                    </m:oMath>
                  </m:oMathPara>
                </a14:m>
                <a:endParaRPr lang="en-US" altLang="zh-CN" dirty="0" smtClean="0"/>
              </a:p>
              <a:p>
                <a:r>
                  <a:rPr lang="zh-CN" altLang="en-US" dirty="0" smtClean="0"/>
                  <a:t>又由于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0" smtClean="0">
                          <a:latin typeface="Cambria Math" panose="02040503050406030204" pitchFamily="18" charset="0"/>
                        </a:rPr>
                        <m:t>,</m:t>
                      </m:r>
                    </m:oMath>
                  </m:oMathPara>
                </a14:m>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7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r>
                  <a:rPr lang="zh-CN" altLang="en-US" dirty="0" smtClean="0"/>
                  <a:t>但如果换一个函数</a:t>
                </a:r>
                <a:r>
                  <a:rPr lang="en-US" altLang="zh-CN" dirty="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smtClean="0"/>
                  <a:t> </a:t>
                </a:r>
                <a:r>
                  <a:rPr lang="zh-CN" altLang="en-US" dirty="0" smtClean="0"/>
                  <a:t>的</a:t>
                </a:r>
                <a:r>
                  <a:rPr lang="zh-CN" altLang="en-US" dirty="0"/>
                  <a:t>函数</a:t>
                </a:r>
                <a:r>
                  <a:rPr lang="zh-CN" altLang="en-US" dirty="0" smtClean="0"/>
                  <a:t>值又是如何变化的呢</a:t>
                </a:r>
                <a:r>
                  <a:rPr lang="en-US" altLang="zh-CN" dirty="0" smtClean="0"/>
                  <a:t>?</a:t>
                </a:r>
              </a:p>
              <a:p>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𝑏</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上的单调递增函数</a:t>
                </a:r>
                <a:r>
                  <a:rPr lang="en-US" altLang="zh-CN" dirty="0" smtClean="0"/>
                  <a:t>.</a:t>
                </a:r>
              </a:p>
              <a:p>
                <a:r>
                  <a:rPr lang="zh-CN" altLang="en-US" dirty="0" smtClean="0"/>
                  <a:t>如果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smtClean="0">
                        <a:latin typeface="Cambria Math" panose="02040503050406030204" pitchFamily="18" charset="0"/>
                      </a:rPr>
                      <m:t>&gt;</m:t>
                    </m:r>
                    <m:r>
                      <a:rPr lang="en-US" altLang="zh-CN" i="1">
                        <a:latin typeface="Cambria Math" panose="02040503050406030204" pitchFamily="18" charset="0"/>
                      </a:rPr>
                      <m:t>3</m:t>
                    </m:r>
                    <m:r>
                      <a:rPr lang="en-US" altLang="zh-CN" i="1">
                        <a:latin typeface="Cambria Math" panose="02040503050406030204" pitchFamily="18" charset="0"/>
                      </a:rPr>
                      <m:t>𝑏</m:t>
                    </m:r>
                  </m:oMath>
                </a14:m>
                <a:r>
                  <a:rPr lang="en-US" altLang="zh-CN" dirty="0"/>
                  <a:t>, </a:t>
                </a:r>
                <a:r>
                  <a:rPr lang="zh-CN" altLang="en-US" dirty="0" smtClean="0"/>
                  <a:t>则存在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r>
                      <a:rPr lang="en-US" altLang="zh-CN" b="0" i="1" smtClean="0">
                        <a:latin typeface="Cambria Math" panose="02040503050406030204" pitchFamily="18" charset="0"/>
                      </a:rPr>
                      <m:t>𝑦</m:t>
                    </m:r>
                  </m:oMath>
                </a14:m>
                <a:r>
                  <a:rPr lang="zh-CN" altLang="en-US" dirty="0" smtClean="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a:t>
                </a:r>
                <a:r>
                  <a:rPr lang="zh-CN" altLang="en-US" dirty="0" smtClean="0"/>
                  <a:t>上单增</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smtClean="0"/>
                  <a:t> </a:t>
                </a:r>
                <a:r>
                  <a:rPr lang="zh-CN" altLang="en-US" dirty="0" smtClean="0"/>
                  <a:t>上单减</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oMath>
                </a14:m>
                <a:r>
                  <a:rPr lang="en-US" altLang="zh-CN" dirty="0" smtClean="0"/>
                  <a:t> </a:t>
                </a:r>
                <a:r>
                  <a:rPr lang="zh-CN" altLang="en-US" dirty="0" smtClean="0"/>
                  <a:t>上单增</a:t>
                </a:r>
                <a:r>
                  <a:rPr lang="en-US" altLang="zh-CN" dirty="0"/>
                  <a:t>.</a:t>
                </a:r>
                <a:endParaRPr lang="en-US" altLang="zh-CN" dirty="0" smtClean="0"/>
              </a:p>
              <a:p>
                <a:r>
                  <a:rPr lang="zh-CN" altLang="en-US" dirty="0" smtClean="0"/>
                  <a:t>这是如何得到的</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r>
                  <a:rPr lang="zh-CN" altLang="en-US" dirty="0" smtClean="0"/>
                  <a:t>又是如何确定的</a:t>
                </a:r>
                <a:r>
                  <a:rPr lang="en-US" altLang="zh-CN" dirty="0" smtClean="0"/>
                  <a:t>?? </a:t>
                </a:r>
                <a:r>
                  <a:rPr lang="zh-CN" altLang="en-US" dirty="0" smtClean="0"/>
                  <a:t>这就需要用到导函数的概念和性质</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a:t>
                </a:r>
                <a:r>
                  <a:rPr lang="zh-CN" altLang="en-US" smtClean="0"/>
                  <a:t>和</a:t>
                </a:r>
                <a:r>
                  <a:rPr lang="zh-CN" altLang="en-US" smtClean="0"/>
                  <a:t>法线</a:t>
                </a:r>
                <a:r>
                  <a:rPr lang="zh-CN" altLang="en-US"/>
                  <a:t>方程</a:t>
                </a:r>
                <a:r>
                  <a:rPr lang="en-US" altLang="zh-CN" smtClean="0"/>
                  <a:t>.</a:t>
                </a:r>
                <a:endParaRPr lang="en-US" altLang="zh-CN" dirty="0" smtClean="0"/>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a:p>
                <a:r>
                  <a:rPr lang="zh-CN" altLang="en-US" dirty="0" smtClean="0"/>
                  <a:t>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 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7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p>
              <a:p>
                <a:r>
                  <a:rPr lang="en-US" altLang="zh-CN" dirty="0"/>
                  <a:t>(C)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a:t> </a:t>
                </a:r>
                <a:r>
                  <a:rPr lang="zh-CN" altLang="en-US" dirty="0" smtClean="0"/>
                  <a:t>存在</a:t>
                </a:r>
                <a:r>
                  <a:rPr lang="en-US" altLang="zh-CN" dirty="0" smtClean="0"/>
                  <a:t>;</a:t>
                </a:r>
                <a:endParaRPr lang="en-US" altLang="zh-CN" dirty="0"/>
              </a:p>
              <a:p>
                <a:r>
                  <a:rPr lang="en-US" altLang="zh-CN" dirty="0"/>
                  <a:t>(D)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smtClean="0"/>
                  <a:t>存在</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endParaRPr lang="en-US" altLang="zh-CN" dirty="0" smtClean="0"/>
              </a:p>
              <a:p>
                <a:r>
                  <a:rPr lang="zh-CN" altLang="en-US" dirty="0" smtClean="0"/>
                  <a:t>此时</a:t>
                </a:r>
                <a:r>
                  <a:rPr lang="en-US" altLang="zh-CN" dirty="0" smtClean="0"/>
                  <a:t>, </a:t>
                </a:r>
                <a:r>
                  <a:rPr lang="zh-CN" altLang="en-US" dirty="0" smtClean="0"/>
                  <a:t>我们可以推出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r>
                  <a:rPr lang="en-US" altLang="zh-CN" dirty="0" smtClean="0"/>
                  <a:t>, </a:t>
                </a:r>
                <a:r>
                  <a:rPr lang="zh-CN" altLang="en-US" dirty="0" smtClean="0"/>
                  <a:t>但这没有用</a:t>
                </a:r>
                <a:r>
                  <a:rPr lang="en-US" altLang="zh-CN" dirty="0" smtClean="0"/>
                  <a:t>, </a:t>
                </a:r>
                <a:r>
                  <a:rPr lang="zh-CN" altLang="en-US" dirty="0" smtClean="0"/>
                  <a:t>因为左边等于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a:t>
                </a:r>
              </a:p>
              <a:p>
                <a:r>
                  <a:rPr lang="zh-CN" altLang="en-US" dirty="0" smtClean="0"/>
                  <a:t>想一想</a:t>
                </a:r>
                <a:r>
                  <a:rPr lang="en-US" altLang="zh-CN" dirty="0" smtClean="0"/>
                  <a:t>, </a:t>
                </a:r>
                <a:r>
                  <a:rPr lang="zh-CN" altLang="en-US" dirty="0" smtClean="0"/>
                  <a:t>如果是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呢</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a:t>
                </a:r>
                <a:r>
                  <a:rPr lang="zh-CN" altLang="en-US" dirty="0" smtClean="0"/>
                  <a:t>由于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oMath>
                  </m:oMathPara>
                </a14:m>
                <a:endParaRPr lang="en-US" altLang="zh-CN" dirty="0" smtClean="0"/>
              </a:p>
              <a:p>
                <a:r>
                  <a:rPr lang="zh-CN" altLang="en-US" dirty="0" smtClean="0"/>
                  <a:t>因此</a:t>
                </a:r>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num>
                            <m:den>
                              <m:r>
                                <a:rPr lang="en-US" altLang="zh-CN" i="1">
                                  <a:latin typeface="Cambria Math" panose="02040503050406030204" pitchFamily="18" charset="0"/>
                                </a:rPr>
                                <m:t>𝑥</m:t>
                              </m:r>
                            </m:den>
                          </m:f>
                        </m:e>
                      </m:func>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m:oMathPara>
                </a14:m>
                <a:endParaRPr lang="en-US" altLang="zh-CN" dirty="0" smtClean="0"/>
              </a:p>
              <a:p>
                <a:r>
                  <a:rPr lang="zh-CN" altLang="en-US" dirty="0" smtClean="0"/>
                  <a:t>我们也可以代入一个例子来进行判断</a:t>
                </a:r>
                <a:r>
                  <a:rPr lang="en-US" altLang="zh-CN" dirty="0" smtClean="0"/>
                  <a:t>, </a:t>
                </a:r>
                <a:r>
                  <a:rPr lang="zh-CN" altLang="en-US" dirty="0" smtClean="0"/>
                  <a:t>例如令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则可立知选 </a:t>
                </a:r>
                <a:r>
                  <a:rPr lang="en-US" altLang="zh-CN" dirty="0" smtClean="0"/>
                  <a:t>B.</a:t>
                </a:r>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2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 </a:t>
                </a:r>
                <a:r>
                  <a:rPr lang="zh-CN" altLang="en-US" dirty="0" smtClean="0"/>
                  <a:t>例如速度是路程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583" r="-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pPr>
                  <a:lnSpc>
                    <a:spcPct val="120000"/>
                  </a:lnSpc>
                  <a:spcAft>
                    <a:spcPts val="600"/>
                  </a:spcAft>
                </a:pPr>
                <a:r>
                  <a:rPr lang="zh-CN" altLang="en-US" dirty="0" smtClean="0">
                    <a:solidFill>
                      <a:srgbClr val="0000FF"/>
                    </a:solidFill>
                  </a:rPr>
                  <a:t>例</a:t>
                </a:r>
                <a:r>
                  <a:rPr lang="zh-CN" altLang="en-US" dirty="0" smtClean="0"/>
                  <a:t> </a:t>
                </a:r>
                <a:r>
                  <a:rPr lang="zh-CN" altLang="en-US" dirty="0"/>
                  <a:t>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a:p>
                <a:pPr>
                  <a:lnSpc>
                    <a:spcPct val="120000"/>
                  </a:lnSpc>
                  <a:spcAft>
                    <a:spcPts val="600"/>
                  </a:spcAft>
                </a:pPr>
                <a:r>
                  <a:rPr lang="zh-CN" altLang="en-US" dirty="0" smtClean="0"/>
                  <a:t>如果光线不是射在一个平面上而是一个曲面上呢</a:t>
                </a:r>
                <a:r>
                  <a:rPr lang="en-US" altLang="zh-CN" dirty="0" smtClean="0"/>
                  <a:t>?</a:t>
                </a:r>
              </a:p>
              <a:p>
                <a:r>
                  <a:rPr lang="zh-CN" altLang="en-US" dirty="0" smtClean="0"/>
                  <a:t>我们只考虑入射光线和该点法线所形成的平面</a:t>
                </a:r>
                <a:r>
                  <a:rPr lang="en-US" altLang="zh-CN" dirty="0" smtClean="0"/>
                  <a:t>, </a:t>
                </a:r>
                <a:r>
                  <a:rPr lang="zh-CN" altLang="en-US" dirty="0" smtClean="0"/>
                  <a:t>问题化归成了研究二维平面上曲线</a:t>
                </a:r>
                <a:r>
                  <a:rPr lang="zh-CN" altLang="en-US" dirty="0"/>
                  <a:t>的</a:t>
                </a:r>
                <a:r>
                  <a:rPr lang="zh-CN" altLang="en-US" dirty="0" smtClean="0">
                    <a:solidFill>
                      <a:srgbClr val="FF0000"/>
                    </a:solidFill>
                  </a:rPr>
                  <a:t>切线</a:t>
                </a:r>
                <a:r>
                  <a:rPr lang="zh-CN" altLang="en-US" dirty="0" smtClean="0"/>
                  <a:t>和</a:t>
                </a:r>
                <a:r>
                  <a:rPr lang="zh-CN" altLang="en-US" dirty="0" smtClean="0">
                    <a:solidFill>
                      <a:srgbClr val="FF0000"/>
                    </a:solidFill>
                  </a:rPr>
                  <a:t>法线</a:t>
                </a:r>
                <a:r>
                  <a:rPr lang="en-US" altLang="zh-CN" dirty="0" smtClean="0"/>
                  <a:t>, </a:t>
                </a:r>
                <a:r>
                  <a:rPr lang="zh-CN" altLang="en-US" dirty="0" smtClean="0"/>
                  <a:t>这二者相互垂直</a:t>
                </a:r>
                <a:r>
                  <a:rPr lang="en-US" altLang="zh-CN" dirty="0" smtClean="0"/>
                  <a:t>, </a:t>
                </a:r>
                <a:r>
                  <a:rPr lang="zh-CN" altLang="en-US" dirty="0" smtClean="0"/>
                  <a:t>因此斜率之积为 </a:t>
                </a:r>
                <a14:m>
                  <m:oMath xmlns:m="http://schemas.openxmlformats.org/officeDocument/2006/math">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grpSp>
        <p:nvGrpSpPr>
          <p:cNvPr id="11" name="组合 10"/>
          <p:cNvGrpSpPr/>
          <p:nvPr/>
        </p:nvGrpSpPr>
        <p:grpSpPr>
          <a:xfrm>
            <a:off x="4367808" y="3717032"/>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85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a:xfrm>
                <a:off x="696000" y="819000"/>
                <a:ext cx="6912168" cy="5220000"/>
              </a:xfrm>
            </p:spPr>
            <p:txBody>
              <a:bodyPr>
                <a:normAutofit/>
              </a:bodyPr>
              <a:lstStyle/>
              <a:p>
                <a:r>
                  <a:rPr lang="zh-CN" altLang="en-US" dirty="0" smtClean="0"/>
                  <a:t>圆</a:t>
                </a:r>
                <a:r>
                  <a:rPr lang="zh-CN" altLang="en-US" dirty="0"/>
                  <a:t>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t="-233" r="-882"/>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6944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3216631"/>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由于直线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经过点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因此我们只需要考虑它的斜率</a:t>
                </a:r>
                <a:r>
                  <a:rPr lang="en-US" altLang="zh-CN" dirty="0" smtClean="0"/>
                  <a:t>. </a:t>
                </a:r>
                <a:r>
                  <a:rPr lang="zh-CN" altLang="en-US" dirty="0" smtClean="0"/>
                  <a:t>而点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的过程即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smtClean="0"/>
                  <a:t>由于割线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的斜率为</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b="0" dirty="0" smtClean="0"/>
              </a:p>
              <a:p>
                <a:r>
                  <a:rPr lang="zh-CN" altLang="en-US" dirty="0" smtClean="0"/>
                  <a:t>于是我们便可求得曲线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a:t>
                </a:r>
                <a:r>
                  <a:rPr lang="zh-CN" altLang="en-US" dirty="0" smtClean="0"/>
                  <a:t> 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a:p>
                <a:r>
                  <a:rPr lang="zh-CN" altLang="en-US" dirty="0" smtClean="0"/>
                  <a:t>这个例子在我们引入积分以及说明牛顿</a:t>
                </a:r>
                <a:r>
                  <a:rPr lang="en-US" altLang="zh-CN" dirty="0" smtClean="0"/>
                  <a:t>-</a:t>
                </a:r>
                <a:r>
                  <a:rPr lang="zh-CN" altLang="en-US" dirty="0" smtClean="0"/>
                  <a:t>莱布尼兹定理的时候还会用到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2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的在某个邻域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zh-CN" altLang="en-US" dirty="0" smtClean="0"/>
                  <a:t> 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749" b="-10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5D9814CE-9300-4351-B0AF-689433522D50}" vid="{AE55F223-B21C-4545-A0C1-00686DEDE69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4885</TotalTime>
  <Words>715</Words>
  <Application>Microsoft Office PowerPoint</Application>
  <PresentationFormat>宽屏</PresentationFormat>
  <Paragraphs>205</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163</cp:revision>
  <dcterms:created xsi:type="dcterms:W3CDTF">2000-05-19T08:23:03Z</dcterms:created>
  <dcterms:modified xsi:type="dcterms:W3CDTF">2022-04-13T09:15:46Z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