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2" r:id="rId1"/>
  </p:sldMasterIdLst>
  <p:notesMasterIdLst>
    <p:notesMasterId r:id="rId46"/>
  </p:notesMasterIdLst>
  <p:handoutMasterIdLst>
    <p:handoutMasterId r:id="rId47"/>
  </p:handoutMasterIdLst>
  <p:sldIdLst>
    <p:sldId id="260" r:id="rId2"/>
    <p:sldId id="261" r:id="rId3"/>
    <p:sldId id="263" r:id="rId4"/>
    <p:sldId id="264" r:id="rId5"/>
    <p:sldId id="275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90" d="100"/>
          <a:sy n="90" d="100"/>
        </p:scale>
        <p:origin x="461" y="31"/>
      </p:cViewPr>
      <p:guideLst>
        <p:guide orient="horz" pos="2158"/>
        <p:guide pos="38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4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4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4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4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2022/2/7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013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4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 lIns="101600" tIns="38100" rIns="25400" bIns="38100" anchor="ctr" anchorCtr="0">
            <a:noAutofit/>
          </a:bodyPr>
          <a:lstStyle>
            <a:lvl1pPr algn="ctr">
              <a:defRPr sz="2800" b="1" spc="600">
                <a:solidFill>
                  <a:srgbClr val="FF0000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3855965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1995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6302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ags" Target="../tags/tag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480534" y="10859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  <a:latin typeface="+mj-ea"/>
                <a:ea typeface="+mj-ea"/>
              </a:rPr>
              <a:t>概率论与数理统计</a:t>
            </a:r>
            <a:endParaRPr lang="zh-CN" altLang="en-US" sz="2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0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5" r:id="rId2"/>
    <p:sldLayoutId id="2147483686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7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50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20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5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21.bin"/><Relationship Id="rId3" Type="http://schemas.openxmlformats.org/officeDocument/2006/relationships/image" Target="../media/image32.png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9.wmf"/><Relationship Id="rId5" Type="http://schemas.openxmlformats.org/officeDocument/2006/relationships/image" Target="../media/image4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23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19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7.wmf"/><Relationship Id="rId3" Type="http://schemas.openxmlformats.org/officeDocument/2006/relationships/image" Target="../media/image310.png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7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6.wmf"/><Relationship Id="rId5" Type="http://schemas.openxmlformats.org/officeDocument/2006/relationships/image" Target="../media/image4.wmf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26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33.wmf"/><Relationship Id="rId3" Type="http://schemas.openxmlformats.org/officeDocument/2006/relationships/image" Target="../media/image46.png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31.bin"/><Relationship Id="rId1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3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2.wmf"/><Relationship Id="rId5" Type="http://schemas.openxmlformats.org/officeDocument/2006/relationships/image" Target="../media/image4.wmf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3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39.wmf"/><Relationship Id="rId3" Type="http://schemas.openxmlformats.org/officeDocument/2006/relationships/image" Target="../media/image44.png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9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38.wmf"/><Relationship Id="rId5" Type="http://schemas.openxmlformats.org/officeDocument/2006/relationships/image" Target="../media/image4.wmf"/><Relationship Id="rId15" Type="http://schemas.openxmlformats.org/officeDocument/2006/relationships/image" Target="../media/image40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38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4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 anchor="ctr"/>
          <a:lstStyle/>
          <a:p>
            <a:pPr algn="ctr" eaLnBrk="1" hangingPunct="1"/>
            <a:r>
              <a:rPr lang="zh-CN" altLang="en-US" sz="3600" b="1" dirty="0" smtClean="0">
                <a:solidFill>
                  <a:srgbClr val="00B050"/>
                </a:solidFill>
              </a:rPr>
              <a:t>第五章</a:t>
            </a:r>
            <a:r>
              <a:rPr lang="en-US" altLang="zh-CN" sz="3600" b="1" dirty="0" smtClean="0">
                <a:solidFill>
                  <a:srgbClr val="00B050"/>
                </a:solidFill>
              </a:rPr>
              <a:t/>
            </a:r>
            <a:br>
              <a:rPr lang="en-US" altLang="zh-CN" sz="3600" b="1" dirty="0" smtClean="0">
                <a:solidFill>
                  <a:srgbClr val="00B050"/>
                </a:solidFill>
              </a:rPr>
            </a:br>
            <a:r>
              <a:rPr lang="en-US" altLang="zh-CN" sz="3600" dirty="0">
                <a:solidFill>
                  <a:srgbClr val="00B050"/>
                </a:solidFill>
              </a:rPr>
              <a:t/>
            </a:r>
            <a:br>
              <a:rPr lang="en-US" altLang="zh-CN" sz="3600" dirty="0">
                <a:solidFill>
                  <a:srgbClr val="00B050"/>
                </a:solidFill>
              </a:rPr>
            </a:br>
            <a:r>
              <a:rPr lang="zh-CN" altLang="zh-CN" sz="3600" b="1" dirty="0" smtClean="0">
                <a:solidFill>
                  <a:srgbClr val="00B050"/>
                </a:solidFill>
              </a:rPr>
              <a:t>大数定律和中心极限定理</a:t>
            </a:r>
            <a:r>
              <a:rPr lang="en-US" altLang="zh-CN" sz="3600" b="1" dirty="0" smtClean="0">
                <a:solidFill>
                  <a:srgbClr val="00B050"/>
                </a:solidFill>
              </a:rPr>
              <a:t/>
            </a:r>
            <a:br>
              <a:rPr lang="en-US" altLang="zh-CN" sz="3600" b="1" dirty="0" smtClean="0">
                <a:solidFill>
                  <a:srgbClr val="00B050"/>
                </a:solidFill>
              </a:rPr>
            </a:br>
            <a:endParaRPr lang="zh-CN" altLang="en-US" sz="36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1075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96000" y="819000"/>
                <a:ext cx="10800000" cy="4242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设随机变量序列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独立同分布，且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的概率密度为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&lt;1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0,</m:t>
                              </m:r>
                            </m:e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其它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则当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→∞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时，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依概率收敛于 </a:t>
                </a:r>
                <a:r>
                  <a:rPr lang="zh-CN" altLang="en-US" sz="2400" u="sng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sz="2400" dirty="0"/>
                  <a:t> 由于 </a:t>
                </a:r>
                <a:endParaRPr lang="en-US" altLang="zh-CN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limUpp>
                        <m:limUp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偶函数</m:t>
                          </m:r>
                        </m:lim>
                      </m:limUp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d>
                        <m:dPr>
                          <m:begChr m:val="|"/>
                          <m:endChr m:val="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 dirty="0" smtClean="0"/>
              </a:p>
              <a:p>
                <a:r>
                  <a:rPr lang="zh-CN" altLang="en-US" sz="2400" dirty="0" smtClean="0"/>
                  <a:t>因此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  <m:limUpp>
                        <m:limUp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lim>
                      </m:limUpp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/>
              </a:p>
              <a:p>
                <a:endParaRPr lang="zh-CN" altLang="en-US" sz="2400" u="sng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4242380"/>
              </a:xfrm>
              <a:prstGeom prst="rect">
                <a:avLst/>
              </a:prstGeom>
              <a:blipFill>
                <a:blip r:embed="rId2"/>
                <a:stretch>
                  <a:fillRect l="-847" t="-1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0160001" y="1031894"/>
                <a:ext cx="431800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001" y="1031894"/>
                <a:ext cx="431800" cy="786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6077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96000" y="819000"/>
                <a:ext cx="10800000" cy="522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§2 </a:t>
                </a:r>
                <a:r>
                  <a:rPr lang="zh-CN" altLang="en-US" sz="2800" dirty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中心极限定理</a:t>
                </a:r>
                <a:endParaRPr lang="en-US" altLang="zh-CN" sz="2800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定理</a:t>
                </a:r>
                <a:r>
                  <a:rPr lang="en-US" altLang="zh-CN" sz="24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2.1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zh-CN" altLang="zh-CN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列</a:t>
                </a:r>
                <a:r>
                  <a:rPr lang="zh-CN" altLang="zh-CN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维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-</a:t>
                </a:r>
                <a:r>
                  <a:rPr lang="zh-CN" altLang="zh-CN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林德伯格</a:t>
                </a:r>
                <a:r>
                  <a:rPr lang="zh-CN" altLang="zh-CN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中心极限定理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）设随机变量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 smtClean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相互独立同分布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𝑌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𝜇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</m:ra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(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标准化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的分布函数，则对任意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</m:oMath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𝐹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Φ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nary>
                            <m:nary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nary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.</m:t>
                          </m:r>
                        </m:e>
                      </m:func>
                    </m:oMath>
                  </m:oMathPara>
                </a14:m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该定理也被称为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独立同分布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中心极限定理。</a:t>
                </a: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当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充分大时，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)，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即近似地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  <m:limUpp>
                      <m:limUp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limUp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∼</m:t>
                        </m:r>
                      </m:e>
                      <m:lim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</m:lim>
                    </m:limUpp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𝑁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(0,1)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，从而近似地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∼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𝑁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𝑛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𝜇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𝑛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特别地，当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≥30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时，该误差可以忽略不计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5220000"/>
              </a:xfrm>
              <a:prstGeom prst="rect">
                <a:avLst/>
              </a:prstGeom>
              <a:blipFill>
                <a:blip r:embed="rId2"/>
                <a:stretch>
                  <a:fillRect l="-4345" t="-1167" b="-2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8128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57900" y="819000"/>
                <a:ext cx="10800000" cy="522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由于在该定理中，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的概率分布可以是任意的，因此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的概率分布难以精确得到，但只要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充分大，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就近似服从正态分布，这突出了正态分布在概率统计中的重要地位。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在实际问题中，有些随机变量是诸多独立同分布，且影响甚微的小因素叠加而成的，因此这些随机变量可以近似刻画成服从正态分布的随机变量，这就是中心极限定理的客观背景。</a:t>
                </a: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在运用中，我们可以使用 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412 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口诀来记忆：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CN" sz="2400" dirty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4</a:t>
                </a:r>
                <a:r>
                  <a:rPr lang="zh-CN" altLang="en-US" sz="2400" dirty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：四个条件：独立、同分布、期望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存在、方差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存在</a:t>
                </a:r>
                <a:endParaRPr lang="en-US" altLang="zh-CN" sz="2400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CN" sz="2400" dirty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2400" dirty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：一个结论：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≥30</m:t>
                    </m:r>
                  </m:oMath>
                </a14:m>
                <a:r>
                  <a:rPr lang="en-US" altLang="zh-CN" sz="2400" dirty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时，近似地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dirty="0">
                  <a:solidFill>
                    <a:srgbClr val="00B0F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CN" sz="2400" dirty="0">
                    <a:solidFill>
                      <a:srgbClr val="FF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2400" dirty="0">
                    <a:solidFill>
                      <a:srgbClr val="FF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：两个步骤：建立上述结论、标准正态分布</a:t>
                </a:r>
                <a:r>
                  <a:rPr lang="zh-CN" altLang="en-US" sz="2400" dirty="0" smtClean="0">
                    <a:solidFill>
                      <a:srgbClr val="FF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查表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00" y="819000"/>
                <a:ext cx="10800000" cy="5220000"/>
              </a:xfrm>
              <a:prstGeom prst="rect">
                <a:avLst/>
              </a:prstGeom>
              <a:blipFill>
                <a:blip r:embed="rId2"/>
                <a:stretch>
                  <a:fillRect l="-903" t="-11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5524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96000" y="819000"/>
                <a:ext cx="10800000" cy="522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设随机变量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(100)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，利用中心极限定理计算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≤110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b="0" dirty="0" smtClean="0">
                  <a:latin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分析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本题已经超出泊松分布表的查表范围，故不适用直接用泊松分布计算。</a:t>
                </a: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sz="2400" dirty="0"/>
                  <a:t> 由泊松分布的可加性知，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zh-CN" altLang="en-US" sz="2400" dirty="0"/>
                  <a:t>，其中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sz="2400" dirty="0"/>
                  <a:t> 独立同分布。</a:t>
                </a:r>
                <a:endParaRPr lang="en-US" altLang="zh-CN" sz="2400" dirty="0"/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/>
                  <a:t>由于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由中心极限定理，近似地有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100,100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≤110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−100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110−100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=0.8413.</m:t>
                      </m:r>
                    </m:oMath>
                  </m:oMathPara>
                </a14:m>
                <a:endParaRPr lang="zh-CN" altLang="en-US" sz="2400" dirty="0"/>
              </a:p>
              <a:p>
                <a:pPr>
                  <a:spcBef>
                    <a:spcPts val="600"/>
                  </a:spcBef>
                </a:pPr>
                <a:r>
                  <a:rPr lang="zh-CN" altLang="en-US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拆成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200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是否可以呢？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 实际上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，当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𝜆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较大时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，在期望值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𝜆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附近我们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𝜆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)≈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𝑁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𝜆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𝜆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5220000"/>
              </a:xfrm>
              <a:prstGeom prst="rect">
                <a:avLst/>
              </a:prstGeom>
              <a:blipFill>
                <a:blip r:embed="rId2"/>
                <a:stretch>
                  <a:fillRect l="-847" t="-12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32730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96000" y="819000"/>
                <a:ext cx="10800000" cy="3206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定理</a:t>
                </a:r>
                <a:r>
                  <a:rPr lang="en-US" altLang="zh-CN" sz="24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2.2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棣莫弗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—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拉普拉斯中心极限定理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=1,2,…,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则对任意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𝑛𝑝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𝑛𝑝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d>
                                    </m:e>
                                  </m:rad>
                                </m:den>
                              </m:f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𝑑𝑡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.</m:t>
                      </m:r>
                    </m:oMath>
                  </m:oMathPara>
                </a14:m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证明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实际上，我们在定理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2.1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中取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(1,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即可。</a:t>
                </a: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该定理说明，二项分布以正态分布为极限分布。若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，则当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充分大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时，近似有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𝑛𝑝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。当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≥30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时，该误差可以忽略不计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3206006"/>
              </a:xfrm>
              <a:prstGeom prst="rect">
                <a:avLst/>
              </a:prstGeom>
              <a:blipFill>
                <a:blip r:embed="rId2"/>
                <a:stretch>
                  <a:fillRect l="-847" t="-2091" r="-169" b="-2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36201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96000" y="819000"/>
                <a:ext cx="10800000" cy="447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设一批产品的次品率为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2%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，试利用中心极限定理确定，至少要检验多少件产品，才能使得次品数占检验数的比例不大于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4%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的概率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≥99.87%</m:t>
                    </m:r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解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设检验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件产品，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表示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件产品中次品的件数，则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,0.02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 smtClean="0">
                  <a:latin typeface="黑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由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中心极限定理知，近似地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0.02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,0.02×0.98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0.02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0.14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由题意知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𝑛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≤0.04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≥0.9987</m:t>
                    </m:r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即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−0.02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0.14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≤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0.04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−0.02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0.14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𝑛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7</m:t>
                              </m:r>
                            </m:den>
                          </m:f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Φ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𝑛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7</m:t>
                              </m:r>
                            </m:den>
                          </m:f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≥0.9987=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Φ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.</m:t>
                      </m:r>
                    </m:oMath>
                  </m:oMathPara>
                </a14:m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故有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𝑛</m:t>
                            </m:r>
                          </m:e>
                        </m:rad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 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7</m:t>
                        </m:r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≥3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≥441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，所以至少要取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4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41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件产品时，才能使得次品数占检验数比例不大于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4%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的概率不小于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99.87%</m:t>
                    </m:r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4474751"/>
              </a:xfrm>
              <a:prstGeom prst="rect">
                <a:avLst/>
              </a:prstGeom>
              <a:blipFill>
                <a:blip r:embed="rId2"/>
                <a:stretch>
                  <a:fillRect l="-847" t="-1499" b="-17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1011767" y="4936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28059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3600" b="1" dirty="0" smtClean="0">
                <a:solidFill>
                  <a:srgbClr val="00B050"/>
                </a:solidFill>
                <a:latin typeface="+mj-ea"/>
              </a:rPr>
              <a:t>第六章</a:t>
            </a:r>
            <a:r>
              <a:rPr lang="en-US" altLang="zh-CN" sz="3600" b="1" dirty="0" smtClean="0">
                <a:solidFill>
                  <a:srgbClr val="00B050"/>
                </a:solidFill>
                <a:latin typeface="+mj-ea"/>
              </a:rPr>
              <a:t/>
            </a:r>
            <a:br>
              <a:rPr lang="en-US" altLang="zh-CN" sz="3600" b="1" dirty="0" smtClean="0">
                <a:solidFill>
                  <a:srgbClr val="00B050"/>
                </a:solidFill>
                <a:latin typeface="+mj-ea"/>
              </a:rPr>
            </a:br>
            <a:r>
              <a:rPr lang="en-US" altLang="zh-CN" sz="3600" dirty="0" smtClean="0">
                <a:solidFill>
                  <a:srgbClr val="00B050"/>
                </a:solidFill>
                <a:latin typeface="+mj-ea"/>
              </a:rPr>
              <a:t/>
            </a:r>
            <a:br>
              <a:rPr lang="en-US" altLang="zh-CN" sz="3600" dirty="0" smtClean="0">
                <a:solidFill>
                  <a:srgbClr val="00B050"/>
                </a:solidFill>
                <a:latin typeface="+mj-ea"/>
              </a:rPr>
            </a:br>
            <a:r>
              <a:rPr lang="zh-CN" altLang="zh-CN" sz="3600" b="1" dirty="0" smtClean="0">
                <a:solidFill>
                  <a:srgbClr val="00B050"/>
                </a:solidFill>
                <a:latin typeface="+mj-ea"/>
              </a:rPr>
              <a:t>数理统计的基础知识</a:t>
            </a:r>
            <a:r>
              <a:rPr lang="en-US" altLang="zh-CN" sz="3600" b="1" dirty="0" smtClean="0">
                <a:solidFill>
                  <a:srgbClr val="00B050"/>
                </a:solidFill>
                <a:latin typeface="+mj-ea"/>
              </a:rPr>
              <a:t/>
            </a:r>
            <a:br>
              <a:rPr lang="en-US" altLang="zh-CN" sz="3600" b="1" dirty="0" smtClean="0">
                <a:solidFill>
                  <a:srgbClr val="00B050"/>
                </a:solidFill>
                <a:latin typeface="+mj-ea"/>
              </a:rPr>
            </a:br>
            <a:endParaRPr lang="zh-CN" altLang="en-US" sz="3600" b="1" dirty="0" smtClean="0">
              <a:solidFill>
                <a:srgbClr val="00B05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35124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96000" y="819000"/>
            <a:ext cx="10800000" cy="52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§1 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数理统计</a:t>
            </a:r>
            <a:r>
              <a:rPr lang="zh-CN" altLang="en-US" sz="2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的基本概念</a:t>
            </a:r>
            <a:endParaRPr lang="en-US" altLang="zh-CN" sz="2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数理统计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是一门研究带有随机影响数据的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学科，是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数学中的一个重要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分支。它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主要研究如何有效地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收集数据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、并利用一定的统计模型对数据进行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理论分析和统计推断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，从中提取有用的信息，形成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统计结论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为决策提供</a:t>
            </a:r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依据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。而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分析和推断是以概率论的理论为依据的，因此，数理统计是概率论的一种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应用。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数理统计的研究内容可分为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抽样理论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2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统计推断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抽样理论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研究如何更合理、更有效地获取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数据。获取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数据的过程称为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抽样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，抽样的方式可分为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全面观察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随机抽样观察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安排特定的试验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等等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本教材中主要讨论</a:t>
            </a:r>
            <a:r>
              <a:rPr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随机抽样观察</a:t>
            </a:r>
            <a:r>
              <a:rPr lang="zh-CN" altLang="en-US" sz="20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方式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统计推断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是指如何利用抽样的数据，对所考察的对象（总体）的某种性质作出尽可能准确的推断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在随机抽样观察方式下，体现为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20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由部分推断总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体”。统计推断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包括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参数估计（第七章）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假设检验（第八章）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两类基本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77801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96000" y="818999"/>
                <a:ext cx="10800000" cy="522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§1.1 </a:t>
                </a:r>
                <a:r>
                  <a:rPr lang="zh-CN" altLang="en-US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总体和样本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1. </a:t>
                </a:r>
                <a:r>
                  <a:rPr lang="zh-CN" altLang="en-US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总体</a:t>
                </a:r>
                <a:r>
                  <a:rPr lang="zh-CN" altLang="en-US" sz="2400" dirty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与个体</a:t>
                </a: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定义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1.1 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将研究问题中所有被考察对象的全体称为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总体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，总体中每个成员称为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个体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例如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，考察某品牌电视机的寿命，则所有该品牌电视机的寿命就是总体，而其中每台电视机的寿命就是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个体。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由于被考察对象往往是某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数量指标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因此总体可以理解为该数量指标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X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全体。</a:t>
                </a: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研究</a:t>
                </a:r>
                <a:r>
                  <a:rPr lang="zh-CN" altLang="en-US" sz="2400" dirty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总体就是研究其</a:t>
                </a: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数量指标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。而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在实际问题中，</a:t>
                </a: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数量指标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400" dirty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是一个</a:t>
                </a: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随机变量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随机变量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分布称为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总体的分布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，总体的特征是由总体的分布刻画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的。为此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，常把总体与总体分布视为等同，并称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总体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如果从总体中随机抽取一个个体，则此个体也为随机变量，且与总体同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分布。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8999"/>
                <a:ext cx="10800000" cy="5220000"/>
              </a:xfrm>
              <a:prstGeom prst="rect">
                <a:avLst/>
              </a:prstGeom>
              <a:blipFill>
                <a:blip r:embed="rId2"/>
                <a:stretch>
                  <a:fillRect l="-847" t="-933" r="-36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8114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96000" y="819000"/>
                <a:ext cx="10800000" cy="5293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altLang="zh-CN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2. </a:t>
                </a:r>
                <a:r>
                  <a:rPr lang="zh-CN" altLang="en-US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样本</a:t>
                </a:r>
                <a:endParaRPr lang="en-US" altLang="zh-CN" sz="2400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定义</a:t>
                </a:r>
                <a:r>
                  <a:rPr lang="en-US" altLang="zh-CN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1.2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从总体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这种，按一定的规则任意抽取的部分个体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称为来自总体的一个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样本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称为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样本容量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或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样本大小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由于统计推断体现为由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部分推断总体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，其中“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部分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”指的就是</a:t>
                </a: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样本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，因此对样本的质量要求应该较高。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如果样本满足下列两条性质：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代表性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：每个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=1,2,⋯,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与总体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同分布；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独立性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相互独立；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就称该样本为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简单随机样本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在数理统计中，要求</a:t>
                </a:r>
                <a:r>
                  <a:rPr lang="zh-CN" altLang="en-US" sz="2400" dirty="0" smtClean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所有样本都是简单随机样本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，通常也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简称为样本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由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上可知，样本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维随机变量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相互独立，每个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与总体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同分布，即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独立同分布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5293757"/>
              </a:xfrm>
              <a:prstGeom prst="rect">
                <a:avLst/>
              </a:prstGeom>
              <a:blipFill>
                <a:blip r:embed="rId2"/>
                <a:stretch>
                  <a:fillRect l="-847" t="-921" r="-734" b="-12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4375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696000" y="819000"/>
                <a:ext cx="10800000" cy="5391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US" altLang="zh-CN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§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 </a:t>
                </a:r>
                <a:r>
                  <a:rPr lang="zh-CN" altLang="en-US" sz="2400" dirty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切比雪夫不等式和大数定律</a:t>
                </a:r>
                <a:endParaRPr lang="en-US" altLang="zh-CN" sz="2400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altLang="zh-CN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§1.1 </a:t>
                </a:r>
                <a:r>
                  <a:rPr lang="zh-CN" altLang="en-US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切比雪夫不等式</a:t>
                </a:r>
                <a:endParaRPr lang="en-US" altLang="zh-CN" sz="2400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定理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1.1 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设随机变量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的数学期望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𝐸𝑋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，方差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𝐷𝑋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zh-CN" altLang="en-US" sz="2000" dirty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期望和方差必须存在才能</a:t>
                </a:r>
                <a:r>
                  <a:rPr lang="zh-CN" altLang="en-US" sz="2000" dirty="0" smtClean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应用该</a:t>
                </a:r>
                <a:r>
                  <a:rPr lang="zh-CN" altLang="en-US" sz="2000" dirty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定理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），则对任意的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，有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}≤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，或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≥1−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zh-CN" altLang="en-US" sz="2000" dirty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该</a:t>
                </a:r>
                <a:r>
                  <a:rPr lang="zh-CN" altLang="en-US" sz="2000" dirty="0" smtClean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范围关于</a:t>
                </a:r>
                <a:r>
                  <a:rPr lang="zh-CN" altLang="en-US" sz="2000" dirty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期望对称，两边小中间大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）。此不等式称为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切比雪夫不等式</a:t>
                </a: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0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证明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我们仅对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为连续型随机变量情形进行证明。</a:t>
                </a:r>
              </a:p>
              <a:p>
                <a:pPr>
                  <a:spcAft>
                    <a:spcPts val="1200"/>
                  </a:spcAft>
                </a:pP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的概率密度函数为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则对任意的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&gt;0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有</a:t>
                </a:r>
                <a:endParaRPr lang="en-US" altLang="zh-CN" sz="20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𝜀</m:t>
                          </m:r>
                        </m:sub>
                        <m:sup/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supHide m:val="on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𝜀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supHide m:val="on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𝜀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切比雪夫不等式不需要我们知道具体的分布是什么，只需要知道期望和方差就可以进行估计</a:t>
                </a: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5391476"/>
              </a:xfrm>
              <a:prstGeom prst="rect">
                <a:avLst/>
              </a:prstGeom>
              <a:blipFill>
                <a:blip r:embed="rId2"/>
                <a:stretch>
                  <a:fillRect l="-847" t="-904" r="-2257" b="-10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0471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96000" y="819000"/>
                <a:ext cx="10800000" cy="4401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zh-CN" altLang="en-US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样本的分布</a:t>
                </a:r>
                <a:endParaRPr lang="en-US" altLang="zh-CN" sz="2400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若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离散型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总体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的分布律为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=1,2,…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的分布律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⋯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⋯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      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.</m:t>
                      </m:r>
                    </m:oMath>
                  </m:oMathPara>
                </a14:m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若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连续性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总体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的密度函数为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−∞&lt;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&lt;+∞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的密度函数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⋯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  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            −∞&lt;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&lt;+∞.</m:t>
                      </m:r>
                    </m:oMath>
                  </m:oMathPara>
                </a14:m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4401718"/>
              </a:xfrm>
              <a:prstGeom prst="rect">
                <a:avLst/>
              </a:prstGeom>
              <a:blipFill>
                <a:blip r:embed="rId2"/>
                <a:stretch>
                  <a:fillRect l="-847" t="-1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25384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96000" y="819000"/>
                <a:ext cx="10800000" cy="4493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zh-CN" altLang="en-US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样本的二重性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一方面，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样本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维随机变量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另一方面，在具体的一次观测或试验中，得到样本的一组数值，称为样本的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观察值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或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样本值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有时为便于区分，将样本的观察值记为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。</m:t>
                    </m:r>
                  </m:oMath>
                </a14:m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简单</a:t>
                </a:r>
                <a:r>
                  <a:rPr lang="zh-CN" altLang="en-US" sz="2400" dirty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区分</a:t>
                </a:r>
                <a:r>
                  <a:rPr lang="zh-CN" altLang="en-US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方法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在</a:t>
                </a:r>
                <a:r>
                  <a:rPr lang="zh-CN" altLang="en-US" sz="2400" dirty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抽样之前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或</a:t>
                </a:r>
                <a:r>
                  <a:rPr lang="zh-CN" altLang="en-US" sz="2400" dirty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理论研究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时，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维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随机变量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在</a:t>
                </a:r>
                <a:r>
                  <a:rPr lang="zh-CN" altLang="en-US" sz="2400" dirty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抽样之后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或</a:t>
                </a:r>
                <a:r>
                  <a:rPr lang="zh-CN" altLang="en-US" sz="2400" dirty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实际应用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时，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观察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值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4493538"/>
              </a:xfrm>
              <a:prstGeom prst="rect">
                <a:avLst/>
              </a:prstGeom>
              <a:blipFill>
                <a:blip r:embed="rId2"/>
                <a:stretch>
                  <a:fillRect l="-847" t="-1085" b="-17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8436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96000" y="819000"/>
                <a:ext cx="10800000" cy="522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设总体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的密度函数为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eqArr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  &amp;0&lt;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&lt;1</m:t>
                            </m:r>
                          </m:e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0,  &amp;</m:t>
                            </m:r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其它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为来自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的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样本。求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limLow>
                          <m:limLow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1≤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i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≤4</m:t>
                            </m:r>
                          </m:lim>
                        </m:limLow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≥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解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endParaRPr lang="zh-CN" altLang="en-US" dirty="0"/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        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𝑃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00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1≤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≤4</m:t>
                                        </m:r>
                                      </m:lim>
                                    </m:limLow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≥</m:t>
                                </m:r>
                                <m:f>
                                  <m:f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𝑃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00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1≤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≤4</m:t>
                                        </m:r>
                                      </m:lim>
                                    </m:limLow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&lt;</m:t>
                                </m:r>
                                <m:f>
                                  <m:f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                                </m:t>
                            </m:r>
                          </m:e>
                        </m:mr>
                        <m:m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     1−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𝑃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&lt;</m:t>
                                </m:r>
                                <m:f>
                                  <m:f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&lt;</m:t>
                                </m:r>
                                <m:f>
                                  <m:f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&lt;</m:t>
                                </m:r>
                                <m:f>
                                  <m:f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&lt;</m:t>
                                </m:r>
                                <m:f>
                                  <m:f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                               </m:t>
                            </m:r>
                          </m:e>
                        </m:mr>
                        <m:mr>
                          <m:e/>
                          <m:e>
                            <m:limUpp>
                              <m:limUp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limUp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=</m:t>
                                </m:r>
                              </m:e>
                              <m:lim>
                                <m:r>
                                  <m:rPr>
                                    <m:brk m:alnAt="2"/>
                                  </m:rPr>
                                  <a:rPr lang="zh-CN" altLang="en-US" sz="200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独</m:t>
                                </m:r>
                                <m:r>
                                  <a:rPr lang="zh-CN" altLang="en-US" sz="200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立性</m:t>
                                </m:r>
                              </m:lim>
                            </m:limUp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1−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𝑃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&lt;</m:t>
                                </m:r>
                                <m:f>
                                  <m:f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𝑃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&lt;</m:t>
                                </m:r>
                                <m:f>
                                  <m:f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𝑃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&lt;</m:t>
                                </m:r>
                                <m:f>
                                  <m:f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𝑃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&lt;</m:t>
                                </m:r>
                                <m:f>
                                  <m:f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                </m:t>
                            </m:r>
                          </m:e>
                        </m:mr>
                        <m:mr>
                          <m:e/>
                          <m:e>
                            <m:limUpp>
                              <m:limUp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limUp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=</m:t>
                                </m:r>
                              </m:e>
                              <m:lim>
                                <m:r>
                                  <m:rPr>
                                    <m:brk m:alnAt="2"/>
                                  </m:rPr>
                                  <a:rPr lang="zh-CN" altLang="en-US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同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分布</m:t>
                                </m:r>
                              </m:lim>
                            </m:limUp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𝑃</m:t>
                                    </m:r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𝑋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&lt;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=1−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f>
                                          <m:fPr>
                                            <m:ctrlP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sup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𝑑𝑥</m:t>
                                        </m:r>
                                      </m:e>
                                    </m:nary>
                                  </m:e>
                                </m:d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=1−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8</m:t>
                                </m:r>
                              </m:sup>
                            </m:s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255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256</m:t>
                                </m:r>
                              </m:den>
                            </m:f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5220000"/>
              </a:xfrm>
              <a:prstGeom prst="rect">
                <a:avLst/>
              </a:prstGeom>
              <a:blipFill>
                <a:blip r:embed="rId2"/>
                <a:stretch>
                  <a:fillRect l="-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56271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96000" y="819000"/>
                <a:ext cx="10800000" cy="522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§1.2 </a:t>
                </a:r>
                <a:r>
                  <a:rPr lang="zh-CN" altLang="en-US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统计量</a:t>
                </a:r>
              </a:p>
              <a:p>
                <a:r>
                  <a:rPr lang="en-US" altLang="zh-CN" sz="2400" dirty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2400" dirty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．统计量的概念</a:t>
                </a: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定义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1.3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err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 dirty="0" err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来自总体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的样本，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err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 err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一个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元函数，且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en-US" altLang="zh-CN" sz="24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 err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不依赖总体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中的任何未知参数，就称随机变量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en-US" altLang="zh-CN" sz="24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 dirty="0" err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为一个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统计量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en-US" altLang="zh-CN" sz="24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 err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为样本观察值，也称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en-US" altLang="zh-CN" sz="24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 err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统计量的观察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值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设总体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𝑁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𝜇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zh-CN" altLang="en-US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𝜇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已知，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未知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,  </m:t>
                    </m:r>
                  </m:oMath>
                </a14:m>
                <a:endParaRPr lang="en-US" altLang="zh-CN" sz="2400" b="0" i="1" dirty="0" smtClean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1≤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i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≤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n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limLow>
                          <m:limLow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1≤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≤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lim>
                        </m:limLow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𝜇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都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统计量。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但由于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𝑔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𝑔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中含有未知参数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，故它们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都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不是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统计量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5220000"/>
              </a:xfrm>
              <a:prstGeom prst="rect">
                <a:avLst/>
              </a:prstGeom>
              <a:blipFill>
                <a:blip r:embed="rId2"/>
                <a:stretch>
                  <a:fillRect l="-847" t="-933" r="-3668" b="-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5028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96000" y="819000"/>
                <a:ext cx="10800000" cy="522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统计量是样本的函数，而在实际问题中，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统计量表现为处理统计问题的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方法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。不同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的统计量表示不同的处理方法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，“好”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的统计量表示“好”的处理方法（参见第七章中估计量的评价标准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）。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例如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，在比较某两个平行班的数学测验成绩中，通常采用取平均值的方法进行比较，这时，构造的统计量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zh-CN" altLang="en-US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。</m:t>
                    </m:r>
                  </m:oMath>
                </a14:m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如果是数学竞赛，可选用统计量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400" i="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max</m:t>
                        </m:r>
                      </m:e>
                      <m:li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1≤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≤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lim>
                    </m:limLow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⁡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进行比较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等等。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又</a:t>
                </a:r>
                <a:r>
                  <a:rPr lang="zh-CN" altLang="en-US" sz="2400" dirty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如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，像相声小品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比赛、青年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歌手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大奖赛、奥运会跳水比赛等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均采用去掉最高分和最低分后，以剩下的分数之和作为选手最后得分的方法衡量选手的比赛水平，此时采用的统计量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sz="2400" b="0" i="1" dirty="0" err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dirty="0" err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dirty="0" err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err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dirty="0" err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unc>
                        <m:func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1≤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≤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400" b="0" i="1" dirty="0" err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err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dirty="0" err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unc>
                        <m:func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1≤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≤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400" b="0" i="1" dirty="0" err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err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dirty="0" err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.</m:t>
                      </m:r>
                    </m:oMath>
                  </m:oMathPara>
                </a14:m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5220000"/>
              </a:xfrm>
              <a:prstGeom prst="rect">
                <a:avLst/>
              </a:prstGeom>
              <a:blipFill>
                <a:blip r:embed="rId2"/>
                <a:stretch>
                  <a:fillRect l="-847" t="-9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0658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96000" y="819000"/>
                <a:ext cx="10800000" cy="522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．常见统计量</a:t>
                </a:r>
                <a:endParaRPr lang="en-US" altLang="zh-CN" sz="2400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）样本矩</a:t>
                </a:r>
                <a:endParaRPr lang="en-US" altLang="zh-CN" sz="2400" dirty="0" smtClean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定义</a:t>
                </a:r>
                <a:r>
                  <a:rPr lang="en-US" altLang="zh-CN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1.4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err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 dirty="0" err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来自总体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的样本，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定义</a:t>
                </a:r>
                <a:endParaRPr lang="en-US" altLang="zh-CN" sz="2400" i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① 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样本均值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;</a:t>
                </a:r>
                <a:endParaRPr lang="en-US" altLang="zh-CN" sz="2400" i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② 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样本方差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;</a:t>
                </a:r>
                <a:endParaRPr lang="en-US" altLang="zh-CN" sz="2400" i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③ 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样本标准差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−1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;</a:t>
                </a:r>
                <a:endParaRPr lang="en-US" altLang="zh-CN" sz="2400" i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④ 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样本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阶原点矩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p>
                        </m:sSubSup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=1,2,…</m:t>
                    </m:r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;</a:t>
                </a:r>
                <a:endParaRPr lang="en-US" altLang="zh-CN" sz="2400" i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⑤ 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样本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阶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中心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矩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=1,2,…</m:t>
                        </m:r>
                      </m:e>
                    </m:nary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.</m:t>
                    </m:r>
                  </m:oMath>
                </a14:m>
                <a:endParaRPr lang="en-US" altLang="zh-CN" sz="2400" i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5220000"/>
              </a:xfrm>
              <a:prstGeom prst="rect">
                <a:avLst/>
              </a:prstGeom>
              <a:blipFill>
                <a:blip r:embed="rId2"/>
                <a:stretch>
                  <a:fillRect l="-847" t="-9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65633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96000" y="819000"/>
                <a:ext cx="10800000" cy="522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</a:t>
                </a:r>
                <a:r>
                  <a:rPr lang="en-US" altLang="zh-CN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1.5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设总体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的数学期望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𝐸𝑋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𝜇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方差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𝐷𝑋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zh-CN" altLang="en-US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为来自总体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的样本，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&gt;1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。则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𝐸</m:t>
                      </m:r>
                      <m:acc>
                        <m:accPr>
                          <m:chr m:val="̅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𝑋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𝜇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𝐷</m:t>
                      </m:r>
                      <m:acc>
                        <m:accPr>
                          <m:chr m:val="̅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𝑋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  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𝐸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.             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务必记住结论</m:t>
                      </m:r>
                    </m:oMath>
                  </m:oMathPara>
                </a14:m>
                <a:endParaRPr lang="en-US" altLang="zh-CN" sz="2400" b="0" i="1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证明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例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4.2.7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中已经证明了前两个结论，对于第三个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𝐸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𝐷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𝐸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𝜇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</m:oMath>
                  </m:oMathPara>
                </a14:m>
                <a:endParaRPr lang="en-US" altLang="zh-CN" sz="24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𝐸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𝐷</m:t>
                      </m:r>
                      <m:acc>
                        <m:accPr>
                          <m:chr m:val="̅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𝑋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𝐸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𝜇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</m:oMath>
                  </m:oMathPara>
                </a14:m>
                <a:endParaRPr lang="en-US" altLang="zh-CN" sz="24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所以</a:t>
                </a:r>
                <a:endParaRPr lang="en-US" altLang="zh-CN" sz="2400" dirty="0" smtClean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𝐸</m:t>
                      </m:r>
                      <m:d>
                        <m:d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−1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𝑛𝐸</m:t>
                              </m:r>
                              <m:sSup>
                                <m:sSup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2000" b="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b="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−1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5220000"/>
              </a:xfrm>
              <a:prstGeom prst="rect">
                <a:avLst/>
              </a:prstGeom>
              <a:blipFill>
                <a:blip r:embed="rId2"/>
                <a:stretch>
                  <a:fillRect l="-847" t="-12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39008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96000" y="819000"/>
                <a:ext cx="10800000" cy="3709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）顺序统计量</a:t>
                </a:r>
                <a:endParaRPr lang="en-US" altLang="zh-CN" sz="2400" dirty="0" smtClean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定义</a:t>
                </a:r>
                <a:r>
                  <a:rPr lang="en-US" altLang="zh-CN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1.5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err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 dirty="0" err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来自总体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的样本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，将其排序为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≤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⋯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≤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,…,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顺序统计量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特别地，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limLow>
                      <m:limLow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min</m:t>
                        </m:r>
                      </m:e>
                      <m:li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lim>
                    </m:limLow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 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limLow>
                      <m:limLow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max</m:t>
                        </m:r>
                      </m:e>
                      <m:li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lim>
                    </m:limLow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结论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设总体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的分布函数和密度函数分别为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的分布函数和密度函数分别为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   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𝑛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;</m:t>
                      </m:r>
                    </m:oMath>
                  </m:oMathPara>
                </a14:m>
                <a:endParaRPr lang="en-US" altLang="zh-CN" sz="2400" b="0" i="1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=1−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𝑛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3709157"/>
              </a:xfrm>
              <a:prstGeom prst="rect">
                <a:avLst/>
              </a:prstGeom>
              <a:blipFill>
                <a:blip r:embed="rId2"/>
                <a:stretch>
                  <a:fillRect l="-847" t="-1314" r="-959" b="-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6179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96000" y="819000"/>
                <a:ext cx="10800000" cy="371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US" altLang="zh-CN" sz="28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§2 </a:t>
                </a:r>
                <a:r>
                  <a:rPr lang="zh-CN" altLang="en-US" sz="28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抽样分布</a:t>
                </a:r>
                <a:endParaRPr lang="en-US" altLang="zh-CN" sz="2800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定义</a:t>
                </a:r>
                <a:r>
                  <a:rPr lang="en-US" altLang="zh-CN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2.1</a:t>
                </a: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统计量的分布称为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抽样分布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altLang="zh-CN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§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1.1 </a:t>
                </a:r>
                <a:r>
                  <a:rPr lang="zh-CN" altLang="en-US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数理统计中的几个常见分布</a:t>
                </a:r>
                <a:endParaRPr lang="en-US" altLang="zh-CN" sz="2400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正态分布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𝑁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𝜇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 smtClean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已在概率论中介绍</a:t>
                </a:r>
                <a:endParaRPr lang="en-US" altLang="zh-CN" sz="2400" dirty="0" smtClean="0">
                  <a:solidFill>
                    <a:srgbClr val="00B0F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分布（卡方分布）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分布（学生分布）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分布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3710055"/>
              </a:xfrm>
              <a:prstGeom prst="rect">
                <a:avLst/>
              </a:prstGeom>
              <a:blipFill>
                <a:blip r:embed="rId2"/>
                <a:stretch>
                  <a:fillRect l="-847" t="-1642" b="-2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3183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96000" y="819000"/>
                <a:ext cx="10800000" cy="4632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altLang="zh-CN" sz="2400" b="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分布</a:t>
                </a:r>
                <a:endParaRPr lang="en-US" altLang="zh-CN" sz="2400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定义</a:t>
                </a:r>
                <a:r>
                  <a:rPr lang="en-US" altLang="zh-CN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2.2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为来自总体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的一个样本。称统计量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服从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自由度为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分布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，记作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通俗地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讲，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:r>
                  <a:rPr lang="zh-CN" altLang="en-US" sz="2400" dirty="0" smtClean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由</a:t>
                </a:r>
                <a:r>
                  <a:rPr lang="en-US" altLang="zh-CN" sz="2400" dirty="0" smtClean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n</a:t>
                </a:r>
                <a:r>
                  <a:rPr lang="zh-CN" altLang="en-US" sz="2400" dirty="0" smtClean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个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相互独立</a:t>
                </a:r>
                <a:r>
                  <a:rPr lang="zh-CN" altLang="en-US" sz="2400" dirty="0" smtClean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标准正态</a:t>
                </a:r>
                <a:r>
                  <a:rPr lang="zh-CN" altLang="en-US" sz="2400" dirty="0" smtClean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随机变量的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平方和</a:t>
                </a:r>
                <a:r>
                  <a:rPr lang="zh-CN" altLang="en-US" sz="2400" dirty="0" smtClean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组成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定理</a:t>
                </a:r>
                <a:r>
                  <a:rPr lang="en-US" altLang="zh-CN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2.1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的密度函数为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altLang="zh-CN" sz="240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en-US" altLang="zh-CN" sz="2400" i="0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Γ</m:t>
                                  </m:r>
                                  <m:d>
                                    <m:dPr>
                                      <m:ctrlP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40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&gt;0,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0,</m:t>
                              </m:r>
                            </m:e>
                            <m:e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≤ 0,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Γ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𝑝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nary>
                      <m:nary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𝑝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𝑑𝑥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&gt;0)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称为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Γ</m:t>
                    </m:r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-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函数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4632230"/>
              </a:xfrm>
              <a:prstGeom prst="rect">
                <a:avLst/>
              </a:prstGeom>
              <a:blipFill>
                <a:blip r:embed="rId3"/>
                <a:stretch>
                  <a:fillRect l="-847" t="-14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>
            <a:grpSpLocks noChangeAspect="1"/>
          </p:cNvGrpSpPr>
          <p:nvPr/>
        </p:nvGrpSpPr>
        <p:grpSpPr bwMode="auto">
          <a:xfrm>
            <a:off x="7863109" y="3095939"/>
            <a:ext cx="2985494" cy="1842282"/>
            <a:chOff x="2582" y="764"/>
            <a:chExt cx="2645" cy="1632"/>
          </a:xfrm>
        </p:grpSpPr>
        <p:graphicFrame>
          <p:nvGraphicFramePr>
            <p:cNvPr id="14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5049" y="2112"/>
            <a:ext cx="17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" name="Equation" r:id="rId4" imgW="114120" imgH="126720" progId="Equation.DSMT4">
                    <p:embed/>
                  </p:oleObj>
                </mc:Choice>
                <mc:Fallback>
                  <p:oleObj name="Equation" r:id="rId4" imgW="114120" imgH="126720" progId="Equation.DSMT4">
                    <p:embed/>
                    <p:pic>
                      <p:nvPicPr>
                        <p:cNvPr id="1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9" y="2112"/>
                          <a:ext cx="178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582" y="2031"/>
              <a:ext cx="264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 flipV="1">
              <a:off x="2989" y="764"/>
              <a:ext cx="7" cy="155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H="1">
              <a:off x="3180" y="1086"/>
              <a:ext cx="71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H="1">
              <a:off x="3180" y="1086"/>
              <a:ext cx="71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" name="Object 17"/>
            <p:cNvGraphicFramePr>
              <a:graphicFrameLocks noChangeAspect="1"/>
            </p:cNvGraphicFramePr>
            <p:nvPr>
              <p:extLst/>
            </p:nvPr>
          </p:nvGraphicFramePr>
          <p:xfrm>
            <a:off x="3972" y="900"/>
            <a:ext cx="925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" name="Equation" r:id="rId6" imgW="711000" imgH="203040" progId="Equation.DSMT4">
                    <p:embed/>
                  </p:oleObj>
                </mc:Choice>
                <mc:Fallback>
                  <p:oleObj name="Equation" r:id="rId6" imgW="711000" imgH="203040" progId="Equation.DSMT4">
                    <p:embed/>
                    <p:pic>
                      <p:nvPicPr>
                        <p:cNvPr id="2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2" y="900"/>
                          <a:ext cx="925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18"/>
            <p:cNvGraphicFramePr>
              <a:graphicFrameLocks noChangeAspect="1"/>
            </p:cNvGraphicFramePr>
            <p:nvPr>
              <p:extLst/>
            </p:nvPr>
          </p:nvGraphicFramePr>
          <p:xfrm>
            <a:off x="2700" y="2036"/>
            <a:ext cx="273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" name="Equation" r:id="rId8" imgW="152202" imgH="177569" progId="Equation.DSMT4">
                    <p:embed/>
                  </p:oleObj>
                </mc:Choice>
                <mc:Fallback>
                  <p:oleObj name="Equation" r:id="rId8" imgW="152202" imgH="177569" progId="Equation.DSMT4">
                    <p:embed/>
                    <p:pic>
                      <p:nvPicPr>
                        <p:cNvPr id="21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0" y="2036"/>
                          <a:ext cx="273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19"/>
            <p:cNvGraphicFramePr>
              <a:graphicFrameLocks noChangeAspect="1"/>
            </p:cNvGraphicFramePr>
            <p:nvPr>
              <p:extLst/>
            </p:nvPr>
          </p:nvGraphicFramePr>
          <p:xfrm>
            <a:off x="2657" y="819"/>
            <a:ext cx="301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1" name="Equation" r:id="rId10" imgW="139579" imgH="164957" progId="Equation.DSMT4">
                    <p:embed/>
                  </p:oleObj>
                </mc:Choice>
                <mc:Fallback>
                  <p:oleObj name="Equation" r:id="rId10" imgW="139579" imgH="164957" progId="Equation.DSMT4">
                    <p:embed/>
                    <p:pic>
                      <p:nvPicPr>
                        <p:cNvPr id="22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7" y="819"/>
                          <a:ext cx="301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2997" y="1006"/>
              <a:ext cx="2032" cy="1021"/>
            </a:xfrm>
            <a:custGeom>
              <a:avLst/>
              <a:gdLst>
                <a:gd name="T0" fmla="*/ 0 w 2032"/>
                <a:gd name="T1" fmla="*/ 998 h 1021"/>
                <a:gd name="T2" fmla="*/ 96 w 2032"/>
                <a:gd name="T3" fmla="*/ 863 h 1021"/>
                <a:gd name="T4" fmla="*/ 423 w 2032"/>
                <a:gd name="T5" fmla="*/ 53 h 1021"/>
                <a:gd name="T6" fmla="*/ 1078 w 2032"/>
                <a:gd name="T7" fmla="*/ 545 h 1021"/>
                <a:gd name="T8" fmla="*/ 1433 w 2032"/>
                <a:gd name="T9" fmla="*/ 760 h 1021"/>
                <a:gd name="T10" fmla="*/ 2032 w 2032"/>
                <a:gd name="T11" fmla="*/ 919 h 10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32"/>
                <a:gd name="T19" fmla="*/ 0 h 1021"/>
                <a:gd name="T20" fmla="*/ 2032 w 2032"/>
                <a:gd name="T21" fmla="*/ 1021 h 10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32" h="1021">
                  <a:moveTo>
                    <a:pt x="0" y="998"/>
                  </a:moveTo>
                  <a:cubicBezTo>
                    <a:pt x="12" y="1009"/>
                    <a:pt x="25" y="1021"/>
                    <a:pt x="96" y="863"/>
                  </a:cubicBezTo>
                  <a:cubicBezTo>
                    <a:pt x="167" y="705"/>
                    <a:pt x="259" y="106"/>
                    <a:pt x="423" y="53"/>
                  </a:cubicBezTo>
                  <a:cubicBezTo>
                    <a:pt x="587" y="0"/>
                    <a:pt x="910" y="427"/>
                    <a:pt x="1078" y="545"/>
                  </a:cubicBezTo>
                  <a:cubicBezTo>
                    <a:pt x="1246" y="663"/>
                    <a:pt x="1274" y="698"/>
                    <a:pt x="1433" y="760"/>
                  </a:cubicBezTo>
                  <a:cubicBezTo>
                    <a:pt x="1592" y="822"/>
                    <a:pt x="1812" y="870"/>
                    <a:pt x="2032" y="91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7401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" name="Equation" r:id="rId3" imgW="114102" imgH="177492" progId="Equation.DSMT4">
                  <p:embed/>
                </p:oleObj>
              </mc:Choice>
              <mc:Fallback>
                <p:oleObj name="Equation" r:id="rId3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96000" y="819000"/>
                <a:ext cx="10800000" cy="522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</a:t>
                </a:r>
                <a:r>
                  <a:rPr lang="en-US" altLang="zh-CN" sz="24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设随机变量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10000,0.1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试根据切比雪夫不等式估计概率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lit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800&lt;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&lt;1200}</m:t>
                    </m:r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r>
                  <a:rPr lang="zh-CN" altLang="en-US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解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=10000×0.1=1000,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𝐷𝑋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=10000×0.1×0.9=900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由切比雪夫不等式，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800&lt;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&lt;1200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−1000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&lt;200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𝐸𝑋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&lt;200</m:t>
                          </m:r>
                        </m:e>
                      </m:d>
                    </m:oMath>
                  </m:oMathPara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≥1−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𝐷𝑋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900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=0.9775.</m:t>
                      </m:r>
                    </m:oMath>
                  </m:oMathPara>
                </a14:m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此处并非计算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800&lt;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&lt;1200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的精确值，而是估计它的大致取值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事实上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800&lt;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&lt;1200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=801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1199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10000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0.9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10000−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很难计算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5220000"/>
              </a:xfrm>
              <a:prstGeom prst="rect">
                <a:avLst/>
              </a:prstGeom>
              <a:blipFill>
                <a:blip r:embed="rId5"/>
                <a:stretch>
                  <a:fillRect l="-847" t="-12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86913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96000" y="819000"/>
                <a:ext cx="10800000" cy="4670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性质</a:t>
                </a:r>
                <a:r>
                  <a:rPr lang="en-US" altLang="zh-CN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2.1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证明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endParaRPr lang="en-US" altLang="zh-CN" sz="24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</m:e>
                      </m:nary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rad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400" b="0" i="1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d>
                        <m:dPr>
                          <m:begChr m:val="|"/>
                          <m:endChr m:val="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nary>
                        <m:nary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=3,</m:t>
                      </m:r>
                    </m:oMath>
                  </m:oMathPara>
                </a14:m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=3−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=2.</m:t>
                      </m:r>
                    </m:oMath>
                  </m:oMathPara>
                </a14:m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所以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limUpp>
                        <m:limUp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400" i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m:t>独立性</m:t>
                          </m:r>
                        </m:lim>
                      </m:limUpp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4670446"/>
              </a:xfrm>
              <a:prstGeom prst="rect">
                <a:avLst/>
              </a:prstGeom>
              <a:blipFill>
                <a:blip r:embed="rId2"/>
                <a:stretch>
                  <a:fillRect l="-847" t="-10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4354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96000" y="819000"/>
                <a:ext cx="10800000" cy="3615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性质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2.2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(0,1) 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(1)</m:t>
                    </m:r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性质</a:t>
                </a:r>
                <a:r>
                  <a:rPr lang="en-US" altLang="zh-CN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2.3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可加性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）设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=1,2 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，且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相互独立，则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𝜒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𝜒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∼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.     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利用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卷积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公式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和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的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定义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可证明</m:t>
                          </m:r>
                        </m:e>
                      </m:d>
                    </m:oMath>
                  </m:oMathPara>
                </a14:m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推论</a:t>
                </a:r>
                <a:r>
                  <a:rPr lang="en-US" altLang="zh-CN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2.1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，且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,…,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相互独立，则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∼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𝜒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.  </m:t>
                      </m:r>
                    </m:oMath>
                  </m:oMathPara>
                </a14:m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3615670"/>
              </a:xfrm>
              <a:prstGeom prst="rect">
                <a:avLst/>
              </a:prstGeom>
              <a:blipFill>
                <a:blip r:embed="rId2"/>
                <a:stretch>
                  <a:fillRect l="-847" t="-18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1636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96000" y="819000"/>
                <a:ext cx="10800000" cy="4541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altLang="zh-CN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en-US" altLang="zh-CN" sz="2400" b="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</m:oMath>
                </a14:m>
                <a:r>
                  <a:rPr lang="zh-CN" altLang="en-US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分布</a:t>
                </a:r>
                <a:endParaRPr lang="en-US" altLang="zh-CN" sz="2400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定义</a:t>
                </a:r>
                <a:r>
                  <a:rPr lang="en-US" altLang="zh-CN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2.3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设随机变量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𝑌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  <m:r>
                      <a:rPr lang="zh-CN" altLang="en-US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𝑌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相互独立。称随机变量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𝑌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/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为服从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自由度为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分布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，记作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定理</a:t>
                </a:r>
                <a:r>
                  <a:rPr lang="en-US" altLang="zh-CN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2.2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随机变量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的密度函数为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Γ</m:t>
                        </m:r>
                        <m:d>
                          <m:d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𝜋</m:t>
                            </m:r>
                          </m:e>
                        </m:rad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Γ</m:t>
                        </m:r>
                        <m:d>
                          <m:d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den>
                    </m:f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     −∞&lt;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&lt;+∞.</m:t>
                    </m:r>
                  </m:oMath>
                </a14:m>
                <a:r>
                  <a:rPr lang="en-US" altLang="zh-CN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性质</a:t>
                </a:r>
                <a:r>
                  <a:rPr lang="en-US" altLang="zh-CN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2.4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随机变量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𝐸𝑇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  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&gt;1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𝐷𝑇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−2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 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&gt;2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.</m:t>
                    </m:r>
                  </m:oMath>
                </a14:m>
                <a:endParaRPr lang="en-US" altLang="zh-CN" sz="24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性质</a:t>
                </a:r>
                <a:r>
                  <a:rPr lang="en-US" altLang="zh-CN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2.5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充分大时，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  <m:limUpp>
                      <m:limUp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limUp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∼</m:t>
                        </m:r>
                      </m:e>
                      <m:lim>
                        <m:r>
                          <m:rPr>
                            <m:nor/>
                          </m:rPr>
                          <a:rPr lang="zh-CN" altLang="en-US" sz="2400" i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近似</m:t>
                        </m:r>
                      </m:lim>
                    </m:limUp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𝑁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0,1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.</m:t>
                    </m:r>
                  </m:oMath>
                </a14:m>
                <a:endParaRPr lang="en-US" altLang="zh-CN" sz="24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4541949"/>
              </a:xfrm>
              <a:prstGeom prst="rect">
                <a:avLst/>
              </a:prstGeom>
              <a:blipFill>
                <a:blip r:embed="rId3"/>
                <a:stretch>
                  <a:fillRect l="-847" t="-1477" b="-17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7"/>
          <p:cNvGrpSpPr>
            <a:grpSpLocks noChangeAspect="1"/>
          </p:cNvGrpSpPr>
          <p:nvPr/>
        </p:nvGrpSpPr>
        <p:grpSpPr bwMode="auto">
          <a:xfrm>
            <a:off x="7413904" y="2495550"/>
            <a:ext cx="3457509" cy="1470025"/>
            <a:chOff x="2084" y="864"/>
            <a:chExt cx="3638" cy="1546"/>
          </a:xfrm>
        </p:grpSpPr>
        <p:graphicFrame>
          <p:nvGraphicFramePr>
            <p:cNvPr id="25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5448" y="2126"/>
            <a:ext cx="274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" name="Equation" r:id="rId4" imgW="114102" imgH="126780" progId="Equation.DSMT4">
                    <p:embed/>
                  </p:oleObj>
                </mc:Choice>
                <mc:Fallback>
                  <p:oleObj name="Equation" r:id="rId4" imgW="114102" imgH="126780" progId="Equation.DSMT4">
                    <p:embed/>
                    <p:pic>
                      <p:nvPicPr>
                        <p:cNvPr id="25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8" y="2126"/>
                          <a:ext cx="274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2262" y="1232"/>
              <a:ext cx="1631" cy="683"/>
            </a:xfrm>
            <a:custGeom>
              <a:avLst/>
              <a:gdLst>
                <a:gd name="T0" fmla="*/ 0 w 2160"/>
                <a:gd name="T1" fmla="*/ 1 h 1092"/>
                <a:gd name="T2" fmla="*/ 11 w 2160"/>
                <a:gd name="T3" fmla="*/ 1 h 1092"/>
                <a:gd name="T4" fmla="*/ 15 w 2160"/>
                <a:gd name="T5" fmla="*/ 1 h 1092"/>
                <a:gd name="T6" fmla="*/ 18 w 2160"/>
                <a:gd name="T7" fmla="*/ 0 h 10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"/>
                <a:gd name="T13" fmla="*/ 0 h 1092"/>
                <a:gd name="T14" fmla="*/ 2160 w 2160"/>
                <a:gd name="T15" fmla="*/ 1092 h 10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" h="1092">
                  <a:moveTo>
                    <a:pt x="0" y="1092"/>
                  </a:moveTo>
                  <a:cubicBezTo>
                    <a:pt x="480" y="1014"/>
                    <a:pt x="960" y="936"/>
                    <a:pt x="1260" y="780"/>
                  </a:cubicBezTo>
                  <a:cubicBezTo>
                    <a:pt x="1560" y="624"/>
                    <a:pt x="1650" y="286"/>
                    <a:pt x="1800" y="156"/>
                  </a:cubicBezTo>
                  <a:cubicBezTo>
                    <a:pt x="1950" y="26"/>
                    <a:pt x="2055" y="13"/>
                    <a:pt x="2160" y="0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2084" y="2031"/>
              <a:ext cx="363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2"/>
            <p:cNvSpPr>
              <a:spLocks noChangeShapeType="1"/>
            </p:cNvSpPr>
            <p:nvPr/>
          </p:nvSpPr>
          <p:spPr bwMode="auto">
            <a:xfrm flipV="1">
              <a:off x="3888" y="864"/>
              <a:ext cx="1" cy="145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>
              <a:off x="3180" y="1086"/>
              <a:ext cx="71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4"/>
            <p:cNvSpPr>
              <a:spLocks noChangeShapeType="1"/>
            </p:cNvSpPr>
            <p:nvPr/>
          </p:nvSpPr>
          <p:spPr bwMode="auto">
            <a:xfrm flipH="1">
              <a:off x="3180" y="1086"/>
              <a:ext cx="71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" name="Object 15"/>
            <p:cNvGraphicFramePr>
              <a:graphicFrameLocks noChangeAspect="1"/>
            </p:cNvGraphicFramePr>
            <p:nvPr/>
          </p:nvGraphicFramePr>
          <p:xfrm>
            <a:off x="4336" y="1086"/>
            <a:ext cx="1063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" name="Equation" r:id="rId6" imgW="710891" imgH="203112" progId="Equation.DSMT4">
                    <p:embed/>
                  </p:oleObj>
                </mc:Choice>
                <mc:Fallback>
                  <p:oleObj name="Equation" r:id="rId6" imgW="710891" imgH="203112" progId="Equation.DSMT4">
                    <p:embed/>
                    <p:pic>
                      <p:nvPicPr>
                        <p:cNvPr id="31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6" y="1086"/>
                          <a:ext cx="1063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16"/>
            <p:cNvGraphicFramePr>
              <a:graphicFrameLocks noChangeAspect="1"/>
            </p:cNvGraphicFramePr>
            <p:nvPr/>
          </p:nvGraphicFramePr>
          <p:xfrm>
            <a:off x="3472" y="2032"/>
            <a:ext cx="31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" name="Equation" r:id="rId8" imgW="152202" imgH="177569" progId="Equation.DSMT4">
                    <p:embed/>
                  </p:oleObj>
                </mc:Choice>
                <mc:Fallback>
                  <p:oleObj name="Equation" r:id="rId8" imgW="152202" imgH="177569" progId="Equation.DSMT4">
                    <p:embed/>
                    <p:pic>
                      <p:nvPicPr>
                        <p:cNvPr id="32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2" y="2032"/>
                          <a:ext cx="318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17"/>
            <p:cNvGraphicFramePr>
              <a:graphicFrameLocks noChangeAspect="1"/>
            </p:cNvGraphicFramePr>
            <p:nvPr/>
          </p:nvGraphicFramePr>
          <p:xfrm>
            <a:off x="3531" y="864"/>
            <a:ext cx="294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5" name="Equation" r:id="rId10" imgW="139579" imgH="164957" progId="Equation.DSMT4">
                    <p:embed/>
                  </p:oleObj>
                </mc:Choice>
                <mc:Fallback>
                  <p:oleObj name="Equation" r:id="rId10" imgW="139579" imgH="164957" progId="Equation.DSMT4">
                    <p:embed/>
                    <p:pic>
                      <p:nvPicPr>
                        <p:cNvPr id="33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1" y="864"/>
                          <a:ext cx="294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Freeform 18"/>
            <p:cNvSpPr>
              <a:spLocks/>
            </p:cNvSpPr>
            <p:nvPr/>
          </p:nvSpPr>
          <p:spPr bwMode="auto">
            <a:xfrm flipH="1">
              <a:off x="3888" y="1238"/>
              <a:ext cx="1631" cy="683"/>
            </a:xfrm>
            <a:custGeom>
              <a:avLst/>
              <a:gdLst>
                <a:gd name="T0" fmla="*/ 0 w 2160"/>
                <a:gd name="T1" fmla="*/ 1 h 1092"/>
                <a:gd name="T2" fmla="*/ 11 w 2160"/>
                <a:gd name="T3" fmla="*/ 1 h 1092"/>
                <a:gd name="T4" fmla="*/ 15 w 2160"/>
                <a:gd name="T5" fmla="*/ 1 h 1092"/>
                <a:gd name="T6" fmla="*/ 18 w 2160"/>
                <a:gd name="T7" fmla="*/ 0 h 10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"/>
                <a:gd name="T13" fmla="*/ 0 h 1092"/>
                <a:gd name="T14" fmla="*/ 2160 w 2160"/>
                <a:gd name="T15" fmla="*/ 1092 h 10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" h="1092">
                  <a:moveTo>
                    <a:pt x="0" y="1092"/>
                  </a:moveTo>
                  <a:cubicBezTo>
                    <a:pt x="480" y="1014"/>
                    <a:pt x="960" y="936"/>
                    <a:pt x="1260" y="780"/>
                  </a:cubicBezTo>
                  <a:cubicBezTo>
                    <a:pt x="1560" y="624"/>
                    <a:pt x="1650" y="286"/>
                    <a:pt x="1800" y="156"/>
                  </a:cubicBezTo>
                  <a:cubicBezTo>
                    <a:pt x="1950" y="26"/>
                    <a:pt x="2055" y="13"/>
                    <a:pt x="2160" y="0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9414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96000" y="819000"/>
                <a:ext cx="10800000" cy="491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altLang="zh-CN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  <a:r>
                  <a:rPr lang="en-US" altLang="zh-CN" sz="2400" b="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</m:oMath>
                </a14:m>
                <a:r>
                  <a:rPr lang="zh-CN" altLang="en-US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分布</a:t>
                </a:r>
                <a:endParaRPr lang="en-US" altLang="zh-CN" sz="2400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定义</a:t>
                </a:r>
                <a:r>
                  <a:rPr lang="en-US" altLang="zh-CN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2.4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设随机变量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zh-CN" altLang="en-US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𝑌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相互独立。称随机变量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/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𝑌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/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为服从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第一自由度为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第二自由度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分布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，记作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定理</a:t>
                </a:r>
                <a:r>
                  <a:rPr lang="en-US" altLang="zh-CN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2.3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随机变量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的密度函数为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 err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Γ</m:t>
                                  </m:r>
                                  <m:d>
                                    <m:d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zh-CN" sz="2400" b="0" i="1" dirty="0" smtClean="0"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b="0" i="1" dirty="0" smtClean="0"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0" i="1" dirty="0" smtClean="0"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400" b="0" i="1" dirty="0" smtClean="0"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b="0" i="1" dirty="0" smtClean="0"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0" i="1" dirty="0" smtClean="0"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Γ</m:t>
                                  </m:r>
                                  <m:d>
                                    <m:d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zh-CN" sz="2400" b="0" i="1" dirty="0" smtClean="0"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b="0" i="1" dirty="0" smtClean="0"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0" i="1" dirty="0" smtClean="0"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Γ</m:t>
                                  </m:r>
                                  <m:d>
                                    <m:d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zh-CN" sz="2400" b="0" i="1" dirty="0" smtClean="0"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b="0" i="1" dirty="0" smtClean="0"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0" i="1" dirty="0" smtClean="0"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den>
                              </m:f>
                              <m:sSubSup>
                                <m:sSubSup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  <m:sup>
                                  <m:f>
                                    <m:f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  <m:sup>
                                  <m:f>
                                    <m:f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bSup>
                              <m:sSup>
                                <m:sSup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  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&gt;0,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0,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≤0.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性质</a:t>
                </a:r>
                <a:r>
                  <a:rPr lang="en-US" altLang="zh-CN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2.6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随机变量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altLang="zh-CN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𝐸𝐹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−2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 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&gt;2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𝐷𝐹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−2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−4</m:t>
                            </m:r>
                          </m:e>
                        </m:d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 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&gt;4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.</m:t>
                    </m:r>
                  </m:oMath>
                </a14:m>
                <a:endParaRPr lang="en-US" altLang="zh-CN" sz="24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4919167"/>
              </a:xfrm>
              <a:prstGeom prst="rect">
                <a:avLst/>
              </a:prstGeom>
              <a:blipFill>
                <a:blip r:embed="rId3"/>
                <a:stretch>
                  <a:fillRect l="-847" t="-1363" r="-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5"/>
          <p:cNvGrpSpPr>
            <a:grpSpLocks noChangeAspect="1"/>
          </p:cNvGrpSpPr>
          <p:nvPr/>
        </p:nvGrpSpPr>
        <p:grpSpPr bwMode="auto">
          <a:xfrm>
            <a:off x="8085480" y="4488223"/>
            <a:ext cx="3463594" cy="1762997"/>
            <a:chOff x="2582" y="766"/>
            <a:chExt cx="3200" cy="1629"/>
          </a:xfrm>
        </p:grpSpPr>
        <p:graphicFrame>
          <p:nvGraphicFramePr>
            <p:cNvPr id="18" name="Object 7"/>
            <p:cNvGraphicFramePr>
              <a:graphicFrameLocks noChangeAspect="1"/>
            </p:cNvGraphicFramePr>
            <p:nvPr/>
          </p:nvGraphicFramePr>
          <p:xfrm>
            <a:off x="5519" y="2112"/>
            <a:ext cx="263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" name="Equation" r:id="rId4" imgW="114102" imgH="126780" progId="Equation.DSMT4">
                    <p:embed/>
                  </p:oleObj>
                </mc:Choice>
                <mc:Fallback>
                  <p:oleObj name="Equation" r:id="rId4" imgW="114102" imgH="126780" progId="Equation.DSMT4">
                    <p:embed/>
                    <p:pic>
                      <p:nvPicPr>
                        <p:cNvPr id="18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9" y="2112"/>
                          <a:ext cx="263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Line 8"/>
            <p:cNvSpPr>
              <a:spLocks noChangeShapeType="1"/>
            </p:cNvSpPr>
            <p:nvPr/>
          </p:nvSpPr>
          <p:spPr bwMode="auto">
            <a:xfrm>
              <a:off x="2582" y="2031"/>
              <a:ext cx="310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H="1" flipV="1">
              <a:off x="2997" y="766"/>
              <a:ext cx="1" cy="15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3180" y="1086"/>
              <a:ext cx="71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1"/>
            <p:cNvSpPr>
              <a:spLocks noChangeShapeType="1"/>
            </p:cNvSpPr>
            <p:nvPr/>
          </p:nvSpPr>
          <p:spPr bwMode="auto">
            <a:xfrm flipH="1">
              <a:off x="3180" y="1086"/>
              <a:ext cx="71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3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4337" y="912"/>
            <a:ext cx="1310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" name="Equation" r:id="rId6" imgW="939600" imgH="228600" progId="Equation.DSMT4">
                    <p:embed/>
                  </p:oleObj>
                </mc:Choice>
                <mc:Fallback>
                  <p:oleObj name="Equation" r:id="rId6" imgW="939600" imgH="228600" progId="Equation.DSMT4">
                    <p:embed/>
                    <p:pic>
                      <p:nvPicPr>
                        <p:cNvPr id="23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7" y="912"/>
                          <a:ext cx="1310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13"/>
            <p:cNvGraphicFramePr>
              <a:graphicFrameLocks noChangeAspect="1"/>
            </p:cNvGraphicFramePr>
            <p:nvPr>
              <p:extLst/>
            </p:nvPr>
          </p:nvGraphicFramePr>
          <p:xfrm>
            <a:off x="2707" y="2042"/>
            <a:ext cx="273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8" name="Equation" r:id="rId8" imgW="152202" imgH="177569" progId="Equation.DSMT4">
                    <p:embed/>
                  </p:oleObj>
                </mc:Choice>
                <mc:Fallback>
                  <p:oleObj name="Equation" r:id="rId8" imgW="152202" imgH="177569" progId="Equation.DSMT4">
                    <p:embed/>
                    <p:pic>
                      <p:nvPicPr>
                        <p:cNvPr id="35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7" y="2042"/>
                          <a:ext cx="273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14"/>
            <p:cNvGraphicFramePr>
              <a:graphicFrameLocks noChangeAspect="1"/>
            </p:cNvGraphicFramePr>
            <p:nvPr>
              <p:extLst/>
            </p:nvPr>
          </p:nvGraphicFramePr>
          <p:xfrm>
            <a:off x="2665" y="791"/>
            <a:ext cx="267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9" name="Equation" r:id="rId10" imgW="139579" imgH="164957" progId="Equation.DSMT4">
                    <p:embed/>
                  </p:oleObj>
                </mc:Choice>
                <mc:Fallback>
                  <p:oleObj name="Equation" r:id="rId10" imgW="139579" imgH="164957" progId="Equation.DSMT4">
                    <p:embed/>
                    <p:pic>
                      <p:nvPicPr>
                        <p:cNvPr id="36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5" y="791"/>
                          <a:ext cx="267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Freeform 15"/>
            <p:cNvSpPr>
              <a:spLocks/>
            </p:cNvSpPr>
            <p:nvPr/>
          </p:nvSpPr>
          <p:spPr bwMode="auto">
            <a:xfrm>
              <a:off x="2997" y="1001"/>
              <a:ext cx="2372" cy="1031"/>
            </a:xfrm>
            <a:custGeom>
              <a:avLst/>
              <a:gdLst>
                <a:gd name="T0" fmla="*/ 0 w 1577"/>
                <a:gd name="T1" fmla="*/ 1031 h 1031"/>
                <a:gd name="T2" fmla="*/ 188909 w 1577"/>
                <a:gd name="T3" fmla="*/ 755 h 1031"/>
                <a:gd name="T4" fmla="*/ 507773 w 1577"/>
                <a:gd name="T5" fmla="*/ 16 h 1031"/>
                <a:gd name="T6" fmla="*/ 1126115 w 1577"/>
                <a:gd name="T7" fmla="*/ 661 h 1031"/>
                <a:gd name="T8" fmla="*/ 1383422 w 1577"/>
                <a:gd name="T9" fmla="*/ 876 h 1031"/>
                <a:gd name="T10" fmla="*/ 1628328 w 1577"/>
                <a:gd name="T11" fmla="*/ 961 h 10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77"/>
                <a:gd name="T19" fmla="*/ 0 h 1031"/>
                <a:gd name="T20" fmla="*/ 1577 w 1577"/>
                <a:gd name="T21" fmla="*/ 1031 h 10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77" h="1031">
                  <a:moveTo>
                    <a:pt x="0" y="1031"/>
                  </a:moveTo>
                  <a:cubicBezTo>
                    <a:pt x="50" y="977"/>
                    <a:pt x="101" y="924"/>
                    <a:pt x="183" y="755"/>
                  </a:cubicBezTo>
                  <a:cubicBezTo>
                    <a:pt x="265" y="586"/>
                    <a:pt x="341" y="32"/>
                    <a:pt x="492" y="16"/>
                  </a:cubicBezTo>
                  <a:cubicBezTo>
                    <a:pt x="643" y="0"/>
                    <a:pt x="950" y="518"/>
                    <a:pt x="1091" y="661"/>
                  </a:cubicBezTo>
                  <a:cubicBezTo>
                    <a:pt x="1232" y="804"/>
                    <a:pt x="1259" y="826"/>
                    <a:pt x="1340" y="876"/>
                  </a:cubicBezTo>
                  <a:cubicBezTo>
                    <a:pt x="1421" y="926"/>
                    <a:pt x="1499" y="943"/>
                    <a:pt x="1577" y="96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40010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96000" y="819000"/>
                <a:ext cx="10800000" cy="522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性质</a:t>
                </a:r>
                <a:r>
                  <a:rPr lang="en-US" altLang="zh-CN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2.7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如果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随机变量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证明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𝑌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/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𝑁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0,1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𝑌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相互独立，故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𝑌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相互独立，所以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/1</m:t>
                        </m:r>
                      </m:num>
                      <m:den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𝑌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/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den>
                    </m:f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(1,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性质</a:t>
                </a:r>
                <a:r>
                  <a:rPr lang="en-US" altLang="zh-CN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2.8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如果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随机变量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证明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/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𝑌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/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𝑌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𝑌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相互独立，故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den>
                    </m:f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𝑌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/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/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设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𝑌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(   ).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 (B)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 (C)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 (D)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1,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5220000"/>
              </a:xfrm>
              <a:prstGeom prst="rect">
                <a:avLst/>
              </a:prstGeom>
              <a:blipFill>
                <a:blip r:embed="rId2"/>
                <a:stretch>
                  <a:fillRect l="-847" t="-1284" r="-36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4618566" y="4542366"/>
            <a:ext cx="745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C</a:t>
            </a:r>
            <a:endParaRPr lang="zh-CN" altLang="en-US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83055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96000" y="819000"/>
                <a:ext cx="10800000" cy="522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设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为来自总体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𝑁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的样本。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e>
                        </m:rad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所服从的分布；（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  <m:sSubSup>
                          <m:sSub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所服从的分布。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解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（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）由正态分布的性质，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𝑁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0,2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𝑁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𝑁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0,1</m:t>
                        </m:r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，且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相互独立，所以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)/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/1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e>
                        </m:rad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(1)</m:t>
                    </m:r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）由于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，且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相互独立，所以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)/2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/1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∼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𝐹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2,1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5220000"/>
              </a:xfrm>
              <a:prstGeom prst="rect">
                <a:avLst/>
              </a:prstGeom>
              <a:blipFill>
                <a:blip r:embed="rId2"/>
                <a:stretch>
                  <a:fillRect l="-847" t="-12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7031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96000" y="819000"/>
                <a:ext cx="10800000" cy="522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altLang="zh-CN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§1.2 </a:t>
                </a:r>
                <a:r>
                  <a:rPr lang="zh-CN" altLang="en-US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上侧分位点</a:t>
                </a:r>
                <a:endParaRPr lang="en-US" altLang="zh-CN" sz="2400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定义</a:t>
                </a:r>
                <a:r>
                  <a:rPr lang="en-US" altLang="zh-CN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2.5</a:t>
                </a:r>
                <a:r>
                  <a:rPr lang="en-US" altLang="zh-CN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为随机变量，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𝑝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为满足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0&lt;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𝑝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&lt;1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的实数。如果点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满足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𝑋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𝑋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≥1−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</m:oMath>
                  </m:oMathPara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就称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上侧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𝑝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分位点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或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右侧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𝑝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分位点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）对于正态分布，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分布，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分布和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分布，其上侧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𝑝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分位点均</a:t>
                </a:r>
                <a:r>
                  <a:rPr lang="zh-CN" altLang="en-US" sz="2400" dirty="0" smtClean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唯一存在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≥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 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1−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.</m:t>
                    </m:r>
                  </m:oMath>
                </a14:m>
                <a:endParaRPr lang="en-US" altLang="zh-CN" sz="24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）对于上述分布，下标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𝑝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表示密度函数在点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右侧的面积。</a:t>
                </a: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5220000"/>
              </a:xfrm>
              <a:prstGeom prst="rect">
                <a:avLst/>
              </a:prstGeom>
              <a:blipFill>
                <a:blip r:embed="rId2"/>
                <a:stretch>
                  <a:fillRect l="-847" t="-9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4376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96000" y="819000"/>
                <a:ext cx="10800000" cy="3447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altLang="zh-CN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1. </a:t>
                </a:r>
                <a:r>
                  <a:rPr lang="zh-CN" altLang="en-US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标准正态分布的上侧分位点</a:t>
                </a:r>
                <a:endParaRPr lang="en-US" altLang="zh-CN" sz="2400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设随机变量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𝑁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，称满足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𝑈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≥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𝛼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𝑈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𝑁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的上侧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分位点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）利用正态分布的对称性，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𝑈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𝑈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.</m:t>
                    </m:r>
                  </m:oMath>
                </a14:m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𝑈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≥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𝛼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等价于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Φ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𝛼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=1−</m:t>
                    </m:r>
                    <m:r>
                      <a:rPr lang="en-US" altLang="zh-CN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𝑈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可以通过标准正态分布表查得。例如，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𝑈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0.025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=1.96, 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𝑈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0.05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=1.645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，因为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Φ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1.96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=0.975,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Φ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1.645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=0.95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endPara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3447098"/>
              </a:xfrm>
              <a:prstGeom prst="rect">
                <a:avLst/>
              </a:prstGeom>
              <a:blipFill>
                <a:blip r:embed="rId3"/>
                <a:stretch>
                  <a:fillRect l="-847" t="-1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4" imgW="114102" imgH="177492" progId="Equation.DSMT4">
                  <p:embed/>
                </p:oleObj>
              </mc:Choice>
              <mc:Fallback>
                <p:oleObj name="Equation" r:id="rId4" imgW="114102" imgH="177492" progId="Equation.DSMT4">
                  <p:embed/>
                  <p:pic>
                    <p:nvPicPr>
                      <p:cNvPr id="3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>
            <a:grpSpLocks noChangeAspect="1"/>
          </p:cNvGrpSpPr>
          <p:nvPr/>
        </p:nvGrpSpPr>
        <p:grpSpPr bwMode="auto">
          <a:xfrm>
            <a:off x="4679156" y="3957620"/>
            <a:ext cx="2833688" cy="1801812"/>
            <a:chOff x="2466" y="770"/>
            <a:chExt cx="2967" cy="1889"/>
          </a:xfrm>
        </p:grpSpPr>
        <p:sp>
          <p:nvSpPr>
            <p:cNvPr id="8" name="AutoShape 7"/>
            <p:cNvSpPr>
              <a:spLocks noChangeAspect="1" noChangeArrowheads="1"/>
            </p:cNvSpPr>
            <p:nvPr/>
          </p:nvSpPr>
          <p:spPr bwMode="auto">
            <a:xfrm>
              <a:off x="2466" y="770"/>
              <a:ext cx="2967" cy="1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tx1"/>
                </a:buClr>
                <a:buSzPct val="80000"/>
                <a:buFontTx/>
                <a:buChar char="•"/>
              </a:pPr>
              <a:endParaRPr lang="zh-CN" altLang="zh-CN" sz="2400">
                <a:solidFill>
                  <a:srgbClr val="000066"/>
                </a:solidFill>
              </a:endParaRPr>
            </a:p>
          </p:txBody>
        </p: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2702" y="1180"/>
              <a:ext cx="2330" cy="830"/>
              <a:chOff x="2973" y="1086"/>
              <a:chExt cx="1817" cy="830"/>
            </a:xfrm>
          </p:grpSpPr>
          <p:sp>
            <p:nvSpPr>
              <p:cNvPr id="23" name="Freeform 9"/>
              <p:cNvSpPr>
                <a:spLocks/>
              </p:cNvSpPr>
              <p:nvPr/>
            </p:nvSpPr>
            <p:spPr bwMode="auto">
              <a:xfrm flipH="1">
                <a:off x="3893" y="1086"/>
                <a:ext cx="897" cy="830"/>
              </a:xfrm>
              <a:custGeom>
                <a:avLst/>
                <a:gdLst>
                  <a:gd name="T0" fmla="*/ 0 w 2160"/>
                  <a:gd name="T1" fmla="*/ 11 h 1092"/>
                  <a:gd name="T2" fmla="*/ 0 w 2160"/>
                  <a:gd name="T3" fmla="*/ 8 h 1092"/>
                  <a:gd name="T4" fmla="*/ 0 w 2160"/>
                  <a:gd name="T5" fmla="*/ 2 h 1092"/>
                  <a:gd name="T6" fmla="*/ 0 w 2160"/>
                  <a:gd name="T7" fmla="*/ 0 h 10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"/>
                  <a:gd name="T13" fmla="*/ 0 h 1092"/>
                  <a:gd name="T14" fmla="*/ 2160 w 2160"/>
                  <a:gd name="T15" fmla="*/ 1092 h 10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" h="1092">
                    <a:moveTo>
                      <a:pt x="0" y="1092"/>
                    </a:moveTo>
                    <a:cubicBezTo>
                      <a:pt x="480" y="1014"/>
                      <a:pt x="960" y="936"/>
                      <a:pt x="1260" y="780"/>
                    </a:cubicBezTo>
                    <a:cubicBezTo>
                      <a:pt x="1560" y="624"/>
                      <a:pt x="1650" y="286"/>
                      <a:pt x="1800" y="156"/>
                    </a:cubicBezTo>
                    <a:cubicBezTo>
                      <a:pt x="1950" y="26"/>
                      <a:pt x="2055" y="13"/>
                      <a:pt x="2160" y="0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10"/>
              <p:cNvSpPr>
                <a:spLocks/>
              </p:cNvSpPr>
              <p:nvPr/>
            </p:nvSpPr>
            <p:spPr bwMode="auto">
              <a:xfrm>
                <a:off x="2973" y="1086"/>
                <a:ext cx="920" cy="829"/>
              </a:xfrm>
              <a:custGeom>
                <a:avLst/>
                <a:gdLst>
                  <a:gd name="T0" fmla="*/ 0 w 2160"/>
                  <a:gd name="T1" fmla="*/ 10 h 1092"/>
                  <a:gd name="T2" fmla="*/ 0 w 2160"/>
                  <a:gd name="T3" fmla="*/ 8 h 1092"/>
                  <a:gd name="T4" fmla="*/ 0 w 2160"/>
                  <a:gd name="T5" fmla="*/ 2 h 1092"/>
                  <a:gd name="T6" fmla="*/ 0 w 2160"/>
                  <a:gd name="T7" fmla="*/ 0 h 10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"/>
                  <a:gd name="T13" fmla="*/ 0 h 1092"/>
                  <a:gd name="T14" fmla="*/ 2160 w 2160"/>
                  <a:gd name="T15" fmla="*/ 1092 h 10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" h="1092">
                    <a:moveTo>
                      <a:pt x="0" y="1092"/>
                    </a:moveTo>
                    <a:cubicBezTo>
                      <a:pt x="480" y="1014"/>
                      <a:pt x="960" y="936"/>
                      <a:pt x="1260" y="780"/>
                    </a:cubicBezTo>
                    <a:cubicBezTo>
                      <a:pt x="1560" y="624"/>
                      <a:pt x="1650" y="286"/>
                      <a:pt x="1800" y="156"/>
                    </a:cubicBezTo>
                    <a:cubicBezTo>
                      <a:pt x="1950" y="26"/>
                      <a:pt x="2055" y="13"/>
                      <a:pt x="2160" y="0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482" y="2076"/>
              <a:ext cx="2860" cy="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/>
          </p:nvGraphicFramePr>
          <p:xfrm>
            <a:off x="5130" y="2177"/>
            <a:ext cx="253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" name="Equation" r:id="rId6" imgW="126835" imgH="139518" progId="Equation.DSMT4">
                    <p:embed/>
                  </p:oleObj>
                </mc:Choice>
                <mc:Fallback>
                  <p:oleObj name="Equation" r:id="rId6" imgW="126835" imgH="139518" progId="Equation.DSMT4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0" y="2177"/>
                          <a:ext cx="253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V="1">
              <a:off x="3875" y="827"/>
              <a:ext cx="2" cy="16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" name="Object 14"/>
            <p:cNvGraphicFramePr>
              <a:graphicFrameLocks noChangeAspect="1"/>
            </p:cNvGraphicFramePr>
            <p:nvPr/>
          </p:nvGraphicFramePr>
          <p:xfrm>
            <a:off x="3525" y="2076"/>
            <a:ext cx="31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2" name="Equation" r:id="rId8" imgW="152202" imgH="177569" progId="Equation.DSMT4">
                    <p:embed/>
                  </p:oleObj>
                </mc:Choice>
                <mc:Fallback>
                  <p:oleObj name="Equation" r:id="rId8" imgW="152202" imgH="177569" progId="Equation.DSMT4">
                    <p:embed/>
                    <p:pic>
                      <p:nvPicPr>
                        <p:cNvPr id="13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5" y="2076"/>
                          <a:ext cx="318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5"/>
            <p:cNvGraphicFramePr>
              <a:graphicFrameLocks noChangeAspect="1"/>
            </p:cNvGraphicFramePr>
            <p:nvPr/>
          </p:nvGraphicFramePr>
          <p:xfrm>
            <a:off x="3548" y="770"/>
            <a:ext cx="347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3" name="Equation" r:id="rId10" imgW="139579" imgH="164957" progId="Equation.DSMT4">
                    <p:embed/>
                  </p:oleObj>
                </mc:Choice>
                <mc:Fallback>
                  <p:oleObj name="Equation" r:id="rId10" imgW="139579" imgH="164957" progId="Equation.DSMT4">
                    <p:embed/>
                    <p:pic>
                      <p:nvPicPr>
                        <p:cNvPr id="14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8" y="770"/>
                          <a:ext cx="347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6"/>
            <p:cNvGraphicFramePr>
              <a:graphicFrameLocks noChangeAspect="1"/>
            </p:cNvGraphicFramePr>
            <p:nvPr/>
          </p:nvGraphicFramePr>
          <p:xfrm>
            <a:off x="2842" y="2132"/>
            <a:ext cx="537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4" name="Equation" r:id="rId12" imgW="330200" imgH="228600" progId="Equation.DSMT4">
                    <p:embed/>
                  </p:oleObj>
                </mc:Choice>
                <mc:Fallback>
                  <p:oleObj name="Equation" r:id="rId12" imgW="330200" imgH="228600" progId="Equation.DSMT4">
                    <p:embed/>
                    <p:pic>
                      <p:nvPicPr>
                        <p:cNvPr id="15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2" y="2132"/>
                          <a:ext cx="537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7"/>
            <p:cNvGraphicFramePr>
              <a:graphicFrameLocks noChangeAspect="1"/>
            </p:cNvGraphicFramePr>
            <p:nvPr/>
          </p:nvGraphicFramePr>
          <p:xfrm>
            <a:off x="4437" y="2097"/>
            <a:ext cx="380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5" name="Equation" r:id="rId14" imgW="215806" imgH="228501" progId="Equation.DSMT4">
                    <p:embed/>
                  </p:oleObj>
                </mc:Choice>
                <mc:Fallback>
                  <p:oleObj name="Equation" r:id="rId14" imgW="215806" imgH="228501" progId="Equation.DSMT4">
                    <p:embed/>
                    <p:pic>
                      <p:nvPicPr>
                        <p:cNvPr id="16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7" y="2097"/>
                          <a:ext cx="380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7" name="AutoShape 18"/>
            <p:cNvCxnSpPr>
              <a:cxnSpLocks noChangeShapeType="1"/>
            </p:cNvCxnSpPr>
            <p:nvPr/>
          </p:nvCxnSpPr>
          <p:spPr bwMode="auto">
            <a:xfrm>
              <a:off x="4588" y="1871"/>
              <a:ext cx="1" cy="2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9"/>
            <p:cNvCxnSpPr>
              <a:cxnSpLocks noChangeShapeType="1"/>
            </p:cNvCxnSpPr>
            <p:nvPr/>
          </p:nvCxnSpPr>
          <p:spPr bwMode="auto">
            <a:xfrm>
              <a:off x="3176" y="1871"/>
              <a:ext cx="1" cy="2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H="1">
              <a:off x="4667" y="1795"/>
              <a:ext cx="250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" name="Object 21"/>
            <p:cNvGraphicFramePr>
              <a:graphicFrameLocks noChangeAspect="1"/>
            </p:cNvGraphicFramePr>
            <p:nvPr/>
          </p:nvGraphicFramePr>
          <p:xfrm>
            <a:off x="4892" y="1629"/>
            <a:ext cx="27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6" name="Equation" r:id="rId16" imgW="152334" imgH="139639" progId="Equation.DSMT4">
                    <p:embed/>
                  </p:oleObj>
                </mc:Choice>
                <mc:Fallback>
                  <p:oleObj name="Equation" r:id="rId16" imgW="152334" imgH="139639" progId="Equation.DSMT4">
                    <p:embed/>
                    <p:pic>
                      <p:nvPicPr>
                        <p:cNvPr id="2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2" y="1629"/>
                          <a:ext cx="27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2"/>
            <p:cNvGraphicFramePr>
              <a:graphicFrameLocks noChangeAspect="1"/>
            </p:cNvGraphicFramePr>
            <p:nvPr/>
          </p:nvGraphicFramePr>
          <p:xfrm>
            <a:off x="2647" y="1600"/>
            <a:ext cx="27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7" name="Equation" r:id="rId18" imgW="152334" imgH="139639" progId="Equation.DSMT4">
                    <p:embed/>
                  </p:oleObj>
                </mc:Choice>
                <mc:Fallback>
                  <p:oleObj name="Equation" r:id="rId18" imgW="152334" imgH="139639" progId="Equation.DSMT4">
                    <p:embed/>
                    <p:pic>
                      <p:nvPicPr>
                        <p:cNvPr id="21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7" y="1600"/>
                          <a:ext cx="27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2842" y="1772"/>
              <a:ext cx="251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40558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96000" y="819000"/>
                <a:ext cx="10800000" cy="3447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altLang="zh-CN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2.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</m:oMath>
                </a14:m>
                <a:r>
                  <a:rPr lang="zh-CN" altLang="en-US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分布的上侧分位点</a:t>
                </a:r>
                <a:endParaRPr lang="en-US" altLang="zh-CN" sz="2400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设随机变量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，称满足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≥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𝛼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的上侧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分位点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）利用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分布的对称性，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)=−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).</m:t>
                    </m:r>
                  </m:oMath>
                </a14:m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）当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≤45,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=0.25,  0.10,  0.05,  0.025,  0.01,  0.005 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可以通过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分布表查得。例如，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0.05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6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=1.9432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.</m:t>
                    </m:r>
                  </m:oMath>
                </a14:m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&gt;45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时，由性质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2.5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endPara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3447098"/>
              </a:xfrm>
              <a:prstGeom prst="rect">
                <a:avLst/>
              </a:prstGeom>
              <a:blipFill>
                <a:blip r:embed="rId3"/>
                <a:stretch>
                  <a:fillRect l="-847" t="-1943" r="-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4" imgW="114102" imgH="177492" progId="Equation.DSMT4">
                  <p:embed/>
                </p:oleObj>
              </mc:Choice>
              <mc:Fallback>
                <p:oleObj name="Equation" r:id="rId4" imgW="114102" imgH="177492" progId="Equation.DSMT4">
                  <p:embed/>
                  <p:pic>
                    <p:nvPicPr>
                      <p:cNvPr id="3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14"/>
          <p:cNvGrpSpPr>
            <a:grpSpLocks noChangeAspect="1"/>
          </p:cNvGrpSpPr>
          <p:nvPr/>
        </p:nvGrpSpPr>
        <p:grpSpPr bwMode="auto">
          <a:xfrm>
            <a:off x="4075113" y="4202899"/>
            <a:ext cx="4041775" cy="1550987"/>
            <a:chOff x="1753" y="770"/>
            <a:chExt cx="4432" cy="1700"/>
          </a:xfrm>
        </p:grpSpPr>
        <p:sp>
          <p:nvSpPr>
            <p:cNvPr id="26" name="AutoShape 15"/>
            <p:cNvSpPr>
              <a:spLocks noChangeAspect="1" noChangeArrowheads="1"/>
            </p:cNvSpPr>
            <p:nvPr/>
          </p:nvSpPr>
          <p:spPr bwMode="auto">
            <a:xfrm>
              <a:off x="1753" y="770"/>
              <a:ext cx="4432" cy="1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tx1"/>
                </a:buClr>
                <a:buSzPct val="80000"/>
                <a:buFontTx/>
                <a:buChar char="•"/>
              </a:pPr>
              <a:endParaRPr lang="zh-CN" altLang="zh-CN" sz="2400">
                <a:solidFill>
                  <a:srgbClr val="000066"/>
                </a:solidFill>
              </a:endParaRPr>
            </a:p>
          </p:txBody>
        </p:sp>
        <p:grpSp>
          <p:nvGrpSpPr>
            <p:cNvPr id="27" name="Group 16"/>
            <p:cNvGrpSpPr>
              <a:grpSpLocks/>
            </p:cNvGrpSpPr>
            <p:nvPr/>
          </p:nvGrpSpPr>
          <p:grpSpPr bwMode="auto">
            <a:xfrm>
              <a:off x="2314" y="1180"/>
              <a:ext cx="3119" cy="830"/>
              <a:chOff x="2973" y="1086"/>
              <a:chExt cx="1817" cy="830"/>
            </a:xfrm>
          </p:grpSpPr>
          <p:sp>
            <p:nvSpPr>
              <p:cNvPr id="40" name="Freeform 17"/>
              <p:cNvSpPr>
                <a:spLocks/>
              </p:cNvSpPr>
              <p:nvPr/>
            </p:nvSpPr>
            <p:spPr bwMode="auto">
              <a:xfrm flipH="1">
                <a:off x="3893" y="1086"/>
                <a:ext cx="897" cy="830"/>
              </a:xfrm>
              <a:custGeom>
                <a:avLst/>
                <a:gdLst>
                  <a:gd name="T0" fmla="*/ 0 w 2160"/>
                  <a:gd name="T1" fmla="*/ 11 h 1092"/>
                  <a:gd name="T2" fmla="*/ 0 w 2160"/>
                  <a:gd name="T3" fmla="*/ 8 h 1092"/>
                  <a:gd name="T4" fmla="*/ 0 w 2160"/>
                  <a:gd name="T5" fmla="*/ 2 h 1092"/>
                  <a:gd name="T6" fmla="*/ 0 w 2160"/>
                  <a:gd name="T7" fmla="*/ 0 h 10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"/>
                  <a:gd name="T13" fmla="*/ 0 h 1092"/>
                  <a:gd name="T14" fmla="*/ 2160 w 2160"/>
                  <a:gd name="T15" fmla="*/ 1092 h 10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" h="1092">
                    <a:moveTo>
                      <a:pt x="0" y="1092"/>
                    </a:moveTo>
                    <a:cubicBezTo>
                      <a:pt x="480" y="1014"/>
                      <a:pt x="960" y="936"/>
                      <a:pt x="1260" y="780"/>
                    </a:cubicBezTo>
                    <a:cubicBezTo>
                      <a:pt x="1560" y="624"/>
                      <a:pt x="1650" y="286"/>
                      <a:pt x="1800" y="156"/>
                    </a:cubicBezTo>
                    <a:cubicBezTo>
                      <a:pt x="1950" y="26"/>
                      <a:pt x="2055" y="13"/>
                      <a:pt x="2160" y="0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18"/>
              <p:cNvSpPr>
                <a:spLocks/>
              </p:cNvSpPr>
              <p:nvPr/>
            </p:nvSpPr>
            <p:spPr bwMode="auto">
              <a:xfrm>
                <a:off x="2973" y="1086"/>
                <a:ext cx="920" cy="829"/>
              </a:xfrm>
              <a:custGeom>
                <a:avLst/>
                <a:gdLst>
                  <a:gd name="T0" fmla="*/ 0 w 2160"/>
                  <a:gd name="T1" fmla="*/ 10 h 1092"/>
                  <a:gd name="T2" fmla="*/ 0 w 2160"/>
                  <a:gd name="T3" fmla="*/ 8 h 1092"/>
                  <a:gd name="T4" fmla="*/ 0 w 2160"/>
                  <a:gd name="T5" fmla="*/ 2 h 1092"/>
                  <a:gd name="T6" fmla="*/ 0 w 2160"/>
                  <a:gd name="T7" fmla="*/ 0 h 10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"/>
                  <a:gd name="T13" fmla="*/ 0 h 1092"/>
                  <a:gd name="T14" fmla="*/ 2160 w 2160"/>
                  <a:gd name="T15" fmla="*/ 1092 h 10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" h="1092">
                    <a:moveTo>
                      <a:pt x="0" y="1092"/>
                    </a:moveTo>
                    <a:cubicBezTo>
                      <a:pt x="480" y="1014"/>
                      <a:pt x="960" y="936"/>
                      <a:pt x="1260" y="780"/>
                    </a:cubicBezTo>
                    <a:cubicBezTo>
                      <a:pt x="1560" y="624"/>
                      <a:pt x="1650" y="286"/>
                      <a:pt x="1800" y="156"/>
                    </a:cubicBezTo>
                    <a:cubicBezTo>
                      <a:pt x="1950" y="26"/>
                      <a:pt x="2055" y="13"/>
                      <a:pt x="2160" y="0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" name="Line 19"/>
            <p:cNvSpPr>
              <a:spLocks noChangeShapeType="1"/>
            </p:cNvSpPr>
            <p:nvPr/>
          </p:nvSpPr>
          <p:spPr bwMode="auto">
            <a:xfrm>
              <a:off x="2155" y="2093"/>
              <a:ext cx="3517" cy="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1"/>
            <p:cNvSpPr>
              <a:spLocks noChangeShapeType="1"/>
            </p:cNvSpPr>
            <p:nvPr/>
          </p:nvSpPr>
          <p:spPr bwMode="auto">
            <a:xfrm flipV="1">
              <a:off x="3902" y="827"/>
              <a:ext cx="2" cy="16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" name="Object 22"/>
            <p:cNvGraphicFramePr>
              <a:graphicFrameLocks noChangeAspect="1"/>
            </p:cNvGraphicFramePr>
            <p:nvPr/>
          </p:nvGraphicFramePr>
          <p:xfrm>
            <a:off x="3525" y="2076"/>
            <a:ext cx="31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5" name="Equation" r:id="rId6" imgW="152202" imgH="177569" progId="Equation.DSMT4">
                    <p:embed/>
                  </p:oleObj>
                </mc:Choice>
                <mc:Fallback>
                  <p:oleObj name="Equation" r:id="rId6" imgW="152202" imgH="177569" progId="Equation.DSMT4">
                    <p:embed/>
                    <p:pic>
                      <p:nvPicPr>
                        <p:cNvPr id="3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5" y="2076"/>
                          <a:ext cx="318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23"/>
            <p:cNvGraphicFramePr>
              <a:graphicFrameLocks noChangeAspect="1"/>
            </p:cNvGraphicFramePr>
            <p:nvPr/>
          </p:nvGraphicFramePr>
          <p:xfrm>
            <a:off x="3548" y="770"/>
            <a:ext cx="347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6" name="Equation" r:id="rId8" imgW="139579" imgH="164957" progId="Equation.DSMT4">
                    <p:embed/>
                  </p:oleObj>
                </mc:Choice>
                <mc:Fallback>
                  <p:oleObj name="Equation" r:id="rId8" imgW="139579" imgH="164957" progId="Equation.DSMT4">
                    <p:embed/>
                    <p:pic>
                      <p:nvPicPr>
                        <p:cNvPr id="31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8" y="770"/>
                          <a:ext cx="347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24"/>
            <p:cNvGraphicFramePr>
              <a:graphicFrameLocks noChangeAspect="1"/>
            </p:cNvGraphicFramePr>
            <p:nvPr/>
          </p:nvGraphicFramePr>
          <p:xfrm>
            <a:off x="2590" y="2132"/>
            <a:ext cx="723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7" name="Equation" r:id="rId10" imgW="444307" imgH="228501" progId="Equation.DSMT4">
                    <p:embed/>
                  </p:oleObj>
                </mc:Choice>
                <mc:Fallback>
                  <p:oleObj name="Equation" r:id="rId10" imgW="444307" imgH="228501" progId="Equation.DSMT4">
                    <p:embed/>
                    <p:pic>
                      <p:nvPicPr>
                        <p:cNvPr id="32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0" y="2132"/>
                          <a:ext cx="723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25"/>
            <p:cNvGraphicFramePr>
              <a:graphicFrameLocks noChangeAspect="1"/>
            </p:cNvGraphicFramePr>
            <p:nvPr/>
          </p:nvGraphicFramePr>
          <p:xfrm>
            <a:off x="4536" y="2097"/>
            <a:ext cx="626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8" name="Equation" r:id="rId12" imgW="355446" imgH="228501" progId="Equation.DSMT4">
                    <p:embed/>
                  </p:oleObj>
                </mc:Choice>
                <mc:Fallback>
                  <p:oleObj name="Equation" r:id="rId12" imgW="355446" imgH="228501" progId="Equation.DSMT4">
                    <p:embed/>
                    <p:pic>
                      <p:nvPicPr>
                        <p:cNvPr id="33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6" y="2097"/>
                          <a:ext cx="626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4" name="AutoShape 26"/>
            <p:cNvCxnSpPr>
              <a:cxnSpLocks noChangeShapeType="1"/>
            </p:cNvCxnSpPr>
            <p:nvPr/>
          </p:nvCxnSpPr>
          <p:spPr bwMode="auto">
            <a:xfrm>
              <a:off x="4795" y="1871"/>
              <a:ext cx="1" cy="2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27"/>
            <p:cNvCxnSpPr>
              <a:cxnSpLocks noChangeShapeType="1"/>
            </p:cNvCxnSpPr>
            <p:nvPr/>
          </p:nvCxnSpPr>
          <p:spPr bwMode="auto">
            <a:xfrm>
              <a:off x="2978" y="1871"/>
              <a:ext cx="1" cy="2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Line 28"/>
            <p:cNvSpPr>
              <a:spLocks noChangeShapeType="1"/>
            </p:cNvSpPr>
            <p:nvPr/>
          </p:nvSpPr>
          <p:spPr bwMode="auto">
            <a:xfrm flipH="1">
              <a:off x="4991" y="1795"/>
              <a:ext cx="250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7" name="Object 29"/>
            <p:cNvGraphicFramePr>
              <a:graphicFrameLocks noChangeAspect="1"/>
            </p:cNvGraphicFramePr>
            <p:nvPr/>
          </p:nvGraphicFramePr>
          <p:xfrm>
            <a:off x="5216" y="1629"/>
            <a:ext cx="27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9" name="Equation" r:id="rId14" imgW="152334" imgH="139639" progId="Equation.DSMT4">
                    <p:embed/>
                  </p:oleObj>
                </mc:Choice>
                <mc:Fallback>
                  <p:oleObj name="Equation" r:id="rId14" imgW="152334" imgH="139639" progId="Equation.DSMT4">
                    <p:embed/>
                    <p:pic>
                      <p:nvPicPr>
                        <p:cNvPr id="37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6" y="1629"/>
                          <a:ext cx="27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30"/>
            <p:cNvGraphicFramePr>
              <a:graphicFrameLocks noChangeAspect="1"/>
            </p:cNvGraphicFramePr>
            <p:nvPr/>
          </p:nvGraphicFramePr>
          <p:xfrm>
            <a:off x="2350" y="1600"/>
            <a:ext cx="27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0" name="Equation" r:id="rId16" imgW="152334" imgH="139639" progId="Equation.DSMT4">
                    <p:embed/>
                  </p:oleObj>
                </mc:Choice>
                <mc:Fallback>
                  <p:oleObj name="Equation" r:id="rId16" imgW="152334" imgH="139639" progId="Equation.DSMT4">
                    <p:embed/>
                    <p:pic>
                      <p:nvPicPr>
                        <p:cNvPr id="38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0" y="1600"/>
                          <a:ext cx="27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Line 31"/>
            <p:cNvSpPr>
              <a:spLocks noChangeShapeType="1"/>
            </p:cNvSpPr>
            <p:nvPr/>
          </p:nvSpPr>
          <p:spPr bwMode="auto">
            <a:xfrm>
              <a:off x="2545" y="1772"/>
              <a:ext cx="251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1857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96000" y="819000"/>
                <a:ext cx="10800000" cy="522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altLang="zh-CN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24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分布的上侧分位点</a:t>
                </a:r>
                <a:endParaRPr lang="en-US" altLang="zh-CN" sz="2400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设随机变量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，称满足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𝜒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≥</m:t>
                        </m:r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𝜒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𝛼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的上侧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分位点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≤45,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=0.25,  0.10,  0.05,  0.025,  0.01,  0.005 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时，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可以通过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分布表查得。例如，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0.10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8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=13.362,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0.90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(8)=3.490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.</m:t>
                    </m:r>
                  </m:oMath>
                </a14:m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endPara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5220000"/>
              </a:xfrm>
              <a:prstGeom prst="rect">
                <a:avLst/>
              </a:prstGeom>
              <a:blipFill>
                <a:blip r:embed="rId3"/>
                <a:stretch>
                  <a:fillRect l="-847" t="-1284" r="-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4" imgW="114102" imgH="177492" progId="Equation.DSMT4">
                  <p:embed/>
                </p:oleObj>
              </mc:Choice>
              <mc:Fallback>
                <p:oleObj name="Equation" r:id="rId4" imgW="114102" imgH="177492" progId="Equation.DSMT4">
                  <p:embed/>
                  <p:pic>
                    <p:nvPicPr>
                      <p:cNvPr id="3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14"/>
          <p:cNvGrpSpPr>
            <a:grpSpLocks noChangeAspect="1"/>
          </p:cNvGrpSpPr>
          <p:nvPr/>
        </p:nvGrpSpPr>
        <p:grpSpPr bwMode="auto">
          <a:xfrm>
            <a:off x="4467274" y="3905060"/>
            <a:ext cx="3195378" cy="1678114"/>
            <a:chOff x="2582" y="717"/>
            <a:chExt cx="3243" cy="1704"/>
          </a:xfrm>
        </p:grpSpPr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2582" y="2031"/>
              <a:ext cx="324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 flipH="1" flipV="1">
              <a:off x="2989" y="764"/>
              <a:ext cx="7" cy="155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19"/>
            <p:cNvSpPr>
              <a:spLocks noChangeShapeType="1"/>
            </p:cNvSpPr>
            <p:nvPr/>
          </p:nvSpPr>
          <p:spPr bwMode="auto">
            <a:xfrm flipH="1">
              <a:off x="3180" y="1086"/>
              <a:ext cx="71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20"/>
            <p:cNvSpPr>
              <a:spLocks noChangeShapeType="1"/>
            </p:cNvSpPr>
            <p:nvPr/>
          </p:nvSpPr>
          <p:spPr bwMode="auto">
            <a:xfrm flipH="1">
              <a:off x="3180" y="1086"/>
              <a:ext cx="71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4" name="Object 21"/>
            <p:cNvGraphicFramePr>
              <a:graphicFrameLocks noChangeAspect="1"/>
            </p:cNvGraphicFramePr>
            <p:nvPr/>
          </p:nvGraphicFramePr>
          <p:xfrm>
            <a:off x="2671" y="2032"/>
            <a:ext cx="31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9" name="Equation" r:id="rId6" imgW="152202" imgH="177569" progId="Equation.DSMT4">
                    <p:embed/>
                  </p:oleObj>
                </mc:Choice>
                <mc:Fallback>
                  <p:oleObj name="Equation" r:id="rId6" imgW="152202" imgH="177569" progId="Equation.DSMT4">
                    <p:embed/>
                    <p:pic>
                      <p:nvPicPr>
                        <p:cNvPr id="44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1" y="2032"/>
                          <a:ext cx="318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22"/>
            <p:cNvGraphicFramePr>
              <a:graphicFrameLocks noChangeAspect="1"/>
            </p:cNvGraphicFramePr>
            <p:nvPr/>
          </p:nvGraphicFramePr>
          <p:xfrm>
            <a:off x="3018" y="717"/>
            <a:ext cx="347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0" name="Equation" r:id="rId8" imgW="139579" imgH="164957" progId="Equation.DSMT4">
                    <p:embed/>
                  </p:oleObj>
                </mc:Choice>
                <mc:Fallback>
                  <p:oleObj name="Equation" r:id="rId8" imgW="139579" imgH="164957" progId="Equation.DSMT4">
                    <p:embed/>
                    <p:pic>
                      <p:nvPicPr>
                        <p:cNvPr id="45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8" y="717"/>
                          <a:ext cx="347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Freeform 23"/>
            <p:cNvSpPr>
              <a:spLocks/>
            </p:cNvSpPr>
            <p:nvPr/>
          </p:nvSpPr>
          <p:spPr bwMode="auto">
            <a:xfrm>
              <a:off x="2988" y="1015"/>
              <a:ext cx="2577" cy="1021"/>
            </a:xfrm>
            <a:custGeom>
              <a:avLst/>
              <a:gdLst>
                <a:gd name="T0" fmla="*/ 0 w 2032"/>
                <a:gd name="T1" fmla="*/ 998 h 1021"/>
                <a:gd name="T2" fmla="*/ 5491 w 2032"/>
                <a:gd name="T3" fmla="*/ 863 h 1021"/>
                <a:gd name="T4" fmla="*/ 23997 w 2032"/>
                <a:gd name="T5" fmla="*/ 53 h 1021"/>
                <a:gd name="T6" fmla="*/ 61227 w 2032"/>
                <a:gd name="T7" fmla="*/ 545 h 1021"/>
                <a:gd name="T8" fmla="*/ 81364 w 2032"/>
                <a:gd name="T9" fmla="*/ 760 h 1021"/>
                <a:gd name="T10" fmla="*/ 115406 w 2032"/>
                <a:gd name="T11" fmla="*/ 919 h 10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32"/>
                <a:gd name="T19" fmla="*/ 0 h 1021"/>
                <a:gd name="T20" fmla="*/ 2032 w 2032"/>
                <a:gd name="T21" fmla="*/ 1021 h 10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32" h="1021">
                  <a:moveTo>
                    <a:pt x="0" y="998"/>
                  </a:moveTo>
                  <a:cubicBezTo>
                    <a:pt x="12" y="1009"/>
                    <a:pt x="25" y="1021"/>
                    <a:pt x="96" y="863"/>
                  </a:cubicBezTo>
                  <a:cubicBezTo>
                    <a:pt x="167" y="705"/>
                    <a:pt x="259" y="106"/>
                    <a:pt x="423" y="53"/>
                  </a:cubicBezTo>
                  <a:cubicBezTo>
                    <a:pt x="587" y="0"/>
                    <a:pt x="910" y="427"/>
                    <a:pt x="1078" y="545"/>
                  </a:cubicBezTo>
                  <a:cubicBezTo>
                    <a:pt x="1246" y="663"/>
                    <a:pt x="1274" y="698"/>
                    <a:pt x="1433" y="760"/>
                  </a:cubicBezTo>
                  <a:cubicBezTo>
                    <a:pt x="1592" y="822"/>
                    <a:pt x="1812" y="870"/>
                    <a:pt x="2032" y="91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7" name="Object 24"/>
            <p:cNvGraphicFramePr>
              <a:graphicFrameLocks noChangeAspect="1"/>
            </p:cNvGraphicFramePr>
            <p:nvPr/>
          </p:nvGraphicFramePr>
          <p:xfrm>
            <a:off x="3047" y="2062"/>
            <a:ext cx="676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1" name="Equation" r:id="rId10" imgW="495085" imgH="241195" progId="Equation.DSMT4">
                    <p:embed/>
                  </p:oleObj>
                </mc:Choice>
                <mc:Fallback>
                  <p:oleObj name="Equation" r:id="rId10" imgW="495085" imgH="241195" progId="Equation.DSMT4">
                    <p:embed/>
                    <p:pic>
                      <p:nvPicPr>
                        <p:cNvPr id="47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7" y="2062"/>
                          <a:ext cx="676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25"/>
            <p:cNvGraphicFramePr>
              <a:graphicFrameLocks noChangeAspect="1"/>
            </p:cNvGraphicFramePr>
            <p:nvPr/>
          </p:nvGraphicFramePr>
          <p:xfrm>
            <a:off x="4782" y="2078"/>
            <a:ext cx="491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2" name="Equation" r:id="rId12" imgW="406224" imgH="241195" progId="Equation.DSMT4">
                    <p:embed/>
                  </p:oleObj>
                </mc:Choice>
                <mc:Fallback>
                  <p:oleObj name="Equation" r:id="rId12" imgW="406224" imgH="241195" progId="Equation.DSMT4">
                    <p:embed/>
                    <p:pic>
                      <p:nvPicPr>
                        <p:cNvPr id="48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2" y="2078"/>
                          <a:ext cx="491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Line 26"/>
            <p:cNvSpPr>
              <a:spLocks noChangeShapeType="1"/>
            </p:cNvSpPr>
            <p:nvPr/>
          </p:nvSpPr>
          <p:spPr bwMode="auto">
            <a:xfrm flipH="1">
              <a:off x="3135" y="1710"/>
              <a:ext cx="215" cy="1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0" name="Object 27"/>
            <p:cNvGraphicFramePr>
              <a:graphicFrameLocks noChangeAspect="1"/>
            </p:cNvGraphicFramePr>
            <p:nvPr/>
          </p:nvGraphicFramePr>
          <p:xfrm>
            <a:off x="3332" y="1554"/>
            <a:ext cx="20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3" name="Equation" r:id="rId14" imgW="152334" imgH="139639" progId="Equation.DSMT4">
                    <p:embed/>
                  </p:oleObj>
                </mc:Choice>
                <mc:Fallback>
                  <p:oleObj name="Equation" r:id="rId14" imgW="152334" imgH="139639" progId="Equation.DSMT4">
                    <p:embed/>
                    <p:pic>
                      <p:nvPicPr>
                        <p:cNvPr id="5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2" y="1554"/>
                          <a:ext cx="20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28"/>
            <p:cNvGraphicFramePr>
              <a:graphicFrameLocks noChangeAspect="1"/>
            </p:cNvGraphicFramePr>
            <p:nvPr/>
          </p:nvGraphicFramePr>
          <p:xfrm>
            <a:off x="5327" y="1622"/>
            <a:ext cx="20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4" name="Equation" r:id="rId16" imgW="152334" imgH="139639" progId="Equation.DSMT4">
                    <p:embed/>
                  </p:oleObj>
                </mc:Choice>
                <mc:Fallback>
                  <p:oleObj name="Equation" r:id="rId16" imgW="152334" imgH="139639" progId="Equation.DSMT4">
                    <p:embed/>
                    <p:pic>
                      <p:nvPicPr>
                        <p:cNvPr id="51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7" y="1622"/>
                          <a:ext cx="20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Line 29"/>
            <p:cNvSpPr>
              <a:spLocks noChangeShapeType="1"/>
            </p:cNvSpPr>
            <p:nvPr/>
          </p:nvSpPr>
          <p:spPr bwMode="auto">
            <a:xfrm>
              <a:off x="3250" y="1509"/>
              <a:ext cx="1" cy="5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30"/>
            <p:cNvSpPr>
              <a:spLocks noChangeShapeType="1"/>
            </p:cNvSpPr>
            <p:nvPr/>
          </p:nvSpPr>
          <p:spPr bwMode="auto">
            <a:xfrm>
              <a:off x="5034" y="1848"/>
              <a:ext cx="1" cy="1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31"/>
            <p:cNvSpPr>
              <a:spLocks noChangeShapeType="1"/>
            </p:cNvSpPr>
            <p:nvPr/>
          </p:nvSpPr>
          <p:spPr bwMode="auto">
            <a:xfrm flipH="1">
              <a:off x="5132" y="1776"/>
              <a:ext cx="215" cy="1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23396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96000" y="819000"/>
                <a:ext cx="10800000" cy="4507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</a:t>
                </a:r>
                <a:r>
                  <a:rPr lang="en-US" altLang="zh-CN" sz="24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则根据切比雪夫不等式有（     ）。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（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）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&lt;2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≤0.5,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≥2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≤0.5</m:t>
                    </m:r>
                  </m:oMath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（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B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&lt;2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0.5, 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≥2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（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C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&lt;2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≤0.5,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≥2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（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D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&lt;2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0.5, 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≥2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≤0.5</m:t>
                    </m:r>
                  </m:oMath>
                </a14:m>
                <a:endParaRPr lang="en-US" altLang="zh-CN" sz="2400" dirty="0" smtClean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解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根据</a:t>
                </a:r>
                <a:r>
                  <a:rPr lang="zh-CN" altLang="en-US" sz="2400" dirty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两边小中间大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，选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+mn-ea"/>
                  </a:rPr>
                  <a:t>D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</a:p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实际上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，由于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𝐷𝑋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，根据切比雪夫不等式有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≥2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𝐸𝑋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≥2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&lt;2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≥1−0.5=0.5.</m:t>
                      </m:r>
                    </m:oMath>
                  </m:oMathPara>
                </a14:m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4507901"/>
              </a:xfrm>
              <a:prstGeom prst="rect">
                <a:avLst/>
              </a:prstGeom>
              <a:blipFill>
                <a:blip r:embed="rId2"/>
                <a:stretch>
                  <a:fillRect l="-847" t="-14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7095066" y="819000"/>
            <a:ext cx="77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D</a:t>
            </a:r>
            <a:endParaRPr lang="zh-CN" altLang="en-US" sz="24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33075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96000" y="819000"/>
                <a:ext cx="10800000" cy="522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altLang="zh-CN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4.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</m:oMath>
                </a14:m>
                <a:r>
                  <a:rPr lang="zh-CN" altLang="en-US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分布的上侧分位点</a:t>
                </a:r>
                <a:endParaRPr lang="en-US" altLang="zh-CN" sz="2400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设随机变量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，称满足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≥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𝛼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的上侧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分位点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=0.25,  0.10,  0.05,  0.025,  0.01,  0.005 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可以通过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分布表查得。例如，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0.01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4,10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=5.99.</m:t>
                    </m:r>
                  </m:oMath>
                </a14:m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分布表</a:t>
                </a:r>
                <a:r>
                  <a:rPr lang="zh-CN" altLang="en-US" sz="2400" dirty="0" smtClean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并不能直接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查得，需要利用下列性质转换后方可查得。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性质</a:t>
                </a:r>
                <a:r>
                  <a:rPr lang="en-US" altLang="zh-CN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2.9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𝛼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.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 </m:t>
                    </m:r>
                  </m:oMath>
                </a14:m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例如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0.99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4,10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0.01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10,4</m:t>
                            </m:r>
                          </m:e>
                        </m:d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14.55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.</m:t>
                    </m:r>
                  </m:oMath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endPara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5220000"/>
              </a:xfrm>
              <a:prstGeom prst="rect">
                <a:avLst/>
              </a:prstGeom>
              <a:blipFill>
                <a:blip r:embed="rId3"/>
                <a:stretch>
                  <a:fillRect l="-847" t="-12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4" imgW="114102" imgH="177492" progId="Equation.DSMT4">
                  <p:embed/>
                </p:oleObj>
              </mc:Choice>
              <mc:Fallback>
                <p:oleObj name="Equation" r:id="rId4" imgW="114102" imgH="177492" progId="Equation.DSMT4">
                  <p:embed/>
                  <p:pic>
                    <p:nvPicPr>
                      <p:cNvPr id="3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14"/>
          <p:cNvGrpSpPr>
            <a:grpSpLocks noChangeAspect="1"/>
          </p:cNvGrpSpPr>
          <p:nvPr/>
        </p:nvGrpSpPr>
        <p:grpSpPr bwMode="auto">
          <a:xfrm>
            <a:off x="7232810" y="3919810"/>
            <a:ext cx="3631384" cy="1573093"/>
            <a:chOff x="2582" y="766"/>
            <a:chExt cx="3859" cy="1670"/>
          </a:xfrm>
        </p:grpSpPr>
        <p:sp>
          <p:nvSpPr>
            <p:cNvPr id="31" name="Line 17"/>
            <p:cNvSpPr>
              <a:spLocks noChangeShapeType="1"/>
            </p:cNvSpPr>
            <p:nvPr/>
          </p:nvSpPr>
          <p:spPr bwMode="auto">
            <a:xfrm flipV="1">
              <a:off x="2582" y="2030"/>
              <a:ext cx="385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18"/>
            <p:cNvSpPr>
              <a:spLocks noChangeShapeType="1"/>
            </p:cNvSpPr>
            <p:nvPr/>
          </p:nvSpPr>
          <p:spPr bwMode="auto">
            <a:xfrm flipH="1" flipV="1">
              <a:off x="2997" y="766"/>
              <a:ext cx="1" cy="15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9"/>
            <p:cNvSpPr>
              <a:spLocks noChangeShapeType="1"/>
            </p:cNvSpPr>
            <p:nvPr/>
          </p:nvSpPr>
          <p:spPr bwMode="auto">
            <a:xfrm flipH="1">
              <a:off x="3180" y="1086"/>
              <a:ext cx="71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20"/>
            <p:cNvSpPr>
              <a:spLocks noChangeShapeType="1"/>
            </p:cNvSpPr>
            <p:nvPr/>
          </p:nvSpPr>
          <p:spPr bwMode="auto">
            <a:xfrm flipH="1">
              <a:off x="3180" y="1086"/>
              <a:ext cx="71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5" name="Object 21"/>
            <p:cNvGraphicFramePr>
              <a:graphicFrameLocks noChangeAspect="1"/>
            </p:cNvGraphicFramePr>
            <p:nvPr>
              <p:extLst/>
            </p:nvPr>
          </p:nvGraphicFramePr>
          <p:xfrm>
            <a:off x="2705" y="2063"/>
            <a:ext cx="284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3" name="Equation" r:id="rId6" imgW="152202" imgH="177569" progId="Equation.DSMT4">
                    <p:embed/>
                  </p:oleObj>
                </mc:Choice>
                <mc:Fallback>
                  <p:oleObj name="Equation" r:id="rId6" imgW="152202" imgH="177569" progId="Equation.DSMT4">
                    <p:embed/>
                    <p:pic>
                      <p:nvPicPr>
                        <p:cNvPr id="35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5" y="2063"/>
                          <a:ext cx="284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22"/>
            <p:cNvGraphicFramePr>
              <a:graphicFrameLocks noChangeAspect="1"/>
            </p:cNvGraphicFramePr>
            <p:nvPr>
              <p:extLst/>
            </p:nvPr>
          </p:nvGraphicFramePr>
          <p:xfrm>
            <a:off x="2651" y="781"/>
            <a:ext cx="347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4" name="Equation" r:id="rId8" imgW="139579" imgH="164957" progId="Equation.DSMT4">
                    <p:embed/>
                  </p:oleObj>
                </mc:Choice>
                <mc:Fallback>
                  <p:oleObj name="Equation" r:id="rId8" imgW="139579" imgH="164957" progId="Equation.DSMT4">
                    <p:embed/>
                    <p:pic>
                      <p:nvPicPr>
                        <p:cNvPr id="36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1" y="781"/>
                          <a:ext cx="347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Freeform 23"/>
            <p:cNvSpPr>
              <a:spLocks/>
            </p:cNvSpPr>
            <p:nvPr/>
          </p:nvSpPr>
          <p:spPr bwMode="auto">
            <a:xfrm>
              <a:off x="2997" y="1001"/>
              <a:ext cx="2860" cy="1031"/>
            </a:xfrm>
            <a:custGeom>
              <a:avLst/>
              <a:gdLst>
                <a:gd name="T0" fmla="*/ 0 w 1577"/>
                <a:gd name="T1" fmla="*/ 1031 h 1031"/>
                <a:gd name="T2" fmla="*/ 4546370 w 1577"/>
                <a:gd name="T3" fmla="*/ 755 h 1031"/>
                <a:gd name="T4" fmla="*/ 12216217 w 1577"/>
                <a:gd name="T5" fmla="*/ 16 h 1031"/>
                <a:gd name="T6" fmla="*/ 27102504 w 1577"/>
                <a:gd name="T7" fmla="*/ 661 h 1031"/>
                <a:gd name="T8" fmla="*/ 33277056 w 1577"/>
                <a:gd name="T9" fmla="*/ 876 h 1031"/>
                <a:gd name="T10" fmla="*/ 39168181 w 1577"/>
                <a:gd name="T11" fmla="*/ 961 h 10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77"/>
                <a:gd name="T19" fmla="*/ 0 h 1031"/>
                <a:gd name="T20" fmla="*/ 1577 w 1577"/>
                <a:gd name="T21" fmla="*/ 1031 h 10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77" h="1031">
                  <a:moveTo>
                    <a:pt x="0" y="1031"/>
                  </a:moveTo>
                  <a:cubicBezTo>
                    <a:pt x="50" y="977"/>
                    <a:pt x="101" y="924"/>
                    <a:pt x="183" y="755"/>
                  </a:cubicBezTo>
                  <a:cubicBezTo>
                    <a:pt x="265" y="586"/>
                    <a:pt x="341" y="32"/>
                    <a:pt x="492" y="16"/>
                  </a:cubicBezTo>
                  <a:cubicBezTo>
                    <a:pt x="643" y="0"/>
                    <a:pt x="950" y="518"/>
                    <a:pt x="1091" y="661"/>
                  </a:cubicBezTo>
                  <a:cubicBezTo>
                    <a:pt x="1232" y="804"/>
                    <a:pt x="1259" y="826"/>
                    <a:pt x="1340" y="876"/>
                  </a:cubicBezTo>
                  <a:cubicBezTo>
                    <a:pt x="1421" y="926"/>
                    <a:pt x="1499" y="943"/>
                    <a:pt x="1577" y="96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8" name="Object 24"/>
            <p:cNvGraphicFramePr>
              <a:graphicFrameLocks noChangeAspect="1"/>
            </p:cNvGraphicFramePr>
            <p:nvPr>
              <p:extLst/>
            </p:nvPr>
          </p:nvGraphicFramePr>
          <p:xfrm>
            <a:off x="4748" y="2048"/>
            <a:ext cx="1109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5" name="Equation" r:id="rId10" imgW="622030" imgH="228501" progId="Equation.DSMT4">
                    <p:embed/>
                  </p:oleObj>
                </mc:Choice>
                <mc:Fallback>
                  <p:oleObj name="Equation" r:id="rId10" imgW="622030" imgH="228501" progId="Equation.DSMT4">
                    <p:embed/>
                    <p:pic>
                      <p:nvPicPr>
                        <p:cNvPr id="38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8" y="2048"/>
                          <a:ext cx="1109" cy="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25"/>
            <p:cNvGraphicFramePr>
              <a:graphicFrameLocks noChangeAspect="1"/>
            </p:cNvGraphicFramePr>
            <p:nvPr>
              <p:extLst/>
            </p:nvPr>
          </p:nvGraphicFramePr>
          <p:xfrm>
            <a:off x="3073" y="2048"/>
            <a:ext cx="1063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6" name="Equation" r:id="rId12" imgW="711000" imgH="228600" progId="Equation.DSMT4">
                    <p:embed/>
                  </p:oleObj>
                </mc:Choice>
                <mc:Fallback>
                  <p:oleObj name="Equation" r:id="rId12" imgW="711000" imgH="228600" progId="Equation.DSMT4">
                    <p:embed/>
                    <p:pic>
                      <p:nvPicPr>
                        <p:cNvPr id="39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3" y="2048"/>
                          <a:ext cx="1063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Line 26"/>
            <p:cNvSpPr>
              <a:spLocks noChangeShapeType="1"/>
            </p:cNvSpPr>
            <p:nvPr/>
          </p:nvSpPr>
          <p:spPr bwMode="auto">
            <a:xfrm flipH="1">
              <a:off x="5327" y="1732"/>
              <a:ext cx="215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27"/>
            <p:cNvSpPr>
              <a:spLocks noChangeShapeType="1"/>
            </p:cNvSpPr>
            <p:nvPr/>
          </p:nvSpPr>
          <p:spPr bwMode="auto">
            <a:xfrm flipH="1">
              <a:off x="3359" y="1680"/>
              <a:ext cx="215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5" name="Object 28"/>
            <p:cNvGraphicFramePr>
              <a:graphicFrameLocks noChangeAspect="1"/>
            </p:cNvGraphicFramePr>
            <p:nvPr/>
          </p:nvGraphicFramePr>
          <p:xfrm>
            <a:off x="3537" y="1448"/>
            <a:ext cx="315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7" name="Equation" r:id="rId14" imgW="126725" imgH="126725" progId="Equation.DSMT4">
                    <p:embed/>
                  </p:oleObj>
                </mc:Choice>
                <mc:Fallback>
                  <p:oleObj name="Equation" r:id="rId14" imgW="126725" imgH="126725" progId="Equation.DSMT4">
                    <p:embed/>
                    <p:pic>
                      <p:nvPicPr>
                        <p:cNvPr id="55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7" y="1448"/>
                          <a:ext cx="315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ct 29"/>
            <p:cNvGraphicFramePr>
              <a:graphicFrameLocks noChangeAspect="1"/>
            </p:cNvGraphicFramePr>
            <p:nvPr/>
          </p:nvGraphicFramePr>
          <p:xfrm>
            <a:off x="5503" y="1495"/>
            <a:ext cx="315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8" name="Equation" r:id="rId16" imgW="126725" imgH="126725" progId="Equation.DSMT4">
                    <p:embed/>
                  </p:oleObj>
                </mc:Choice>
                <mc:Fallback>
                  <p:oleObj name="Equation" r:id="rId16" imgW="126725" imgH="126725" progId="Equation.DSMT4">
                    <p:embed/>
                    <p:pic>
                      <p:nvPicPr>
                        <p:cNvPr id="56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3" y="1495"/>
                          <a:ext cx="315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7" name="AutoShape 30"/>
            <p:cNvCxnSpPr>
              <a:cxnSpLocks noChangeShapeType="1"/>
            </p:cNvCxnSpPr>
            <p:nvPr/>
          </p:nvCxnSpPr>
          <p:spPr bwMode="auto">
            <a:xfrm>
              <a:off x="3456" y="1559"/>
              <a:ext cx="9" cy="4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AutoShape 31"/>
            <p:cNvCxnSpPr>
              <a:cxnSpLocks noChangeShapeType="1"/>
            </p:cNvCxnSpPr>
            <p:nvPr/>
          </p:nvCxnSpPr>
          <p:spPr bwMode="auto">
            <a:xfrm rot="5400000">
              <a:off x="5114" y="1912"/>
              <a:ext cx="23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4647843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96000" y="819000"/>
                <a:ext cx="10800000" cy="3775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𝑁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0,1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(1)</m:t>
                    </m:r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给定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(0&lt;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&lt;1)</m:t>
                    </m:r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𝑈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{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𝑈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}=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𝜒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&gt;</m:t>
                        </m:r>
                        <m:sSubSup>
                          <m:sSubSup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𝜒</m:t>
                            </m:r>
                          </m:e>
                          <m:sub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𝛼</m:t>
                            </m:r>
                          </m:sub>
                          <m:sup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）证明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(1)=</m:t>
                    </m:r>
                    <m:sSubSup>
                      <m:sSub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𝑈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/2</m:t>
                        </m:r>
                      </m:sub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；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）如果已知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𝑈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0.025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=1.96</m:t>
                    </m:r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求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0.05</m:t>
                        </m:r>
                      </m:sub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(1)</m:t>
                    </m:r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解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）由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{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𝑈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/2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}=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可知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{|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|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𝑈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/2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}=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从而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{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</m:t>
                    </m:r>
                    <m:sSubSup>
                      <m:sSub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𝑈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/2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}=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由于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&gt;</m:t>
                        </m:r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𝜒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𝛼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，所以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𝑈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/2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）由（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）可知，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0.05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𝑈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0.025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1.96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=3.8416.</m:t>
                    </m:r>
                  </m:oMath>
                </a14:m>
                <a:endPara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3775008"/>
              </a:xfrm>
              <a:prstGeom prst="rect">
                <a:avLst/>
              </a:prstGeom>
              <a:blipFill>
                <a:blip r:embed="rId3"/>
                <a:stretch>
                  <a:fillRect l="-847" t="-1774" b="-20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4" imgW="114102" imgH="177492" progId="Equation.DSMT4">
                  <p:embed/>
                </p:oleObj>
              </mc:Choice>
              <mc:Fallback>
                <p:oleObj name="Equation" r:id="rId4" imgW="114102" imgH="177492" progId="Equation.DSMT4">
                  <p:embed/>
                  <p:pic>
                    <p:nvPicPr>
                      <p:cNvPr id="3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42596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96000" y="819000"/>
                <a:ext cx="10800000" cy="5255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§3 </a:t>
                </a:r>
                <a:r>
                  <a:rPr lang="zh-CN" altLang="en-US" sz="32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正态总体样本均值和样本方差的分布</a:t>
                </a:r>
                <a:endParaRPr lang="en-US" altLang="zh-CN" sz="3200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CN" sz="28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§3.1 </a:t>
                </a:r>
                <a:r>
                  <a:rPr lang="zh-CN" altLang="en-US" sz="28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单正态总体样本均值和样本方差的分布</a:t>
                </a:r>
                <a:endParaRPr lang="en-US" altLang="zh-CN" sz="2800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8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定理</a:t>
                </a:r>
                <a:r>
                  <a:rPr lang="en-US" altLang="zh-CN" sz="28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3.1</a:t>
                </a:r>
                <a:r>
                  <a:rPr lang="en-US" altLang="zh-CN" sz="28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来自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总体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𝑁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𝜇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一个样本，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</m:acc>
                    <m:r>
                      <a:rPr lang="en-US" altLang="zh-CN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r>
                      <a:rPr lang="en-US" altLang="zh-CN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𝑁</m:t>
                    </m:r>
                    <m:r>
                      <a:rPr lang="en-US" altLang="zh-CN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𝜇</m:t>
                    </m:r>
                    <m:r>
                      <a:rPr lang="en-US" altLang="zh-CN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f>
                      <m:fPr>
                        <m:ctrlPr>
                          <a:rPr lang="en-US" altLang="zh-CN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den>
                    </m:f>
                    <m:r>
                      <a:rPr lang="en-US" altLang="zh-CN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𝑈</m:t>
                    </m:r>
                    <m:r>
                      <a:rPr lang="en-US" altLang="zh-CN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a:rPr lang="en-US" altLang="zh-CN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𝜇</m:t>
                        </m:r>
                      </m:num>
                      <m:den>
                        <m:r>
                          <a:rPr lang="en-US" altLang="zh-CN" sz="32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𝜎</m:t>
                        </m:r>
                        <m:r>
                          <a:rPr lang="en-US" altLang="zh-CN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zh-CN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r>
                      <a:rPr lang="en-US" altLang="zh-CN" sz="3200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𝑁</m:t>
                    </m:r>
                    <m:d>
                      <m:dPr>
                        <m:ctrlPr>
                          <a:rPr lang="en-US" altLang="zh-CN" sz="32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32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；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32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sz="32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32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sz="32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a:rPr lang="en-US" altLang="zh-CN" sz="32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𝜇</m:t>
                        </m:r>
                      </m:num>
                      <m:den>
                        <m:r>
                          <a:rPr lang="en-US" altLang="zh-CN" sz="32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  <m:r>
                          <a:rPr lang="en-US" altLang="zh-CN" sz="32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zh-CN" sz="32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2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sz="32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r>
                      <a:rPr lang="en-US" altLang="zh-CN" sz="3200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  <m:r>
                      <a:rPr lang="en-US" altLang="zh-CN" sz="3200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3200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3200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−1)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；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32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sSup>
                      <m:sSupPr>
                        <m:ctrlPr>
                          <a:rPr lang="en-US" altLang="zh-CN" sz="3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3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3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；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4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−1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32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32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3200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3200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32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sSup>
                      <m:sSupPr>
                        <m:ctrlPr>
                          <a:rPr lang="en-US" altLang="zh-CN" sz="32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32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32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32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32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3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，且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</m:acc>
                  </m:oMath>
                </a14:m>
                <a:r>
                  <a:rPr lang="zh-CN" altLang="en-US" sz="2800" dirty="0" smtClean="0">
                    <a:solidFill>
                      <a:srgbClr val="FF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p>
                        <m:r>
                          <a:rPr lang="en-US" altLang="zh-CN" sz="2800" i="1" dirty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solidFill>
                      <a:srgbClr val="FF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相互独立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5255862"/>
              </a:xfrm>
              <a:prstGeom prst="rect">
                <a:avLst/>
              </a:prstGeom>
              <a:blipFill>
                <a:blip r:embed="rId2"/>
                <a:stretch>
                  <a:fillRect l="-1129" t="-1506" b="-22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7489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96000" y="819000"/>
                <a:ext cx="10800000" cy="4477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设总体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(1,0.04)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为来自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的一个简单随机样本。欲使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0.9≤</m:t>
                        </m:r>
                        <m:acc>
                          <m:accPr>
                            <m:chr m:val="̅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≤1.1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≥0.95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，问样本容量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至少应该取多少？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解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由上述定理可知，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1,</m:t>
                        </m:r>
                        <m:f>
                          <m:f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0.04</m:t>
                            </m:r>
                          </m:num>
                          <m:den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。所以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0.9≤</m:t>
                          </m:r>
                          <m:acc>
                            <m:accPr>
                              <m:chr m:val="̅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≤1.1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0.2/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−1,</m:t>
                      </m:r>
                    </m:oMath>
                  </m:oMathPara>
                </a14:m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≥0.95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≥0.975=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1.96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，进而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≥1.96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，所以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≥4×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1.96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=15.3664,</m:t>
                      </m:r>
                    </m:oMath>
                  </m:oMathPara>
                </a14:m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因此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至少取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4477893"/>
              </a:xfrm>
              <a:prstGeom prst="rect">
                <a:avLst/>
              </a:prstGeom>
              <a:blipFill>
                <a:blip r:embed="rId2"/>
                <a:stretch>
                  <a:fillRect l="-847" t="-1497" b="-2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54635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96000" y="819000"/>
                <a:ext cx="10800000" cy="4591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</a:t>
                </a:r>
                <a:r>
                  <a:rPr lang="en-US" altLang="zh-CN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3.2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为来自总体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的一个样本，其中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，分别计算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 smtClean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解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由定理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3.1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）和（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4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）知，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∼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,   </m:t>
                      </m:r>
                      <m:f>
                        <m:f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∼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所以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−1,  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故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4591065"/>
              </a:xfrm>
              <a:prstGeom prst="rect">
                <a:avLst/>
              </a:prstGeom>
              <a:blipFill>
                <a:blip r:embed="rId2"/>
                <a:stretch>
                  <a:fillRect l="-847" t="-10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0551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96000" y="819000"/>
                <a:ext cx="10800000" cy="4304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</a:t>
                </a:r>
                <a:r>
                  <a:rPr lang="en-US" altLang="zh-CN" sz="24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独立同分布，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𝐸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用切比雪夫不等式估计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≥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𝜀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≤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     ）。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（</a:t>
                </a:r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B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</m:rad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（</a:t>
                </a:r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C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（</a:t>
                </a:r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D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</m:rad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400" dirty="0" smtClean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解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我们知道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𝑌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满足</a:t>
                </a:r>
                <a:endParaRPr lang="en-US" altLang="zh-CN" sz="24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𝐸𝑌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𝐷𝑌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4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den>
                      </m:f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.</m:t>
                      </m:r>
                    </m:oMath>
                  </m:oMathPara>
                </a14:m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因此，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𝑌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𝜀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≤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𝐷𝑌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4304448"/>
              </a:xfrm>
              <a:prstGeom prst="rect">
                <a:avLst/>
              </a:prstGeom>
              <a:blipFill>
                <a:blip r:embed="rId2"/>
                <a:stretch>
                  <a:fillRect l="-847" t="-1133" b="-2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4703233" y="1318533"/>
            <a:ext cx="77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A</a:t>
            </a:r>
            <a:endParaRPr lang="zh-CN" altLang="en-US" sz="24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82617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96000" y="819000"/>
                <a:ext cx="10800000" cy="5173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altLang="zh-CN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§1.2 </a:t>
                </a:r>
                <a:r>
                  <a:rPr lang="zh-CN" altLang="en-US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大数定律</a:t>
                </a:r>
                <a:endParaRPr lang="en-US" altLang="zh-CN" sz="2400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设有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随机变量序列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定义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1.1 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如果存在常数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使得对任意的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&gt;0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有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则称序列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依概率收敛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于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，记为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limUpp>
                      <m:limUp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li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</m:lim>
                    </m:limUp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定义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1.2 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如果对任意的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&gt;1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均有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相互独立，则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相互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独立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。这等价于其中任取有限多个随机变量相互独立。</a:t>
                </a:r>
              </a:p>
              <a:p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所谓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的大数定理，是指在特定条件下，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limUpp>
                        <m:limUp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lim>
                      </m:limUp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0.</m:t>
                      </m:r>
                    </m:oMath>
                  </m:oMathPara>
                </a14:m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5173660"/>
              </a:xfrm>
              <a:prstGeom prst="rect">
                <a:avLst/>
              </a:prstGeom>
              <a:blipFill>
                <a:blip r:embed="rId2"/>
                <a:stretch>
                  <a:fillRect l="-847" t="-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83334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96000" y="819000"/>
                <a:ext cx="10800000" cy="4470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定理</a:t>
                </a:r>
                <a:r>
                  <a:rPr lang="en-US" altLang="zh-CN" sz="24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1.2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切比雪夫大数定律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是</a:t>
                </a:r>
                <a:r>
                  <a:rPr lang="zh-CN" altLang="en-US" sz="2400" dirty="0" smtClean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相互独立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的随机变量序列，且每个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均存在，且</a:t>
                </a:r>
                <a:r>
                  <a:rPr lang="zh-CN" altLang="en-US" sz="2400" dirty="0" smtClean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存在常数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 smtClean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，使得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 smtClean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对所有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 smtClean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成立（方差有界）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，则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对任意的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，有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den>
                                          </m:f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den>
                                          </m:f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=1, 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即</m:t>
                      </m:r>
                      <m:limLow>
                        <m:limLow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limUpp>
                        <m:limUp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lim>
                      </m:limUp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0.</m:t>
                      </m:r>
                    </m:oMath>
                  </m:oMathPara>
                </a14:m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推论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1.2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是相互独立的随机变量序列，且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𝐸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𝜇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𝐷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=1,2,…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limUpp>
                        <m:limUp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lim>
                      </m:limUp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4470968"/>
              </a:xfrm>
              <a:prstGeom prst="rect">
                <a:avLst/>
              </a:prstGeom>
              <a:blipFill>
                <a:blip r:embed="rId2"/>
                <a:stretch>
                  <a:fillRect l="-847" t="-1499" r="-36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7949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96000" y="819000"/>
                <a:ext cx="10800000" cy="3768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定理</a:t>
                </a:r>
                <a:r>
                  <a:rPr lang="en-US" altLang="zh-CN" sz="24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1.3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伯努利大数定律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重独立重复试验中事件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发生的次数，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是事件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在每次试验中发生的概率，则对任意的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，有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zh-CN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𝐴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=1,  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即</m:t>
                          </m:r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  <m:limUpp>
                        <m:limUp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lim>
                      </m:limUp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证明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实际上，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，其中每个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。因此由切比雪夫大数定律可得该定理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该定律表明在独立重复试验中，当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时，事件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发生的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频率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依概率收敛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于事件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发生的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概率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从而为第一章中概率的统计定义提供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了理论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保障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3768852"/>
              </a:xfrm>
              <a:prstGeom prst="rect">
                <a:avLst/>
              </a:prstGeom>
              <a:blipFill>
                <a:blip r:embed="rId2"/>
                <a:stretch>
                  <a:fillRect l="-847" t="-1777" r="-3668" b="-25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7823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96000" y="819000"/>
                <a:ext cx="10800000" cy="4540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定理</a:t>
                </a:r>
                <a:r>
                  <a:rPr lang="en-US" altLang="zh-CN" sz="24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1.4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辛钦大数定律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）设随机变量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 smtClean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相互独立同分布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，如果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，则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对任意的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，有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den>
                                          </m:f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=1, 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即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limUpp>
                        <m:limUp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lim>
                      </m:limUp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推论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1.3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设随机变量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相互独立同分布，如果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𝐸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𝑘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依概率收敛于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即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nary>
                      </m:e>
                    </m:func>
                    <m:limUpp>
                      <m:limUp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lim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lim>
                    </m:limUpp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其中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为任意正整数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特别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地，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limUpp>
                        <m:limUp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lim>
                      </m:limUpp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  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  <m:limUpp>
                        <m:limUp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lim>
                      </m:limUpp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记住结论</m:t>
                      </m:r>
                    </m:oMath>
                  </m:oMathPara>
                </a14:m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4540282"/>
              </a:xfrm>
              <a:prstGeom prst="rect">
                <a:avLst/>
              </a:prstGeom>
              <a:blipFill>
                <a:blip r:embed="rId2"/>
                <a:stretch>
                  <a:fillRect l="-847" t="-1477" r="-36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70761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FUT" id="{D75BD4D5-3948-4EB0-BAD6-757092DB763B}" vid="{46891644-EA31-4CD2-B651-752B403DB99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2041</TotalTime>
  <Words>911</Words>
  <Application>Microsoft Office PowerPoint</Application>
  <PresentationFormat>宽屏</PresentationFormat>
  <Paragraphs>268</Paragraphs>
  <Slides>44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2" baseType="lpstr">
      <vt:lpstr>仿宋</vt:lpstr>
      <vt:lpstr>黑体</vt:lpstr>
      <vt:lpstr>宋体</vt:lpstr>
      <vt:lpstr>微软雅黑</vt:lpstr>
      <vt:lpstr>Arial</vt:lpstr>
      <vt:lpstr>Cambria Math</vt:lpstr>
      <vt:lpstr>HFUT</vt:lpstr>
      <vt:lpstr>Equation</vt:lpstr>
      <vt:lpstr>第五章  大数定律和中心极限定理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第六章  数理统计的基础知识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大数定律和中心极限定理</dc:title>
  <dc:creator>宁荣健;张神星</dc:creator>
  <cp:lastModifiedBy>zsx</cp:lastModifiedBy>
  <cp:revision>168</cp:revision>
  <dcterms:created xsi:type="dcterms:W3CDTF">2019-06-19T02:08:00Z</dcterms:created>
  <dcterms:modified xsi:type="dcterms:W3CDTF">2022-02-07T06:27:20Z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