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5"/>
  </p:notesMasterIdLst>
  <p:handoutMasterIdLst>
    <p:handoutMasterId r:id="rId36"/>
  </p:handoutMasterIdLst>
  <p:sldIdLst>
    <p:sldId id="380" r:id="rId2"/>
    <p:sldId id="408" r:id="rId3"/>
    <p:sldId id="381" r:id="rId4"/>
    <p:sldId id="382" r:id="rId5"/>
    <p:sldId id="383" r:id="rId6"/>
    <p:sldId id="384" r:id="rId7"/>
    <p:sldId id="385" r:id="rId8"/>
    <p:sldId id="386" r:id="rId9"/>
    <p:sldId id="410" r:id="rId10"/>
    <p:sldId id="387" r:id="rId11"/>
    <p:sldId id="411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412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13" r:id="rId28"/>
    <p:sldId id="402" r:id="rId29"/>
    <p:sldId id="404" r:id="rId30"/>
    <p:sldId id="405" r:id="rId31"/>
    <p:sldId id="406" r:id="rId32"/>
    <p:sldId id="414" r:id="rId33"/>
    <p:sldId id="407" r:id="rId34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B050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1" autoAdjust="0"/>
    <p:restoredTop sz="94682" autoAdjust="0"/>
  </p:normalViewPr>
  <p:slideViewPr>
    <p:cSldViewPr>
      <p:cViewPr varScale="1">
        <p:scale>
          <a:sx n="90" d="100"/>
          <a:sy n="90" d="100"/>
        </p:scale>
        <p:origin x="266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 algn="ctr">
              <a:defRPr sz="25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2700" dirty="0" smtClean="0">
                <a:solidFill>
                  <a:srgbClr val="00B050"/>
                </a:solidFill>
                <a:latin typeface="+mj-ea"/>
                <a:ea typeface="+mj-ea"/>
              </a:rPr>
              <a:t>3.2</a:t>
            </a:r>
            <a:r>
              <a:rPr lang="en-US" altLang="zh-CN" sz="2400" dirty="0" smtClean="0">
                <a:solidFill>
                  <a:srgbClr val="00B050"/>
                </a:solidFill>
                <a:latin typeface="+mj-ea"/>
                <a:ea typeface="+mj-ea"/>
              </a:rPr>
              <a:t> </a:t>
            </a:r>
            <a:r>
              <a:rPr lang="zh-CN" altLang="en-US" sz="2400" dirty="0" smtClean="0">
                <a:solidFill>
                  <a:srgbClr val="00B050"/>
                </a:solidFill>
                <a:latin typeface="+mj-ea"/>
                <a:ea typeface="+mj-ea"/>
              </a:rPr>
              <a:t>求导的运算法则</a:t>
            </a:r>
            <a:endParaRPr lang="zh-CN" altLang="en-US" sz="2400" dirty="0">
              <a:solidFill>
                <a:srgbClr val="00B050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B050"/>
                    </a:solidFill>
                  </a:rPr>
                  <a:t>求导的四则运算法则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和极限、连续性类似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函数的四则运算也可以继承可导性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𝑢</m:t>
                    </m:r>
                    <m:d>
                      <m:dPr>
                        <m:ctrlPr>
                          <a:rPr lang="en-US" altLang="zh-CN" b="0" i="1" smtClean="0"/>
                        </m:ctrlPr>
                      </m:dPr>
                      <m:e>
                        <m:r>
                          <a:rPr lang="en-US" altLang="zh-CN" b="0" i="1" smtClean="0"/>
                          <m:t>𝑥</m:t>
                        </m:r>
                      </m:e>
                    </m:d>
                    <m:r>
                      <a:rPr lang="en-US" altLang="zh-CN" b="0" i="1" smtClean="0"/>
                      <m:t>,</m:t>
                    </m:r>
                    <m:r>
                      <a:rPr lang="en-US" altLang="zh-CN" b="0" i="1" smtClean="0"/>
                      <m:t>𝑣</m:t>
                    </m:r>
                    <m:d>
                      <m:dPr>
                        <m:ctrlPr>
                          <a:rPr lang="en-US" altLang="zh-CN" b="0" i="1" smtClean="0"/>
                        </m:ctrlPr>
                      </m:dPr>
                      <m:e>
                        <m:r>
                          <a:rPr lang="en-US" altLang="zh-CN" b="0" i="1" smtClean="0"/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均在点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𝑓</m:t>
                    </m:r>
                    <m:d>
                      <m:dPr>
                        <m:ctrlPr>
                          <a:rPr lang="en-US" altLang="zh-CN" b="0" i="1" smtClean="0"/>
                        </m:ctrlPr>
                      </m:dPr>
                      <m:e>
                        <m:r>
                          <a:rPr lang="en-US" altLang="zh-CN" b="0" i="1" smtClean="0"/>
                          <m:t>𝑥</m:t>
                        </m:r>
                      </m:e>
                    </m:d>
                    <m:r>
                      <a:rPr lang="en-US" altLang="zh-CN" b="0" i="1" smtClean="0"/>
                      <m:t>=</m:t>
                    </m:r>
                    <m:r>
                      <a:rPr lang="en-US" altLang="zh-CN" b="0" i="1" smtClean="0"/>
                      <m:t>𝑢</m:t>
                    </m:r>
                    <m:d>
                      <m:dPr>
                        <m:ctrlPr>
                          <a:rPr lang="en-US" altLang="zh-CN" b="0" i="1" smtClean="0"/>
                        </m:ctrlPr>
                      </m:dPr>
                      <m:e>
                        <m:r>
                          <a:rPr lang="en-US" altLang="zh-CN" b="0" i="1" smtClean="0"/>
                          <m:t>𝑥</m:t>
                        </m:r>
                      </m:e>
                    </m:d>
                    <m:r>
                      <a:rPr lang="en-US" altLang="zh-CN" b="0" i="1" smtClean="0"/>
                      <m:t>±</m:t>
                    </m:r>
                    <m:r>
                      <a:rPr lang="en-US" altLang="zh-CN" b="0" i="1" smtClean="0"/>
                      <m:t>𝑣</m:t>
                    </m:r>
                    <m:d>
                      <m:dPr>
                        <m:ctrlPr>
                          <a:rPr lang="en-US" altLang="zh-CN" b="0" i="1" smtClean="0"/>
                        </m:ctrlPr>
                      </m:dPr>
                      <m:e>
                        <m:r>
                          <a:rPr lang="en-US" altLang="zh-CN" b="0" i="1" smtClean="0"/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/>
                  <a:t>(2)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/>
                      <m:t>𝑓</m:t>
                    </m:r>
                    <m:d>
                      <m:dPr>
                        <m:ctrlPr>
                          <a:rPr lang="en-US" altLang="zh-CN" i="1"/>
                        </m:ctrlPr>
                      </m:dPr>
                      <m:e>
                        <m:r>
                          <a:rPr lang="en-US" altLang="zh-CN" i="1"/>
                          <m:t>𝑥</m:t>
                        </m:r>
                      </m:e>
                    </m:d>
                    <m:r>
                      <a:rPr lang="en-US" altLang="zh-CN" i="1"/>
                      <m:t>=</m:t>
                    </m:r>
                    <m:r>
                      <a:rPr lang="en-US" altLang="zh-CN" i="1"/>
                      <m:t>𝑢</m:t>
                    </m:r>
                    <m:d>
                      <m:dPr>
                        <m:ctrlPr>
                          <a:rPr lang="en-US" altLang="zh-CN" i="1"/>
                        </m:ctrlPr>
                      </m:dPr>
                      <m:e>
                        <m:r>
                          <a:rPr lang="en-US" altLang="zh-CN" i="1"/>
                          <m:t>𝑥</m:t>
                        </m:r>
                      </m:e>
                    </m:d>
                    <m:r>
                      <a:rPr lang="en-US" altLang="zh-CN" i="1"/>
                      <m:t>𝑣</m:t>
                    </m:r>
                    <m:d>
                      <m:dPr>
                        <m:ctrlPr>
                          <a:rPr lang="en-US" altLang="zh-CN" i="1"/>
                        </m:ctrlPr>
                      </m:dPr>
                      <m:e>
                        <m:r>
                          <a:rPr lang="en-US" altLang="zh-CN" i="1"/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/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:endParaRPr lang="en-US" altLang="zh-CN" dirty="0" smtClean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en-US" altLang="zh-CN" dirty="0" smtClean="0"/>
                  <a:t>(3)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/>
                      <m:t>𝑓</m:t>
                    </m:r>
                    <m:d>
                      <m:dPr>
                        <m:ctrlPr>
                          <a:rPr lang="en-US" altLang="zh-CN" i="1"/>
                        </m:ctrlPr>
                      </m:dPr>
                      <m:e>
                        <m:r>
                          <a:rPr lang="en-US" altLang="zh-CN" i="1"/>
                          <m:t>𝑥</m:t>
                        </m:r>
                      </m:e>
                    </m:d>
                    <m:r>
                      <a:rPr lang="en-US" altLang="zh-CN" i="1"/>
                      <m:t>=</m:t>
                    </m:r>
                    <m:f>
                      <m:fPr>
                        <m:ctrlPr>
                          <a:rPr lang="en-US" altLang="zh-CN" b="0" i="1" smtClean="0"/>
                        </m:ctrlPr>
                      </m:fPr>
                      <m:num>
                        <m:r>
                          <a:rPr lang="en-US" altLang="zh-CN" i="1"/>
                          <m:t>𝑢</m:t>
                        </m:r>
                        <m:d>
                          <m:dPr>
                            <m:ctrlPr>
                              <a:rPr lang="en-US" altLang="zh-CN" i="1"/>
                            </m:ctrlPr>
                          </m:d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altLang="zh-CN" i="1"/>
                          <m:t>𝑣</m:t>
                        </m:r>
                        <m:d>
                          <m:dPr>
                            <m:ctrlPr>
                              <a:rPr lang="en-US" altLang="zh-CN" i="1"/>
                            </m:ctrlPr>
                          </m:dPr>
                          <m:e>
                            <m:r>
                              <a:rPr lang="en-US" altLang="zh-CN" i="1"/>
                              <m:t>𝑥</m:t>
                            </m:r>
                          </m:e>
                        </m:d>
                      </m:den>
                    </m:f>
                    <m:r>
                      <a:rPr lang="en-US" altLang="zh-CN" b="0" i="1" smtClean="0"/>
                      <m:t> </m:t>
                    </m:r>
                    <m:d>
                      <m:dPr>
                        <m:ctrlPr>
                          <a:rPr lang="en-US" altLang="zh-CN" b="0" i="1" smtClean="0"/>
                        </m:ctrlPr>
                      </m:dPr>
                      <m:e>
                        <m:r>
                          <a:rPr lang="en-US" altLang="zh-CN" b="0" i="1" smtClean="0"/>
                          <m:t>𝑣</m:t>
                        </m:r>
                        <m:d>
                          <m:dPr>
                            <m:ctrlPr>
                              <a:rPr lang="en-US" altLang="zh-CN" b="0" i="1" smtClean="0"/>
                            </m:ctrlPr>
                          </m:dPr>
                          <m:e>
                            <m:r>
                              <a:rPr lang="en-US" altLang="zh-CN" b="0" i="1" smtClean="0"/>
                              <m:t>𝑥</m:t>
                            </m:r>
                          </m:e>
                        </m:d>
                        <m:r>
                          <a:rPr lang="en-US" altLang="zh-CN" b="0" i="1" smtClean="0"/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 </a:t>
                </a:r>
                <a14:m>
                  <m:oMath xmlns:m="http://schemas.openxmlformats.org/officeDocument/2006/math">
                    <m:r>
                      <a:rPr lang="en-US" altLang="zh-CN" i="1"/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且</a:t>
                </a:r>
                <a:endParaRPr lang="en-US" altLang="zh-CN" dirty="0"/>
              </a:p>
              <a:p>
                <a:pPr marL="0" indent="0">
                  <a:lnSpc>
                    <a:spcPct val="120000"/>
                  </a:lnSpc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75594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sec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     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sec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sec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csc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cot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csc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49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反函数的求导法则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局部单调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则其反函数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 smtClean="0"/>
                  <a:t>从几何直观上看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的图像是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的图像沿着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翻转得到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处的切线翻转过去就是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处的切线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二者的斜率之积为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0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局部单调</a:t>
                </a:r>
                <a:r>
                  <a:rPr lang="zh-CN" altLang="en-US" dirty="0" smtClean="0"/>
                  <a:t>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因此其</a:t>
                </a:r>
                <a:r>
                  <a:rPr lang="zh-CN" altLang="en-US" dirty="0"/>
                  <a:t>反函数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</a:t>
                </a:r>
                <a:r>
                  <a:rPr lang="zh-CN" altLang="en-US" dirty="0" smtClean="0"/>
                  <a:t>局部连续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所以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换言之</a:t>
                </a:r>
                <a:r>
                  <a:rPr lang="en-US" altLang="zh-CN" dirty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反函数的导数</m:t>
                      </m:r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函数的导数</m:t>
                          </m:r>
                        </m:den>
                      </m:f>
                      <m:r>
                        <a:rPr lang="en-US" altLang="zh-CN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3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(−1&lt;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注意</a:t>
                </a:r>
                <a:r>
                  <a:rPr lang="zh-CN" altLang="en-US" dirty="0"/>
                  <a:t>这里是反函数在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处取导数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而原本的函数时在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处取导数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是错误的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为避免错误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的语言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1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func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>
                    <a:latin typeface="Cambria Math" panose="02040503050406030204" pitchFamily="18" charset="0"/>
                  </a:rPr>
                  <a:t>即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i="0" dirty="0" err="1" smtClean="0">
                                      <a:latin typeface="Cambria Math" panose="02040503050406030204" pitchFamily="18" charset="0"/>
                                    </a:rPr>
                                    <m:t>arcsin</m:t>
                                  </m:r>
                                </m:fName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arcsin</m:t>
                                  </m:r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(−1&lt;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&lt;1).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这里注意当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=±1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时导数不存在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实际上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=∞,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7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arctan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18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−1≤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arccot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因此 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(−1&lt;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&lt;1),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arccot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200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≠1)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我们知道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zh-CN" altLang="en-US" dirty="0" smtClean="0"/>
                  <a:t> 是单调可导函数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的反函数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den>
                      </m:f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func>
                        <m:func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dirty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即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特别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地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.</a:t>
                </a:r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57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复合函数的求导法则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则复合函数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设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由于</a:t>
                </a:r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处连续</a:t>
                </a:r>
                <a:r>
                  <a:rPr lang="en-US" altLang="zh-CN" dirty="0" smtClean="0"/>
                  <a:t>, 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在点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/>
                  <a:t>连续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→0⇒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→0⇒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53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故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den>
                              </m:f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→0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换言之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复合函数的导数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外函数的导数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zh-CN" altLang="en-US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内函数的导数</m:t>
                      </m:r>
                      <m:r>
                        <a:rPr lang="en-US" altLang="zh-CN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复合函数</a:t>
                </a:r>
                <a:r>
                  <a:rPr lang="zh-CN" altLang="en-US" dirty="0" smtClean="0"/>
                  <a:t>的求导法则也被称为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链式法则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它可以推广到多重复合函数的情形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复合函数求导的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关键在于复合函数的分解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1−2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这种解法是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错误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</a:t>
                </a:r>
                <a:r>
                  <a:rPr lang="zh-CN" altLang="en-US" dirty="0"/>
                  <a:t>一般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zh-CN" altLang="en-US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1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1) </a:t>
                </a:r>
                <a:r>
                  <a:rPr lang="zh-CN" altLang="en-US" dirty="0" smtClean="0"/>
                  <a:t>由于</a:t>
                </a:r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zh-CN" altLang="en-US" b="0" dirty="0" smtClean="0"/>
                  <a:t>因此</a:t>
                </a:r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2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令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=1−2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=−2⋅2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再由链式法则</a:t>
                </a:r>
                <a:r>
                  <a:rPr lang="zh-CN" altLang="en-US" dirty="0" smtClean="0"/>
                  <a:t>得到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=−4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1−2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注 </a:t>
                </a:r>
                <a:r>
                  <a:rPr lang="zh-CN" altLang="en-US" dirty="0" smtClean="0"/>
                  <a:t>我们在计算时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可以先把内层的函数看成一个整体的变量来处理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这样就不容易出错</a:t>
                </a:r>
                <a:r>
                  <a:rPr lang="zh-CN" altLang="en-US" dirty="0" smtClean="0"/>
                  <a:t>了</a:t>
                </a:r>
                <a:r>
                  <a:rPr lang="en-US" altLang="zh-CN" dirty="0" smtClean="0"/>
                  <a:t>.</a:t>
                </a:r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2+</m:t>
                            </m:r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3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zh-CN" altLang="en-US" dirty="0"/>
                  <a:t> 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func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>
                                            <a:latin typeface="Cambria Math" panose="02040503050406030204" pitchFamily="18" charset="0"/>
                                          </a:rPr>
                                          <m:t>e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分析 </a:t>
                </a:r>
                <a:r>
                  <a:rPr lang="zh-CN" altLang="en-US" dirty="0" smtClean="0"/>
                  <a:t>这是一个三重复合函数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93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可导函数的奇偶性和周期性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en-US" altLang="zh-CN" dirty="0" smtClean="0"/>
                  <a:t>(1) </a:t>
                </a:r>
                <a:r>
                  <a:rPr lang="zh-CN" altLang="en-US" dirty="0" smtClean="0"/>
                  <a:t>若奇函数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则它在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en-US" altLang="zh-CN" dirty="0" smtClean="0"/>
                  <a:t>(2) </a:t>
                </a:r>
                <a:r>
                  <a:rPr lang="zh-CN" altLang="en-US" dirty="0" smtClean="0"/>
                  <a:t>若偶函数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则它在点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是奇函数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(1) 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t="-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8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(</a:t>
                </a:r>
                <a:r>
                  <a:rPr lang="en-US" altLang="zh-CN" dirty="0"/>
                  <a:t>2)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类似</m:t>
                    </m:r>
                  </m:oMath>
                </a14:m>
                <a:r>
                  <a:rPr lang="zh-CN" altLang="en-US" dirty="0"/>
                  <a:t>可证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 </a:t>
                </a:r>
                <a:r>
                  <a:rPr lang="zh-CN" altLang="en-US" dirty="0" smtClean="0"/>
                  <a:t>若周期为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则它在</a:t>
                </a:r>
                <a:r>
                  <a:rPr lang="zh-CN" altLang="en-US" dirty="0"/>
                  <a:t>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 处可导</a:t>
                </a:r>
                <a:r>
                  <a:rPr lang="en-US" altLang="zh-CN" dirty="0"/>
                  <a:t>, </a:t>
                </a:r>
                <a:r>
                  <a:rPr lang="zh-CN" altLang="en-US" dirty="0" smtClean="0"/>
                  <a:t>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是周期为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 smtClean="0"/>
                  <a:t> 的函数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 </m:t>
                      </m:r>
                      <m:r>
                        <a:rPr lang="zh-CN" alt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证明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注意该命题的逆命题不成立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例如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0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6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/>
                  <a:t>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我们先考虑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/>
                  <a:t> 情形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均为奇数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为奇函数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是偶函数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为偶数</a:t>
                </a:r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为奇数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</a:t>
                </a:r>
                <a:r>
                  <a:rPr lang="zh-CN" altLang="en-US" dirty="0" smtClean="0"/>
                  <a:t>偶函数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为奇函数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因此此时对于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,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dirty="0" smtClean="0"/>
                  <a:t> 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总有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969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 smtClean="0"/>
                  <a:t>不难看出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; </a:t>
                </a:r>
                <a:r>
                  <a:rPr lang="zh-CN" altLang="en-US" dirty="0"/>
                  <a:t>若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; </a:t>
                </a:r>
                <a:r>
                  <a:rPr lang="zh-CN" altLang="en-US" dirty="0" smtClean="0"/>
                  <a:t>若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不存在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综上所述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对</a:t>
                </a:r>
                <a:r>
                  <a:rPr lang="zh-CN" altLang="en-US" dirty="0" smtClean="0"/>
                  <a:t>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以及任意属于该函数定义域开区间内的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成立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于是由链式法则</a:t>
                </a:r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𝑚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func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我们得到莱布尼兹法则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𝑢𝑣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我们</a:t>
                </a:r>
                <a:r>
                  <a:rPr lang="zh-CN" altLang="en-US" dirty="0" smtClean="0"/>
                  <a:t>得到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这种对数技巧我们之后还会遇到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 r="-677" b="-19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1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</a:rPr>
                  <a:t> 时</a:t>
                </a:r>
                <a:r>
                  <a:rPr lang="en-US" altLang="zh-CN" dirty="0" smtClean="0">
                    <a:solidFill>
                      <a:schemeClr val="tx1"/>
                    </a:solidFill>
                  </a:rPr>
                  <a:t>,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)′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 时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也可由偶函数性质得到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zh-CN" altLang="en-US" dirty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6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我们发现它们和三角函数的导函数形式相似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在引入复数后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我们发现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因此二者本质上确实是一回事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/>
                  <a:t>由于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sh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ra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arsh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ch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arsh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0">
                                      <a:latin typeface="Cambria Math" panose="02040503050406030204" pitchFamily="18" charset="0"/>
                                    </a:rPr>
                                    <m:t>sh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arsh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/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我们也可以直接计算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arsh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这里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也是常见结论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同理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407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 fontScale="92500"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基本导数公式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</a:t>
                </a: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</m:sSub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dirty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arcsin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800" b="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arccos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dirty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arctan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800" dirty="0" smtClean="0"/>
                  <a:t>	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arccot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记忆技巧</a:t>
                </a:r>
                <a:r>
                  <a:rPr lang="en-US" altLang="zh-CN" dirty="0"/>
                  <a:t> </a:t>
                </a:r>
                <a:r>
                  <a:rPr lang="zh-CN" altLang="en-US" dirty="0" smtClean="0"/>
                  <a:t>这里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三角函数的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正</a:t>
                </a:r>
                <a:r>
                  <a:rPr lang="zh-CN" altLang="en-US" dirty="0" smtClean="0"/>
                  <a:t>换成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余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导函数的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余</a:t>
                </a:r>
                <a:r>
                  <a:rPr lang="zh-CN" altLang="en-US" dirty="0" smtClean="0"/>
                  <a:t>换成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正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且符号变成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负</a:t>
                </a:r>
                <a:r>
                  <a:rPr lang="zh-CN" altLang="en-US" dirty="0" smtClean="0"/>
                  <a:t>的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6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altLang="zh-CN" dirty="0" smtClean="0"/>
                  <a:t>(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) </a:t>
                </a:r>
                <a:r>
                  <a:rPr lang="zh-CN" altLang="en-US" dirty="0" smtClean="0"/>
                  <a:t>由于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dirty="0" smtClean="0"/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因此</a:t>
                </a:r>
                <a:endParaRPr lang="en-US" altLang="zh-CN" dirty="0"/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7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12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 numCol="1">
                <a:normAutofit fontScale="92500"/>
              </a:bodyPr>
              <a:lstStyle/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dirty="0" smtClean="0">
                                    <a:latin typeface="Cambria Math" panose="02040503050406030204" pitchFamily="18" charset="0"/>
                                  </a:rPr>
                                  <m:t>sh</m:t>
                                </m:r>
                              </m:fName>
                              <m:e>
                                <m:r>
                                  <a:rPr lang="en-US" altLang="zh-CN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latin typeface="Cambria Math" panose="02040503050406030204" pitchFamily="18" charset="0"/>
                          </a:rPr>
                          <m:t>ch</m:t>
                        </m:r>
                      </m:fName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arsh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US" altLang="zh-CN" sz="2800" b="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sh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sz="2800" i="1" dirty="0" smtClean="0">
                    <a:latin typeface="Cambria Math" panose="02040503050406030204" pitchFamily="18" charset="0"/>
                  </a:rPr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rad>
                      </m:den>
                    </m:f>
                  </m:oMath>
                </a14:m>
                <a:endParaRPr lang="en-US" altLang="zh-CN" sz="2800" i="1" dirty="0" smtClean="0">
                  <a:latin typeface="Cambria Math" panose="02040503050406030204" pitchFamily="18" charset="0"/>
                </a:endParaRPr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ch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altLang="zh-CN" sz="2800" b="0" dirty="0" smtClean="0"/>
                  <a:t>	</a:t>
                </a:r>
                <a:r>
                  <a:rPr lang="en-US" altLang="zh-CN" sz="2800" dirty="0" smtClean="0"/>
                  <a:t>•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800">
                                    <a:latin typeface="Cambria Math" panose="02040503050406030204" pitchFamily="18" charset="0"/>
                                  </a:rPr>
                                  <m:t>ar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2800" b="0" i="0" smtClean="0">
                                    <a:latin typeface="Cambria Math" panose="02040503050406030204" pitchFamily="18" charset="0"/>
                                  </a:rPr>
                                  <m:t>th</m:t>
                                </m:r>
                              </m:fNam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dirty="0" smtClean="0"/>
              </a:p>
              <a:p>
                <a:pPr>
                  <a:tabLst>
                    <a:tab pos="5760000" algn="l"/>
                    <a:tab pos="6120000" algn="l"/>
                    <a:tab pos="6480000" algn="l"/>
                  </a:tabLst>
                </a:pPr>
                <a:r>
                  <a:rPr lang="zh-CN" altLang="en-US" sz="2800" dirty="0">
                    <a:solidFill>
                      <a:srgbClr val="00B050"/>
                    </a:solidFill>
                  </a:rPr>
                  <a:t>求导</a:t>
                </a:r>
                <a:r>
                  <a:rPr lang="zh-CN" altLang="en-US" sz="2800" dirty="0" smtClean="0">
                    <a:solidFill>
                      <a:srgbClr val="00B050"/>
                    </a:solidFill>
                  </a:rPr>
                  <a:t>法则</a:t>
                </a:r>
                <a:endParaRPr lang="en-US" altLang="zh-CN" sz="2800" dirty="0" smtClean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𝐶𝑢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sz="2800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 dirty="0" err="1" smtClean="0">
                                  <a:latin typeface="Cambria Math" panose="02040503050406030204" pitchFamily="18" charset="0"/>
                                </a:rPr>
                                <m:t>𝑢𝑣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sSup>
                        <m:sSupPr>
                          <m:ctrlP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dirty="0" smtClean="0">
                          <a:latin typeface="Cambria Math" panose="02040503050406030204" pitchFamily="18" charset="0"/>
                        </a:rPr>
                        <m:t>, 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800" i="1" dirty="0" smtClean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  <a:tabLst>
                    <a:tab pos="5760000" algn="l"/>
                    <a:tab pos="6120000" algn="l"/>
                    <a:tab pos="64800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i="1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14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/>
                  <a:t>现在我们可以自信地说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任何一个初等函数的导函数我们都可以计算出了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因为初等函数无非就是基本初等函数通过四则运算和复合得到的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pPr marL="0" lvl="1" indent="-11430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m:t>•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m:t> 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m:t>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func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/>
                  <a:t>导数</a:t>
                </a:r>
                <a:r>
                  <a:rPr lang="en-US" altLang="zh-CN" dirty="0" smtClean="0"/>
                  <a:t>.</a:t>
                </a:r>
                <a:endParaRPr lang="en-US" altLang="zh-CN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func>
                                        <m:func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>
                                              <a:latin typeface="Cambria Math" panose="02040503050406030204" pitchFamily="18" charset="0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func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2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5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arctan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/>
                  <a:t>.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  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arctan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101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</a:t>
                </a:r>
                <a:r>
                  <a:rPr lang="zh-CN" altLang="en-US" dirty="0" smtClean="0"/>
                  <a:t>导数以及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=−1+</m:t>
                    </m:r>
                    <m:f>
                      <m:fPr>
                        <m:ctrlP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因此</a:t>
                </a:r>
                <a:endParaRPr lang="en-US" altLang="zh-C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rad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857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(</a:t>
                </a:r>
                <a:r>
                  <a:rPr lang="en-US" altLang="zh-CN" dirty="0" smtClean="0"/>
                  <a:t>3)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/>
                      <m:t>𝑔</m:t>
                    </m:r>
                    <m:d>
                      <m:dPr>
                        <m:ctrlPr>
                          <a:rPr lang="en-US" altLang="zh-CN" b="0" i="1" smtClean="0"/>
                        </m:ctrlPr>
                      </m:dPr>
                      <m:e>
                        <m:r>
                          <a:rPr lang="en-US" altLang="zh-CN" b="0" i="1" smtClean="0"/>
                          <m:t>𝑥</m:t>
                        </m:r>
                      </m:e>
                    </m:d>
                    <m:r>
                      <a:rPr lang="en-US" altLang="zh-CN" b="0" i="1" smtClean="0"/>
                      <m:t>=</m:t>
                    </m:r>
                    <m:f>
                      <m:fPr>
                        <m:ctrlPr>
                          <a:rPr lang="en-US" altLang="zh-CN" b="0" i="1" smtClean="0"/>
                        </m:ctrlPr>
                      </m:fPr>
                      <m:num>
                        <m:r>
                          <a:rPr lang="en-US" altLang="zh-CN" b="0" i="1" smtClean="0"/>
                          <m:t>1</m:t>
                        </m:r>
                      </m:num>
                      <m:den>
                        <m:r>
                          <a:rPr lang="en-US" altLang="zh-CN" b="0" i="1" smtClean="0"/>
                          <m:t>𝑣</m:t>
                        </m:r>
                        <m:d>
                          <m:dPr>
                            <m:ctrlPr>
                              <a:rPr lang="en-US" altLang="zh-CN" b="0" i="1" smtClean="0"/>
                            </m:ctrlPr>
                          </m:dPr>
                          <m:e>
                            <m:r>
                              <a:rPr lang="en-US" altLang="zh-CN" b="0" i="1" smtClean="0"/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/>
                  <a:t>由于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/>
                        <m:t>𝑔</m:t>
                      </m:r>
                      <m:d>
                        <m:dPr>
                          <m:ctrlPr>
                            <a:rPr lang="en-US" altLang="zh-CN" i="1"/>
                          </m:ctrlPr>
                        </m:dPr>
                        <m:e>
                          <m:r>
                            <a:rPr lang="en-US" altLang="zh-CN" i="1"/>
                            <m:t>𝑥</m:t>
                          </m:r>
                          <m:r>
                            <a:rPr lang="en-US" altLang="zh-CN" i="1" smtClean="0"/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i="0" smtClean="0"/>
                            <m:t>Δ</m:t>
                          </m:r>
                          <m:r>
                            <a:rPr lang="en-US" altLang="zh-CN" b="0" i="1" smtClean="0"/>
                            <m:t>𝑥</m:t>
                          </m:r>
                        </m:e>
                      </m:d>
                      <m:r>
                        <a:rPr lang="en-US" altLang="zh-CN" b="0" i="1" smtClean="0"/>
                        <m:t>−</m:t>
                      </m:r>
                      <m:r>
                        <a:rPr lang="en-US" altLang="zh-CN" b="0" i="1" smtClean="0"/>
                        <m:t>𝑔</m:t>
                      </m:r>
                      <m:d>
                        <m:dPr>
                          <m:ctrlPr>
                            <a:rPr lang="en-US" altLang="zh-CN" b="0" i="1" smtClean="0"/>
                          </m:ctrlPr>
                        </m:dPr>
                        <m:e>
                          <m:r>
                            <a:rPr lang="en-US" altLang="zh-CN" b="0" i="1" smtClean="0"/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/>
                        <m:t>=</m:t>
                      </m:r>
                      <m:r>
                        <a:rPr lang="en-US" altLang="zh-CN" b="0" i="1" smtClean="0"/>
                        <m:t>−</m:t>
                      </m:r>
                      <m:f>
                        <m:fPr>
                          <m:ctrlPr>
                            <a:rPr lang="en-US" altLang="zh-CN" b="0" i="1" smtClean="0"/>
                          </m:ctrlPr>
                        </m:fPr>
                        <m:num>
                          <m:r>
                            <a:rPr lang="en-US" altLang="zh-CN" i="1"/>
                            <m:t>𝑣</m:t>
                          </m:r>
                          <m:d>
                            <m:dPr>
                              <m:ctrlPr>
                                <a:rPr lang="en-US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𝑥</m:t>
                              </m:r>
                              <m:r>
                                <a:rPr lang="en-US" altLang="zh-CN" i="1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/>
                                <m:t>Δ</m:t>
                              </m:r>
                              <m:r>
                                <a:rPr lang="en-US" altLang="zh-CN" i="1"/>
                                <m:t>𝑥</m:t>
                              </m:r>
                            </m:e>
                          </m:d>
                          <m:r>
                            <a:rPr lang="en-US" altLang="zh-CN" i="1"/>
                            <m:t>−</m:t>
                          </m:r>
                          <m:r>
                            <a:rPr lang="en-US" altLang="zh-CN" i="1"/>
                            <m:t>𝑣</m:t>
                          </m:r>
                          <m:d>
                            <m:dPr>
                              <m:ctrlPr>
                                <a:rPr lang="en-US" altLang="zh-CN" i="1"/>
                              </m:ctrlPr>
                            </m:dPr>
                            <m:e>
                              <m:r>
                                <a:rPr lang="en-US" altLang="zh-CN" i="1"/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/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/>
                              </m:ctrlPr>
                            </m:dPr>
                            <m:e>
                              <m:r>
                                <a:rPr lang="en-US" altLang="zh-CN" b="0" i="1" smtClean="0"/>
                                <m:t>𝑥</m:t>
                              </m:r>
                            </m:e>
                          </m:d>
                          <m:r>
                            <a:rPr lang="en-US" altLang="zh-CN" b="0" i="1" smtClean="0"/>
                            <m:t>𝑣</m:t>
                          </m:r>
                          <m:d>
                            <m:dPr>
                              <m:ctrlPr>
                                <a:rPr lang="en-US" altLang="zh-CN" b="0" i="1" smtClean="0"/>
                              </m:ctrlPr>
                            </m:dPr>
                            <m:e>
                              <m:r>
                                <a:rPr lang="en-US" altLang="zh-CN" b="0" i="1" smtClean="0"/>
                                <m:t>𝑥</m:t>
                              </m:r>
                              <m:r>
                                <a:rPr lang="en-US" altLang="zh-CN" b="0" i="1" smtClean="0"/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/>
                                <m:t>Δ</m:t>
                              </m:r>
                              <m:r>
                                <a:rPr lang="en-US" altLang="zh-CN" b="0" i="1" smtClean="0"/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/>
                  <a:t>因此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altLang="zh-CN" b="0" i="1" smtClean="0"/>
                        <m:t>=−</m:t>
                      </m:r>
                      <m:f>
                        <m:fPr>
                          <m:ctrlPr>
                            <a:rPr lang="en-US" altLang="zh-CN" b="0" i="1" smtClean="0"/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/>
                              </m:ctrlPr>
                            </m:sSupPr>
                            <m:e>
                              <m:r>
                                <a:rPr lang="en-US" altLang="zh-CN" b="0" i="1" smtClean="0"/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/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b="0" i="1" smtClean="0"/>
                              </m:ctrlPr>
                            </m:dPr>
                            <m:e>
                              <m:r>
                                <a:rPr lang="en-US" altLang="zh-CN" b="0" i="1" smtClean="0"/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由</a:t>
                </a:r>
                <a:r>
                  <a:rPr lang="en-US" altLang="zh-CN" dirty="0" smtClean="0"/>
                  <a:t>(</a:t>
                </a:r>
                <a:r>
                  <a:rPr lang="en-US" altLang="zh-CN" dirty="0"/>
                  <a:t>2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可知</a:t>
                </a:r>
                <a:endParaRPr lang="en-US" altLang="zh-CN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7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推论 </a:t>
                </a:r>
                <a:r>
                  <a:rPr lang="zh-CN" altLang="en-US" dirty="0" smtClean="0"/>
                  <a:t>设</a:t>
                </a:r>
                <a:r>
                  <a:rPr lang="zh-CN" altLang="en-US" dirty="0"/>
                  <a:t>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均在点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处可导</a:t>
                </a:r>
                <a:r>
                  <a:rPr lang="en-US" altLang="zh-CN" dirty="0"/>
                  <a:t>, </a:t>
                </a:r>
                <a:r>
                  <a:rPr lang="zh-CN" altLang="en-US" dirty="0"/>
                  <a:t>则</a:t>
                </a:r>
                <a:endParaRPr lang="en-US" altLang="zh-CN" dirty="0"/>
              </a:p>
              <a:p>
                <a:r>
                  <a:rPr lang="en-US" altLang="zh-CN" dirty="0"/>
                  <a:t>(1)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dirty="0" smtClean="0"/>
                  <a:t> (</a:t>
                </a:r>
                <a:r>
                  <a:rPr lang="zh-CN" altLang="en-US" dirty="0" smtClean="0"/>
                  <a:t>因为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)</a:t>
                </a:r>
                <a:endParaRPr lang="en-US" altLang="zh-CN" dirty="0"/>
              </a:p>
              <a:p>
                <a:r>
                  <a:rPr lang="en-US" altLang="zh-CN" dirty="0"/>
                  <a:t>(2)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求导</a:t>
                </a:r>
                <a:r>
                  <a:rPr lang="zh-CN" altLang="en-US" dirty="0" smtClean="0"/>
                  <a:t>法则可以简记为</a:t>
                </a:r>
                <a:endParaRPr lang="en-US" altLang="zh-C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𝐶𝑢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 smtClean="0"/>
                  <a:t>  (</a:t>
                </a:r>
                <a:r>
                  <a:rPr lang="zh-CN" altLang="en-US" dirty="0" smtClean="0"/>
                  <a:t>线性</a:t>
                </a:r>
                <a:r>
                  <a:rPr lang="en-US" altLang="zh-CN" dirty="0" smtClean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err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𝑢𝑣</m:t>
                            </m:r>
                          </m:e>
                        </m:d>
                      </m:e>
                      <m:sup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 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莱布尼兹法则</a:t>
                </a:r>
                <a:r>
                  <a:rPr lang="en-US" altLang="zh-CN" dirty="0" smtClean="0"/>
                  <a:t>)</a:t>
                </a:r>
                <a:endParaRPr lang="en-US" altLang="zh-CN" b="0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6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自然地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对于有限个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dirty="0" smtClean="0"/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⋯+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例如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𝑢𝑣𝑤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)′=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𝑣𝑤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𝑢𝑣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i="1" dirty="0" err="1" smtClean="0">
                          <a:latin typeface="Cambria Math" panose="02040503050406030204" pitchFamily="18" charset="0"/>
                        </a:rPr>
                        <m:t>𝑣𝑤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′.</m:t>
                      </m:r>
                    </m:oMath>
                  </m:oMathPara>
                </a14:m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由函数乘法的求导法则</a:t>
                </a:r>
                <a:r>
                  <a:rPr lang="en-US" altLang="zh-CN" dirty="0" smtClean="0"/>
                  <a:t>(</a:t>
                </a:r>
                <a:r>
                  <a:rPr lang="zh-CN" altLang="en-US" dirty="0" smtClean="0"/>
                  <a:t>莱布尼兹法则</a:t>
                </a:r>
                <a:r>
                  <a:rPr lang="en-US" altLang="zh-CN" dirty="0" smtClean="0"/>
                  <a:t>)</a:t>
                </a:r>
                <a:r>
                  <a:rPr lang="zh-CN" altLang="en-US" dirty="0" smtClean="0"/>
                  <a:t>可知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一般</a:t>
                </a:r>
                <a:r>
                  <a:rPr lang="zh-CN" altLang="en-US" dirty="0" smtClean="0"/>
                  <a:t>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对任意正整数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我们后面会看到</a:t>
                </a:r>
                <a:r>
                  <a:rPr lang="en-US" altLang="zh-CN" b="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b="0" dirty="0" smtClean="0"/>
                  <a:t> </a:t>
                </a:r>
                <a:r>
                  <a:rPr lang="zh-CN" altLang="en-US" b="0" dirty="0" smtClean="0"/>
                  <a:t>取任意实数时它也成立</a:t>
                </a:r>
                <a:r>
                  <a:rPr lang="en-US" altLang="zh-CN" b="0" dirty="0" smtClean="0"/>
                  <a:t>.</a:t>
                </a:r>
                <a:endParaRPr lang="en-US" altLang="zh-CN" b="0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m:rPr>
                          <m:nor/>
                        </m:rPr>
                        <a:rPr lang="en-US" altLang="zh-CN" b="0" i="0" dirty="0" smtClean="0">
                          <a:solidFill>
                            <a:srgbClr val="0000FF"/>
                          </a:solidFill>
                        </a:rPr>
                        <m:t>              </m:t>
                      </m:r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r>
                  <a:rPr lang="en-US" altLang="zh-CN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zh-CN" b="0" i="1" dirty="0" smtClean="0">
                    <a:latin typeface="Cambria Math" panose="02040503050406030204" pitchFamily="18" charset="0"/>
                  </a:rPr>
                </a:br>
                <a:endParaRPr lang="en-US" altLang="zh-CN" dirty="0" smtClean="0"/>
              </a:p>
              <a:p>
                <a:r>
                  <a:rPr lang="zh-CN" altLang="en-US" dirty="0" smtClean="0"/>
                  <a:t>这里注意不要误写为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40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求函数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:r>
                  <a:rPr lang="zh-CN" altLang="en-US" dirty="0" smtClean="0">
                    <a:solidFill>
                      <a:schemeClr val="tx1"/>
                    </a:solidFill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dirty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1−2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−1−2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91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求函数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的导数</a:t>
                </a:r>
                <a:r>
                  <a:rPr lang="en-US" altLang="zh-CN" dirty="0" smtClean="0"/>
                  <a:t>.</a:t>
                </a:r>
                <a:endParaRPr lang="en-US" altLang="zh-CN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>
                          <a:solidFill>
                            <a:srgbClr val="0000FF"/>
                          </a:solidFill>
                        </a:rPr>
                        <m:t>•  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000FF"/>
                          </a:solidFill>
                        </a:rPr>
                        <m:t>解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           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aln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fName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num>
                                <m:den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m:rPr>
                          <m:aln/>
                        </m:rP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sec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同理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csc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56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4935</TotalTime>
  <Words>279</Words>
  <Application>Microsoft Office PowerPoint</Application>
  <PresentationFormat>宽屏</PresentationFormat>
  <Paragraphs>179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黑体</vt:lpstr>
      <vt:lpstr>楷体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3.2 求导的运算法则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3.2 求导的运算法则</dc:title>
  <dc:subject>高等数学</dc:subject>
  <dc:creator>张神星</dc:creator>
  <cp:lastModifiedBy>zsx</cp:lastModifiedBy>
  <cp:revision>168</cp:revision>
  <dcterms:created xsi:type="dcterms:W3CDTF">2000-05-19T08:23:03Z</dcterms:created>
  <dcterms:modified xsi:type="dcterms:W3CDTF">2022-04-15T05:32:32Z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