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程名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1999"/>
            <a:ext cx="10800000" cy="521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kern="2400" spc="0" baseline="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课  程  名  称</a:t>
            </a:r>
          </a:p>
        </p:txBody>
      </p:sp>
    </p:spTree>
    <p:extLst>
      <p:ext uri="{BB962C8B-B14F-4D97-AF65-F5344CB8AC3E}">
        <p14:creationId xmlns:p14="http://schemas.microsoft.com/office/powerpoint/2010/main" val="408222429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1.1 </a:t>
            </a:r>
            <a:r>
              <a:rPr lang="zh-CN" altLang="en-US" dirty="0"/>
              <a:t>第一节标题</a:t>
            </a:r>
          </a:p>
        </p:txBody>
      </p:sp>
      <p:sp>
        <p:nvSpPr>
          <p:cNvPr id="4" name="正文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3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文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16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9170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739003" y="107832"/>
                <a:ext cx="4871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sz="2400" b="0" i="1" kern="12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</m:t>
                    </m:r>
                  </m:oMath>
                </a14:m>
                <a:r>
                  <a:rPr lang="en-US" altLang="zh-CN" sz="2400" b="0" i="1" kern="1200" dirty="0">
                    <a:solidFill>
                      <a:srgbClr val="00B0F0"/>
                    </a:solidFill>
                    <a:latin typeface="+mn-ea"/>
                    <a:ea typeface="+mn-ea"/>
                    <a:cs typeface="+mn-cs"/>
                  </a:rPr>
                  <a:t>-</a:t>
                </a:r>
                <a:r>
                  <a:rPr lang="zh-CN" altLang="en-US" sz="2400" b="0" i="0" kern="1200" dirty="0">
                    <a:solidFill>
                      <a:srgbClr val="00B0F0"/>
                    </a:solidFill>
                    <a:latin typeface="+mn-ea"/>
                    <a:ea typeface="+mn-ea"/>
                    <a:cs typeface="+mn-cs"/>
                  </a:rPr>
                  <a:t>函数及相关主题国际研讨会</a:t>
                </a: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003" y="107832"/>
                <a:ext cx="4871943" cy="461665"/>
              </a:xfrm>
              <a:prstGeom prst="rect">
                <a:avLst/>
              </a:prstGeom>
              <a:blipFill>
                <a:blip r:embed="rId9"/>
                <a:stretch>
                  <a:fillRect t="-10667" r="-1875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2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71" r:id="rId3"/>
    <p:sldLayoutId id="2147483672" r:id="rId4"/>
  </p:sldLayoutIdLst>
  <p:transition>
    <p:zoom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3"/>
              <p:cNvSpPr>
                <a:spLocks noGrp="1"/>
              </p:cNvSpPr>
              <p:nvPr>
                <p:ph type="ctrTitle"/>
              </p:nvPr>
            </p:nvSpPr>
            <p:spPr/>
            <p:txBody>
              <a:bodyPr anchor="ctr"/>
              <a:lstStyle/>
              <a:p>
                <a:br>
                  <a:rPr lang="en-US" altLang="zh-CN" dirty="0"/>
                </a:br>
                <a:r>
                  <a:rPr lang="zh-CN" altLang="en-US" dirty="0"/>
                  <a:t>不同椭圆曲线的二次扭之比较</a:t>
                </a:r>
                <a:br>
                  <a:rPr lang="en-US" altLang="zh-CN" dirty="0"/>
                </a:br>
                <a:br>
                  <a:rPr lang="en-US" altLang="zh-CN" dirty="0"/>
                </a:br>
                <a:br>
                  <a:rPr lang="en-US" altLang="zh-CN" dirty="0"/>
                </a:br>
                <a:r>
                  <a:rPr lang="zh-CN" altLang="en-US" sz="2800" b="0" dirty="0">
                    <a:solidFill>
                      <a:schemeClr val="tx1"/>
                    </a:solidFill>
                  </a:rPr>
                  <a:t>张神星</a:t>
                </a:r>
                <a:br>
                  <a:rPr lang="en-US" altLang="zh-CN" sz="2800" b="0" dirty="0">
                    <a:solidFill>
                      <a:schemeClr val="tx1"/>
                    </a:solidFill>
                  </a:rPr>
                </a:br>
                <a:br>
                  <a:rPr lang="en-US" altLang="zh-CN" sz="2400" b="0" dirty="0">
                    <a:solidFill>
                      <a:schemeClr val="tx1"/>
                    </a:solidFill>
                  </a:rPr>
                </a:br>
                <a:r>
                  <a:rPr lang="en-US" altLang="zh-CN" sz="2400" b="0" dirty="0">
                    <a:solidFill>
                      <a:schemeClr val="tx1"/>
                    </a:solidFill>
                  </a:rPr>
                  <a:t>2022</a:t>
                </a:r>
                <a:r>
                  <a:rPr lang="zh-CN" altLang="en-US" sz="2400" b="0" dirty="0">
                    <a:solidFill>
                      <a:schemeClr val="tx1"/>
                    </a:solidFill>
                  </a:rPr>
                  <a:t>年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2400" b="0" dirty="0">
                    <a:solidFill>
                      <a:schemeClr val="tx1"/>
                    </a:solidFill>
                  </a:rPr>
                  <a:t>函数及相关主题研讨会</a:t>
                </a:r>
                <a:br>
                  <a:rPr lang="en-US" altLang="zh-CN" sz="2400" b="0" dirty="0">
                    <a:solidFill>
                      <a:schemeClr val="tx1"/>
                    </a:solidFill>
                  </a:rPr>
                </a:br>
                <a:r>
                  <a:rPr lang="zh-CN" altLang="en-US" sz="2400" b="0" dirty="0">
                    <a:solidFill>
                      <a:schemeClr val="tx1"/>
                    </a:solidFill>
                  </a:rPr>
                  <a:t>福建  漳州</a:t>
                </a:r>
                <a:br>
                  <a:rPr lang="en-US" altLang="zh-CN" sz="2400" b="0" dirty="0">
                    <a:solidFill>
                      <a:schemeClr val="tx1"/>
                    </a:solidFill>
                  </a:rPr>
                </a:br>
                <a:br>
                  <a:rPr lang="en-US" altLang="zh-CN" sz="2400" b="0" dirty="0">
                    <a:solidFill>
                      <a:schemeClr val="tx1"/>
                    </a:solidFill>
                  </a:rPr>
                </a:br>
                <a:r>
                  <a:rPr lang="en-US" altLang="zh-CN" sz="2400" b="0" dirty="0">
                    <a:solidFill>
                      <a:schemeClr val="tx1"/>
                    </a:solidFill>
                  </a:rPr>
                  <a:t>2022</a:t>
                </a:r>
                <a:r>
                  <a:rPr lang="zh-CN" altLang="en-US" sz="2400" b="0" dirty="0">
                    <a:solidFill>
                      <a:schemeClr val="tx1"/>
                    </a:solidFill>
                  </a:rPr>
                  <a:t>年</a:t>
                </a:r>
                <a:r>
                  <a:rPr lang="en-US" altLang="zh-CN" sz="2400" b="0" dirty="0">
                    <a:solidFill>
                      <a:schemeClr val="tx1"/>
                    </a:solidFill>
                  </a:rPr>
                  <a:t>8</a:t>
                </a:r>
                <a:r>
                  <a:rPr lang="zh-CN" altLang="en-US" sz="2400" b="0" dirty="0">
                    <a:solidFill>
                      <a:schemeClr val="tx1"/>
                    </a:solidFill>
                  </a:rPr>
                  <a:t>月</a:t>
                </a:r>
                <a:r>
                  <a:rPr lang="en-US" altLang="zh-CN" sz="2400" b="0" dirty="0">
                    <a:solidFill>
                      <a:schemeClr val="tx1"/>
                    </a:solidFill>
                  </a:rPr>
                  <a:t>8</a:t>
                </a:r>
                <a:r>
                  <a:rPr lang="zh-CN" altLang="en-US" sz="2400" b="0" dirty="0">
                    <a:solidFill>
                      <a:schemeClr val="tx1"/>
                    </a:solidFill>
                  </a:rPr>
                  <a:t>日</a:t>
                </a:r>
                <a:endParaRPr lang="zh-CN" alt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标题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B9028FA-DE83-7E22-22F2-30D59AF87487}"/>
              </a:ext>
            </a:extLst>
          </p:cNvPr>
          <p:cNvCxnSpPr>
            <a:cxnSpLocks/>
          </p:cNvCxnSpPr>
          <p:nvPr/>
        </p:nvCxnSpPr>
        <p:spPr>
          <a:xfrm>
            <a:off x="1776000" y="2556127"/>
            <a:ext cx="864000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4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B66800E-C6BA-69F3-22D1-5F8DD371430E}"/>
              </a:ext>
            </a:extLst>
          </p:cNvPr>
          <p:cNvCxnSpPr>
            <a:cxnSpLocks/>
          </p:cNvCxnSpPr>
          <p:nvPr/>
        </p:nvCxnSpPr>
        <p:spPr>
          <a:xfrm>
            <a:off x="1774800" y="1635890"/>
            <a:ext cx="864000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4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4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转化为线性代数语言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̃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⋯ 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⋯ 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且无平方因子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等等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80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我们对比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sub>
                      <m:sup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的可解性</a:t>
                </a:r>
                <a:r>
                  <a:rPr lang="en-US" altLang="zh-CN" dirty="0"/>
                  <a:t>. (</a:t>
                </a:r>
                <a:r>
                  <a:rPr lang="zh-CN" altLang="en-US" dirty="0"/>
                  <a:t>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素因子都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8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符号相同知二者可解性相同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∣2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̃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中的平方知二者可解性相同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由于我们假设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/>
                  <a:t> 极小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ac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,(</a:t>
                </a:r>
                <a:r>
                  <a:rPr lang="zh-CN" altLang="en-US" dirty="0"/>
                  <a:t>其它情形类似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∏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∏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09929" y="1600199"/>
                <a:ext cx="1427585" cy="63914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</a:rPr>
                  <a:t>用于计算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29" y="1600199"/>
                <a:ext cx="1427585" cy="639148"/>
              </a:xfrm>
              <a:prstGeom prst="rect">
                <a:avLst/>
              </a:prstGeom>
              <a:blipFill>
                <a:blip r:embed="rId3"/>
                <a:stretch>
                  <a:fillRect t="-12037" b="-5556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13239" y="1600199"/>
                <a:ext cx="1427585" cy="63914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</a:rPr>
                  <a:t>用于计算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39" y="1600199"/>
                <a:ext cx="1427585" cy="639148"/>
              </a:xfrm>
              <a:prstGeom prst="rect">
                <a:avLst/>
              </a:prstGeom>
              <a:blipFill>
                <a:blip r:embed="rId4"/>
                <a:stretch>
                  <a:fillRect t="-8333" b="-14815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447374" y="3255215"/>
                <a:ext cx="4037740" cy="162429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</a:rPr>
                  <a:t>因此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Sel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</a:rPr>
                  <a:t>中每个元素都有唯一代表元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满足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sz="2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374" y="3255215"/>
                <a:ext cx="4037740" cy="1624291"/>
              </a:xfrm>
              <a:prstGeom prst="rect">
                <a:avLst/>
              </a:prstGeom>
              <a:blipFill>
                <a:blip r:embed="rId5"/>
                <a:stretch>
                  <a:fillRect l="-2256" t="-2602" b="-706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87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加上在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/>
                  <a:t>处的可解性条件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一堆剩余符号条件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我们得到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limUpp>
                            <m:limUp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</m:lim>
                          </m:limUp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Ker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pt-BR" altLang="zh-CN" b="1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  <m:r>
                                          <a:rPr lang="pt-BR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altLang="zh-CN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𝐃</m:t>
                                            </m:r>
                                          </m:e>
                                          <m:sub>
                                            <m:r>
                                              <a:rPr lang="pt-BR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altLang="zh-CN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𝐃</m:t>
                                            </m:r>
                                          </m:e>
                                          <m:sub>
                                            <m:r>
                                              <a:rPr lang="pt-BR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altLang="zh-CN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𝐃</m:t>
                                            </m:r>
                                          </m:e>
                                          <m:sub>
                                            <m:r>
                                              <a:rPr lang="pt-BR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pt-BR" altLang="zh-CN" b="1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  <m:r>
                                          <a:rPr lang="pt-BR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altLang="zh-CN" b="1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⟼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1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i="1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>
                        <a:effectLst/>
                      </a:rPr>
                      <m:t>其中 </m:t>
                    </m:r>
                    <m:r>
                      <a:rPr lang="en-US" altLang="zh-CN" b="1" i="0" smtClean="0">
                        <a:effectLst/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>
                                      <a:rPr lang="en-US" altLang="zh-CN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diag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特别地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zh-CN" i="1" dirty="0"/>
                  <a:t>.</a:t>
                </a:r>
                <a:endParaRPr lang="zh-CN" altLang="en-US" i="1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标注 8"/>
              <p:cNvSpPr/>
              <p:nvPr/>
            </p:nvSpPr>
            <p:spPr>
              <a:xfrm>
                <a:off x="8605955" y="3137709"/>
                <a:ext cx="2020077" cy="671806"/>
              </a:xfrm>
              <a:prstGeom prst="wedgeRectCallout">
                <a:avLst>
                  <a:gd name="adj1" fmla="val -19824"/>
                  <a:gd name="adj2" fmla="val 103978"/>
                </a:avLst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</a:rPr>
                  <a:t>加性勒让德符号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</a:rPr>
                  <a:t>事实上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标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955" y="3137709"/>
                <a:ext cx="2020077" cy="671806"/>
              </a:xfrm>
              <a:prstGeom prst="wedgeRectCallout">
                <a:avLst>
                  <a:gd name="adj1" fmla="val -19824"/>
                  <a:gd name="adj2" fmla="val 103978"/>
                </a:avLst>
              </a:prstGeom>
              <a:blipFill>
                <a:blip r:embed="rId3"/>
                <a:stretch>
                  <a:fillRect l="-2096" t="-4023" r="-1198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标注 9"/>
          <p:cNvSpPr/>
          <p:nvPr/>
        </p:nvSpPr>
        <p:spPr>
          <a:xfrm>
            <a:off x="1775928" y="3633697"/>
            <a:ext cx="2020077" cy="438539"/>
          </a:xfrm>
          <a:prstGeom prst="wedgeRectCallout">
            <a:avLst>
              <a:gd name="adj1" fmla="val 14512"/>
              <a:gd name="adj2" fmla="val 10572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希尔伯特符号</a:t>
            </a:r>
          </a:p>
        </p:txBody>
      </p:sp>
      <p:sp>
        <p:nvSpPr>
          <p:cNvPr id="6" name="矩形标注 8">
            <a:extLst>
              <a:ext uri="{FF2B5EF4-FFF2-40B4-BE49-F238E27FC236}">
                <a16:creationId xmlns:a16="http://schemas.microsoft.com/office/drawing/2014/main" id="{9A86388E-D42B-19CC-8D04-C10468A3CAFB}"/>
              </a:ext>
            </a:extLst>
          </p:cNvPr>
          <p:cNvSpPr/>
          <p:nvPr/>
        </p:nvSpPr>
        <p:spPr>
          <a:xfrm>
            <a:off x="8983824" y="1979112"/>
            <a:ext cx="2020077" cy="479684"/>
          </a:xfrm>
          <a:prstGeom prst="wedgeRectCallout">
            <a:avLst>
              <a:gd name="adj1" fmla="val -47107"/>
              <a:gd name="adj2" fmla="val 103978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Monsky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C13E60-CB97-4A84-6C6D-CE3819CAB9B8}"/>
                  </a:ext>
                </a:extLst>
              </p:cNvPr>
              <p:cNvSpPr txBox="1"/>
              <p:nvPr/>
            </p:nvSpPr>
            <p:spPr>
              <a:xfrm>
                <a:off x="6601218" y="4985359"/>
                <a:ext cx="3448618" cy="83099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: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: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C13E60-CB97-4A84-6C6D-CE3819CA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18" y="4985359"/>
                <a:ext cx="344861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2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0" grpId="0" animBg="1"/>
      <p:bldP spid="6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BA20A9-5291-7DBB-BBD6-B00DB69E5DFA}"/>
              </a:ext>
            </a:extLst>
          </p:cNvPr>
          <p:cNvSpPr/>
          <p:nvPr/>
        </p:nvSpPr>
        <p:spPr>
          <a:xfrm>
            <a:off x="738214" y="5076000"/>
            <a:ext cx="10440000" cy="1008000"/>
          </a:xfrm>
          <a:prstGeom prst="roundRect">
            <a:avLst/>
          </a:prstGeom>
          <a:solidFill>
            <a:srgbClr val="E9E9F3"/>
          </a:solidFill>
          <a:ln w="19050">
            <a:solidFill>
              <a:schemeClr val="tx1"/>
            </a:solidFill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 err="1"/>
              <a:t>Cassels</a:t>
            </a:r>
            <a:r>
              <a:rPr lang="en-US" altLang="zh-CN" dirty="0"/>
              <a:t> </a:t>
            </a:r>
            <a:r>
              <a:rPr lang="zh-CN" altLang="en-US" dirty="0"/>
              <a:t>配对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Cassels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线性空间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上定义了一个反对称双线性型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选择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𝔸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为定义了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处切平面的线性型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定义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dirty="0" smtClean="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 dirty="0">
                          <a:latin typeface="Cambria Math" panose="02040503050406030204" pitchFamily="18" charset="0"/>
                        </a:rPr>
                        <m:t>其中</m:t>
                      </m:r>
                      <m:r>
                        <m:rPr>
                          <m:lit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它不依赖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的选择</a:t>
                </a:r>
                <a:r>
                  <a:rPr lang="en-US" altLang="zh-CN" dirty="0"/>
                  <a:t>.</a:t>
                </a:r>
              </a:p>
              <a:p>
                <a:pPr marL="252000" indent="0">
                  <a:buNone/>
                </a:pPr>
                <a:r>
                  <a:rPr lang="zh-CN" altLang="en-US" b="1" dirty="0">
                    <a:solidFill>
                      <a:srgbClr val="0000FF"/>
                    </a:solidFill>
                  </a:rPr>
                  <a:t>引理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(Cassels1998)</a:t>
                </a:r>
                <a:r>
                  <a:rPr lang="zh-CN" altLang="en-US" dirty="0"/>
                  <a:t> 如果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∤2∞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的系数均是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进整数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且模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后</a:t>
                </a:r>
                <a:r>
                  <a:rPr lang="en-US" altLang="zh-CN" dirty="0"/>
                  <a:t>,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ba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仍定义了一条亏格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的曲线并带有切平面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ba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20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+mn-ea"/>
                  </a:rPr>
                  <a:t>由正合列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limUpp>
                        <m:limUp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lim>
                      </m:limUp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得长正合列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Sel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zh-CN" altLang="en-US" dirty="0"/>
                  <a:t>而 </a:t>
                </a:r>
                <a:r>
                  <a:rPr lang="en-US" altLang="zh-CN" dirty="0" err="1"/>
                  <a:t>Cassels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配对的核是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Im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Sel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:r>
                  <a:rPr lang="en-US" altLang="zh-CN" b="1" dirty="0" err="1"/>
                  <a:t>Cassels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配对非退化</a:t>
                </a:r>
                <a:r>
                  <a:rPr lang="zh-CN" altLang="en-US" dirty="0"/>
                  <a:t>等价于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>
                                  <a:latin typeface="Cambria Math" panose="02040503050406030204" pitchFamily="18" charset="0"/>
                                </a:rPr>
                                <m:t>𝐫𝐚𝐧𝐤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</m:d>
                        </m:e>
                      </m:func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az-Cyrl-AZ" altLang="zh-CN" b="1">
                              <a:latin typeface="Cambria Math" panose="02040503050406030204" pitchFamily="18" charset="0"/>
                            </a:rPr>
                            <m:t>Ш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</m:d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61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/>
                <a:r>
                  <a:rPr lang="zh-CN" altLang="en-US" dirty="0"/>
                  <a:t>回忆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+mn-ea"/>
                </a:endParaRPr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是互素的奇数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首先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我们分别用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正体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花体</a:t>
                </a:r>
                <a:r>
                  <a:rPr lang="zh-CN" altLang="en-US" dirty="0"/>
                  <a:t>来表示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dirty="0"/>
                  <a:t> 对应的记号</a:t>
                </a:r>
                <a:r>
                  <a:rPr lang="en-US" altLang="zh-CN" dirty="0"/>
                  <a:t>. 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Sel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若能证明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err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 err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𝒫</m:t>
                                    </m:r>
                                  </m:e>
                                  <m:sub>
                                    <m:r>
                                      <a:rPr lang="en-US" altLang="zh-CN" i="1" dirty="0" err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 err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 err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则对应的 </a:t>
                </a:r>
                <a:r>
                  <a:rPr lang="en-US" altLang="zh-CN" dirty="0"/>
                  <a:t>Cassels </a:t>
                </a:r>
                <a:r>
                  <a:rPr lang="zh-CN" altLang="en-US" dirty="0"/>
                  <a:t>配对就同构了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在多数情形这不难证明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我们仅说明相对复杂的一种情形</a:t>
                </a:r>
                <a:r>
                  <a:rPr lang="en-US" altLang="zh-CN" dirty="0"/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7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3702662B-972E-97F0-B10F-EA6775EAB8C1}"/>
              </a:ext>
            </a:extLst>
          </p:cNvPr>
          <p:cNvSpPr/>
          <p:nvPr/>
        </p:nvSpPr>
        <p:spPr>
          <a:xfrm>
            <a:off x="876000" y="4941370"/>
            <a:ext cx="10440000" cy="1080000"/>
          </a:xfrm>
          <a:prstGeom prst="roundRect">
            <a:avLst/>
          </a:prstGeom>
          <a:solidFill>
            <a:srgbClr val="E9E9F3"/>
          </a:solidFill>
          <a:ln w="19050">
            <a:solidFill>
              <a:schemeClr val="tx1"/>
            </a:solidFill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∤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选取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1,0,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zh-CN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1,0</m:t>
                        </m:r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𝑐𝑢</m:t>
                        </m:r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𝑏𝑣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i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 err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pt-BR" altLang="zh-CN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pt-BR" altLang="zh-CN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pt-BR" altLang="zh-CN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pt-BR" altLang="zh-CN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pt-BR" altLang="zh-CN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altLang="zh-CN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altLang="zh-CN" dirty="0"/>
              </a:p>
              <a:p>
                <a:pPr marL="457200" lvl="1" indent="0">
                  <a:buNone/>
                </a:pPr>
                <a:r>
                  <a:rPr lang="zh-CN" altLang="en-US" b="1" dirty="0">
                    <a:solidFill>
                      <a:srgbClr val="0000FF"/>
                    </a:solidFill>
                  </a:rPr>
                  <a:t>引理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)/8≡1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是模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的二次剩余</a:t>
                </a:r>
                <a:r>
                  <a:rPr lang="en-US" altLang="zh-CN" dirty="0"/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E835B2B-EF89-99A0-89C4-BEA8A1A2BADE}"/>
                  </a:ext>
                </a:extLst>
              </p:cNvPr>
              <p:cNvSpPr txBox="1"/>
              <p:nvPr/>
            </p:nvSpPr>
            <p:spPr>
              <a:xfrm>
                <a:off x="7566556" y="2380082"/>
                <a:ext cx="3677920" cy="4308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solidFill>
                      <a:schemeClr val="tx1"/>
                    </a:solidFill>
                    <a:latin typeface="+mn-ea"/>
                  </a:rPr>
                  <a:t>利用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+mn-ea"/>
                  </a:rPr>
                  <a:t>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E835B2B-EF89-99A0-89C4-BEA8A1A2B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556" y="2380082"/>
                <a:ext cx="3677920" cy="430887"/>
              </a:xfrm>
              <a:prstGeom prst="rect">
                <a:avLst/>
              </a:prstGeom>
              <a:blipFill>
                <a:blip r:embed="rId3"/>
                <a:stretch>
                  <a:fillRect l="-1318" t="-6757" b="-24324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B7F02AE8-22C4-436F-A251-2A36FA9255DA}"/>
              </a:ext>
            </a:extLst>
          </p:cNvPr>
          <p:cNvCxnSpPr>
            <a:cxnSpLocks/>
            <a:endCxn id="4" idx="2"/>
          </p:cNvCxnSpPr>
          <p:nvPr/>
        </p:nvCxnSpPr>
        <p:spPr>
          <a:xfrm rot="5400000" flipH="1" flipV="1">
            <a:off x="8538292" y="2953215"/>
            <a:ext cx="1009469" cy="724979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0CEC83-3A1D-470B-EB34-C7B8D655568A}"/>
                  </a:ext>
                </a:extLst>
              </p:cNvPr>
              <p:cNvSpPr txBox="1"/>
              <p:nvPr/>
            </p:nvSpPr>
            <p:spPr>
              <a:xfrm>
                <a:off x="8468425" y="1303001"/>
                <a:ext cx="1552392" cy="51661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0CEC83-3A1D-470B-EB34-C7B8D6555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425" y="1303001"/>
                <a:ext cx="1552392" cy="516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544F26-FD4E-4548-F88B-DAE61636EBAA}"/>
                  </a:ext>
                </a:extLst>
              </p:cNvPr>
              <p:cNvSpPr txBox="1"/>
              <p:nvPr/>
            </p:nvSpPr>
            <p:spPr>
              <a:xfrm>
                <a:off x="6090577" y="1305383"/>
                <a:ext cx="1552392" cy="51661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544F26-FD4E-4548-F88B-DAE61636E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77" y="1305383"/>
                <a:ext cx="1552392" cy="516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21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uiExpand="1" build="p"/>
      <p:bldP spid="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+mn-ea"/>
                  </a:rPr>
                  <a:t>对于一些特殊的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我们不需要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8,∀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n-ea"/>
                  </a:rPr>
                  <a:t> 这么强的条件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是奇数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2‖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zh-CN" altLang="en-US" dirty="0">
                    <a:latin typeface="+mn-ea"/>
                  </a:rPr>
                  <a:t>如奇数同余椭圆曲线情形</a:t>
                </a:r>
                <a:r>
                  <a:rPr lang="en-US" altLang="zh-CN" dirty="0">
                    <a:latin typeface="+mn-ea"/>
                  </a:rPr>
                  <a:t>), </a:t>
                </a:r>
                <a:r>
                  <a:rPr lang="zh-CN" altLang="en-US" dirty="0">
                    <a:latin typeface="+mn-ea"/>
                  </a:rPr>
                  <a:t>此时需要对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>
                    <a:latin typeface="+mn-ea"/>
                  </a:rPr>
                  <a:t> 情形进行单独处理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最后也可以得到该结论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zh-CN" altLang="en-US" dirty="0">
                    <a:latin typeface="+mn-ea"/>
                  </a:rPr>
                  <a:t>如偶数同余椭圆曲线情形</a:t>
                </a:r>
                <a:r>
                  <a:rPr lang="en-US" altLang="zh-CN" dirty="0">
                    <a:latin typeface="+mn-ea"/>
                  </a:rPr>
                  <a:t>), </a:t>
                </a:r>
                <a:r>
                  <a:rPr lang="zh-CN" altLang="en-US" dirty="0">
                    <a:latin typeface="+mn-ea"/>
                  </a:rPr>
                  <a:t>此时除了需要对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>
                    <a:latin typeface="+mn-ea"/>
                  </a:rPr>
                  <a:t> 情形进行单独处理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还需要考虑齐性空间在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dirty="0">
                    <a:latin typeface="+mn-ea"/>
                  </a:rPr>
                  <a:t> 的解的问题</a:t>
                </a:r>
                <a:r>
                  <a:rPr lang="en-US" altLang="zh-CN" dirty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66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8372475" y="1914525"/>
            <a:ext cx="3000375" cy="339566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80000" y="3168000"/>
                <a:ext cx="2520000" cy="8640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给一个椭圆曲线</a:t>
                </a:r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/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: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3168000"/>
                <a:ext cx="2520000" cy="864000"/>
              </a:xfrm>
              <a:prstGeom prst="rect">
                <a:avLst/>
              </a:prstGeom>
              <a:blipFill>
                <a:blip r:embed="rId2"/>
                <a:stretch>
                  <a:fillRect l="-480" t="-2778" b="-6944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104000" y="2808000"/>
                <a:ext cx="3600000" cy="158227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我们关心它的二次扭族</a:t>
                </a:r>
                <a:endParaRPr lang="en-US" altLang="zh-CN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: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 是一无平方因子的正整数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000" y="2808000"/>
                <a:ext cx="3600000" cy="1582272"/>
              </a:xfrm>
              <a:prstGeom prst="rect">
                <a:avLst/>
              </a:prstGeom>
              <a:blipFill>
                <a:blip r:embed="rId3"/>
                <a:stretch>
                  <a:fillRect l="-2357" t="-2672" r="-2189" b="-8015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8640000" y="2136688"/>
            <a:ext cx="252000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ea typeface="+mn-ea"/>
              </a:rPr>
              <a:t>Mordell</a:t>
            </a:r>
            <a:r>
              <a:rPr lang="en-US" altLang="zh-CN" sz="2400" dirty="0">
                <a:solidFill>
                  <a:schemeClr val="tx1"/>
                </a:solidFill>
                <a:ea typeface="+mn-ea"/>
              </a:rPr>
              <a:t>-Weil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640000" y="2933053"/>
                <a:ext cx="2520000" cy="4616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z-Cyrl-AZ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Ш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 群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0" y="2933053"/>
                <a:ext cx="2520000" cy="461665"/>
              </a:xfrm>
              <a:prstGeom prst="rect">
                <a:avLst/>
              </a:prstGeom>
              <a:blipFill>
                <a:blip r:embed="rId4"/>
                <a:stretch>
                  <a:fillRect t="-7595" b="-26582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8640000" y="3729418"/>
            <a:ext cx="252000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ea typeface="+mn-ea"/>
              </a:rPr>
              <a:t>Selmer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40000" y="4525782"/>
                <a:ext cx="2520000" cy="4628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⋮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0" y="4525782"/>
                <a:ext cx="2520000" cy="462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 flipV="1">
            <a:off x="3600000" y="3599136"/>
            <a:ext cx="504000" cy="8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  <a:endCxn id="9" idx="1"/>
          </p:cNvCxnSpPr>
          <p:nvPr/>
        </p:nvCxnSpPr>
        <p:spPr>
          <a:xfrm flipV="1">
            <a:off x="7704000" y="2367521"/>
            <a:ext cx="936000" cy="12316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10" idx="1"/>
          </p:cNvCxnSpPr>
          <p:nvPr/>
        </p:nvCxnSpPr>
        <p:spPr>
          <a:xfrm flipV="1">
            <a:off x="7704000" y="3163886"/>
            <a:ext cx="936000" cy="4352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1" idx="1"/>
          </p:cNvCxnSpPr>
          <p:nvPr/>
        </p:nvCxnSpPr>
        <p:spPr>
          <a:xfrm>
            <a:off x="7704000" y="3599136"/>
            <a:ext cx="936000" cy="3611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12" idx="1"/>
          </p:cNvCxnSpPr>
          <p:nvPr/>
        </p:nvCxnSpPr>
        <p:spPr>
          <a:xfrm>
            <a:off x="7704000" y="3599136"/>
            <a:ext cx="936000" cy="11580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3" idx="2"/>
            <a:endCxn id="7" idx="2"/>
          </p:cNvCxnSpPr>
          <p:nvPr/>
        </p:nvCxnSpPr>
        <p:spPr>
          <a:xfrm rot="5400000" flipH="1">
            <a:off x="5467238" y="904763"/>
            <a:ext cx="1278188" cy="7532663"/>
          </a:xfrm>
          <a:prstGeom prst="bentConnector3">
            <a:avLst>
              <a:gd name="adj1" fmla="val -28318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04000" y="5023439"/>
            <a:ext cx="3600000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多大程度能决定</a:t>
            </a:r>
          </a:p>
        </p:txBody>
      </p:sp>
    </p:spTree>
    <p:extLst>
      <p:ext uri="{BB962C8B-B14F-4D97-AF65-F5344CB8AC3E}">
        <p14:creationId xmlns:p14="http://schemas.microsoft.com/office/powerpoint/2010/main" val="120109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7817FC3-DE46-64EF-D14E-B9A265CBE58A}"/>
              </a:ext>
            </a:extLst>
          </p:cNvPr>
          <p:cNvSpPr/>
          <p:nvPr/>
        </p:nvSpPr>
        <p:spPr>
          <a:xfrm>
            <a:off x="7452000" y="2268000"/>
            <a:ext cx="3636000" cy="1944000"/>
          </a:xfrm>
          <a:prstGeom prst="roundRect">
            <a:avLst/>
          </a:prstGeom>
          <a:solidFill>
            <a:srgbClr val="E9E9F3"/>
          </a:solidFill>
          <a:ln w="19050">
            <a:solidFill>
              <a:schemeClr val="tx1"/>
            </a:solidFill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EDCE0D8-432D-DFDA-7606-3584FE4F272A}"/>
              </a:ext>
            </a:extLst>
          </p:cNvPr>
          <p:cNvSpPr/>
          <p:nvPr/>
        </p:nvSpPr>
        <p:spPr>
          <a:xfrm>
            <a:off x="864000" y="2235947"/>
            <a:ext cx="6444000" cy="3708000"/>
          </a:xfrm>
          <a:prstGeom prst="roundRect">
            <a:avLst/>
          </a:prstGeom>
          <a:solidFill>
            <a:srgbClr val="E9E9F3"/>
          </a:solidFill>
          <a:ln w="19050">
            <a:solidFill>
              <a:schemeClr val="tx1"/>
            </a:solidFill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EBA0C7E-F02A-4B8F-BAAD-7B3FC6E0CA13}"/>
              </a:ext>
            </a:extLst>
          </p:cNvPr>
          <p:cNvSpPr/>
          <p:nvPr/>
        </p:nvSpPr>
        <p:spPr>
          <a:xfrm>
            <a:off x="959130" y="1002890"/>
            <a:ext cx="10224000" cy="1188000"/>
          </a:xfrm>
          <a:prstGeom prst="roundRect">
            <a:avLst/>
          </a:prstGeom>
          <a:solidFill>
            <a:srgbClr val="E9E9F3"/>
          </a:solidFill>
          <a:ln w="19050">
            <a:solidFill>
              <a:schemeClr val="tx1"/>
            </a:solidFill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44000" y="964289"/>
                <a:ext cx="10080000" cy="120032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ea typeface="+mn-ea"/>
                  </a:rPr>
                  <a:t>Zarhin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问道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:</a:t>
                </a:r>
              </a:p>
              <a:p>
                <a:pPr lvl="1"/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给定阿贝尔簇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如果对于任意有限扩张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均有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rank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rank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那么是否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一定有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同源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0" y="964289"/>
                <a:ext cx="10080000" cy="1200329"/>
              </a:xfrm>
              <a:prstGeom prst="rect">
                <a:avLst/>
              </a:prstGeom>
              <a:blipFill>
                <a:blip r:embed="rId2"/>
                <a:stretch>
                  <a:fillRect l="-907" t="-3553" b="-1116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044001" y="2271686"/>
                <a:ext cx="6347400" cy="370062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ea typeface="+mn-ea"/>
                  </a:rPr>
                  <a:t>Mazur &amp; Rubin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: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或许我可以试试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Selmer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秩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lvl="1"/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给定数域上椭圆曲线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如果有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模同构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≅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⩽3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&gt;3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相同的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potential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乘性约化素位集合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𝑆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𝔩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𝐾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_</m:t>
                            </m:r>
                            <m:r>
                              <a:rPr lang="zh-CN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𝔩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∘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≅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𝐾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_</m:t>
                            </m:r>
                            <m:r>
                              <a:rPr lang="zh-CN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𝔩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∘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一个分歧条件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Sel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≅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Sel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𝐹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1" y="2271686"/>
                <a:ext cx="6347400" cy="3700628"/>
              </a:xfrm>
              <a:prstGeom prst="rect">
                <a:avLst/>
              </a:prstGeom>
              <a:blipFill>
                <a:blip r:embed="rId3"/>
                <a:stretch>
                  <a:fillRect l="-1440" t="-988" b="-181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4" idx="1"/>
          </p:cNvCxnSpPr>
          <p:nvPr/>
        </p:nvCxnSpPr>
        <p:spPr>
          <a:xfrm flipH="1">
            <a:off x="5809050" y="5556816"/>
            <a:ext cx="1701414" cy="15296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510464" y="5141317"/>
                <a:ext cx="3565912" cy="83099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存在不同源的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endParaRPr lang="en-US" altLang="zh-CN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ctr"/>
                <a:r>
                  <a:rPr lang="zh-CN" altLang="en-US" sz="2400" dirty="0">
                    <a:latin typeface="+mn-ea"/>
                  </a:rPr>
                  <a:t>满足这个条件</a:t>
                </a:r>
                <a:endParaRPr lang="zh-CN" altLang="en-US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464" y="5141317"/>
                <a:ext cx="3565912" cy="830997"/>
              </a:xfrm>
              <a:prstGeom prst="rect">
                <a:avLst/>
              </a:prstGeom>
              <a:blipFill>
                <a:blip r:embed="rId4"/>
                <a:stretch>
                  <a:fillRect t="-5000" b="-1357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CEF801-CEC4-7169-EE0E-9264D910AC69}"/>
                  </a:ext>
                </a:extLst>
              </p:cNvPr>
              <p:cNvSpPr txBox="1"/>
              <p:nvPr/>
            </p:nvSpPr>
            <p:spPr>
              <a:xfrm>
                <a:off x="7495308" y="2270825"/>
                <a:ext cx="3685309" cy="196752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Chiu</a:t>
                </a:r>
                <a:r>
                  <a:rPr lang="en-US" altLang="zh-CN" sz="2400" dirty="0">
                    <a:latin typeface="+mn-ea"/>
                  </a:rPr>
                  <a:t>: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 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/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≅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/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对所有的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𝐹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和几乎所有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成立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确实同源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CEF801-CEC4-7169-EE0E-9264D910A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308" y="2270825"/>
                <a:ext cx="3685309" cy="1967526"/>
              </a:xfrm>
              <a:prstGeom prst="rect">
                <a:avLst/>
              </a:prstGeom>
              <a:blipFill>
                <a:blip r:embed="rId5"/>
                <a:stretch>
                  <a:fillRect l="-2649" t="-2795" b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31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7" grpId="0"/>
      <p:bldP spid="19" grpId="0"/>
      <p:bldP spid="24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+mn-ea"/>
                  </a:rPr>
                  <a:t>我们想构造一些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使得对很多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n-ea"/>
                  </a:rPr>
                  <a:t> 都有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有类似的算术性质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b="1" dirty="0">
                    <a:latin typeface="+mn-ea"/>
                  </a:rPr>
                  <a:t>记号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•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•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lang="zh-CN" altLang="en-US" dirty="0">
                    <a:latin typeface="+mn-ea"/>
                  </a:rPr>
                  <a:t> 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n-ea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zh-CN" altLang="en-US" dirty="0">
                    <a:latin typeface="+mn-ea"/>
                  </a:rPr>
                  <a:t> 互素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,∀2≠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lang="zh-CN" altLang="en-US" dirty="0">
                    <a:latin typeface="+mn-ea"/>
                  </a:rPr>
                  <a:t> 假设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+mn-ea"/>
                  </a:rPr>
                  <a:t> 是最小的</a:t>
                </a:r>
                <a:r>
                  <a:rPr lang="en-US" altLang="zh-CN" dirty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47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656320" y="2472927"/>
                <a:ext cx="2682240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这些条件都是用来确保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Sel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同构的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条件可能冗余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320" y="2472927"/>
                <a:ext cx="2682240" cy="1200329"/>
              </a:xfrm>
              <a:prstGeom prst="rect">
                <a:avLst/>
              </a:prstGeom>
              <a:blipFill>
                <a:blip r:embed="rId3"/>
                <a:stretch>
                  <a:fillRect l="-3160" t="-3500" r="-677" b="-95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82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uiExpand="1" build="p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+mn-ea"/>
                  </a:rPr>
                  <a:t>如果下述三种情况之一成立</a:t>
                </a:r>
                <a:endParaRPr lang="en-US" altLang="zh-CN" dirty="0">
                  <a:latin typeface="+mn-ea"/>
                </a:endParaRPr>
              </a:p>
              <a:p>
                <a:pPr marL="914400" lvl="1" indent="-457200">
                  <a:buAutoNum type="arabicParenBoth"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n-ea"/>
                  </a:rPr>
                  <a:t> 的素因子都模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dirty="0">
                    <a:latin typeface="+mn-ea"/>
                  </a:rPr>
                  <a:t> 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+mn-ea"/>
                  </a:rPr>
                  <a:t>,</a:t>
                </a:r>
              </a:p>
              <a:p>
                <a:pPr marL="914400" lvl="1" indent="-457200">
                  <a:buAutoNum type="arabicParenBoth"/>
                </a:pP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是奇数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,</a:t>
                </a:r>
              </a:p>
              <a:p>
                <a:pPr marL="914400" lvl="1" indent="-457200">
                  <a:buAutoNum type="arabicParenBoth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,4∣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再加一些模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的条件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+mn-ea"/>
                  </a:rPr>
                  <a:t>则下述等价</a:t>
                </a:r>
                <a:endParaRPr lang="en-US" altLang="zh-CN" dirty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rank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az-Cyrl-AZ" altLang="zh-CN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az-Cyrl-AZ" altLang="zh-CN">
                            <a:latin typeface="Cambria Math" panose="02040503050406030204" pitchFamily="18" charset="0"/>
                          </a:rPr>
                          <m:t>Ш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rank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az-Cyrl-AZ" altLang="zh-CN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az-Cyrl-AZ" altLang="zh-CN">
                            <a:latin typeface="Cambria Math" panose="02040503050406030204" pitchFamily="18" charset="0"/>
                          </a:rPr>
                          <m:t>Ш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BF18C0-BD7F-4CE5-9721-E7A2355E75A5}"/>
                  </a:ext>
                </a:extLst>
              </p:cNvPr>
              <p:cNvSpPr txBox="1"/>
              <p:nvPr/>
            </p:nvSpPr>
            <p:spPr>
              <a:xfrm>
                <a:off x="7640876" y="1139869"/>
                <a:ext cx="3081403" cy="83099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奇同余椭圆曲线</a:t>
                </a:r>
                <a:endParaRPr lang="en-US" altLang="zh-CN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=1,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=−2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BF18C0-BD7F-4CE5-9721-E7A2355E7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76" y="1139869"/>
                <a:ext cx="3081403" cy="830997"/>
              </a:xfrm>
              <a:prstGeom prst="rect">
                <a:avLst/>
              </a:prstGeom>
              <a:blipFill>
                <a:blip r:embed="rId3"/>
                <a:stretch>
                  <a:fillRect t="-503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9C27E1-4EFE-2BC2-C85B-8A63D6AC6788}"/>
                  </a:ext>
                </a:extLst>
              </p:cNvPr>
              <p:cNvSpPr txBox="1"/>
              <p:nvPr/>
            </p:nvSpPr>
            <p:spPr>
              <a:xfrm>
                <a:off x="7640876" y="2228735"/>
                <a:ext cx="3081403" cy="83099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+mn-ea"/>
                  </a:rPr>
                  <a:t>偶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同余椭圆曲线</a:t>
                </a:r>
                <a:endParaRPr lang="en-US" altLang="zh-CN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=2,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=−4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9C27E1-4EFE-2BC2-C85B-8A63D6AC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76" y="2228735"/>
                <a:ext cx="3081403" cy="830997"/>
              </a:xfrm>
              <a:prstGeom prst="rect">
                <a:avLst/>
              </a:prstGeom>
              <a:blipFill>
                <a:blip r:embed="rId4"/>
                <a:stretch>
                  <a:fillRect t="-503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E69226D-B24C-C551-CB04-4596DD7123CE}"/>
              </a:ext>
            </a:extLst>
          </p:cNvPr>
          <p:cNvCxnSpPr>
            <a:endCxn id="3" idx="1"/>
          </p:cNvCxnSpPr>
          <p:nvPr/>
        </p:nvCxnSpPr>
        <p:spPr>
          <a:xfrm flipV="1">
            <a:off x="4759890" y="1555368"/>
            <a:ext cx="2880986" cy="1088865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AD2A3B9-F7D5-FBA9-55C0-2587D223BAA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8317282" y="3059732"/>
            <a:ext cx="864296" cy="257869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2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+mn-ea"/>
                  </a:rPr>
                  <a:t>证明所使用的方法仍然是传统的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+mn-ea"/>
                  </a:rPr>
                  <a:t>-</a:t>
                </a:r>
                <a:r>
                  <a:rPr lang="zh-CN" altLang="en-US" dirty="0">
                    <a:latin typeface="+mn-ea"/>
                  </a:rPr>
                  <a:t>下降法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首先注意到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极小蕴含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没有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阶有理点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由正合列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Sel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az-Cyrl-AZ" altLang="zh-CN">
                              <a:latin typeface="Cambria Math" panose="02040503050406030204" pitchFamily="18" charset="0"/>
                            </a:rPr>
                            <m:t>Ш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zh-CN" altLang="en-US" dirty="0"/>
                  <a:t>可知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⊆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8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Selmer </a:t>
            </a:r>
            <a:r>
              <a:rPr lang="zh-CN" altLang="en-US" dirty="0"/>
              <a:t>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经典的下降理论告诉我们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可以表为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  <m:t>ℚ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ℚ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𝔸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/>
                        <m:t>其中齐性空间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⊆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Sel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对应到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1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∤</m:t>
                    </m:r>
                    <m:r>
                      <a:rPr lang="en-US" altLang="zh-CN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由下降法一般结论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≠∅⟺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∤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故可不妨设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且无平方因子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很容易证明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&lt;0.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38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(⟹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∤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≠∅⟺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∤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∤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∤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∤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240138" y="882000"/>
                <a:ext cx="5255862" cy="1459887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38" y="882000"/>
                <a:ext cx="5255862" cy="1459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299788" y="2341887"/>
                <a:ext cx="6196212" cy="830997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第一种情形是显然的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后面的情形可以通过加上一个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400" dirty="0"/>
                  <a:t> 对应的齐性空间化为第一种情形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88" y="2341887"/>
                <a:ext cx="6196212" cy="830997"/>
              </a:xfrm>
              <a:prstGeom prst="rect">
                <a:avLst/>
              </a:prstGeom>
              <a:blipFill>
                <a:blip r:embed="rId4"/>
                <a:stretch>
                  <a:fillRect l="-1373" t="-5036" r="-490" b="-1438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28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19050">
          <a:solidFill>
            <a:schemeClr val="accent1"/>
          </a:solidFill>
        </a:ln>
      </a:spPr>
      <a:bodyPr wrap="square" rtlCol="0">
        <a:spAutoFit/>
      </a:bodyPr>
      <a:lstStyle>
        <a:defPPr algn="ctr">
          <a:defRPr sz="240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FUT" id="{21DCC2B0-6621-4B8A-BE17-1BEFAB17DE0F}" vid="{8D137FD2-2979-4041-9FC2-BEDC4D7CC0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590</TotalTime>
  <Words>1382</Words>
  <Application>Microsoft Office PowerPoint</Application>
  <PresentationFormat>宽屏</PresentationFormat>
  <Paragraphs>125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华文楷体</vt:lpstr>
      <vt:lpstr>微软雅黑</vt:lpstr>
      <vt:lpstr>Arial</vt:lpstr>
      <vt:lpstr>Cambria Math</vt:lpstr>
      <vt:lpstr>HFUT</vt:lpstr>
      <vt:lpstr> 不同椭圆曲线的二次扭之比较   张神星  2022年 L-函数及相关主题研讨会 福建  漳州  2022年8月8日</vt:lpstr>
      <vt:lpstr>背景</vt:lpstr>
      <vt:lpstr>PowerPoint 演示文稿</vt:lpstr>
      <vt:lpstr>主要结论</vt:lpstr>
      <vt:lpstr>PowerPoint 演示文稿</vt:lpstr>
      <vt:lpstr>PowerPoint 演示文稿</vt:lpstr>
      <vt:lpstr>计算 Selmer 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 Cassels 配对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不同椭圆曲线的二次扭之比较   张神星  2022年 L-函数及相关主题研讨会 福建  漳州  2022年4月5日 </dc:title>
  <dc:creator>zsx</dc:creator>
  <cp:lastModifiedBy>张 神星</cp:lastModifiedBy>
  <cp:revision>37</cp:revision>
  <dcterms:created xsi:type="dcterms:W3CDTF">2022-07-12T08:39:26Z</dcterms:created>
  <dcterms:modified xsi:type="dcterms:W3CDTF">2022-07-13T04:03:17Z</dcterms:modified>
</cp:coreProperties>
</file>