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8"/>
  </p:notesMasterIdLst>
  <p:handoutMasterIdLst>
    <p:handoutMasterId r:id="rId29"/>
  </p:handoutMasterIdLst>
  <p:sldIdLst>
    <p:sldId id="319" r:id="rId2"/>
    <p:sldId id="490" r:id="rId3"/>
    <p:sldId id="491" r:id="rId4"/>
    <p:sldId id="483" r:id="rId5"/>
    <p:sldId id="479" r:id="rId6"/>
    <p:sldId id="484" r:id="rId7"/>
    <p:sldId id="478" r:id="rId8"/>
    <p:sldId id="492" r:id="rId9"/>
    <p:sldId id="454" r:id="rId10"/>
    <p:sldId id="499" r:id="rId11"/>
    <p:sldId id="498" r:id="rId12"/>
    <p:sldId id="480" r:id="rId13"/>
    <p:sldId id="488" r:id="rId14"/>
    <p:sldId id="466" r:id="rId15"/>
    <p:sldId id="467" r:id="rId16"/>
    <p:sldId id="468" r:id="rId17"/>
    <p:sldId id="469" r:id="rId18"/>
    <p:sldId id="470" r:id="rId19"/>
    <p:sldId id="485" r:id="rId20"/>
    <p:sldId id="486" r:id="rId21"/>
    <p:sldId id="487" r:id="rId22"/>
    <p:sldId id="493" r:id="rId23"/>
    <p:sldId id="494" r:id="rId24"/>
    <p:sldId id="495" r:id="rId25"/>
    <p:sldId id="497" r:id="rId26"/>
    <p:sldId id="496" r:id="rId2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5322" autoAdjust="0"/>
  </p:normalViewPr>
  <p:slideViewPr>
    <p:cSldViewPr>
      <p:cViewPr varScale="1">
        <p:scale>
          <a:sx n="85" d="100"/>
          <a:sy n="85" d="100"/>
        </p:scale>
        <p:origin x="38" y="139"/>
      </p:cViewPr>
      <p:guideLst>
        <p:guide orient="horz" pos="215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dirty="0">
                <a:latin typeface="Calibri" panose="020F0502020204030204" pitchFamily="34" charset="0"/>
              </a:defRPr>
            </a:lvl1pPr>
          </a:lstStyle>
          <a:p>
            <a:fld id="{A59D1B4F-0E37-451E-8A92-2510718259F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29A55-12EC-41BB-BF46-775AFC5EB087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8A977-C1E8-45C6-8FB9-D7F8B371B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59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588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908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650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31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943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41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848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575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64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66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06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33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5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95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13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98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727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03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29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A977-C1E8-45C6-8FB9-D7F8B371B40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单击此处编辑标题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54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882000"/>
            <a:ext cx="10800000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正文"/>
          <p:cNvSpPr>
            <a:spLocks noGrp="1"/>
          </p:cNvSpPr>
          <p:nvPr>
            <p:ph sz="quarter" idx="10"/>
          </p:nvPr>
        </p:nvSpPr>
        <p:spPr>
          <a:xfrm>
            <a:off x="696000" y="1494000"/>
            <a:ext cx="10800000" cy="460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639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文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10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77109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kern="1200" dirty="0">
                <a:solidFill>
                  <a:srgbClr val="00B0F0"/>
                </a:solidFill>
                <a:latin typeface="+mn-ea"/>
                <a:ea typeface="+mn-ea"/>
                <a:cs typeface="+mn-cs"/>
              </a:rPr>
              <a:t>复变函数与积分变换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6000" y="882000"/>
            <a:ext cx="10800000" cy="522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ransition>
    <p:zoom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78.png"/><Relationship Id="rId7" Type="http://schemas.openxmlformats.org/officeDocument/2006/relationships/image" Target="../media/image540.png"/><Relationship Id="rId12" Type="http://schemas.openxmlformats.org/officeDocument/2006/relationships/image" Target="../media/image5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0.png"/><Relationship Id="rId11" Type="http://schemas.openxmlformats.org/officeDocument/2006/relationships/image" Target="../media/image580.png"/><Relationship Id="rId5" Type="http://schemas.openxmlformats.org/officeDocument/2006/relationships/image" Target="../media/image520.png"/><Relationship Id="rId10" Type="http://schemas.openxmlformats.org/officeDocument/2006/relationships/image" Target="../media/image571.png"/><Relationship Id="rId4" Type="http://schemas.openxmlformats.org/officeDocument/2006/relationships/image" Target="../media/image511.png"/><Relationship Id="rId9" Type="http://schemas.openxmlformats.org/officeDocument/2006/relationships/image" Target="../media/image5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611.png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10" Type="http://schemas.openxmlformats.org/officeDocument/2006/relationships/image" Target="../media/image440.png"/><Relationship Id="rId4" Type="http://schemas.openxmlformats.org/officeDocument/2006/relationships/image" Target="../media/image480.png"/><Relationship Id="rId9" Type="http://schemas.openxmlformats.org/officeDocument/2006/relationships/image" Target="../media/image4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12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160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710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5.png"/><Relationship Id="rId5" Type="http://schemas.openxmlformats.org/officeDocument/2006/relationships/image" Target="../media/image610.png"/><Relationship Id="rId4" Type="http://schemas.openxmlformats.org/officeDocument/2006/relationships/image" Target="../media/image510.png"/><Relationship Id="rId9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99.png"/><Relationship Id="rId7" Type="http://schemas.openxmlformats.org/officeDocument/2006/relationships/image" Target="../media/image9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0.png"/><Relationship Id="rId5" Type="http://schemas.openxmlformats.org/officeDocument/2006/relationships/image" Target="../media/image610.png"/><Relationship Id="rId4" Type="http://schemas.openxmlformats.org/officeDocument/2006/relationships/image" Target="../media/image501.png"/><Relationship Id="rId9" Type="http://schemas.openxmlformats.org/officeDocument/2006/relationships/image" Target="../media/image6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3" Type="http://schemas.openxmlformats.org/officeDocument/2006/relationships/image" Target="../media/image660.png"/><Relationship Id="rId7" Type="http://schemas.openxmlformats.org/officeDocument/2006/relationships/image" Target="../media/image6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0.png"/><Relationship Id="rId5" Type="http://schemas.openxmlformats.org/officeDocument/2006/relationships/image" Target="../media/image610.png"/><Relationship Id="rId4" Type="http://schemas.openxmlformats.org/officeDocument/2006/relationships/image" Target="../media/image501.png"/><Relationship Id="rId9" Type="http://schemas.openxmlformats.org/officeDocument/2006/relationships/image" Target="../media/image7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0.png"/><Relationship Id="rId18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34.png"/><Relationship Id="rId17" Type="http://schemas.openxmlformats.org/officeDocument/2006/relationships/image" Target="../media/image200.png"/><Relationship Id="rId16" Type="http://schemas.openxmlformats.org/officeDocument/2006/relationships/image" Target="../media/image190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0.png"/><Relationship Id="rId5" Type="http://schemas.openxmlformats.org/officeDocument/2006/relationships/image" Target="../media/image7.png"/><Relationship Id="rId15" Type="http://schemas.openxmlformats.org/officeDocument/2006/relationships/image" Target="../media/image180.png"/><Relationship Id="rId10" Type="http://schemas.openxmlformats.org/officeDocument/2006/relationships/image" Target="../media/image22.png"/><Relationship Id="rId19" Type="http://schemas.openxmlformats.org/officeDocument/2006/relationships/image" Target="../media/image36.png"/><Relationship Id="rId4" Type="http://schemas.openxmlformats.org/officeDocument/2006/relationships/image" Target="../media/image6.png"/><Relationship Id="rId9" Type="http://schemas.openxmlformats.org/officeDocument/2006/relationships/image" Target="../media/image21.png"/><Relationship Id="rId14" Type="http://schemas.openxmlformats.org/officeDocument/2006/relationships/image" Target="../media/image1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1.png"/><Relationship Id="rId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复数的几何表示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326124" y="1877923"/>
                <a:ext cx="3539752" cy="83099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ℂ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</a:rPr>
                  <a:t> 是一个二维实向量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+mn-ea"/>
                    <a:ea typeface="+mn-ea"/>
                  </a:rPr>
                  <a:t>空间</a:t>
                </a:r>
                <a:endParaRPr lang="en-US" altLang="zh-CN" sz="24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1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</a:rPr>
                  <a:t>构成一组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+mn-ea"/>
                    <a:ea typeface="+mn-ea"/>
                  </a:rPr>
                  <a:t>基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24" y="1877923"/>
                <a:ext cx="3539752" cy="830997"/>
              </a:xfrm>
              <a:prstGeom prst="rect">
                <a:avLst/>
              </a:prstGeom>
              <a:blipFill>
                <a:blip r:embed="rId2"/>
                <a:stretch>
                  <a:fillRect t="-5036" r="-1887" b="-14388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4570087" y="2757647"/>
            <a:ext cx="3131092" cy="2284010"/>
            <a:chOff x="6744072" y="3708000"/>
            <a:chExt cx="3131092" cy="2284010"/>
          </a:xfrm>
        </p:grpSpPr>
        <p:cxnSp>
          <p:nvCxnSpPr>
            <p:cNvPr id="20" name="x轴"/>
            <p:cNvCxnSpPr/>
            <p:nvPr/>
          </p:nvCxnSpPr>
          <p:spPr>
            <a:xfrm>
              <a:off x="6804000" y="5544000"/>
              <a:ext cx="241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x"/>
                <p:cNvSpPr txBox="1"/>
                <p:nvPr/>
              </p:nvSpPr>
              <p:spPr>
                <a:xfrm>
                  <a:off x="8568000" y="5459935"/>
                  <a:ext cx="7560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000" y="5459935"/>
                  <a:ext cx="756084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y轴"/>
            <p:cNvCxnSpPr/>
            <p:nvPr/>
          </p:nvCxnSpPr>
          <p:spPr>
            <a:xfrm rot="16200000">
              <a:off x="6120144" y="4896144"/>
              <a:ext cx="194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y"/>
                <p:cNvSpPr txBox="1"/>
                <p:nvPr/>
              </p:nvSpPr>
              <p:spPr>
                <a:xfrm>
                  <a:off x="6744072" y="3708000"/>
                  <a:ext cx="3934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072" y="3708000"/>
                  <a:ext cx="39344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"/>
                <p:cNvSpPr txBox="1"/>
                <p:nvPr/>
              </p:nvSpPr>
              <p:spPr>
                <a:xfrm>
                  <a:off x="6744072" y="5458337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072" y="5458337"/>
                  <a:ext cx="43204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M"/>
                <p:cNvSpPr txBox="1"/>
                <p:nvPr/>
              </p:nvSpPr>
              <p:spPr>
                <a:xfrm>
                  <a:off x="7901999" y="4071168"/>
                  <a:ext cx="19731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1999" y="4071168"/>
                  <a:ext cx="1973165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横坐标"/>
                <p:cNvSpPr txBox="1"/>
                <p:nvPr/>
              </p:nvSpPr>
              <p:spPr>
                <a:xfrm>
                  <a:off x="7608168" y="5530345"/>
                  <a:ext cx="7560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横坐标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8168" y="5530345"/>
                  <a:ext cx="75608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投影"/>
            <p:cNvCxnSpPr/>
            <p:nvPr/>
          </p:nvCxnSpPr>
          <p:spPr>
            <a:xfrm>
              <a:off x="8712000" y="4572000"/>
              <a:ext cx="0" cy="972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纵坐标"/>
                <p:cNvSpPr txBox="1"/>
                <p:nvPr/>
              </p:nvSpPr>
              <p:spPr>
                <a:xfrm>
                  <a:off x="6782671" y="4729836"/>
                  <a:ext cx="3934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纵坐标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671" y="4729836"/>
                  <a:ext cx="39344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投影"/>
            <p:cNvCxnSpPr/>
            <p:nvPr/>
          </p:nvCxnSpPr>
          <p:spPr>
            <a:xfrm flipH="1">
              <a:off x="7092000" y="4608000"/>
              <a:ext cx="16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极点"/>
            <p:cNvSpPr/>
            <p:nvPr/>
          </p:nvSpPr>
          <p:spPr>
            <a:xfrm>
              <a:off x="8676000" y="4572000"/>
              <a:ext cx="73372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4735" y="2792852"/>
            <a:ext cx="3131092" cy="2213600"/>
            <a:chOff x="8293500" y="2861320"/>
            <a:chExt cx="3131092" cy="2213600"/>
          </a:xfrm>
        </p:grpSpPr>
        <p:cxnSp>
          <p:nvCxnSpPr>
            <p:cNvPr id="32" name="直接箭头连接符 31"/>
            <p:cNvCxnSpPr/>
            <p:nvPr/>
          </p:nvCxnSpPr>
          <p:spPr>
            <a:xfrm flipV="1">
              <a:off x="8641427" y="3761320"/>
              <a:ext cx="1620000" cy="936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x轴"/>
            <p:cNvCxnSpPr/>
            <p:nvPr/>
          </p:nvCxnSpPr>
          <p:spPr>
            <a:xfrm>
              <a:off x="8353428" y="4697320"/>
              <a:ext cx="241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x"/>
                <p:cNvSpPr txBox="1"/>
                <p:nvPr/>
              </p:nvSpPr>
              <p:spPr>
                <a:xfrm>
                  <a:off x="10117428" y="4613255"/>
                  <a:ext cx="7560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7428" y="4613255"/>
                  <a:ext cx="756084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y轴"/>
            <p:cNvCxnSpPr/>
            <p:nvPr/>
          </p:nvCxnSpPr>
          <p:spPr>
            <a:xfrm rot="16200000">
              <a:off x="7669572" y="4049464"/>
              <a:ext cx="194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y"/>
                <p:cNvSpPr txBox="1"/>
                <p:nvPr/>
              </p:nvSpPr>
              <p:spPr>
                <a:xfrm>
                  <a:off x="8293500" y="2861320"/>
                  <a:ext cx="3934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3500" y="2861320"/>
                  <a:ext cx="393449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"/>
                <p:cNvSpPr txBox="1"/>
                <p:nvPr/>
              </p:nvSpPr>
              <p:spPr>
                <a:xfrm>
                  <a:off x="8293500" y="4611657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3500" y="4611657"/>
                  <a:ext cx="432048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M"/>
                <p:cNvSpPr txBox="1"/>
                <p:nvPr/>
              </p:nvSpPr>
              <p:spPr>
                <a:xfrm>
                  <a:off x="9451427" y="3224488"/>
                  <a:ext cx="1973165" cy="508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𝑂𝑍</m:t>
                            </m:r>
                          </m:e>
                        </m:acc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1427" y="3224488"/>
                  <a:ext cx="1973165" cy="50885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/>
          <p:cNvGrpSpPr/>
          <p:nvPr/>
        </p:nvGrpSpPr>
        <p:grpSpPr>
          <a:xfrm>
            <a:off x="1055440" y="2839725"/>
            <a:ext cx="3131092" cy="2119855"/>
            <a:chOff x="1264205" y="2970530"/>
            <a:chExt cx="3131092" cy="2119855"/>
          </a:xfrm>
        </p:grpSpPr>
        <p:cxnSp>
          <p:nvCxnSpPr>
            <p:cNvPr id="40" name="x轴"/>
            <p:cNvCxnSpPr/>
            <p:nvPr/>
          </p:nvCxnSpPr>
          <p:spPr>
            <a:xfrm>
              <a:off x="1324133" y="4642375"/>
              <a:ext cx="241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x"/>
            <p:cNvSpPr txBox="1"/>
            <p:nvPr/>
          </p:nvSpPr>
          <p:spPr>
            <a:xfrm>
              <a:off x="3088133" y="4630129"/>
              <a:ext cx="851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实轴</a:t>
              </a:r>
              <a:endPara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y轴"/>
            <p:cNvCxnSpPr/>
            <p:nvPr/>
          </p:nvCxnSpPr>
          <p:spPr>
            <a:xfrm rot="16200000">
              <a:off x="640277" y="3994519"/>
              <a:ext cx="194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"/>
                <p:cNvSpPr txBox="1"/>
                <p:nvPr/>
              </p:nvSpPr>
              <p:spPr>
                <a:xfrm>
                  <a:off x="1264205" y="4556712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4205" y="4556712"/>
                  <a:ext cx="432048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M"/>
                <p:cNvSpPr txBox="1"/>
                <p:nvPr/>
              </p:nvSpPr>
              <p:spPr>
                <a:xfrm>
                  <a:off x="2422132" y="3169543"/>
                  <a:ext cx="19731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𝑦𝑖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2132" y="3169543"/>
                  <a:ext cx="1973165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横坐标"/>
                <p:cNvSpPr txBox="1"/>
                <p:nvPr/>
              </p:nvSpPr>
              <p:spPr>
                <a:xfrm>
                  <a:off x="2128301" y="4628720"/>
                  <a:ext cx="7560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横坐标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8301" y="4628720"/>
                  <a:ext cx="75608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投影"/>
            <p:cNvCxnSpPr/>
            <p:nvPr/>
          </p:nvCxnSpPr>
          <p:spPr>
            <a:xfrm>
              <a:off x="3232133" y="3670375"/>
              <a:ext cx="0" cy="972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纵坐标"/>
                <p:cNvSpPr txBox="1"/>
                <p:nvPr/>
              </p:nvSpPr>
              <p:spPr>
                <a:xfrm>
                  <a:off x="1302804" y="3828211"/>
                  <a:ext cx="3934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纵坐标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804" y="3828211"/>
                  <a:ext cx="393449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投影"/>
            <p:cNvCxnSpPr/>
            <p:nvPr/>
          </p:nvCxnSpPr>
          <p:spPr>
            <a:xfrm flipH="1">
              <a:off x="1612133" y="3706375"/>
              <a:ext cx="16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极点"/>
            <p:cNvSpPr/>
            <p:nvPr/>
          </p:nvSpPr>
          <p:spPr>
            <a:xfrm>
              <a:off x="3196133" y="3670375"/>
              <a:ext cx="73372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p:sp>
          <p:nvSpPr>
            <p:cNvPr id="50" name="x"/>
            <p:cNvSpPr txBox="1"/>
            <p:nvPr/>
          </p:nvSpPr>
          <p:spPr>
            <a:xfrm>
              <a:off x="1514855" y="2970530"/>
              <a:ext cx="851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虚轴</a:t>
              </a:r>
              <a:endPara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x"/>
          <p:cNvSpPr txBox="1"/>
          <p:nvPr/>
        </p:nvSpPr>
        <p:spPr>
          <a:xfrm>
            <a:off x="1494747" y="5317111"/>
            <a:ext cx="16493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复平面</a:t>
            </a:r>
            <a:endParaRPr lang="zh-CN" altLang="en-US" sz="2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x"/>
          <p:cNvSpPr txBox="1"/>
          <p:nvPr/>
        </p:nvSpPr>
        <p:spPr>
          <a:xfrm>
            <a:off x="8524042" y="5317111"/>
            <a:ext cx="16493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x"/>
          <p:cNvSpPr txBox="1"/>
          <p:nvPr/>
        </p:nvSpPr>
        <p:spPr>
          <a:xfrm>
            <a:off x="4943872" y="5317111"/>
            <a:ext cx="173467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直角坐标系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560961" y="4032000"/>
            <a:ext cx="864000" cy="0"/>
          </a:xfrm>
          <a:prstGeom prst="straightConnector1">
            <a:avLst/>
          </a:prstGeom>
          <a:ln w="635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7233369" y="4032000"/>
            <a:ext cx="864000" cy="0"/>
          </a:xfrm>
          <a:prstGeom prst="straightConnector1">
            <a:avLst/>
          </a:prstGeom>
          <a:ln w="635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438963" y="356372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一一对应</a:t>
            </a:r>
          </a:p>
        </p:txBody>
      </p:sp>
      <p:sp>
        <p:nvSpPr>
          <p:cNvPr id="57" name="矩形 56"/>
          <p:cNvSpPr/>
          <p:nvPr/>
        </p:nvSpPr>
        <p:spPr>
          <a:xfrm>
            <a:off x="7111371" y="356368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一一对应</a:t>
            </a:r>
          </a:p>
        </p:txBody>
      </p:sp>
      <p:sp>
        <p:nvSpPr>
          <p:cNvPr id="58" name="x"/>
          <p:cNvSpPr txBox="1"/>
          <p:nvPr/>
        </p:nvSpPr>
        <p:spPr>
          <a:xfrm>
            <a:off x="767408" y="5023967"/>
            <a:ext cx="851748" cy="40011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实数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肘形连接符 4"/>
          <p:cNvCxnSpPr/>
          <p:nvPr/>
        </p:nvCxnSpPr>
        <p:spPr>
          <a:xfrm flipV="1">
            <a:off x="1619156" y="4536000"/>
            <a:ext cx="373699" cy="684000"/>
          </a:xfrm>
          <a:prstGeom prst="bentConnector2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x"/>
          <p:cNvSpPr txBox="1"/>
          <p:nvPr/>
        </p:nvSpPr>
        <p:spPr>
          <a:xfrm>
            <a:off x="1703511" y="2190619"/>
            <a:ext cx="1185953" cy="70788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虚数</a:t>
            </a:r>
            <a:endParaRPr lang="en-US" altLang="zh-CN" sz="20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不含原点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97" name="肘形连接符 4096"/>
          <p:cNvCxnSpPr/>
          <p:nvPr/>
        </p:nvCxnSpPr>
        <p:spPr>
          <a:xfrm rot="10800000" flipV="1">
            <a:off x="1397343" y="2406616"/>
            <a:ext cx="288000" cy="900000"/>
          </a:xfrm>
          <a:prstGeom prst="bentConnector3">
            <a:avLst>
              <a:gd name="adj1" fmla="val 157266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直接箭头连接符 4106"/>
          <p:cNvCxnSpPr/>
          <p:nvPr/>
        </p:nvCxnSpPr>
        <p:spPr>
          <a:xfrm flipV="1">
            <a:off x="2783632" y="3961649"/>
            <a:ext cx="0" cy="100800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x"/>
          <p:cNvSpPr txBox="1"/>
          <p:nvPr/>
        </p:nvSpPr>
        <p:spPr>
          <a:xfrm>
            <a:off x="2040397" y="4119676"/>
            <a:ext cx="851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共轭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820259" y="5102280"/>
            <a:ext cx="2213148" cy="92333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由</a:t>
            </a:r>
            <a:r>
              <a:rPr lang="en-US" altLang="zh-CN" dirty="0" smtClean="0">
                <a:latin typeface="+mn-ea"/>
                <a:ea typeface="+mn-ea"/>
              </a:rPr>
              <a:t>Wessel</a:t>
            </a:r>
            <a:r>
              <a:rPr lang="zh-CN" altLang="en-US" dirty="0" smtClean="0">
                <a:latin typeface="+mn-ea"/>
                <a:ea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Argand</a:t>
            </a:r>
            <a:r>
              <a:rPr lang="zh-CN" altLang="en-US" dirty="0" smtClean="0">
                <a:latin typeface="+mn-ea"/>
                <a:ea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Gauss</a:t>
            </a:r>
            <a:r>
              <a:rPr lang="zh-CN" altLang="en-US" dirty="0" smtClean="0">
                <a:latin typeface="+mn-ea"/>
                <a:ea typeface="+mn-ea"/>
              </a:rPr>
              <a:t>等人结合前人工作得到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1" grpId="0"/>
      <p:bldP spid="52" grpId="0"/>
      <p:bldP spid="53" grpId="0"/>
      <p:bldP spid="56" grpId="0"/>
      <p:bldP spid="57" grpId="0"/>
      <p:bldP spid="58" grpId="0" animBg="1"/>
      <p:bldP spid="65" grpId="0" animBg="1"/>
      <p:bldP spid="80" grpId="0"/>
      <p:bldP spid="5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defRPr/>
                </a:pPr>
                <a:r>
                  <a:rPr lang="zh-CN" altLang="en-US" dirty="0" smtClean="0"/>
                  <a:t>换言之</a:t>
                </a:r>
                <a:r>
                  <a:rPr lang="en-US" altLang="zh-CN" dirty="0" smtClean="0"/>
                  <a:t>,</a:t>
                </a:r>
                <a:endParaRPr lang="en-US" altLang="zh-CN" dirty="0" smtClean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𝐀𝐫𝐠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𝐀𝐫𝐠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func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𝐀𝐫𝐠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  <m: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这里第二个等式表示如下含义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: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每一个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的值都可以表示为一个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的值和一个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的值之和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且每一个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的值和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每</a:t>
                </a: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一个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的值之和也是一个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的值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26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431704" y="908720"/>
                <a:ext cx="5328592" cy="461665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zh-CN" altLang="en-US" sz="2400" b="0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例</a:t>
                </a:r>
                <a:r>
                  <a:rPr lang="zh-CN" altLang="en-US" sz="2400" b="0" dirty="0" smtClean="0">
                    <a:solidFill>
                      <a:srgbClr val="000000"/>
                    </a:solidFill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=1−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, 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=−1−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, 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=−2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04" y="908720"/>
                <a:ext cx="5328592" cy="461665"/>
              </a:xfrm>
              <a:prstGeom prst="rect">
                <a:avLst/>
              </a:prstGeom>
              <a:blipFill>
                <a:blip r:embed="rId3"/>
                <a:stretch>
                  <a:fillRect l="-456" t="-8861" b="-25316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80000" y="2853096"/>
                <a:ext cx="9792000" cy="1440000"/>
              </a:xfrm>
              <a:prstGeom prst="rect">
                <a:avLst/>
              </a:prstGeom>
              <a:ln w="19050">
                <a:solidFill>
                  <a:srgbClr val="C00000"/>
                </a:solidFill>
              </a:ln>
            </p:spPr>
            <p:txBody>
              <a:bodyPr wrap="non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00" y="2853096"/>
                <a:ext cx="9792000" cy="1440000"/>
              </a:xfrm>
              <a:prstGeom prst="rect">
                <a:avLst/>
              </a:prstGeom>
              <a:blipFill>
                <a:blip r:embed="rId4"/>
                <a:stretch>
                  <a:fillRect l="-435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80000" y="4581128"/>
                <a:ext cx="9792000" cy="1440000"/>
              </a:xfrm>
              <a:prstGeom prst="rect">
                <a:avLst/>
              </a:prstGeom>
              <a:ln w="19050">
                <a:solidFill>
                  <a:srgbClr val="C00000"/>
                </a:solidFill>
              </a:ln>
            </p:spPr>
            <p:txBody>
              <a:bodyPr wrap="non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00" y="4581128"/>
                <a:ext cx="9792000" cy="1440000"/>
              </a:xfrm>
              <a:prstGeom prst="rect">
                <a:avLst/>
              </a:prstGeom>
              <a:blipFill>
                <a:blip r:embed="rId5"/>
                <a:stretch>
                  <a:fillRect l="-435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056000" y="1584000"/>
                <a:ext cx="1440000" cy="792000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000" y="1584000"/>
                <a:ext cx="1440000" cy="79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80000" y="1440000"/>
                <a:ext cx="9792000" cy="1080000"/>
              </a:xfrm>
              <a:prstGeom prst="rect">
                <a:avLst/>
              </a:prstGeom>
              <a:ln w="19050">
                <a:solidFill>
                  <a:srgbClr val="C00000"/>
                </a:solidFill>
              </a:ln>
            </p:spPr>
            <p:txBody>
              <a:bodyPr wrap="non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00" y="1440000"/>
                <a:ext cx="9792000" cy="1080000"/>
              </a:xfrm>
              <a:prstGeom prst="rect">
                <a:avLst/>
              </a:prstGeom>
              <a:blipFill>
                <a:blip r:embed="rId7"/>
                <a:stretch>
                  <a:fillRect l="-435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788000" y="1584000"/>
                <a:ext cx="2160000" cy="792000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sz="2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00" y="1584000"/>
                <a:ext cx="2160000" cy="79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520000" y="1584000"/>
                <a:ext cx="2160000" cy="792000"/>
              </a:xfrm>
              <a:prstGeom prst="rect">
                <a:avLst/>
              </a:prstGeom>
              <a:ln w="28575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0" y="1584000"/>
                <a:ext cx="2160000" cy="792000"/>
              </a:xfrm>
              <a:prstGeom prst="rect">
                <a:avLst/>
              </a:prstGeom>
              <a:blipFill>
                <a:blip r:embed="rId9"/>
                <a:stretch>
                  <a:fillRect b="-741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604000" y="1584000"/>
                <a:ext cx="2160000" cy="792000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sz="240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000" y="1584000"/>
                <a:ext cx="2160000" cy="792000"/>
              </a:xfrm>
              <a:prstGeom prst="rect">
                <a:avLst/>
              </a:prstGeom>
              <a:blipFill>
                <a:blip r:embed="rId10"/>
                <a:stretch>
                  <a:fillRect b="-741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520000" y="2988176"/>
                <a:ext cx="1735283" cy="1153136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0" y="2988176"/>
                <a:ext cx="1735283" cy="11531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919028" y="2988176"/>
                <a:ext cx="1735283" cy="1153136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028" y="2988176"/>
                <a:ext cx="1735283" cy="11531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318056" y="2988176"/>
                <a:ext cx="1054199" cy="1089273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056" y="2988176"/>
                <a:ext cx="1054199" cy="10892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9036000" y="2988176"/>
                <a:ext cx="1728000" cy="1153136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000" y="2988176"/>
                <a:ext cx="1728000" cy="11531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520000" y="4716000"/>
                <a:ext cx="1735283" cy="1153136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0" y="4716000"/>
                <a:ext cx="1735283" cy="11531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860016" y="4716000"/>
                <a:ext cx="1742400" cy="1153136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16" y="4716000"/>
                <a:ext cx="1742400" cy="11531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207149" y="4716000"/>
                <a:ext cx="1224118" cy="1153136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149" y="4716000"/>
                <a:ext cx="1224118" cy="11531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9036000" y="4716000"/>
                <a:ext cx="1728000" cy="1160639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000" y="4716000"/>
                <a:ext cx="1728000" cy="116063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/>
          <p:cNvCxnSpPr>
            <a:stCxn id="7" idx="2"/>
            <a:endCxn id="14" idx="0"/>
          </p:cNvCxnSpPr>
          <p:nvPr/>
        </p:nvCxnSpPr>
        <p:spPr>
          <a:xfrm>
            <a:off x="7776000" y="2376000"/>
            <a:ext cx="69156" cy="612176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2"/>
            <a:endCxn id="19" idx="0"/>
          </p:cNvCxnSpPr>
          <p:nvPr/>
        </p:nvCxnSpPr>
        <p:spPr>
          <a:xfrm>
            <a:off x="7845156" y="4077449"/>
            <a:ext cx="2054844" cy="638551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2"/>
            <a:endCxn id="15" idx="0"/>
          </p:cNvCxnSpPr>
          <p:nvPr/>
        </p:nvCxnSpPr>
        <p:spPr>
          <a:xfrm>
            <a:off x="7776000" y="2376000"/>
            <a:ext cx="2124000" cy="612176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5" idx="2"/>
            <a:endCxn id="18" idx="0"/>
          </p:cNvCxnSpPr>
          <p:nvPr/>
        </p:nvCxnSpPr>
        <p:spPr>
          <a:xfrm flipH="1">
            <a:off x="7819208" y="4141312"/>
            <a:ext cx="2080792" cy="574688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2"/>
            <a:endCxn id="14" idx="0"/>
          </p:cNvCxnSpPr>
          <p:nvPr/>
        </p:nvCxnSpPr>
        <p:spPr>
          <a:xfrm>
            <a:off x="5868000" y="2376000"/>
            <a:ext cx="1977156" cy="612176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4" idx="2"/>
            <a:endCxn id="18" idx="0"/>
          </p:cNvCxnSpPr>
          <p:nvPr/>
        </p:nvCxnSpPr>
        <p:spPr>
          <a:xfrm flipH="1">
            <a:off x="7819208" y="4077449"/>
            <a:ext cx="25948" cy="638551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9" idx="2"/>
            <a:endCxn id="13" idx="0"/>
          </p:cNvCxnSpPr>
          <p:nvPr/>
        </p:nvCxnSpPr>
        <p:spPr>
          <a:xfrm flipH="1">
            <a:off x="5786670" y="2376000"/>
            <a:ext cx="81330" cy="612176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3" idx="2"/>
            <a:endCxn id="19" idx="0"/>
          </p:cNvCxnSpPr>
          <p:nvPr/>
        </p:nvCxnSpPr>
        <p:spPr>
          <a:xfrm>
            <a:off x="5786670" y="4141312"/>
            <a:ext cx="4113330" cy="574688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9" idx="2"/>
            <a:endCxn id="15" idx="0"/>
          </p:cNvCxnSpPr>
          <p:nvPr/>
        </p:nvCxnSpPr>
        <p:spPr>
          <a:xfrm>
            <a:off x="5868000" y="2376000"/>
            <a:ext cx="4032000" cy="612176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5" idx="2"/>
            <a:endCxn id="17" idx="0"/>
          </p:cNvCxnSpPr>
          <p:nvPr/>
        </p:nvCxnSpPr>
        <p:spPr>
          <a:xfrm flipH="1">
            <a:off x="5731216" y="4141312"/>
            <a:ext cx="4168784" cy="574688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3" idx="0"/>
            <a:endCxn id="10" idx="2"/>
          </p:cNvCxnSpPr>
          <p:nvPr/>
        </p:nvCxnSpPr>
        <p:spPr>
          <a:xfrm flipH="1" flipV="1">
            <a:off x="3600000" y="2376000"/>
            <a:ext cx="2186670" cy="612176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3" idx="2"/>
            <a:endCxn id="18" idx="0"/>
          </p:cNvCxnSpPr>
          <p:nvPr/>
        </p:nvCxnSpPr>
        <p:spPr>
          <a:xfrm>
            <a:off x="5786670" y="4141312"/>
            <a:ext cx="2032538" cy="574688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0" idx="2"/>
            <a:endCxn id="14" idx="0"/>
          </p:cNvCxnSpPr>
          <p:nvPr/>
        </p:nvCxnSpPr>
        <p:spPr>
          <a:xfrm>
            <a:off x="3600000" y="2376000"/>
            <a:ext cx="4245156" cy="612176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4" idx="2"/>
            <a:endCxn id="17" idx="0"/>
          </p:cNvCxnSpPr>
          <p:nvPr/>
        </p:nvCxnSpPr>
        <p:spPr>
          <a:xfrm flipH="1">
            <a:off x="5731216" y="4077449"/>
            <a:ext cx="2113940" cy="638551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0" idx="2"/>
            <a:endCxn id="15" idx="0"/>
          </p:cNvCxnSpPr>
          <p:nvPr/>
        </p:nvCxnSpPr>
        <p:spPr>
          <a:xfrm>
            <a:off x="3600000" y="2376000"/>
            <a:ext cx="6300000" cy="612176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5" idx="2"/>
            <a:endCxn id="16" idx="0"/>
          </p:cNvCxnSpPr>
          <p:nvPr/>
        </p:nvCxnSpPr>
        <p:spPr>
          <a:xfrm flipH="1">
            <a:off x="3387642" y="4141312"/>
            <a:ext cx="6512358" cy="574688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0" idx="2"/>
            <a:endCxn id="12" idx="0"/>
          </p:cNvCxnSpPr>
          <p:nvPr/>
        </p:nvCxnSpPr>
        <p:spPr>
          <a:xfrm flipH="1">
            <a:off x="3387642" y="2376000"/>
            <a:ext cx="212358" cy="612176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2" idx="2"/>
            <a:endCxn id="19" idx="0"/>
          </p:cNvCxnSpPr>
          <p:nvPr/>
        </p:nvCxnSpPr>
        <p:spPr>
          <a:xfrm>
            <a:off x="3387642" y="4141312"/>
            <a:ext cx="6512358" cy="574688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26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 anchor="t">
                <a:noAutofit/>
              </a:bodyPr>
              <a:lstStyle/>
              <a:p>
                <a:pPr marL="0" indent="0" algn="ctr">
                  <a:buNone/>
                  <a:defRPr/>
                </a:pPr>
                <a:r>
                  <a:rPr lang="zh-CN" altLang="en-US" b="1" dirty="0" smtClean="0">
                    <a:solidFill>
                      <a:srgbClr val="00B050"/>
                    </a:solidFill>
                  </a:rPr>
                  <a:t>乘积的几何意义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defRPr/>
                </a:pPr>
                <a:r>
                  <a:rPr lang="zh-CN" altLang="en-US" dirty="0" smtClean="0"/>
                  <a:t>从该定理可以</a:t>
                </a:r>
                <a:r>
                  <a:rPr lang="zh-CN" altLang="en-US" dirty="0"/>
                  <a:t>看出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乘以复数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可以理解为模长放大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倍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并按逆时针旋转角度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/>
          <p:cNvGrpSpPr/>
          <p:nvPr/>
        </p:nvGrpSpPr>
        <p:grpSpPr>
          <a:xfrm>
            <a:off x="5364000" y="3918224"/>
            <a:ext cx="2076820" cy="1481776"/>
            <a:chOff x="5364000" y="3918224"/>
            <a:chExt cx="2076820" cy="1481776"/>
          </a:xfrm>
        </p:grpSpPr>
        <p:cxnSp>
          <p:nvCxnSpPr>
            <p:cNvPr id="10" name="直接箭头连接符 9"/>
            <p:cNvCxnSpPr/>
            <p:nvPr/>
          </p:nvCxnSpPr>
          <p:spPr>
            <a:xfrm flipV="1">
              <a:off x="5364000" y="4464000"/>
              <a:ext cx="1764000" cy="936000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M"/>
                <p:cNvSpPr txBox="1"/>
                <p:nvPr/>
              </p:nvSpPr>
              <p:spPr>
                <a:xfrm>
                  <a:off x="6907815" y="3918224"/>
                  <a:ext cx="5330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7815" y="3918224"/>
                  <a:ext cx="53300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组合 31"/>
          <p:cNvGrpSpPr/>
          <p:nvPr/>
        </p:nvGrpSpPr>
        <p:grpSpPr>
          <a:xfrm>
            <a:off x="4330870" y="2206775"/>
            <a:ext cx="1190552" cy="3193225"/>
            <a:chOff x="4330870" y="2206775"/>
            <a:chExt cx="1190552" cy="31932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M"/>
                <p:cNvSpPr txBox="1"/>
                <p:nvPr/>
              </p:nvSpPr>
              <p:spPr>
                <a:xfrm>
                  <a:off x="4330870" y="2206775"/>
                  <a:ext cx="11905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870" y="2206775"/>
                  <a:ext cx="1190552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/>
            <p:cNvCxnSpPr/>
            <p:nvPr/>
          </p:nvCxnSpPr>
          <p:spPr>
            <a:xfrm flipH="1" flipV="1">
              <a:off x="5220000" y="2340000"/>
              <a:ext cx="144000" cy="306000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5247669" y="4158953"/>
            <a:ext cx="1063101" cy="1820571"/>
            <a:chOff x="5247669" y="4158953"/>
            <a:chExt cx="1063101" cy="1820571"/>
          </a:xfrm>
        </p:grpSpPr>
        <p:sp>
          <p:nvSpPr>
            <p:cNvPr id="23" name="弧形 22"/>
            <p:cNvSpPr/>
            <p:nvPr/>
          </p:nvSpPr>
          <p:spPr>
            <a:xfrm rot="19440000">
              <a:off x="5247669" y="4540088"/>
              <a:ext cx="1063101" cy="1439436"/>
            </a:xfrm>
            <a:prstGeom prst="arc">
              <a:avLst/>
            </a:prstGeom>
            <a:ln>
              <a:solidFill>
                <a:srgbClr val="0000FF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M"/>
                <p:cNvSpPr txBox="1"/>
                <p:nvPr/>
              </p:nvSpPr>
              <p:spPr>
                <a:xfrm>
                  <a:off x="5475434" y="4158953"/>
                  <a:ext cx="5330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5434" y="4158953"/>
                  <a:ext cx="53300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/>
          <p:cNvGrpSpPr/>
          <p:nvPr/>
        </p:nvGrpSpPr>
        <p:grpSpPr>
          <a:xfrm>
            <a:off x="3635999" y="1931055"/>
            <a:ext cx="4351753" cy="3921056"/>
            <a:chOff x="3635999" y="1931055"/>
            <a:chExt cx="4351753" cy="3921056"/>
          </a:xfrm>
        </p:grpSpPr>
        <p:cxnSp>
          <p:nvCxnSpPr>
            <p:cNvPr id="6" name="y轴"/>
            <p:cNvCxnSpPr/>
            <p:nvPr/>
          </p:nvCxnSpPr>
          <p:spPr>
            <a:xfrm flipV="1">
              <a:off x="5362743" y="2124000"/>
              <a:ext cx="0" cy="360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x轴"/>
            <p:cNvCxnSpPr/>
            <p:nvPr/>
          </p:nvCxnSpPr>
          <p:spPr>
            <a:xfrm>
              <a:off x="3635999" y="5400000"/>
              <a:ext cx="41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x"/>
                <p:cNvSpPr txBox="1"/>
                <p:nvPr/>
              </p:nvSpPr>
              <p:spPr>
                <a:xfrm>
                  <a:off x="7231668" y="5390446"/>
                  <a:ext cx="7560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668" y="5390446"/>
                  <a:ext cx="75608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y"/>
                <p:cNvSpPr txBox="1"/>
                <p:nvPr/>
              </p:nvSpPr>
              <p:spPr>
                <a:xfrm>
                  <a:off x="5002703" y="1931055"/>
                  <a:ext cx="3169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703" y="1931055"/>
                  <a:ext cx="316967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5769" r="-17308" b="-118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"/>
                <p:cNvSpPr txBox="1"/>
                <p:nvPr/>
              </p:nvSpPr>
              <p:spPr>
                <a:xfrm>
                  <a:off x="5002703" y="5342001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703" y="5342001"/>
                  <a:ext cx="432048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/>
          <p:cNvGrpSpPr/>
          <p:nvPr/>
        </p:nvGrpSpPr>
        <p:grpSpPr>
          <a:xfrm>
            <a:off x="5362742" y="2996065"/>
            <a:ext cx="2554056" cy="2403935"/>
            <a:chOff x="5362742" y="2996065"/>
            <a:chExt cx="2554056" cy="24039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M"/>
                <p:cNvSpPr txBox="1"/>
                <p:nvPr/>
              </p:nvSpPr>
              <p:spPr>
                <a:xfrm>
                  <a:off x="6139786" y="2996065"/>
                  <a:ext cx="1777012" cy="477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9786" y="2996065"/>
                  <a:ext cx="1777012" cy="47788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/>
            <p:cNvCxnSpPr/>
            <p:nvPr/>
          </p:nvCxnSpPr>
          <p:spPr>
            <a:xfrm flipV="1">
              <a:off x="5362742" y="3492000"/>
              <a:ext cx="1116000" cy="1908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286261" y="4893447"/>
            <a:ext cx="1147680" cy="1039451"/>
            <a:chOff x="5286261" y="4893447"/>
            <a:chExt cx="1147680" cy="1039451"/>
          </a:xfrm>
        </p:grpSpPr>
        <p:sp>
          <p:nvSpPr>
            <p:cNvPr id="21" name="弧形 20"/>
            <p:cNvSpPr/>
            <p:nvPr/>
          </p:nvSpPr>
          <p:spPr>
            <a:xfrm>
              <a:off x="5286261" y="4908704"/>
              <a:ext cx="765215" cy="1024194"/>
            </a:xfrm>
            <a:prstGeom prst="arc">
              <a:avLst/>
            </a:prstGeom>
            <a:ln>
              <a:solidFill>
                <a:srgbClr val="C00000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M"/>
                <p:cNvSpPr txBox="1"/>
                <p:nvPr/>
              </p:nvSpPr>
              <p:spPr>
                <a:xfrm>
                  <a:off x="5900936" y="4893447"/>
                  <a:ext cx="5330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0936" y="4893447"/>
                  <a:ext cx="533005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/>
          <p:cNvGrpSpPr/>
          <p:nvPr/>
        </p:nvGrpSpPr>
        <p:grpSpPr>
          <a:xfrm>
            <a:off x="5364000" y="5382334"/>
            <a:ext cx="1626556" cy="477888"/>
            <a:chOff x="5364000" y="5382334"/>
            <a:chExt cx="1626556" cy="477888"/>
          </a:xfrm>
        </p:grpSpPr>
        <p:cxnSp>
          <p:nvCxnSpPr>
            <p:cNvPr id="20" name="直接箭头连接符 19"/>
            <p:cNvCxnSpPr/>
            <p:nvPr/>
          </p:nvCxnSpPr>
          <p:spPr>
            <a:xfrm flipV="1">
              <a:off x="5364000" y="5400000"/>
              <a:ext cx="1440000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M"/>
                <p:cNvSpPr txBox="1"/>
                <p:nvPr/>
              </p:nvSpPr>
              <p:spPr>
                <a:xfrm>
                  <a:off x="6478742" y="5382334"/>
                  <a:ext cx="511814" cy="477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742" y="5382334"/>
                  <a:ext cx="511814" cy="47788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594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buNone/>
                  <a:defRPr/>
                </a:pPr>
                <a:r>
                  <a:rPr lang="zh-CN" altLang="en-US" b="1" dirty="0">
                    <a:solidFill>
                      <a:srgbClr val="00B050"/>
                    </a:solidFill>
                  </a:rPr>
                  <a:t>三角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/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指数表示</a:t>
                </a:r>
                <a:r>
                  <a:rPr lang="zh-CN" altLang="en-US" b="1" dirty="0" smtClean="0">
                    <a:solidFill>
                      <a:srgbClr val="00B050"/>
                    </a:solidFill>
                  </a:rPr>
                  <a:t>与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除法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func>
                            <m:func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>
                  <a:defRPr/>
                </a:pPr>
                <a:r>
                  <a:rPr lang="zh-CN" altLang="en-US" dirty="0"/>
                  <a:t>换言之</a:t>
                </a:r>
                <a:r>
                  <a:rPr lang="en-US" altLang="zh-CN" dirty="0"/>
                  <a:t>,</a:t>
                </a:r>
                <a:endParaRPr lang="en-US" altLang="zh-CN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𝐀𝐫𝐠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𝐀𝐫𝐠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func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𝐀𝐫𝐠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  <m:r>
                        <a:rPr lang="en-US" altLang="zh-CN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那么由前一个定理很容易得到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44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 smtClean="0"/>
                  <a:t>已知正三角形的两个顶点为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求它的另一个顶点</a:t>
                </a:r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 smtClean="0"/>
                  <a:t>由于向量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为向量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顺时针或逆时针旋转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 i="0" smtClean="0">
                          <a:latin typeface="Cambria Math" panose="02040503050406030204" pitchFamily="18" charset="0"/>
                        </a:rPr>
                        <m:t>或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3−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或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7392144" y="2636912"/>
            <a:ext cx="4224000" cy="3081228"/>
            <a:chOff x="5276119" y="1930718"/>
            <a:chExt cx="4493622" cy="3277906"/>
          </a:xfrm>
        </p:grpSpPr>
        <p:sp>
          <p:nvSpPr>
            <p:cNvPr id="16" name="等腰三角形 15"/>
            <p:cNvSpPr/>
            <p:nvPr/>
          </p:nvSpPr>
          <p:spPr>
            <a:xfrm rot="8100000">
              <a:off x="6973477" y="3408279"/>
              <a:ext cx="1995992" cy="1720683"/>
            </a:xfrm>
            <a:prstGeom prst="triangle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y轴"/>
            <p:cNvCxnSpPr/>
            <p:nvPr/>
          </p:nvCxnSpPr>
          <p:spPr>
            <a:xfrm flipV="1">
              <a:off x="5773992" y="2151016"/>
              <a:ext cx="0" cy="25610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x轴"/>
            <p:cNvCxnSpPr/>
            <p:nvPr/>
          </p:nvCxnSpPr>
          <p:spPr>
            <a:xfrm>
              <a:off x="5429311" y="4370695"/>
              <a:ext cx="37914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x"/>
                <p:cNvSpPr txBox="1"/>
                <p:nvPr/>
              </p:nvSpPr>
              <p:spPr>
                <a:xfrm>
                  <a:off x="8531443" y="4298686"/>
                  <a:ext cx="7560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443" y="4298686"/>
                  <a:ext cx="75608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y"/>
                <p:cNvSpPr txBox="1"/>
                <p:nvPr/>
              </p:nvSpPr>
              <p:spPr>
                <a:xfrm>
                  <a:off x="5276119" y="2036122"/>
                  <a:ext cx="3934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6119" y="2036122"/>
                  <a:ext cx="393449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279" r="-1639" b="-197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"/>
                <p:cNvSpPr txBox="1"/>
                <p:nvPr/>
              </p:nvSpPr>
              <p:spPr>
                <a:xfrm>
                  <a:off x="5352716" y="4257402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716" y="4257402"/>
                  <a:ext cx="432048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030" r="-1515" b="-42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M"/>
                <p:cNvSpPr txBox="1"/>
                <p:nvPr/>
              </p:nvSpPr>
              <p:spPr>
                <a:xfrm>
                  <a:off x="7992729" y="2589007"/>
                  <a:ext cx="1777012" cy="477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2400" i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2729" y="2589007"/>
                  <a:ext cx="1777012" cy="477888"/>
                </a:xfrm>
                <a:prstGeom prst="rect">
                  <a:avLst/>
                </a:prstGeom>
                <a:blipFill>
                  <a:blip r:embed="rId7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M"/>
                <p:cNvSpPr txBox="1"/>
                <p:nvPr/>
              </p:nvSpPr>
              <p:spPr>
                <a:xfrm>
                  <a:off x="5766858" y="4330909"/>
                  <a:ext cx="1777012" cy="477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400" i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6858" y="4330909"/>
                  <a:ext cx="1777012" cy="477888"/>
                </a:xfrm>
                <a:prstGeom prst="rect">
                  <a:avLst/>
                </a:prstGeom>
                <a:blipFill>
                  <a:blip r:embed="rId8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等腰三角形 1"/>
            <p:cNvSpPr/>
            <p:nvPr/>
          </p:nvSpPr>
          <p:spPr>
            <a:xfrm rot="4506248">
              <a:off x="6243946" y="2311944"/>
              <a:ext cx="1991492" cy="1720683"/>
            </a:xfrm>
            <a:prstGeom prst="triangl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M"/>
                <p:cNvSpPr txBox="1"/>
                <p:nvPr/>
              </p:nvSpPr>
              <p:spPr>
                <a:xfrm>
                  <a:off x="5847897" y="1930718"/>
                  <a:ext cx="464774" cy="477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7897" y="1930718"/>
                  <a:ext cx="464774" cy="477888"/>
                </a:xfrm>
                <a:prstGeom prst="rect">
                  <a:avLst/>
                </a:prstGeom>
                <a:blipFill>
                  <a:blip r:embed="rId9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M"/>
                <p:cNvSpPr txBox="1"/>
                <p:nvPr/>
              </p:nvSpPr>
              <p:spPr>
                <a:xfrm>
                  <a:off x="8522688" y="4730736"/>
                  <a:ext cx="464774" cy="477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i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2688" y="4730736"/>
                  <a:ext cx="464774" cy="477888"/>
                </a:xfrm>
                <a:prstGeom prst="rect">
                  <a:avLst/>
                </a:prstGeom>
                <a:blipFill>
                  <a:blip r:embed="rId10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268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defRPr/>
                </a:pPr>
                <a:r>
                  <a:rPr lang="zh-CN" altLang="en-US" dirty="0"/>
                  <a:t>我们可以根据实际需要选择复数的合适形式</a:t>
                </a:r>
                <a:r>
                  <a:rPr lang="en-US" altLang="zh-CN" dirty="0"/>
                  <a:t>.</a:t>
                </a:r>
              </a:p>
              <a:p>
                <a:pPr>
                  <a:defRPr/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化成三角形式和指数形式</a:t>
                </a:r>
                <a:r>
                  <a:rPr lang="en-US" altLang="zh-CN" dirty="0"/>
                  <a:t>.</a:t>
                </a:r>
              </a:p>
              <a:p>
                <a:pPr>
                  <a:defRPr/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12+4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defRPr/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在第三象限</a:t>
                </a:r>
                <a:r>
                  <a:rPr lang="en-US" altLang="zh-CN" dirty="0"/>
                  <a:t>, 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rad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defRPr/>
                </a:pPr>
                <a:r>
                  <a:rPr lang="zh-CN" altLang="en-US" dirty="0"/>
                  <a:t>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34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en-US" dirty="0"/>
                  <a:t> 化成三角形式和指数</a:t>
                </a:r>
                <a:r>
                  <a:rPr lang="zh-CN" altLang="en-US" dirty="0" smtClean="0"/>
                  <a:t>形式</a:t>
                </a:r>
                <a:r>
                  <a:rPr lang="en-US" altLang="zh-CN" dirty="0" smtClean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0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练习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化成三角形式和指数形式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0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答案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18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defRPr/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化成三角形式和指数形式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并求出它的主辐角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a:rPr lang="zh-CN" alt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•2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 marL="914400" lvl="2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914400" lvl="2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•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18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 anchor="t">
                <a:noAutofit/>
              </a:bodyPr>
              <a:lstStyle/>
              <a:p>
                <a:pPr marL="0" indent="0" algn="ctr">
                  <a:buNone/>
                  <a:defRPr/>
                </a:pPr>
                <a:r>
                  <a:rPr lang="zh-CN" altLang="en-US" b="1" dirty="0" smtClean="0">
                    <a:solidFill>
                      <a:srgbClr val="00B050"/>
                    </a:solidFill>
                  </a:rPr>
                  <a:t>复数方程表平面图形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pPr>
                  <a:defRPr/>
                </a:pPr>
                <a:r>
                  <a:rPr lang="zh-CN" altLang="en-US" dirty="0" smtClean="0"/>
                  <a:t>很多的平面图形能用复数形式的方程来表示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这种表示方程有些时候会显得更加直观和易于理解</a:t>
                </a:r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1)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/>
                  <a:t>该方程</a:t>
                </a:r>
                <a:r>
                  <a:rPr lang="zh-CN" altLang="en-US" dirty="0" smtClean="0"/>
                  <a:t>表示</a:t>
                </a:r>
                <a:r>
                  <a:rPr lang="zh-CN" altLang="en-US" dirty="0"/>
                  <a:t>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的距离为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的点全体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即圆心为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半径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的圆</a:t>
                </a:r>
                <a:r>
                  <a:rPr lang="en-US" altLang="zh-CN" dirty="0"/>
                  <a:t>.</a:t>
                </a:r>
              </a:p>
              <a:p>
                <a:pPr>
                  <a:defRPr/>
                </a:pP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𝑦𝑖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则方程为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/>
                  <a:t>一般的圆方程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是圆心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是半径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8328568" y="2925264"/>
            <a:ext cx="2880000" cy="2880000"/>
            <a:chOff x="3600000" y="2276872"/>
            <a:chExt cx="2880000" cy="2880000"/>
          </a:xfrm>
        </p:grpSpPr>
        <p:cxnSp>
          <p:nvCxnSpPr>
            <p:cNvPr id="3" name="y轴"/>
            <p:cNvCxnSpPr/>
            <p:nvPr/>
          </p:nvCxnSpPr>
          <p:spPr>
            <a:xfrm flipV="1">
              <a:off x="5040000" y="2276872"/>
              <a:ext cx="0" cy="288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x轴"/>
            <p:cNvCxnSpPr/>
            <p:nvPr/>
          </p:nvCxnSpPr>
          <p:spPr>
            <a:xfrm>
              <a:off x="3600000" y="3240000"/>
              <a:ext cx="288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x"/>
                <p:cNvSpPr txBox="1"/>
                <p:nvPr/>
              </p:nvSpPr>
              <p:spPr>
                <a:xfrm>
                  <a:off x="6120000" y="3240000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000" y="3240000"/>
                  <a:ext cx="360000" cy="360000"/>
                </a:xfrm>
                <a:prstGeom prst="rect">
                  <a:avLst/>
                </a:prstGeom>
                <a:blipFill>
                  <a:blip r:embed="rId4"/>
                  <a:stretch>
                    <a:fillRect b="-169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y"/>
                <p:cNvSpPr txBox="1"/>
                <p:nvPr/>
              </p:nvSpPr>
              <p:spPr>
                <a:xfrm>
                  <a:off x="4680000" y="2276872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0000" y="2276872"/>
                  <a:ext cx="360000" cy="360000"/>
                </a:xfrm>
                <a:prstGeom prst="rect">
                  <a:avLst/>
                </a:prstGeom>
                <a:blipFill>
                  <a:blip r:embed="rId5"/>
                  <a:stretch>
                    <a:fillRect l="-5085" r="-3390" b="-440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"/>
                <p:cNvSpPr txBox="1"/>
                <p:nvPr/>
              </p:nvSpPr>
              <p:spPr>
                <a:xfrm>
                  <a:off x="4680000" y="3240000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0000" y="3240000"/>
                  <a:ext cx="360000" cy="360000"/>
                </a:xfrm>
                <a:prstGeom prst="rect">
                  <a:avLst/>
                </a:prstGeom>
                <a:blipFill>
                  <a:blip r:embed="rId6"/>
                  <a:stretch>
                    <a:fillRect l="-3390" r="-13559" b="-254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椭圆 1"/>
            <p:cNvSpPr/>
            <p:nvPr/>
          </p:nvSpPr>
          <p:spPr>
            <a:xfrm>
              <a:off x="5004000" y="3744000"/>
              <a:ext cx="72000" cy="72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960000" y="2700000"/>
              <a:ext cx="2160000" cy="216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02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 anchor="t">
                <a:noAutofit/>
              </a:bodyPr>
              <a:lstStyle/>
              <a:p>
                <a:pPr>
                  <a:defRPr/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2)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/>
                  <a:t>该</a:t>
                </a:r>
                <a:r>
                  <a:rPr lang="zh-CN" altLang="en-US" dirty="0" smtClean="0"/>
                  <a:t>方程表示</a:t>
                </a:r>
                <a:r>
                  <a:rPr lang="zh-CN" altLang="en-US" dirty="0"/>
                  <a:t>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的距离相等的点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即二者连线的垂直平分线</a:t>
                </a:r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/>
                  <a:t>两边同时平方并利用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ba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/>
                  <a:t>一般</a:t>
                </a:r>
                <a:r>
                  <a:rPr lang="zh-CN" altLang="en-US" dirty="0" smtClean="0"/>
                  <a:t>的直线方程</a:t>
                </a:r>
                <a:r>
                  <a:rPr lang="zh-CN" altLang="en-US" dirty="0"/>
                  <a:t>总可表示为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𝐵𝑖</m:t>
                        </m:r>
                      </m:e>
                    </m:d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defRPr/>
                </a:pPr>
                <a:r>
                  <a:rPr lang="zh-CN" altLang="en-US" dirty="0"/>
                  <a:t>这等价于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8472584" y="3141288"/>
            <a:ext cx="2880000" cy="2880000"/>
            <a:chOff x="8280000" y="3573336"/>
            <a:chExt cx="2880000" cy="2880000"/>
          </a:xfrm>
        </p:grpSpPr>
        <p:cxnSp>
          <p:nvCxnSpPr>
            <p:cNvPr id="4" name="y轴"/>
            <p:cNvCxnSpPr/>
            <p:nvPr/>
          </p:nvCxnSpPr>
          <p:spPr>
            <a:xfrm flipV="1">
              <a:off x="9720000" y="3573336"/>
              <a:ext cx="0" cy="288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x轴"/>
            <p:cNvCxnSpPr/>
            <p:nvPr/>
          </p:nvCxnSpPr>
          <p:spPr>
            <a:xfrm>
              <a:off x="8280000" y="5040000"/>
              <a:ext cx="288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x"/>
                <p:cNvSpPr txBox="1"/>
                <p:nvPr/>
              </p:nvSpPr>
              <p:spPr>
                <a:xfrm>
                  <a:off x="10776520" y="5085224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6520" y="5085224"/>
                  <a:ext cx="360000" cy="360000"/>
                </a:xfrm>
                <a:prstGeom prst="rect">
                  <a:avLst/>
                </a:prstGeom>
                <a:blipFill>
                  <a:blip r:embed="rId4"/>
                  <a:stretch>
                    <a:fillRect b="-169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y"/>
                <p:cNvSpPr txBox="1"/>
                <p:nvPr/>
              </p:nvSpPr>
              <p:spPr>
                <a:xfrm>
                  <a:off x="9360000" y="3573336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0000" y="3573336"/>
                  <a:ext cx="360000" cy="360000"/>
                </a:xfrm>
                <a:prstGeom prst="rect">
                  <a:avLst/>
                </a:prstGeom>
                <a:blipFill>
                  <a:blip r:embed="rId5"/>
                  <a:stretch>
                    <a:fillRect l="-5085" r="-3390" b="-457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"/>
                <p:cNvSpPr txBox="1"/>
                <p:nvPr/>
              </p:nvSpPr>
              <p:spPr>
                <a:xfrm>
                  <a:off x="9360000" y="5013216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0000" y="5013216"/>
                  <a:ext cx="360000" cy="360000"/>
                </a:xfrm>
                <a:prstGeom prst="rect">
                  <a:avLst/>
                </a:prstGeom>
                <a:blipFill>
                  <a:blip r:embed="rId6"/>
                  <a:stretch>
                    <a:fillRect l="-3390" r="-13559" b="-254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椭圆 8"/>
            <p:cNvSpPr/>
            <p:nvPr/>
          </p:nvSpPr>
          <p:spPr>
            <a:xfrm>
              <a:off x="9684000" y="4282328"/>
              <a:ext cx="72000" cy="72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8964000" y="5004000"/>
              <a:ext cx="72000" cy="72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 flipV="1">
              <a:off x="8640000" y="3960000"/>
              <a:ext cx="2160000" cy="21600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036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 algn="ctr">
                  <a:buNone/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在这种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对应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关系下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复数的加减法与其对应的向量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𝑂𝑍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的加减法是一致的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1258287" y="2618458"/>
            <a:ext cx="3628459" cy="2636616"/>
            <a:chOff x="1258287" y="2618458"/>
            <a:chExt cx="3628459" cy="2636616"/>
          </a:xfrm>
        </p:grpSpPr>
        <p:cxnSp>
          <p:nvCxnSpPr>
            <p:cNvPr id="4" name="x轴"/>
            <p:cNvCxnSpPr/>
            <p:nvPr/>
          </p:nvCxnSpPr>
          <p:spPr>
            <a:xfrm>
              <a:off x="1332000" y="4860000"/>
              <a:ext cx="355474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x"/>
                <p:cNvSpPr txBox="1"/>
                <p:nvPr/>
              </p:nvSpPr>
              <p:spPr>
                <a:xfrm>
                  <a:off x="4001821" y="4793409"/>
                  <a:ext cx="7560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821" y="4793409"/>
                  <a:ext cx="75608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y轴"/>
            <p:cNvCxnSpPr/>
            <p:nvPr/>
          </p:nvCxnSpPr>
          <p:spPr>
            <a:xfrm rot="16200000">
              <a:off x="324000" y="3924000"/>
              <a:ext cx="259228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y"/>
                <p:cNvSpPr txBox="1"/>
                <p:nvPr/>
              </p:nvSpPr>
              <p:spPr>
                <a:xfrm>
                  <a:off x="1258287" y="2618458"/>
                  <a:ext cx="3934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287" y="2618458"/>
                  <a:ext cx="39344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"/>
                <p:cNvSpPr txBox="1"/>
                <p:nvPr/>
              </p:nvSpPr>
              <p:spPr>
                <a:xfrm>
                  <a:off x="1258287" y="4791811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287" y="4791811"/>
                  <a:ext cx="43204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M"/>
                <p:cNvSpPr txBox="1"/>
                <p:nvPr/>
              </p:nvSpPr>
              <p:spPr>
                <a:xfrm>
                  <a:off x="3468816" y="4063310"/>
                  <a:ext cx="5330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816" y="4063310"/>
                  <a:ext cx="533005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/>
            <p:cNvCxnSpPr/>
            <p:nvPr/>
          </p:nvCxnSpPr>
          <p:spPr>
            <a:xfrm flipV="1">
              <a:off x="1620000" y="4320000"/>
              <a:ext cx="1872000" cy="540749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1618326" y="3240000"/>
              <a:ext cx="648000" cy="162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M"/>
                <p:cNvSpPr txBox="1"/>
                <p:nvPr/>
              </p:nvSpPr>
              <p:spPr>
                <a:xfrm>
                  <a:off x="1855880" y="2751683"/>
                  <a:ext cx="5330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880" y="2751683"/>
                  <a:ext cx="533005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1620001" y="2196000"/>
            <a:ext cx="3744000" cy="2664000"/>
            <a:chOff x="1573494" y="2230760"/>
            <a:chExt cx="3730418" cy="2669947"/>
          </a:xfrm>
        </p:grpSpPr>
        <p:cxnSp>
          <p:nvCxnSpPr>
            <p:cNvPr id="19" name="直接箭头连接符 18"/>
            <p:cNvCxnSpPr/>
            <p:nvPr/>
          </p:nvCxnSpPr>
          <p:spPr>
            <a:xfrm flipV="1">
              <a:off x="2219142" y="2735885"/>
              <a:ext cx="1865209" cy="540749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M"/>
                <p:cNvSpPr txBox="1"/>
                <p:nvPr/>
              </p:nvSpPr>
              <p:spPr>
                <a:xfrm>
                  <a:off x="4113360" y="2230760"/>
                  <a:ext cx="11905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360" y="2230760"/>
                  <a:ext cx="1190552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/>
            <p:cNvCxnSpPr/>
            <p:nvPr/>
          </p:nvCxnSpPr>
          <p:spPr>
            <a:xfrm flipV="1">
              <a:off x="3438702" y="2735885"/>
              <a:ext cx="645649" cy="1623616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1573494" y="2735885"/>
              <a:ext cx="2510859" cy="2164822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7020000" y="2204864"/>
            <a:ext cx="3933945" cy="3303136"/>
            <a:chOff x="7020000" y="2204864"/>
            <a:chExt cx="3933945" cy="3303136"/>
          </a:xfrm>
        </p:grpSpPr>
        <p:cxnSp>
          <p:nvCxnSpPr>
            <p:cNvPr id="36" name="x轴"/>
            <p:cNvCxnSpPr/>
            <p:nvPr/>
          </p:nvCxnSpPr>
          <p:spPr>
            <a:xfrm>
              <a:off x="7020000" y="4032000"/>
              <a:ext cx="36004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x"/>
                <p:cNvSpPr txBox="1"/>
                <p:nvPr/>
              </p:nvSpPr>
              <p:spPr>
                <a:xfrm>
                  <a:off x="10197861" y="4020564"/>
                  <a:ext cx="756084" cy="401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7861" y="4020564"/>
                  <a:ext cx="756084" cy="401570"/>
                </a:xfrm>
                <a:prstGeom prst="rect">
                  <a:avLst/>
                </a:prstGeom>
                <a:blipFill>
                  <a:blip r:embed="rId10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y轴"/>
            <p:cNvCxnSpPr/>
            <p:nvPr/>
          </p:nvCxnSpPr>
          <p:spPr>
            <a:xfrm flipV="1">
              <a:off x="8352000" y="2592000"/>
              <a:ext cx="0" cy="2916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y"/>
                <p:cNvSpPr txBox="1"/>
                <p:nvPr/>
              </p:nvSpPr>
              <p:spPr>
                <a:xfrm>
                  <a:off x="7995323" y="2531251"/>
                  <a:ext cx="393449" cy="401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5323" y="2531251"/>
                  <a:ext cx="393449" cy="401570"/>
                </a:xfrm>
                <a:prstGeom prst="rect">
                  <a:avLst/>
                </a:prstGeom>
                <a:blipFill>
                  <a:blip r:embed="rId11"/>
                  <a:stretch>
                    <a:fillRect b="-303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"/>
                <p:cNvSpPr txBox="1"/>
                <p:nvPr/>
              </p:nvSpPr>
              <p:spPr>
                <a:xfrm>
                  <a:off x="7906613" y="3982320"/>
                  <a:ext cx="432048" cy="401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6613" y="3982320"/>
                  <a:ext cx="432048" cy="401570"/>
                </a:xfrm>
                <a:prstGeom prst="rect">
                  <a:avLst/>
                </a:prstGeom>
                <a:blipFill>
                  <a:blip r:embed="rId12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M"/>
                <p:cNvSpPr txBox="1"/>
                <p:nvPr/>
              </p:nvSpPr>
              <p:spPr>
                <a:xfrm>
                  <a:off x="10250745" y="3345756"/>
                  <a:ext cx="533005" cy="401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0745" y="3345756"/>
                  <a:ext cx="533005" cy="401570"/>
                </a:xfrm>
                <a:prstGeom prst="rect">
                  <a:avLst/>
                </a:prstGeom>
                <a:blipFill>
                  <a:blip r:embed="rId13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箭头连接符 28"/>
            <p:cNvCxnSpPr/>
            <p:nvPr/>
          </p:nvCxnSpPr>
          <p:spPr>
            <a:xfrm flipV="1">
              <a:off x="8352000" y="3600000"/>
              <a:ext cx="1872000" cy="432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8352000" y="2628000"/>
              <a:ext cx="648000" cy="1403583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M"/>
                <p:cNvSpPr txBox="1"/>
                <p:nvPr/>
              </p:nvSpPr>
              <p:spPr>
                <a:xfrm>
                  <a:off x="8637809" y="2204864"/>
                  <a:ext cx="533005" cy="401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809" y="2204864"/>
                  <a:ext cx="533005" cy="401570"/>
                </a:xfrm>
                <a:prstGeom prst="rect">
                  <a:avLst/>
                </a:prstGeom>
                <a:blipFill>
                  <a:blip r:embed="rId14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/>
          <p:cNvGrpSpPr/>
          <p:nvPr/>
        </p:nvGrpSpPr>
        <p:grpSpPr>
          <a:xfrm>
            <a:off x="7123645" y="3600000"/>
            <a:ext cx="3746373" cy="1836000"/>
            <a:chOff x="7123645" y="3600000"/>
            <a:chExt cx="3746373" cy="1836000"/>
          </a:xfrm>
        </p:grpSpPr>
        <p:cxnSp>
          <p:nvCxnSpPr>
            <p:cNvPr id="31" name="直接箭头连接符 30"/>
            <p:cNvCxnSpPr/>
            <p:nvPr/>
          </p:nvCxnSpPr>
          <p:spPr>
            <a:xfrm flipV="1">
              <a:off x="7704000" y="5004000"/>
              <a:ext cx="1872000" cy="432000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M"/>
                <p:cNvSpPr txBox="1"/>
                <p:nvPr/>
              </p:nvSpPr>
              <p:spPr>
                <a:xfrm>
                  <a:off x="9679466" y="4735328"/>
                  <a:ext cx="1190552" cy="401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9466" y="4735328"/>
                  <a:ext cx="1190552" cy="401570"/>
                </a:xfrm>
                <a:prstGeom prst="rect">
                  <a:avLst/>
                </a:prstGeom>
                <a:blipFill>
                  <a:blip r:embed="rId15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/>
            <p:cNvCxnSpPr/>
            <p:nvPr/>
          </p:nvCxnSpPr>
          <p:spPr>
            <a:xfrm>
              <a:off x="8352000" y="4031976"/>
              <a:ext cx="1224000" cy="972000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9576000" y="3600000"/>
              <a:ext cx="648000" cy="1403583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7704000" y="4032000"/>
              <a:ext cx="648000" cy="1403583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M"/>
                <p:cNvSpPr txBox="1"/>
                <p:nvPr/>
              </p:nvSpPr>
              <p:spPr>
                <a:xfrm>
                  <a:off x="7123645" y="4869160"/>
                  <a:ext cx="533005" cy="401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3645" y="4869160"/>
                  <a:ext cx="533005" cy="401570"/>
                </a:xfrm>
                <a:prstGeom prst="rect">
                  <a:avLst/>
                </a:prstGeom>
                <a:blipFill>
                  <a:blip r:embed="rId16"/>
                  <a:stretch>
                    <a:fillRect r="-24138"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562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 anchor="t">
                <a:noAutofit/>
              </a:bodyPr>
              <a:lstStyle/>
              <a:p>
                <a:pPr>
                  <a:defRPr/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Im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ba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defRPr/>
                </a:pPr>
                <a:r>
                  <a:rPr lang="zh-CN" altLang="en-US" dirty="0" smtClean="0"/>
                  <a:t>该方程表示</a:t>
                </a:r>
                <a:r>
                  <a:rPr lang="zh-CN" altLang="en-US" dirty="0"/>
                  <a:t>直线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Im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平移再翻转的图像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是一条直线</a:t>
                </a:r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ba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pos m:val="to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bar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Im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ba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>
                  <a:defRPr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8280000" y="2924944"/>
            <a:ext cx="2880000" cy="2880000"/>
            <a:chOff x="8280000" y="3141288"/>
            <a:chExt cx="2880000" cy="2880000"/>
          </a:xfrm>
        </p:grpSpPr>
        <p:cxnSp>
          <p:nvCxnSpPr>
            <p:cNvPr id="4" name="y轴"/>
            <p:cNvCxnSpPr/>
            <p:nvPr/>
          </p:nvCxnSpPr>
          <p:spPr>
            <a:xfrm flipV="1">
              <a:off x="9720000" y="3141288"/>
              <a:ext cx="0" cy="288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x轴"/>
            <p:cNvCxnSpPr/>
            <p:nvPr/>
          </p:nvCxnSpPr>
          <p:spPr>
            <a:xfrm>
              <a:off x="8280000" y="4607952"/>
              <a:ext cx="288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x"/>
                <p:cNvSpPr txBox="1"/>
                <p:nvPr/>
              </p:nvSpPr>
              <p:spPr>
                <a:xfrm>
                  <a:off x="10776520" y="4653176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6520" y="4653176"/>
                  <a:ext cx="360000" cy="360000"/>
                </a:xfrm>
                <a:prstGeom prst="rect">
                  <a:avLst/>
                </a:prstGeom>
                <a:blipFill>
                  <a:blip r:embed="rId4"/>
                  <a:stretch>
                    <a:fillRect b="-169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y"/>
                <p:cNvSpPr txBox="1"/>
                <p:nvPr/>
              </p:nvSpPr>
              <p:spPr>
                <a:xfrm>
                  <a:off x="9360000" y="3141288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0000" y="3141288"/>
                  <a:ext cx="360000" cy="360000"/>
                </a:xfrm>
                <a:prstGeom prst="rect">
                  <a:avLst/>
                </a:prstGeom>
                <a:blipFill>
                  <a:blip r:embed="rId5"/>
                  <a:stretch>
                    <a:fillRect l="-5085" r="-3390" b="-440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"/>
                <p:cNvSpPr txBox="1"/>
                <p:nvPr/>
              </p:nvSpPr>
              <p:spPr>
                <a:xfrm>
                  <a:off x="9360000" y="4581168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0000" y="4581168"/>
                  <a:ext cx="360000" cy="360000"/>
                </a:xfrm>
                <a:prstGeom prst="rect">
                  <a:avLst/>
                </a:prstGeom>
                <a:blipFill>
                  <a:blip r:embed="rId6"/>
                  <a:stretch>
                    <a:fillRect l="-3390" r="-13559" b="-254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连接符 10"/>
            <p:cNvCxnSpPr/>
            <p:nvPr/>
          </p:nvCxnSpPr>
          <p:spPr>
            <a:xfrm flipH="1" flipV="1">
              <a:off x="8640000" y="5364000"/>
              <a:ext cx="21600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 flipV="1">
              <a:off x="8640000" y="3564000"/>
              <a:ext cx="2160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 flipV="1">
              <a:off x="8640000" y="3852000"/>
              <a:ext cx="2160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下箭头 1"/>
            <p:cNvSpPr/>
            <p:nvPr/>
          </p:nvSpPr>
          <p:spPr>
            <a:xfrm>
              <a:off x="9936000" y="3636000"/>
              <a:ext cx="360000" cy="144016"/>
            </a:xfrm>
            <a:prstGeom prst="downArrow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下箭头 15"/>
            <p:cNvSpPr/>
            <p:nvPr/>
          </p:nvSpPr>
          <p:spPr>
            <a:xfrm>
              <a:off x="9936000" y="3996000"/>
              <a:ext cx="360000" cy="1224000"/>
            </a:xfrm>
            <a:prstGeom prst="downArrow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20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defRPr/>
                </a:pPr>
                <a:r>
                  <a:rPr lang="en-US" altLang="zh-CN" dirty="0" smtClean="0"/>
                  <a:t>(4)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defRPr/>
                </a:pPr>
                <a:r>
                  <a:rPr lang="zh-CN" altLang="en-US" dirty="0" smtClean="0"/>
                  <a:t>该方程表示以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 为焦点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 为长半轴的椭圆</a:t>
                </a:r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en-US" altLang="zh-CN" dirty="0" smtClean="0"/>
                  <a:t>(5)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defRPr/>
                </a:pPr>
                <a:r>
                  <a:rPr lang="zh-CN" altLang="en-US" dirty="0"/>
                  <a:t>该方程表示以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为焦点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为实半</a:t>
                </a:r>
                <a:r>
                  <a:rPr lang="zh-CN" altLang="en-US" dirty="0"/>
                  <a:t>轴</a:t>
                </a:r>
                <a:r>
                  <a:rPr lang="zh-CN" altLang="en-US" dirty="0" smtClean="0"/>
                  <a:t>的双曲线的一支</a:t>
                </a:r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/>
                  <a:t>类似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的不等式往往表示一个区域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表示一个开圆盘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04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 anchor="t"/>
              <a:lstStyle/>
              <a:p>
                <a:pPr marL="0" indent="0" algn="ctr">
                  <a:buNone/>
                  <a:defRPr/>
                </a:pPr>
                <a:r>
                  <a:rPr lang="zh-CN" altLang="en-US" b="1" dirty="0" smtClean="0">
                    <a:solidFill>
                      <a:srgbClr val="00B050"/>
                    </a:solidFill>
                  </a:rPr>
                  <a:t>复球面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defRPr/>
                </a:pPr>
                <a:r>
                  <a:rPr lang="zh-CN" altLang="en-US" dirty="0" smtClean="0"/>
                  <a:t>我们给出复数的一种几何表示使得其自然包含无穷远点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/>
                  <a:t>这种思想是在黎曼研究多值复变函数时引入的</a:t>
                </a:r>
                <a:r>
                  <a:rPr lang="en-US" altLang="zh-CN"/>
                  <a:t>.</a:t>
                </a:r>
                <a:endParaRPr lang="en-US" altLang="zh-CN" dirty="0"/>
              </a:p>
              <a:p>
                <a:pPr>
                  <a:defRPr/>
                </a:pPr>
                <a:r>
                  <a:rPr lang="zh-CN" altLang="en-US" dirty="0"/>
                  <a:t>取一个与复平面相切于原点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的球面</a:t>
                </a:r>
                <a:r>
                  <a:rPr lang="en-US" altLang="zh-CN" dirty="0"/>
                  <a:t>.</a:t>
                </a:r>
              </a:p>
              <a:p>
                <a:pPr>
                  <a:defRPr/>
                </a:pPr>
                <a:r>
                  <a:rPr lang="zh-CN" altLang="en-US" dirty="0"/>
                  <a:t>过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做垂直于复平面的直线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并与球面相交于另一点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称之为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北极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4212000" y="5258032"/>
            <a:ext cx="3769200" cy="762000"/>
            <a:chOff x="4212000" y="5258032"/>
            <a:chExt cx="3769200" cy="762000"/>
          </a:xfrm>
        </p:grpSpPr>
        <p:sp>
          <p:nvSpPr>
            <p:cNvPr id="15" name="AutoShape 676"/>
            <p:cNvSpPr>
              <a:spLocks noChangeArrowheads="1"/>
            </p:cNvSpPr>
            <p:nvPr/>
          </p:nvSpPr>
          <p:spPr bwMode="auto">
            <a:xfrm>
              <a:off x="4212000" y="5258032"/>
              <a:ext cx="3769200" cy="762000"/>
            </a:xfrm>
            <a:prstGeom prst="parallelogram">
              <a:avLst>
                <a:gd name="adj" fmla="val 10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7" name="Line 678"/>
            <p:cNvSpPr>
              <a:spLocks noChangeShapeType="1"/>
            </p:cNvSpPr>
            <p:nvPr/>
          </p:nvSpPr>
          <p:spPr bwMode="auto">
            <a:xfrm>
              <a:off x="6084000" y="5580000"/>
              <a:ext cx="93600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679"/>
            <p:cNvSpPr>
              <a:spLocks noChangeShapeType="1"/>
            </p:cNvSpPr>
            <p:nvPr/>
          </p:nvSpPr>
          <p:spPr bwMode="auto">
            <a:xfrm flipH="1">
              <a:off x="5724000" y="5580000"/>
              <a:ext cx="360000" cy="36000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5901055" y="5507414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055" y="5507414"/>
                  <a:ext cx="43204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5400000" y="4212000"/>
            <a:ext cx="1368000" cy="1368000"/>
            <a:chOff x="5400000" y="4212000"/>
            <a:chExt cx="1368000" cy="1368000"/>
          </a:xfrm>
        </p:grpSpPr>
        <p:sp>
          <p:nvSpPr>
            <p:cNvPr id="16" name="Oval 677"/>
            <p:cNvSpPr>
              <a:spLocks noChangeArrowheads="1"/>
            </p:cNvSpPr>
            <p:nvPr/>
          </p:nvSpPr>
          <p:spPr bwMode="auto">
            <a:xfrm>
              <a:off x="5400000" y="4212000"/>
              <a:ext cx="1368000" cy="136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9" name="Oval 681"/>
            <p:cNvSpPr>
              <a:spLocks noChangeArrowheads="1"/>
            </p:cNvSpPr>
            <p:nvPr/>
          </p:nvSpPr>
          <p:spPr bwMode="auto">
            <a:xfrm>
              <a:off x="5400000" y="4788000"/>
              <a:ext cx="1368000" cy="216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79975" y="3852000"/>
            <a:ext cx="432048" cy="1728000"/>
            <a:chOff x="5879975" y="3852000"/>
            <a:chExt cx="432048" cy="1728000"/>
          </a:xfrm>
        </p:grpSpPr>
        <p:sp>
          <p:nvSpPr>
            <p:cNvPr id="31" name="极点"/>
            <p:cNvSpPr/>
            <p:nvPr/>
          </p:nvSpPr>
          <p:spPr>
            <a:xfrm>
              <a:off x="6048000" y="4176000"/>
              <a:ext cx="73372" cy="7200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5879975" y="3852000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9975" y="3852000"/>
                  <a:ext cx="4320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连接符 29"/>
            <p:cNvCxnSpPr/>
            <p:nvPr/>
          </p:nvCxnSpPr>
          <p:spPr>
            <a:xfrm>
              <a:off x="6084000" y="4212000"/>
              <a:ext cx="1" cy="1368000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564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 anchor="t">
                <a:noAutofit/>
              </a:bodyPr>
              <a:lstStyle/>
              <a:p>
                <a:pPr>
                  <a:defRPr/>
                </a:pPr>
                <a:r>
                  <a:rPr lang="zh-CN" altLang="en-US" dirty="0" smtClean="0"/>
                  <a:t>对于平面上的任意一点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连接北极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 smtClean="0"/>
                  <a:t> 的直线一定与球面相交于除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 以外的唯一一个点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/>
                  <a:t>反之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球面上除了北极外的任意一点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直线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𝑁𝑍</m:t>
                    </m:r>
                  </m:oMath>
                </a14:m>
                <a:r>
                  <a:rPr lang="zh-CN" altLang="en-US" dirty="0" smtClean="0"/>
                  <a:t> 一定与复平面相交于唯一一点</a:t>
                </a:r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/>
                  <a:t>这样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球面上除北极外的所有点和全体复数建立了一一对应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4212000" y="3852000"/>
            <a:ext cx="3769200" cy="2168032"/>
            <a:chOff x="4212000" y="3852000"/>
            <a:chExt cx="3769200" cy="2168032"/>
          </a:xfrm>
        </p:grpSpPr>
        <p:sp>
          <p:nvSpPr>
            <p:cNvPr id="11" name="AutoShape 676"/>
            <p:cNvSpPr>
              <a:spLocks noChangeArrowheads="1"/>
            </p:cNvSpPr>
            <p:nvPr/>
          </p:nvSpPr>
          <p:spPr bwMode="auto">
            <a:xfrm>
              <a:off x="4212000" y="5258032"/>
              <a:ext cx="3769200" cy="762000"/>
            </a:xfrm>
            <a:prstGeom prst="parallelogram">
              <a:avLst>
                <a:gd name="adj" fmla="val 10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2" name="Oval 677"/>
            <p:cNvSpPr>
              <a:spLocks noChangeArrowheads="1"/>
            </p:cNvSpPr>
            <p:nvPr/>
          </p:nvSpPr>
          <p:spPr bwMode="auto">
            <a:xfrm>
              <a:off x="5400000" y="4212000"/>
              <a:ext cx="1368000" cy="136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3" name="Line 678"/>
            <p:cNvSpPr>
              <a:spLocks noChangeShapeType="1"/>
            </p:cNvSpPr>
            <p:nvPr/>
          </p:nvSpPr>
          <p:spPr bwMode="auto">
            <a:xfrm>
              <a:off x="6084000" y="5580000"/>
              <a:ext cx="93600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679"/>
            <p:cNvSpPr>
              <a:spLocks noChangeShapeType="1"/>
            </p:cNvSpPr>
            <p:nvPr/>
          </p:nvSpPr>
          <p:spPr bwMode="auto">
            <a:xfrm flipH="1">
              <a:off x="5724000" y="5580000"/>
              <a:ext cx="360000" cy="36000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Oval 681"/>
            <p:cNvSpPr>
              <a:spLocks noChangeArrowheads="1"/>
            </p:cNvSpPr>
            <p:nvPr/>
          </p:nvSpPr>
          <p:spPr bwMode="auto">
            <a:xfrm>
              <a:off x="5400000" y="4788000"/>
              <a:ext cx="1368000" cy="216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084000" y="4212000"/>
              <a:ext cx="1" cy="1368000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极点"/>
            <p:cNvSpPr/>
            <p:nvPr/>
          </p:nvSpPr>
          <p:spPr>
            <a:xfrm>
              <a:off x="6048000" y="4176000"/>
              <a:ext cx="73372" cy="7200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5879975" y="3852000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9975" y="3852000"/>
                  <a:ext cx="4320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5901055" y="5507414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055" y="5507414"/>
                  <a:ext cx="43204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Line 683"/>
          <p:cNvSpPr>
            <a:spLocks noChangeShapeType="1"/>
          </p:cNvSpPr>
          <p:nvPr/>
        </p:nvSpPr>
        <p:spPr bwMode="auto">
          <a:xfrm>
            <a:off x="6084000" y="4212000"/>
            <a:ext cx="900000" cy="172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683"/>
          <p:cNvSpPr>
            <a:spLocks noChangeShapeType="1"/>
          </p:cNvSpPr>
          <p:nvPr/>
        </p:nvSpPr>
        <p:spPr bwMode="auto">
          <a:xfrm flipH="1">
            <a:off x="5322000" y="4211998"/>
            <a:ext cx="756000" cy="154663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Oval 681"/>
          <p:cNvSpPr>
            <a:spLocks noChangeArrowheads="1"/>
          </p:cNvSpPr>
          <p:nvPr/>
        </p:nvSpPr>
        <p:spPr bwMode="auto">
          <a:xfrm>
            <a:off x="4716000" y="5364000"/>
            <a:ext cx="2736000" cy="432000"/>
          </a:xfrm>
          <a:prstGeom prst="ellips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4" name="极点"/>
          <p:cNvSpPr/>
          <p:nvPr/>
        </p:nvSpPr>
        <p:spPr>
          <a:xfrm>
            <a:off x="6291230" y="4658009"/>
            <a:ext cx="73372" cy="80709"/>
          </a:xfrm>
          <a:prstGeom prst="ellipse">
            <a:avLst/>
          </a:prstGeom>
          <a:solidFill>
            <a:srgbClr val="7030A0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rgbClr val="006600"/>
              </a:solidFill>
            </a:endParaRPr>
          </a:p>
        </p:txBody>
      </p:sp>
      <p:sp>
        <p:nvSpPr>
          <p:cNvPr id="36" name="极点"/>
          <p:cNvSpPr/>
          <p:nvPr/>
        </p:nvSpPr>
        <p:spPr>
          <a:xfrm>
            <a:off x="5663732" y="4940262"/>
            <a:ext cx="73372" cy="80709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591944" y="49475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4947500"/>
                <a:ext cx="432048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311267" y="442877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67" y="4428772"/>
                <a:ext cx="432048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912000" y="5652000"/>
                <a:ext cx="360000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000" y="5652000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4932000" y="5400000"/>
                <a:ext cx="360000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00" y="5400000"/>
                <a:ext cx="360000" cy="360000"/>
              </a:xfrm>
              <a:prstGeom prst="rect">
                <a:avLst/>
              </a:prstGeom>
              <a:blipFill>
                <a:blip r:embed="rId9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3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/>
      <p:bldP spid="18" grpId="0" animBg="1"/>
      <p:bldP spid="37" grpId="0" animBg="1"/>
      <p:bldP spid="34" grpId="0" animBg="1"/>
      <p:bldP spid="36" grpId="0" animBg="1"/>
      <p:bldP spid="32" grpId="0"/>
      <p:bldP spid="33" grpId="0"/>
      <p:bldP spid="35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 anchor="t">
                <a:noAutofit/>
              </a:bodyPr>
              <a:lstStyle/>
              <a:p>
                <a:pPr>
                  <a:defRPr/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dirty="0" smtClean="0"/>
                  <a:t> 越来越大时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其对应球面上点也越来越接近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/>
                  <a:t>如果我们在复平面上添加一个额外的</a:t>
                </a:r>
                <a:r>
                  <a:rPr lang="en-US" altLang="zh-CN" dirty="0" smtClean="0"/>
                  <a:t>"</a:t>
                </a:r>
                <a:r>
                  <a:rPr lang="zh-CN" altLang="en-US" dirty="0" smtClean="0"/>
                  <a:t>点</a:t>
                </a:r>
                <a:r>
                  <a:rPr lang="en-US" altLang="zh-CN" dirty="0" smtClean="0"/>
                  <a:t>"——</a:t>
                </a:r>
                <a:r>
                  <a:rPr lang="zh-CN" altLang="en-US" b="1" dirty="0" smtClean="0">
                    <a:solidFill>
                      <a:srgbClr val="00B050"/>
                    </a:solidFill>
                  </a:rPr>
                  <a:t>无穷远点</a:t>
                </a:r>
                <a:r>
                  <a:rPr lang="en-US" altLang="zh-CN" b="1" dirty="0" smtClean="0"/>
                  <a:t>, </a:t>
                </a:r>
                <a:r>
                  <a:rPr lang="zh-CN" altLang="en-US" b="1" dirty="0" smtClean="0"/>
                  <a:t>记作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/>
                  <a:t>那么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扩充复数集合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zh-CN" altLang="en-US" dirty="0" smtClean="0"/>
                  <a:t> 就正好和球面上的点一一对应</a:t>
                </a:r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/>
                  <a:t>称这样的球面为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复球面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称包含无穷远点的复平面为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扩充复平面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(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闭复平面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)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/>
          <p:cNvGrpSpPr/>
          <p:nvPr/>
        </p:nvGrpSpPr>
        <p:grpSpPr>
          <a:xfrm>
            <a:off x="4212000" y="3852000"/>
            <a:ext cx="3769200" cy="2168032"/>
            <a:chOff x="4212000" y="3852000"/>
            <a:chExt cx="3769200" cy="2168032"/>
          </a:xfrm>
        </p:grpSpPr>
        <p:sp>
          <p:nvSpPr>
            <p:cNvPr id="74" name="AutoShape 676"/>
            <p:cNvSpPr>
              <a:spLocks noChangeArrowheads="1"/>
            </p:cNvSpPr>
            <p:nvPr/>
          </p:nvSpPr>
          <p:spPr bwMode="auto">
            <a:xfrm>
              <a:off x="4212000" y="5258032"/>
              <a:ext cx="3769200" cy="762000"/>
            </a:xfrm>
            <a:prstGeom prst="parallelogram">
              <a:avLst>
                <a:gd name="adj" fmla="val 10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75" name="Oval 677"/>
            <p:cNvSpPr>
              <a:spLocks noChangeArrowheads="1"/>
            </p:cNvSpPr>
            <p:nvPr/>
          </p:nvSpPr>
          <p:spPr bwMode="auto">
            <a:xfrm>
              <a:off x="5400000" y="4212000"/>
              <a:ext cx="1368000" cy="136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76" name="Line 678"/>
            <p:cNvSpPr>
              <a:spLocks noChangeShapeType="1"/>
            </p:cNvSpPr>
            <p:nvPr/>
          </p:nvSpPr>
          <p:spPr bwMode="auto">
            <a:xfrm>
              <a:off x="6084000" y="5580000"/>
              <a:ext cx="93600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679"/>
            <p:cNvSpPr>
              <a:spLocks noChangeShapeType="1"/>
            </p:cNvSpPr>
            <p:nvPr/>
          </p:nvSpPr>
          <p:spPr bwMode="auto">
            <a:xfrm flipH="1">
              <a:off x="5724000" y="5580000"/>
              <a:ext cx="360000" cy="36000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Oval 681"/>
            <p:cNvSpPr>
              <a:spLocks noChangeArrowheads="1"/>
            </p:cNvSpPr>
            <p:nvPr/>
          </p:nvSpPr>
          <p:spPr bwMode="auto">
            <a:xfrm>
              <a:off x="5400000" y="4788000"/>
              <a:ext cx="1368000" cy="216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6084000" y="4212000"/>
              <a:ext cx="1" cy="1368000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极点"/>
            <p:cNvSpPr/>
            <p:nvPr/>
          </p:nvSpPr>
          <p:spPr>
            <a:xfrm>
              <a:off x="6048000" y="4176000"/>
              <a:ext cx="73372" cy="7200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5879975" y="3852000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9975" y="3852000"/>
                  <a:ext cx="4320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/>
                <p:cNvSpPr txBox="1"/>
                <p:nvPr/>
              </p:nvSpPr>
              <p:spPr>
                <a:xfrm>
                  <a:off x="5901055" y="5507414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055" y="5507414"/>
                  <a:ext cx="43204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组合 82"/>
          <p:cNvGrpSpPr/>
          <p:nvPr/>
        </p:nvGrpSpPr>
        <p:grpSpPr>
          <a:xfrm>
            <a:off x="4716000" y="4211999"/>
            <a:ext cx="2736000" cy="1800001"/>
            <a:chOff x="4716000" y="4211999"/>
            <a:chExt cx="2736000" cy="1800001"/>
          </a:xfrm>
        </p:grpSpPr>
        <p:sp>
          <p:nvSpPr>
            <p:cNvPr id="84" name="Line 683"/>
            <p:cNvSpPr>
              <a:spLocks noChangeShapeType="1"/>
            </p:cNvSpPr>
            <p:nvPr/>
          </p:nvSpPr>
          <p:spPr bwMode="auto">
            <a:xfrm>
              <a:off x="6084000" y="4212000"/>
              <a:ext cx="900000" cy="172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683"/>
            <p:cNvSpPr>
              <a:spLocks noChangeShapeType="1"/>
            </p:cNvSpPr>
            <p:nvPr/>
          </p:nvSpPr>
          <p:spPr bwMode="auto">
            <a:xfrm flipH="1">
              <a:off x="5320800" y="4211999"/>
              <a:ext cx="756000" cy="154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Oval 681"/>
            <p:cNvSpPr>
              <a:spLocks noChangeArrowheads="1"/>
            </p:cNvSpPr>
            <p:nvPr/>
          </p:nvSpPr>
          <p:spPr bwMode="auto">
            <a:xfrm>
              <a:off x="4716000" y="5364000"/>
              <a:ext cx="2736000" cy="432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87" name="极点"/>
            <p:cNvSpPr/>
            <p:nvPr/>
          </p:nvSpPr>
          <p:spPr>
            <a:xfrm>
              <a:off x="6291230" y="4658009"/>
              <a:ext cx="73372" cy="80709"/>
            </a:xfrm>
            <a:prstGeom prst="ellipse">
              <a:avLst/>
            </a:prstGeom>
            <a:solidFill>
              <a:srgbClr val="7030A0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p:sp>
          <p:nvSpPr>
            <p:cNvPr id="88" name="极点"/>
            <p:cNvSpPr/>
            <p:nvPr/>
          </p:nvSpPr>
          <p:spPr>
            <a:xfrm>
              <a:off x="5663732" y="4940262"/>
              <a:ext cx="73372" cy="80709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/>
                <p:cNvSpPr txBox="1"/>
                <p:nvPr/>
              </p:nvSpPr>
              <p:spPr>
                <a:xfrm>
                  <a:off x="5591944" y="4947500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文本框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944" y="4947500"/>
                  <a:ext cx="43204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/>
                <p:cNvSpPr txBox="1"/>
                <p:nvPr/>
              </p:nvSpPr>
              <p:spPr>
                <a:xfrm>
                  <a:off x="6311267" y="4428772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文本框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267" y="4428772"/>
                  <a:ext cx="43204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/>
                <p:cNvSpPr txBox="1"/>
                <p:nvPr/>
              </p:nvSpPr>
              <p:spPr>
                <a:xfrm>
                  <a:off x="6912000" y="5652000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文本框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000" y="5652000"/>
                  <a:ext cx="360000" cy="360000"/>
                </a:xfrm>
                <a:prstGeom prst="rect">
                  <a:avLst/>
                </a:prstGeom>
                <a:blipFill>
                  <a:blip r:embed="rId8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4932000" y="5400000"/>
                  <a:ext cx="36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00" y="5400000"/>
                  <a:ext cx="360000" cy="360000"/>
                </a:xfrm>
                <a:prstGeom prst="rect">
                  <a:avLst/>
                </a:prstGeom>
                <a:blipFill>
                  <a:blip r:embed="rId9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9072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 anchor="t">
                <a:noAutofit/>
              </a:bodyPr>
              <a:lstStyle/>
              <a:p>
                <a:pPr>
                  <a:defRPr/>
                </a:pPr>
                <a:r>
                  <a:rPr lang="zh-CN" altLang="en-US" dirty="0" smtClean="0"/>
                  <a:t>它和实数中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±∞</m:t>
                    </m:r>
                  </m:oMath>
                </a14:m>
                <a:r>
                  <a:rPr lang="zh-CN" altLang="en-US" dirty="0" smtClean="0"/>
                  <a:t> 有什么联系呢</a:t>
                </a:r>
                <a:r>
                  <a:rPr lang="en-US" altLang="zh-CN" dirty="0" smtClean="0"/>
                  <a:t>?</a:t>
                </a:r>
              </a:p>
              <a:p>
                <a:pPr>
                  <a:defRPr/>
                </a:pPr>
                <a:r>
                  <a:rPr lang="zh-CN" altLang="en-US" dirty="0" smtClean="0"/>
                  <a:t>选取上述图形的一个截面来看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实轴可以和圆周去掉一点建立一一对应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defRPr/>
                </a:pPr>
                <a:r>
                  <a:rPr lang="zh-CN" altLang="en-US" dirty="0" smtClean="0"/>
                  <a:t>同样的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越来越大时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其对应</a:t>
                </a:r>
                <a:r>
                  <a:rPr lang="zh-CN" altLang="en-US" dirty="0"/>
                  <a:t>圆周</a:t>
                </a:r>
                <a:r>
                  <a:rPr lang="zh-CN" altLang="en-US" dirty="0" smtClean="0"/>
                  <a:t>上点也越来越接近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/>
                  <a:t>所以实数中的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在复球面上或扩充复平面上就是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只是在实数时我们往往还关心它的符号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所以区分正负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 r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/>
          <p:cNvGrpSpPr/>
          <p:nvPr/>
        </p:nvGrpSpPr>
        <p:grpSpPr>
          <a:xfrm>
            <a:off x="5004000" y="3852000"/>
            <a:ext cx="3612280" cy="2024746"/>
            <a:chOff x="5004000" y="3852000"/>
            <a:chExt cx="3612280" cy="2024746"/>
          </a:xfrm>
        </p:grpSpPr>
        <p:sp>
          <p:nvSpPr>
            <p:cNvPr id="75" name="Oval 677"/>
            <p:cNvSpPr>
              <a:spLocks noChangeArrowheads="1"/>
            </p:cNvSpPr>
            <p:nvPr/>
          </p:nvSpPr>
          <p:spPr bwMode="auto">
            <a:xfrm>
              <a:off x="5400000" y="4212000"/>
              <a:ext cx="1368000" cy="136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76" name="Line 678"/>
            <p:cNvSpPr>
              <a:spLocks noChangeShapeType="1"/>
            </p:cNvSpPr>
            <p:nvPr/>
          </p:nvSpPr>
          <p:spPr bwMode="auto">
            <a:xfrm>
              <a:off x="5004000" y="5580000"/>
              <a:ext cx="361228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6084000" y="4212000"/>
              <a:ext cx="1" cy="1368000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极点"/>
            <p:cNvSpPr/>
            <p:nvPr/>
          </p:nvSpPr>
          <p:spPr>
            <a:xfrm>
              <a:off x="6048000" y="4176000"/>
              <a:ext cx="73372" cy="7200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5879975" y="3852000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9975" y="3852000"/>
                  <a:ext cx="4320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/>
                <p:cNvSpPr txBox="1"/>
                <p:nvPr/>
              </p:nvSpPr>
              <p:spPr>
                <a:xfrm>
                  <a:off x="5901055" y="5507414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055" y="5507414"/>
                  <a:ext cx="43204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组合 82"/>
          <p:cNvGrpSpPr/>
          <p:nvPr/>
        </p:nvGrpSpPr>
        <p:grpSpPr>
          <a:xfrm>
            <a:off x="5015880" y="4211999"/>
            <a:ext cx="2952288" cy="1674565"/>
            <a:chOff x="5015880" y="4211999"/>
            <a:chExt cx="2952288" cy="1674565"/>
          </a:xfrm>
        </p:grpSpPr>
        <p:sp>
          <p:nvSpPr>
            <p:cNvPr id="84" name="Line 683"/>
            <p:cNvSpPr>
              <a:spLocks noChangeShapeType="1"/>
            </p:cNvSpPr>
            <p:nvPr/>
          </p:nvSpPr>
          <p:spPr bwMode="auto">
            <a:xfrm>
              <a:off x="6084000" y="4212000"/>
              <a:ext cx="1668184" cy="1359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683"/>
            <p:cNvSpPr>
              <a:spLocks noChangeShapeType="1"/>
            </p:cNvSpPr>
            <p:nvPr/>
          </p:nvSpPr>
          <p:spPr bwMode="auto">
            <a:xfrm flipH="1">
              <a:off x="5250158" y="4211999"/>
              <a:ext cx="826642" cy="13680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极点"/>
            <p:cNvSpPr/>
            <p:nvPr/>
          </p:nvSpPr>
          <p:spPr>
            <a:xfrm>
              <a:off x="6708020" y="4716443"/>
              <a:ext cx="73372" cy="80709"/>
            </a:xfrm>
            <a:prstGeom prst="ellipse">
              <a:avLst/>
            </a:prstGeom>
            <a:solidFill>
              <a:srgbClr val="7030A0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p:sp>
          <p:nvSpPr>
            <p:cNvPr id="88" name="极点"/>
            <p:cNvSpPr/>
            <p:nvPr/>
          </p:nvSpPr>
          <p:spPr>
            <a:xfrm>
              <a:off x="5446564" y="5165119"/>
              <a:ext cx="73372" cy="80709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/>
                <p:cNvSpPr txBox="1"/>
                <p:nvPr/>
              </p:nvSpPr>
              <p:spPr>
                <a:xfrm>
                  <a:off x="5015880" y="4947500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文本框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880" y="4947500"/>
                  <a:ext cx="43204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/>
                <p:cNvSpPr txBox="1"/>
                <p:nvPr/>
              </p:nvSpPr>
              <p:spPr>
                <a:xfrm>
                  <a:off x="6672064" y="4428772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文本框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064" y="4428772"/>
                  <a:ext cx="43204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/>
                <p:cNvSpPr txBox="1"/>
                <p:nvPr/>
              </p:nvSpPr>
              <p:spPr>
                <a:xfrm>
                  <a:off x="7608168" y="5517232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文本框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8168" y="5517232"/>
                  <a:ext cx="36000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3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5087928" y="5445224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928" y="5445224"/>
                  <a:ext cx="3600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502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的实部、虚部和辐角无意义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规定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=+∞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defRPr/>
                </a:pPr>
                <a:r>
                  <a:rPr lang="zh-CN" altLang="en-US" dirty="0" smtClean="0"/>
                  <a:t>约定</a:t>
                </a:r>
                <a:endParaRPr lang="en-US" altLang="zh-CN" dirty="0" smtClean="0"/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+∞=∞+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≠∞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−∞=∞−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≠∞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•∞=∞•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66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570087" y="983935"/>
            <a:ext cx="3131092" cy="2284010"/>
            <a:chOff x="6744072" y="3708000"/>
            <a:chExt cx="3131092" cy="2284010"/>
          </a:xfrm>
        </p:grpSpPr>
        <p:cxnSp>
          <p:nvCxnSpPr>
            <p:cNvPr id="20" name="x轴"/>
            <p:cNvCxnSpPr/>
            <p:nvPr/>
          </p:nvCxnSpPr>
          <p:spPr>
            <a:xfrm>
              <a:off x="6804000" y="5544000"/>
              <a:ext cx="241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x"/>
                <p:cNvSpPr txBox="1"/>
                <p:nvPr/>
              </p:nvSpPr>
              <p:spPr>
                <a:xfrm>
                  <a:off x="8568000" y="5459935"/>
                  <a:ext cx="7560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000" y="5459935"/>
                  <a:ext cx="756084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y轴"/>
            <p:cNvCxnSpPr/>
            <p:nvPr/>
          </p:nvCxnSpPr>
          <p:spPr>
            <a:xfrm rot="16200000">
              <a:off x="6120144" y="4896144"/>
              <a:ext cx="194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y"/>
                <p:cNvSpPr txBox="1"/>
                <p:nvPr/>
              </p:nvSpPr>
              <p:spPr>
                <a:xfrm>
                  <a:off x="6744072" y="3708000"/>
                  <a:ext cx="3934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y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072" y="3708000"/>
                  <a:ext cx="39344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"/>
                <p:cNvSpPr txBox="1"/>
                <p:nvPr/>
              </p:nvSpPr>
              <p:spPr>
                <a:xfrm>
                  <a:off x="6744072" y="5458337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072" y="5458337"/>
                  <a:ext cx="43204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M"/>
                <p:cNvSpPr txBox="1"/>
                <p:nvPr/>
              </p:nvSpPr>
              <p:spPr>
                <a:xfrm>
                  <a:off x="7901999" y="4071168"/>
                  <a:ext cx="19731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1999" y="4071168"/>
                  <a:ext cx="1973165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横坐标"/>
                <p:cNvSpPr txBox="1"/>
                <p:nvPr/>
              </p:nvSpPr>
              <p:spPr>
                <a:xfrm>
                  <a:off x="7608168" y="5530345"/>
                  <a:ext cx="7560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横坐标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8168" y="5530345"/>
                  <a:ext cx="75608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投影"/>
            <p:cNvCxnSpPr/>
            <p:nvPr/>
          </p:nvCxnSpPr>
          <p:spPr>
            <a:xfrm>
              <a:off x="8712000" y="4572000"/>
              <a:ext cx="0" cy="972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纵坐标"/>
                <p:cNvSpPr txBox="1"/>
                <p:nvPr/>
              </p:nvSpPr>
              <p:spPr>
                <a:xfrm>
                  <a:off x="6782671" y="4729836"/>
                  <a:ext cx="3934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纵坐标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671" y="4729836"/>
                  <a:ext cx="39344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投影"/>
            <p:cNvCxnSpPr/>
            <p:nvPr/>
          </p:nvCxnSpPr>
          <p:spPr>
            <a:xfrm flipH="1">
              <a:off x="7092000" y="4608000"/>
              <a:ext cx="16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极点"/>
            <p:cNvSpPr/>
            <p:nvPr/>
          </p:nvSpPr>
          <p:spPr>
            <a:xfrm>
              <a:off x="8676000" y="4572000"/>
              <a:ext cx="73372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55440" y="1118002"/>
            <a:ext cx="2471928" cy="1995858"/>
            <a:chOff x="1264205" y="3022519"/>
            <a:chExt cx="2471928" cy="1995858"/>
          </a:xfrm>
        </p:grpSpPr>
        <p:cxnSp>
          <p:nvCxnSpPr>
            <p:cNvPr id="40" name="x轴"/>
            <p:cNvCxnSpPr/>
            <p:nvPr/>
          </p:nvCxnSpPr>
          <p:spPr>
            <a:xfrm>
              <a:off x="1324133" y="4642375"/>
              <a:ext cx="241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y轴"/>
            <p:cNvCxnSpPr/>
            <p:nvPr/>
          </p:nvCxnSpPr>
          <p:spPr>
            <a:xfrm rot="16200000">
              <a:off x="640277" y="3994519"/>
              <a:ext cx="1944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"/>
                <p:cNvSpPr txBox="1"/>
                <p:nvPr/>
              </p:nvSpPr>
              <p:spPr>
                <a:xfrm>
                  <a:off x="1264205" y="4556712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4205" y="4556712"/>
                  <a:ext cx="432048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M"/>
                <p:cNvSpPr txBox="1"/>
                <p:nvPr/>
              </p:nvSpPr>
              <p:spPr>
                <a:xfrm>
                  <a:off x="3200896" y="3314164"/>
                  <a:ext cx="5115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896" y="3314164"/>
                  <a:ext cx="511581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投影"/>
            <p:cNvCxnSpPr/>
            <p:nvPr/>
          </p:nvCxnSpPr>
          <p:spPr>
            <a:xfrm>
              <a:off x="3232133" y="3670375"/>
              <a:ext cx="0" cy="972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投影"/>
            <p:cNvCxnSpPr/>
            <p:nvPr/>
          </p:nvCxnSpPr>
          <p:spPr>
            <a:xfrm flipH="1">
              <a:off x="1612133" y="3706375"/>
              <a:ext cx="16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极点"/>
            <p:cNvSpPr/>
            <p:nvPr/>
          </p:nvSpPr>
          <p:spPr>
            <a:xfrm>
              <a:off x="3196133" y="3670375"/>
              <a:ext cx="73372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</p:grpSp>
      <p:sp>
        <p:nvSpPr>
          <p:cNvPr id="51" name="x"/>
          <p:cNvSpPr txBox="1"/>
          <p:nvPr/>
        </p:nvSpPr>
        <p:spPr>
          <a:xfrm>
            <a:off x="1494747" y="3543399"/>
            <a:ext cx="16493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复平面</a:t>
            </a:r>
            <a:endParaRPr lang="zh-CN" altLang="en-US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x"/>
          <p:cNvSpPr txBox="1"/>
          <p:nvPr/>
        </p:nvSpPr>
        <p:spPr>
          <a:xfrm>
            <a:off x="8524042" y="3543399"/>
            <a:ext cx="16493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极坐标系</a:t>
            </a:r>
            <a:endParaRPr lang="zh-CN" altLang="en-US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x"/>
          <p:cNvSpPr txBox="1"/>
          <p:nvPr/>
        </p:nvSpPr>
        <p:spPr>
          <a:xfrm>
            <a:off x="4943872" y="3543399"/>
            <a:ext cx="173467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直角坐标系</a:t>
            </a:r>
            <a:endParaRPr lang="zh-CN" altLang="en-US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560961" y="2258288"/>
            <a:ext cx="864000" cy="0"/>
          </a:xfrm>
          <a:prstGeom prst="straightConnector1">
            <a:avLst/>
          </a:prstGeom>
          <a:ln w="635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7233369" y="2258288"/>
            <a:ext cx="864000" cy="0"/>
          </a:xfrm>
          <a:prstGeom prst="straightConnector1">
            <a:avLst/>
          </a:prstGeom>
          <a:ln w="635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438963" y="179001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一一对应</a:t>
            </a:r>
          </a:p>
        </p:txBody>
      </p:sp>
      <p:sp>
        <p:nvSpPr>
          <p:cNvPr id="57" name="矩形 56"/>
          <p:cNvSpPr/>
          <p:nvPr/>
        </p:nvSpPr>
        <p:spPr>
          <a:xfrm>
            <a:off x="7111371" y="178997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一一对应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x"/>
              <p:cNvSpPr txBox="1"/>
              <p:nvPr/>
            </p:nvSpPr>
            <p:spPr>
              <a:xfrm>
                <a:off x="1271464" y="4005064"/>
                <a:ext cx="2592000" cy="769441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实数</a:t>
                </a:r>
                <a:endParaRPr lang="en-US" altLang="zh-CN" sz="22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Arg</m:t>
                        </m:r>
                      </m:fName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</m:func>
                    <m:r>
                      <a:rPr lang="en-US" altLang="zh-CN" sz="22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</m:oMath>
                </a14:m>
                <a:r>
                  <a:rPr lang="zh-CN" altLang="en-US" sz="22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或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8" name="x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4005064"/>
                <a:ext cx="2592000" cy="769441"/>
              </a:xfrm>
              <a:prstGeom prst="rect">
                <a:avLst/>
              </a:prstGeom>
              <a:blipFill>
                <a:blip r:embed="rId11"/>
                <a:stretch>
                  <a:fillRect l="-1168" t="-4651" b="-13178"/>
                </a:stretch>
              </a:blipFill>
              <a:ln w="1905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x"/>
              <p:cNvSpPr txBox="1"/>
              <p:nvPr/>
            </p:nvSpPr>
            <p:spPr>
              <a:xfrm>
                <a:off x="1271464" y="4984117"/>
                <a:ext cx="2592000" cy="1006173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 smtClean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虚数</a:t>
                </a:r>
                <a:endParaRPr lang="en-US" altLang="zh-CN" sz="2200" dirty="0" smtClean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Arg</m:t>
                          </m:r>
                        </m:fName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𝑘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𝜋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5" name="x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4984117"/>
                <a:ext cx="2592000" cy="1006173"/>
              </a:xfrm>
              <a:prstGeom prst="rect">
                <a:avLst/>
              </a:prstGeom>
              <a:blipFill>
                <a:blip r:embed="rId12"/>
                <a:stretch>
                  <a:fillRect t="-3571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组合 69"/>
          <p:cNvGrpSpPr/>
          <p:nvPr/>
        </p:nvGrpSpPr>
        <p:grpSpPr>
          <a:xfrm>
            <a:off x="7852966" y="1151232"/>
            <a:ext cx="3499618" cy="2069600"/>
            <a:chOff x="6744072" y="3852000"/>
            <a:chExt cx="3499618" cy="2069600"/>
          </a:xfrm>
        </p:grpSpPr>
        <p:cxnSp>
          <p:nvCxnSpPr>
            <p:cNvPr id="71" name="x轴"/>
            <p:cNvCxnSpPr/>
            <p:nvPr/>
          </p:nvCxnSpPr>
          <p:spPr>
            <a:xfrm>
              <a:off x="7106170" y="5508000"/>
              <a:ext cx="295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x"/>
                <p:cNvSpPr txBox="1"/>
                <p:nvPr/>
              </p:nvSpPr>
              <p:spPr>
                <a:xfrm>
                  <a:off x="9487606" y="5459935"/>
                  <a:ext cx="7560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x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7606" y="5459935"/>
                  <a:ext cx="75608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"/>
                <p:cNvSpPr txBox="1"/>
                <p:nvPr/>
              </p:nvSpPr>
              <p:spPr>
                <a:xfrm>
                  <a:off x="6744072" y="5458337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072" y="5458337"/>
                  <a:ext cx="432048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M"/>
                <p:cNvSpPr txBox="1"/>
                <p:nvPr/>
              </p:nvSpPr>
              <p:spPr>
                <a:xfrm>
                  <a:off x="8100000" y="3852000"/>
                  <a:ext cx="19731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𝑦𝑖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000" y="3852000"/>
                  <a:ext cx="1973165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横坐标"/>
                <p:cNvSpPr txBox="1"/>
                <p:nvPr/>
              </p:nvSpPr>
              <p:spPr>
                <a:xfrm>
                  <a:off x="7380144" y="4357372"/>
                  <a:ext cx="10922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横坐标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144" y="4357372"/>
                  <a:ext cx="1092288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纵坐标"/>
                <p:cNvSpPr txBox="1"/>
                <p:nvPr/>
              </p:nvSpPr>
              <p:spPr>
                <a:xfrm>
                  <a:off x="7542980" y="5041255"/>
                  <a:ext cx="1588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4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</m:fName>
                          <m:e>
                            <m:r>
                              <a:rPr lang="en-US" altLang="zh-CN" sz="24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func>
                        <m:r>
                          <a:rPr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纵坐标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980" y="5041255"/>
                  <a:ext cx="1588040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极点"/>
            <p:cNvSpPr/>
            <p:nvPr/>
          </p:nvSpPr>
          <p:spPr>
            <a:xfrm>
              <a:off x="8928000" y="4284000"/>
              <a:ext cx="73372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V="1">
              <a:off x="7092000" y="4320000"/>
              <a:ext cx="1872000" cy="1188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弧形 78"/>
            <p:cNvSpPr/>
            <p:nvPr/>
          </p:nvSpPr>
          <p:spPr>
            <a:xfrm>
              <a:off x="7326324" y="5269840"/>
              <a:ext cx="322602" cy="468469"/>
            </a:xfrm>
            <a:prstGeom prst="arc">
              <a:avLst>
                <a:gd name="adj1" fmla="val 16200000"/>
                <a:gd name="adj2" fmla="val 19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692112" y="4017809"/>
                <a:ext cx="2448000" cy="792000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称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𝒓</m:t>
                    </m:r>
                  </m:oMath>
                </a14:m>
                <a:r>
                  <a:rPr lang="zh-CN" altLang="en-US" sz="2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 为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𝒛</m:t>
                    </m:r>
                  </m:oMath>
                </a14:m>
                <a:r>
                  <a:rPr lang="zh-CN" altLang="en-US" sz="2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 的</a:t>
                </a:r>
                <a:r>
                  <a:rPr lang="zh-CN" altLang="en-US" sz="2400" b="1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模</a:t>
                </a:r>
                <a:endParaRPr lang="en-US" altLang="zh-CN" sz="2400" b="1" dirty="0" smtClean="0">
                  <a:solidFill>
                    <a:srgbClr val="000000"/>
                  </a:solidFill>
                  <a:latin typeface="+mn-ea"/>
                  <a:ea typeface="+mn-ea"/>
                </a:endParaRPr>
              </a:p>
              <a:p>
                <a:pPr algn="ctr"/>
                <a:r>
                  <a:rPr lang="zh-CN" altLang="en-US" sz="2400" b="1" dirty="0" smtClean="0">
                    <a:solidFill>
                      <a:srgbClr val="000000"/>
                    </a:solidFill>
                    <a:latin typeface="+mn-ea"/>
                    <a:ea typeface="+mn-ea"/>
                  </a:rPr>
                  <a:t>记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为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𝒛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𝒓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112" y="4017809"/>
                <a:ext cx="2448000" cy="792000"/>
              </a:xfrm>
              <a:prstGeom prst="rect">
                <a:avLst/>
              </a:prstGeom>
              <a:blipFill>
                <a:blip r:embed="rId18"/>
                <a:stretch>
                  <a:fillRect t="-5263" b="-19549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/>
              <p:cNvSpPr/>
              <p:nvPr/>
            </p:nvSpPr>
            <p:spPr>
              <a:xfrm>
                <a:off x="7853579" y="4149080"/>
                <a:ext cx="3454015" cy="1569660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</a:rPr>
                  <a:t>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</a:rPr>
                  <a:t> 为极点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</a:rPr>
                  <a:t>正实轴为极轴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</a:rPr>
                  <a:t>逆时针为极角方向可以自然定义出复平面上的极坐标系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579" y="4149080"/>
                <a:ext cx="3454015" cy="1569660"/>
              </a:xfrm>
              <a:prstGeom prst="rect">
                <a:avLst/>
              </a:prstGeom>
              <a:blipFill>
                <a:blip r:embed="rId19"/>
                <a:stretch>
                  <a:fillRect l="-2456" t="-2692" r="-2105" b="-7308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/>
              <p:cNvSpPr/>
              <p:nvPr/>
            </p:nvSpPr>
            <p:spPr>
              <a:xfrm>
                <a:off x="4692112" y="5054402"/>
                <a:ext cx="2448000" cy="792000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称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𝜽</m:t>
                    </m:r>
                  </m:oMath>
                </a14:m>
                <a:r>
                  <a:rPr lang="zh-CN" altLang="en-US" sz="2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 为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𝒛</m:t>
                    </m:r>
                  </m:oMath>
                </a14:m>
                <a:r>
                  <a:rPr lang="zh-CN" altLang="en-US" sz="2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 的</a:t>
                </a:r>
                <a:r>
                  <a:rPr lang="zh-CN" altLang="en-US" sz="2400" b="1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辐角</a:t>
                </a:r>
                <a:endParaRPr lang="en-US" altLang="zh-CN" sz="2400" b="1" dirty="0" smtClean="0">
                  <a:solidFill>
                    <a:srgbClr val="000000"/>
                  </a:solidFill>
                  <a:latin typeface="+mn-ea"/>
                  <a:ea typeface="+mn-ea"/>
                </a:endParaRPr>
              </a:p>
              <a:p>
                <a:pPr algn="ctr"/>
                <a:r>
                  <a:rPr lang="zh-CN" altLang="en-US" sz="2400" b="1" dirty="0" smtClean="0">
                    <a:solidFill>
                      <a:srgbClr val="000000"/>
                    </a:solidFill>
                    <a:latin typeface="+mn-ea"/>
                    <a:ea typeface="+mn-ea"/>
                  </a:rPr>
                  <a:t>记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a:rPr lang="en-US" altLang="zh-CN" sz="24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𝐀𝐫𝐠</m:t>
                        </m:r>
                      </m:fName>
                      <m:e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𝒛</m:t>
                        </m:r>
                      </m:e>
                    </m:func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𝜽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112" y="5054402"/>
                <a:ext cx="2448000" cy="792000"/>
              </a:xfrm>
              <a:prstGeom prst="rect">
                <a:avLst/>
              </a:prstGeom>
              <a:blipFill>
                <a:blip r:embed="rId20"/>
                <a:stretch>
                  <a:fillRect l="-3218" t="-5263" r="-2475" b="-19549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>
            <a:stCxn id="81" idx="1"/>
            <a:endCxn id="4" idx="3"/>
          </p:cNvCxnSpPr>
          <p:nvPr/>
        </p:nvCxnSpPr>
        <p:spPr>
          <a:xfrm flipH="1" flipV="1">
            <a:off x="7140112" y="4413809"/>
            <a:ext cx="713467" cy="5201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81" idx="1"/>
            <a:endCxn id="82" idx="3"/>
          </p:cNvCxnSpPr>
          <p:nvPr/>
        </p:nvCxnSpPr>
        <p:spPr>
          <a:xfrm flipH="1">
            <a:off x="7140112" y="4933910"/>
            <a:ext cx="713467" cy="5164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63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6" grpId="0"/>
      <p:bldP spid="57" grpId="0"/>
      <p:bldP spid="58" grpId="0" animBg="1"/>
      <p:bldP spid="65" grpId="0" animBg="1"/>
      <p:bldP spid="4" grpId="0" animBg="1"/>
      <p:bldP spid="81" grpId="0" animBg="1"/>
      <p:bldP spid="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文"/>
          <p:cNvSpPr>
            <a:spLocks noGrp="1"/>
          </p:cNvSpPr>
          <p:nvPr>
            <p:ph type="body" sz="quarter" idx="10"/>
          </p:nvPr>
        </p:nvSpPr>
        <p:spPr>
          <a:xfrm>
            <a:off x="2855640" y="2636912"/>
            <a:ext cx="1800200" cy="1362253"/>
          </a:xfrm>
          <a:ln w="19050">
            <a:solidFill>
              <a:schemeClr val="accent1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极坐标</a:t>
            </a:r>
            <a:r>
              <a:rPr lang="zh-CN" altLang="en-US" dirty="0">
                <a:solidFill>
                  <a:srgbClr val="00B050"/>
                </a:solidFill>
              </a:rPr>
              <a:t>和直角坐标的</a:t>
            </a:r>
            <a:r>
              <a:rPr lang="zh-CN" altLang="en-US" dirty="0" smtClean="0">
                <a:solidFill>
                  <a:srgbClr val="00B050"/>
                </a:solidFill>
              </a:rPr>
              <a:t>对应</a:t>
            </a:r>
            <a:endParaRPr lang="en-US" altLang="zh-C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943872" y="1340768"/>
                <a:ext cx="2265620" cy="539571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72" y="1340768"/>
                <a:ext cx="2265620" cy="539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943872" y="2060848"/>
                <a:ext cx="6441828" cy="3952813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+mn-ea"/>
                            </a:rPr>
                            <m:t>Arg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arctan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+2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𝜋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&gt;0,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arctan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𝜋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&lt;0,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+2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𝜋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=0,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&gt;0,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+2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𝜋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=0,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&lt;0,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400">
                                    <a:latin typeface="+mn-ea"/>
                                    <a:ea typeface="+mn-ea"/>
                                  </a:rPr>
                                  <m:t>任意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>
                                    <a:latin typeface="+mn-ea"/>
                                    <a:ea typeface="+mn-ea"/>
                                  </a:rPr>
                                  <m:t>/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无意义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=0.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+mn-ea"/>
                  <a:ea typeface="+mn-ea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ℤ</m:t>
                    </m:r>
                  </m:oMath>
                </a14:m>
                <a:r>
                  <a:rPr lang="en-US" altLang="zh-CN" sz="2400" dirty="0"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72" y="2060848"/>
                <a:ext cx="6441828" cy="3952813"/>
              </a:xfrm>
              <a:prstGeom prst="rect">
                <a:avLst/>
              </a:prstGeom>
              <a:blipFill>
                <a:blip r:embed="rId3"/>
                <a:stretch>
                  <a:fillRect l="-1321" b="-169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83432" y="2636912"/>
                <a:ext cx="1620000" cy="461665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2636912"/>
                <a:ext cx="16200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83432" y="3537501"/>
                <a:ext cx="1620000" cy="461665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3537501"/>
                <a:ext cx="1620000" cy="461665"/>
              </a:xfrm>
              <a:prstGeom prst="rect">
                <a:avLst/>
              </a:prstGeom>
              <a:blipFill>
                <a:blip r:embed="rId5"/>
                <a:stretch>
                  <a:fillRect b="-10127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>
            <a:stCxn id="4" idx="1"/>
            <a:endCxn id="5" idx="3"/>
          </p:cNvCxnSpPr>
          <p:nvPr/>
        </p:nvCxnSpPr>
        <p:spPr>
          <a:xfrm flipH="1" flipV="1">
            <a:off x="2603432" y="2867745"/>
            <a:ext cx="252208" cy="450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1"/>
            <a:endCxn id="6" idx="3"/>
          </p:cNvCxnSpPr>
          <p:nvPr/>
        </p:nvCxnSpPr>
        <p:spPr>
          <a:xfrm flipH="1">
            <a:off x="2603432" y="3318039"/>
            <a:ext cx="252208" cy="45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3"/>
            <a:endCxn id="2" idx="1"/>
          </p:cNvCxnSpPr>
          <p:nvPr/>
        </p:nvCxnSpPr>
        <p:spPr>
          <a:xfrm flipV="1">
            <a:off x="4655840" y="1610554"/>
            <a:ext cx="288032" cy="1707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3" idx="1"/>
          </p:cNvCxnSpPr>
          <p:nvPr/>
        </p:nvCxnSpPr>
        <p:spPr>
          <a:xfrm>
            <a:off x="4655840" y="3318039"/>
            <a:ext cx="288032" cy="719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272000" y="1260000"/>
                <a:ext cx="4176000" cy="745460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−∞,+∞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000" y="1260000"/>
                <a:ext cx="4176000" cy="7454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2963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" grpId="0" animBg="1"/>
      <p:bldP spid="3" grpId="0" animBg="1"/>
      <p:bldP spid="5" grpId="0" animBg="1"/>
      <p:bldP spid="6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747848" y="3133005"/>
                <a:ext cx="4866589" cy="461665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uncPr>
                            <m:fName>
                              <m:r>
                                <a:rPr lang="en-US" altLang="zh-CN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𝐑𝐞</m:t>
                              </m:r>
                            </m:fName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𝒛</m:t>
                              </m:r>
                            </m:e>
                          </m:func>
                        </m:e>
                      </m:d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uncPr>
                            <m:fName>
                              <m:r>
                                <a:rPr lang="en-US" altLang="zh-CN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𝐈𝐦</m:t>
                              </m:r>
                            </m:fName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𝒛</m:t>
                              </m:r>
                            </m:e>
                          </m:func>
                        </m:e>
                      </m:d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⩽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𝒛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⩽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uncPr>
                            <m:fName>
                              <m:r>
                                <a:rPr lang="en-US" altLang="zh-CN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𝐑𝐞</m:t>
                              </m:r>
                            </m:fName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𝒛</m:t>
                              </m:r>
                            </m:e>
                          </m:func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uncPr>
                            <m:fName>
                              <m:r>
                                <a:rPr lang="en-US" altLang="zh-CN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𝐈𝐦</m:t>
                              </m:r>
                            </m:fName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48" y="3133005"/>
                <a:ext cx="4866589" cy="461665"/>
              </a:xfrm>
              <a:prstGeom prst="rect">
                <a:avLst/>
              </a:prstGeom>
              <a:blipFill>
                <a:blip r:embed="rId3"/>
                <a:stretch>
                  <a:fillRect b="-5063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747848" y="3926514"/>
                <a:ext cx="5173596" cy="509178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⩽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⩽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48" y="3926514"/>
                <a:ext cx="5173596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747848" y="2331161"/>
                <a:ext cx="2358915" cy="470000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𝑧</m:t>
                      </m:r>
                      <m:bar>
                        <m:barPr>
                          <m:pos m:val="top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ar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bar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</m:t>
                                  </m:r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48" y="2331161"/>
                <a:ext cx="2358915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747848" y="4767535"/>
                <a:ext cx="5996000" cy="461665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⩽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48" y="4767535"/>
                <a:ext cx="5996000" cy="461665"/>
              </a:xfrm>
              <a:prstGeom prst="rect">
                <a:avLst/>
              </a:prstGeom>
              <a:blipFill>
                <a:blip r:embed="rId6"/>
                <a:stretch>
                  <a:fillRect b="-6329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983432" y="1569253"/>
            <a:ext cx="2339102" cy="46166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indent="-228600" algn="ctr">
              <a:defRPr/>
            </a:pPr>
            <a:r>
              <a:rPr lang="zh-CN" altLang="en-US" sz="2400" b="1" dirty="0">
                <a:solidFill>
                  <a:srgbClr val="00B050"/>
                </a:solidFill>
                <a:latin typeface="+mn-ea"/>
                <a:ea typeface="+mn-ea"/>
              </a:rPr>
              <a:t>复数模的不等式</a:t>
            </a:r>
            <a:endParaRPr lang="en-US" altLang="zh-CN" sz="24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367584" y="1341427"/>
                <a:ext cx="3888432" cy="1603003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i="1" dirty="0" smtClean="0">
                  <a:latin typeface="+mn-ea"/>
                  <a:ea typeface="+mn-ea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+2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+mn-ea"/>
                            </a:rPr>
                            <m:t>Re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𝑧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⩽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dirty="0" smtClean="0">
                  <a:latin typeface="+mn-ea"/>
                  <a:ea typeface="+mn-ea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+mn-ea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584" y="1341427"/>
                <a:ext cx="3888432" cy="1603003"/>
              </a:xfrm>
              <a:prstGeom prst="rect">
                <a:avLst/>
              </a:prstGeom>
              <a:blipFill>
                <a:blip r:embed="rId7"/>
                <a:stretch>
                  <a:fillRect l="-469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983432" y="2331700"/>
            <a:ext cx="1723549" cy="46166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latin typeface="+mn-ea"/>
                <a:ea typeface="+mn-ea"/>
              </a:rPr>
              <a:t>由定义可知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25" name="直接连接符 24"/>
          <p:cNvCxnSpPr>
            <a:stCxn id="18" idx="1"/>
            <a:endCxn id="24" idx="3"/>
          </p:cNvCxnSpPr>
          <p:nvPr/>
        </p:nvCxnSpPr>
        <p:spPr>
          <a:xfrm flipH="1" flipV="1">
            <a:off x="2706981" y="2562533"/>
            <a:ext cx="1040867" cy="3628"/>
          </a:xfrm>
          <a:prstGeom prst="line">
            <a:avLst/>
          </a:prstGeom>
          <a:ln w="63500"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83432" y="3750100"/>
            <a:ext cx="1724400" cy="86400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400" dirty="0" smtClean="0">
                <a:latin typeface="+mn-ea"/>
                <a:ea typeface="+mn-ea"/>
              </a:rPr>
              <a:t>由三角不等式可知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28" name="直接连接符 27"/>
          <p:cNvCxnSpPr>
            <a:stCxn id="2" idx="1"/>
            <a:endCxn id="27" idx="3"/>
          </p:cNvCxnSpPr>
          <p:nvPr/>
        </p:nvCxnSpPr>
        <p:spPr>
          <a:xfrm flipH="1">
            <a:off x="2707832" y="3363838"/>
            <a:ext cx="1040016" cy="818262"/>
          </a:xfrm>
          <a:prstGeom prst="line">
            <a:avLst/>
          </a:prstGeom>
          <a:ln w="63500"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7" idx="1"/>
            <a:endCxn id="27" idx="3"/>
          </p:cNvCxnSpPr>
          <p:nvPr/>
        </p:nvCxnSpPr>
        <p:spPr>
          <a:xfrm flipH="1">
            <a:off x="2707832" y="4181103"/>
            <a:ext cx="1040016" cy="997"/>
          </a:xfrm>
          <a:prstGeom prst="line">
            <a:avLst/>
          </a:prstGeom>
          <a:ln w="63500"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9" idx="1"/>
            <a:endCxn id="27" idx="3"/>
          </p:cNvCxnSpPr>
          <p:nvPr/>
        </p:nvCxnSpPr>
        <p:spPr>
          <a:xfrm flipH="1" flipV="1">
            <a:off x="2707832" y="4182100"/>
            <a:ext cx="1040016" cy="816268"/>
          </a:xfrm>
          <a:prstGeom prst="line">
            <a:avLst/>
          </a:prstGeom>
          <a:ln w="63500"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1" idx="2"/>
            <a:endCxn id="17" idx="3"/>
          </p:cNvCxnSpPr>
          <p:nvPr/>
        </p:nvCxnSpPr>
        <p:spPr>
          <a:xfrm rot="5400000">
            <a:off x="8498286" y="3367588"/>
            <a:ext cx="1236673" cy="390356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9455816" y="3176919"/>
            <a:ext cx="1368152" cy="707886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+mn-ea"/>
                <a:ea typeface="+mn-ea"/>
              </a:rPr>
              <a:t>也可以代数证明</a:t>
            </a:r>
            <a:endParaRPr lang="zh-CN" altLang="en-US" sz="2000" dirty="0">
              <a:latin typeface="+mn-ea"/>
              <a:ea typeface="+mn-ea"/>
            </a:endParaRPr>
          </a:p>
        </p:txBody>
      </p:sp>
      <p:cxnSp>
        <p:nvCxnSpPr>
          <p:cNvPr id="59" name="肘形连接符 58"/>
          <p:cNvCxnSpPr>
            <a:endCxn id="19" idx="3"/>
          </p:cNvCxnSpPr>
          <p:nvPr/>
        </p:nvCxnSpPr>
        <p:spPr>
          <a:xfrm rot="5400000">
            <a:off x="9328949" y="3359330"/>
            <a:ext cx="2053937" cy="1224138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05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7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文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 lnSpcReduction="10000"/>
              </a:bodyPr>
              <a:lstStyle/>
              <a:p>
                <a:pPr marL="0" indent="0" algn="ctr">
                  <a:spcAft>
                    <a:spcPts val="0"/>
                  </a:spcAft>
                  <a:buNone/>
                </a:pPr>
                <a:r>
                  <a:rPr lang="zh-CN" altLang="en-US" b="1" dirty="0">
                    <a:solidFill>
                      <a:srgbClr val="00B050"/>
                    </a:solidFill>
                  </a:rPr>
                  <a:t>主辐</a:t>
                </a:r>
                <a:r>
                  <a:rPr lang="zh-CN" altLang="en-US" b="1" dirty="0" smtClean="0">
                    <a:solidFill>
                      <a:srgbClr val="00B050"/>
                    </a:solidFill>
                  </a:rPr>
                  <a:t>角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的辐角有无穷多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个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altLang="en-US" dirty="0">
                    <a:latin typeface="Cambria Math" panose="02040503050406030204" pitchFamily="18" charset="0"/>
                  </a:rPr>
                  <a:t>为了简便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固定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选择其中位于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 的那个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并称之为</a:t>
                </a:r>
                <a:r>
                  <a:rPr lang="zh-CN" altLang="en-US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主辐角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记作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𝐚𝐫𝐠</m:t>
                          </m:r>
                        </m:fName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func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𝐚𝐫𝐜𝐭𝐚𝐧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num>
                                      <m:den>
                                        <m:r>
                                          <a:rPr lang="en-US" altLang="zh-CN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b="1" i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𝐚𝐫𝐜𝐭𝐚𝐧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num>
                                      <m:den>
                                        <m:r>
                                          <a:rPr lang="en-US" altLang="zh-CN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altLang="zh-CN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  <m:r>
                                  <a:rPr lang="en-US" altLang="zh-CN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⩾</m:t>
                                </m:r>
                                <m:r>
                                  <a:rPr lang="en-US" altLang="zh-CN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b="1" i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𝐚𝐫𝐜𝐭𝐚𝐧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num>
                                      <m:den>
                                        <m:r>
                                          <a:rPr lang="en-US" altLang="zh-CN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altLang="zh-CN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b="1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num>
                                  <m:den>
                                    <m:r>
                                      <a:rPr lang="en-US" altLang="zh-CN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altLang="zh-CN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b="1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num>
                                  <m:den>
                                    <m:r>
                                      <a:rPr lang="en-US" altLang="zh-CN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altLang="zh-CN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4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/>
          <p:cNvGrpSpPr/>
          <p:nvPr/>
        </p:nvGrpSpPr>
        <p:grpSpPr>
          <a:xfrm>
            <a:off x="6744072" y="2276872"/>
            <a:ext cx="4464496" cy="3456384"/>
            <a:chOff x="6744072" y="2276872"/>
            <a:chExt cx="4464496" cy="3456384"/>
          </a:xfrm>
        </p:grpSpPr>
        <p:cxnSp>
          <p:nvCxnSpPr>
            <p:cNvPr id="5" name="x轴"/>
            <p:cNvCxnSpPr/>
            <p:nvPr/>
          </p:nvCxnSpPr>
          <p:spPr>
            <a:xfrm>
              <a:off x="6744072" y="3960000"/>
              <a:ext cx="4464496" cy="0"/>
            </a:xfrm>
            <a:prstGeom prst="straightConnector1">
              <a:avLst/>
            </a:prstGeom>
            <a:ln w="127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y轴"/>
            <p:cNvCxnSpPr/>
            <p:nvPr/>
          </p:nvCxnSpPr>
          <p:spPr>
            <a:xfrm flipV="1">
              <a:off x="9000000" y="2276872"/>
              <a:ext cx="0" cy="3456384"/>
            </a:xfrm>
            <a:prstGeom prst="straightConnector1">
              <a:avLst/>
            </a:prstGeom>
            <a:ln w="127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"/>
                <p:cNvSpPr txBox="1"/>
                <p:nvPr/>
              </p:nvSpPr>
              <p:spPr>
                <a:xfrm>
                  <a:off x="8544272" y="3987230"/>
                  <a:ext cx="5285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4272" y="3987230"/>
                  <a:ext cx="52859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组合 28"/>
          <p:cNvGrpSpPr/>
          <p:nvPr/>
        </p:nvGrpSpPr>
        <p:grpSpPr>
          <a:xfrm>
            <a:off x="9048328" y="2863463"/>
            <a:ext cx="2370437" cy="2149713"/>
            <a:chOff x="9048328" y="2863463"/>
            <a:chExt cx="2370437" cy="2149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M"/>
                <p:cNvSpPr txBox="1"/>
                <p:nvPr/>
              </p:nvSpPr>
              <p:spPr>
                <a:xfrm>
                  <a:off x="9153453" y="2863463"/>
                  <a:ext cx="1344472" cy="724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3453" y="2863463"/>
                  <a:ext cx="1344472" cy="7247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极点"/>
            <p:cNvSpPr/>
            <p:nvPr/>
          </p:nvSpPr>
          <p:spPr>
            <a:xfrm>
              <a:off x="9462615" y="3499644"/>
              <a:ext cx="72000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p:sp>
          <p:nvSpPr>
            <p:cNvPr id="12" name="极点"/>
            <p:cNvSpPr/>
            <p:nvPr/>
          </p:nvSpPr>
          <p:spPr>
            <a:xfrm>
              <a:off x="9615015" y="4363740"/>
              <a:ext cx="72000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M"/>
                <p:cNvSpPr txBox="1"/>
                <p:nvPr/>
              </p:nvSpPr>
              <p:spPr>
                <a:xfrm>
                  <a:off x="9048328" y="4288426"/>
                  <a:ext cx="2370437" cy="724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8328" y="4288426"/>
                  <a:ext cx="2370437" cy="7247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极点"/>
            <p:cNvSpPr/>
            <p:nvPr/>
          </p:nvSpPr>
          <p:spPr>
            <a:xfrm>
              <a:off x="9840424" y="3924000"/>
              <a:ext cx="72000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M"/>
                <p:cNvSpPr txBox="1"/>
                <p:nvPr/>
              </p:nvSpPr>
              <p:spPr>
                <a:xfrm>
                  <a:off x="9813409" y="3598600"/>
                  <a:ext cx="4446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3409" y="3598600"/>
                  <a:ext cx="44467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/>
          <p:cNvGrpSpPr/>
          <p:nvPr/>
        </p:nvGrpSpPr>
        <p:grpSpPr>
          <a:xfrm>
            <a:off x="6627246" y="2808566"/>
            <a:ext cx="1907294" cy="1490475"/>
            <a:chOff x="6627246" y="2808566"/>
            <a:chExt cx="1907294" cy="14904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M"/>
                <p:cNvSpPr txBox="1"/>
                <p:nvPr/>
              </p:nvSpPr>
              <p:spPr>
                <a:xfrm>
                  <a:off x="6627246" y="2808566"/>
                  <a:ext cx="1907294" cy="724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7246" y="2808566"/>
                  <a:ext cx="1907294" cy="72475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极点"/>
            <p:cNvSpPr/>
            <p:nvPr/>
          </p:nvSpPr>
          <p:spPr>
            <a:xfrm>
              <a:off x="7968208" y="3427636"/>
              <a:ext cx="72000" cy="73372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p:sp>
          <p:nvSpPr>
            <p:cNvPr id="23" name="极点"/>
            <p:cNvSpPr/>
            <p:nvPr/>
          </p:nvSpPr>
          <p:spPr>
            <a:xfrm>
              <a:off x="8155780" y="3924000"/>
              <a:ext cx="72000" cy="73372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M"/>
                <p:cNvSpPr txBox="1"/>
                <p:nvPr/>
              </p:nvSpPr>
              <p:spPr>
                <a:xfrm>
                  <a:off x="8134125" y="3837376"/>
                  <a:ext cx="38859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4125" y="3837376"/>
                  <a:ext cx="388598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组合 31"/>
          <p:cNvGrpSpPr/>
          <p:nvPr/>
        </p:nvGrpSpPr>
        <p:grpSpPr>
          <a:xfrm>
            <a:off x="6754341" y="4305938"/>
            <a:ext cx="1799067" cy="724750"/>
            <a:chOff x="6754341" y="4305938"/>
            <a:chExt cx="1799067" cy="724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M"/>
                <p:cNvSpPr txBox="1"/>
                <p:nvPr/>
              </p:nvSpPr>
              <p:spPr>
                <a:xfrm>
                  <a:off x="6754341" y="4305938"/>
                  <a:ext cx="1799067" cy="724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4341" y="4305938"/>
                  <a:ext cx="1799067" cy="72475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极点"/>
            <p:cNvSpPr/>
            <p:nvPr/>
          </p:nvSpPr>
          <p:spPr>
            <a:xfrm>
              <a:off x="7968208" y="4363740"/>
              <a:ext cx="72000" cy="73372"/>
            </a:xfrm>
            <a:prstGeom prst="ellipse">
              <a:avLst/>
            </a:prstGeom>
            <a:solidFill>
              <a:srgbClr val="7030A0"/>
            </a:solidFill>
            <a:ln w="31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571050" y="3111440"/>
            <a:ext cx="891565" cy="2519429"/>
            <a:chOff x="8571050" y="3111440"/>
            <a:chExt cx="891565" cy="2519429"/>
          </a:xfrm>
        </p:grpSpPr>
        <p:sp>
          <p:nvSpPr>
            <p:cNvPr id="25" name="极点"/>
            <p:cNvSpPr/>
            <p:nvPr/>
          </p:nvSpPr>
          <p:spPr>
            <a:xfrm>
              <a:off x="8964000" y="3429000"/>
              <a:ext cx="72000" cy="73372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p:sp>
          <p:nvSpPr>
            <p:cNvPr id="26" name="极点"/>
            <p:cNvSpPr/>
            <p:nvPr/>
          </p:nvSpPr>
          <p:spPr>
            <a:xfrm>
              <a:off x="8964000" y="5155828"/>
              <a:ext cx="72000" cy="73372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rgbClr val="0066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M"/>
                <p:cNvSpPr txBox="1"/>
                <p:nvPr/>
              </p:nvSpPr>
              <p:spPr>
                <a:xfrm>
                  <a:off x="8571050" y="3111440"/>
                  <a:ext cx="522509" cy="719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050" y="3111440"/>
                  <a:ext cx="522509" cy="71994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M"/>
                <p:cNvSpPr txBox="1"/>
                <p:nvPr/>
              </p:nvSpPr>
              <p:spPr>
                <a:xfrm>
                  <a:off x="8940106" y="4910928"/>
                  <a:ext cx="522509" cy="719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M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0106" y="4910928"/>
                  <a:ext cx="522509" cy="719941"/>
                </a:xfrm>
                <a:prstGeom prst="rect">
                  <a:avLst/>
                </a:prstGeom>
                <a:blipFill>
                  <a:blip r:embed="rId11"/>
                  <a:stretch>
                    <a:fillRect r="-82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0388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  <a:defRPr/>
                </a:pPr>
                <a:r>
                  <a:rPr lang="zh-CN" altLang="en-US" dirty="0" smtClean="0">
                    <a:solidFill>
                      <a:srgbClr val="00B0F0"/>
                    </a:solidFill>
                  </a:rPr>
                  <a:t>典型例题：共轭复数解决模的等式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证明 </a:t>
                </a:r>
                <a:r>
                  <a:rPr lang="en-US" altLang="zh-CN" dirty="0"/>
                  <a:t>(1</a:t>
                </a:r>
                <a:r>
                  <a:rPr lang="en-US" altLang="zh-CN" dirty="0" smtClean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•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altLang="zh-CN" b="0" dirty="0" smtClean="0">
                    <a:solidFill>
                      <a:srgbClr val="000000"/>
                    </a:solidFill>
                  </a:rPr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Re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由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•</m:t>
                    </m:r>
                    <m:bar>
                      <m:barPr>
                        <m:pos m:val="top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ba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ba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ba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•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所以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•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同理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•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</a:rPr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ba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ba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ba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ba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28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070265" y="1052736"/>
                <a:ext cx="1712777" cy="830997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265" y="1052736"/>
                <a:ext cx="1712777" cy="830997"/>
              </a:xfrm>
              <a:prstGeom prst="rect">
                <a:avLst/>
              </a:prstGeom>
              <a:blipFill>
                <a:blip r:embed="rId2"/>
                <a:stretch>
                  <a:fillRect b="-5036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V="1">
            <a:off x="3783042" y="1464886"/>
            <a:ext cx="1448862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421305" y="4747599"/>
                <a:ext cx="3010696" cy="841641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rgbClr val="00B0F0"/>
                    </a:solidFill>
                    <a:latin typeface="+mn-ea"/>
                    <a:ea typeface="+mn-ea"/>
                  </a:rPr>
                  <a:t>欧拉恒等式</a:t>
                </a:r>
                <a:endParaRPr lang="en-US" altLang="zh-CN" sz="2400" dirty="0" smtClean="0">
                  <a:solidFill>
                    <a:srgbClr val="00B0F0"/>
                  </a:solidFill>
                  <a:latin typeface="+mn-ea"/>
                  <a:ea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  <m:r>
                            <a:rPr lang="en-US" altLang="zh-CN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𝜽</m:t>
                          </m:r>
                        </m:sup>
                      </m:sSup>
                      <m:r>
                        <a:rPr lang="en-US" altLang="zh-CN" sz="24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a:rPr lang="en-US" altLang="zh-CN" sz="24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𝐜𝐨𝐬</m:t>
                          </m:r>
                        </m:fName>
                        <m:e>
                          <m:r>
                            <a:rPr lang="en-US" altLang="zh-CN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𝜽</m:t>
                          </m:r>
                        </m:e>
                      </m:func>
                      <m:r>
                        <a:rPr lang="en-US" altLang="zh-CN" sz="24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𝒊</m:t>
                      </m:r>
                      <m:func>
                        <m:funcPr>
                          <m:ctrlPr>
                            <a:rPr lang="en-US" altLang="zh-CN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a:rPr lang="en-US" altLang="zh-CN" sz="24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𝐬𝐢𝐧</m:t>
                          </m:r>
                        </m:fName>
                        <m:e>
                          <m:r>
                            <a:rPr lang="en-US" altLang="zh-CN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zh-CN" altLang="en-US" sz="2400" dirty="0">
                  <a:solidFill>
                    <a:srgbClr val="00B0F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305" y="4747599"/>
                <a:ext cx="3010696" cy="841641"/>
              </a:xfrm>
              <a:prstGeom prst="rect">
                <a:avLst/>
              </a:prstGeom>
              <a:blipFill>
                <a:blip r:embed="rId3"/>
                <a:stretch>
                  <a:fillRect t="-4965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231904" y="4916419"/>
                <a:ext cx="4716000" cy="472309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2400" b="1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指数形式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+mn-ea"/>
                      </a:rPr>
                      <m:t>𝒛</m:t>
                    </m:r>
                    <m:r>
                      <a:rPr lang="en-US" altLang="zh-CN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+mn-ea"/>
                      </a:rPr>
                      <m:t>𝒓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𝜽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+mn-ea"/>
                      </a:rPr>
                      <m:t>𝒓</m:t>
                    </m:r>
                    <m:func>
                      <m:funcPr>
                        <m:ctrlP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a:rPr lang="en-US" altLang="zh-CN" sz="24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𝐞𝐱𝐩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𝜽</m:t>
                            </m:r>
                          </m:e>
                        </m:d>
                      </m:e>
                    </m:func>
                  </m:oMath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4" y="4916419"/>
                <a:ext cx="4716000" cy="472309"/>
              </a:xfrm>
              <a:prstGeom prst="rect">
                <a:avLst/>
              </a:prstGeom>
              <a:blipFill>
                <a:blip r:embed="rId4"/>
                <a:stretch>
                  <a:fillRect t="-4938" b="-2469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7756294" y="2718161"/>
            <a:ext cx="3624064" cy="1200329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+mn-ea"/>
                <a:ea typeface="+mn-ea"/>
              </a:rPr>
              <a:t>三角形式和指数形式在进行复数的乘法、除法和幂次计算</a:t>
            </a:r>
            <a:r>
              <a:rPr lang="zh-CN" altLang="en-US" sz="2400" dirty="0" smtClean="0">
                <a:latin typeface="+mn-ea"/>
                <a:ea typeface="+mn-ea"/>
              </a:rPr>
              <a:t>中非常方便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24" name="直接箭头连接符 23"/>
          <p:cNvCxnSpPr>
            <a:stCxn id="55" idx="2"/>
            <a:endCxn id="19" idx="0"/>
          </p:cNvCxnSpPr>
          <p:nvPr/>
        </p:nvCxnSpPr>
        <p:spPr>
          <a:xfrm>
            <a:off x="7589904" y="1720234"/>
            <a:ext cx="0" cy="3196185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3"/>
            <a:endCxn id="19" idx="1"/>
          </p:cNvCxnSpPr>
          <p:nvPr/>
        </p:nvCxnSpPr>
        <p:spPr>
          <a:xfrm flipV="1">
            <a:off x="4432001" y="5152574"/>
            <a:ext cx="799903" cy="1584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5231904" y="1258569"/>
                <a:ext cx="4716000" cy="461665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zh-CN" altLang="en-US" sz="2400" b="1" dirty="0">
                    <a:solidFill>
                      <a:srgbClr val="00B050"/>
                    </a:solidFill>
                    <a:latin typeface="+mn-ea"/>
                    <a:ea typeface="+mn-ea"/>
                  </a:rPr>
                  <a:t>三角形式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+mn-ea"/>
                      </a:rPr>
                      <m:t>𝒛</m:t>
                    </m:r>
                    <m:r>
                      <a:rPr lang="en-US" altLang="zh-CN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+mn-ea"/>
                      </a:rPr>
                      <m:t>𝒓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uncPr>
                          <m:fName>
                            <m:r>
                              <a:rPr lang="en-US" altLang="zh-CN" sz="2400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𝐜𝐨𝐬</m:t>
                            </m:r>
                          </m:fName>
                          <m:e>
                            <m: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𝜽</m:t>
                            </m:r>
                          </m:e>
                        </m:func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  <m:func>
                          <m:funcPr>
                            <m:ctrlP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uncPr>
                          <m:fName>
                            <m:r>
                              <a:rPr lang="en-US" altLang="zh-CN" sz="2400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𝜽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2400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4" y="1258569"/>
                <a:ext cx="4716000" cy="461665"/>
              </a:xfrm>
              <a:prstGeom prst="rect">
                <a:avLst/>
              </a:prstGeom>
              <a:blipFill>
                <a:blip r:embed="rId6"/>
                <a:stretch>
                  <a:fillRect t="-8861" b="-25316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云形 1"/>
              <p:cNvSpPr/>
              <p:nvPr/>
            </p:nvSpPr>
            <p:spPr>
              <a:xfrm>
                <a:off x="1055440" y="1988840"/>
                <a:ext cx="4392488" cy="2376264"/>
              </a:xfrm>
              <a:prstGeom prst="clou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2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目前我们尚未解释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的含义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也没有证明欧拉恒等式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所以我们只把它当做三角表示的一种等价写法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endParaRPr lang="zh-CN" altLang="en-US" sz="2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云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1988840"/>
                <a:ext cx="4392488" cy="2376264"/>
              </a:xfrm>
              <a:prstGeom prst="cloud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242108" y="1916972"/>
            <a:ext cx="1934012" cy="2521827"/>
            <a:chOff x="4810060" y="1916972"/>
            <a:chExt cx="1934012" cy="252182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060" y="1916972"/>
              <a:ext cx="1932315" cy="2520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4810872" y="1918799"/>
              <a:ext cx="1933200" cy="2520000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txBody>
            <a:bodyPr wrap="square" anchor="b">
              <a:no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  <a:ea typeface="+mn-ea"/>
                </a:rPr>
                <a:t>欧拉 </a:t>
              </a:r>
              <a:r>
                <a:rPr lang="en-US" altLang="zh-CN" sz="2400" b="1" dirty="0" smtClean="0"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ea"/>
                  <a:ea typeface="+mn-ea"/>
                </a:rPr>
                <a:t>Euler</a:t>
              </a:r>
              <a:endParaRPr lang="zh-CN" altLang="en-US" sz="24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5231904" y="5630398"/>
            <a:ext cx="4648516" cy="40011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latin typeface="+mn-ea"/>
                <a:ea typeface="+mn-ea"/>
              </a:rPr>
              <a:t>由</a:t>
            </a:r>
            <a:r>
              <a:rPr lang="en-US" altLang="zh-CN" sz="2000" dirty="0" smtClean="0">
                <a:latin typeface="+mn-ea"/>
                <a:ea typeface="+mn-ea"/>
              </a:rPr>
              <a:t>Cotes</a:t>
            </a:r>
            <a:r>
              <a:rPr lang="zh-CN" altLang="en-US" sz="2000" dirty="0" smtClean="0">
                <a:latin typeface="+mn-ea"/>
                <a:ea typeface="+mn-ea"/>
              </a:rPr>
              <a:t>于</a:t>
            </a:r>
            <a:r>
              <a:rPr lang="en-US" altLang="zh-CN" sz="2000" dirty="0" smtClean="0">
                <a:latin typeface="+mn-ea"/>
                <a:ea typeface="+mn-ea"/>
              </a:rPr>
              <a:t>1714</a:t>
            </a:r>
            <a:r>
              <a:rPr lang="zh-CN" altLang="en-US" sz="2000" dirty="0" smtClean="0">
                <a:latin typeface="+mn-ea"/>
                <a:ea typeface="+mn-ea"/>
              </a:rPr>
              <a:t>年、欧拉于</a:t>
            </a:r>
            <a:r>
              <a:rPr lang="en-US" altLang="zh-CN" sz="2000" dirty="0" smtClean="0">
                <a:latin typeface="+mn-ea"/>
                <a:ea typeface="+mn-ea"/>
              </a:rPr>
              <a:t>1748</a:t>
            </a:r>
            <a:r>
              <a:rPr lang="zh-CN" altLang="en-US" sz="2000" dirty="0" smtClean="0">
                <a:latin typeface="+mn-ea"/>
                <a:ea typeface="+mn-ea"/>
              </a:rPr>
              <a:t>年得到</a:t>
            </a:r>
            <a:endParaRPr lang="zh-CN" altLang="en-US" sz="2000" dirty="0">
              <a:latin typeface="+mn-ea"/>
              <a:ea typeface="+mn-ea"/>
            </a:endParaRPr>
          </a:p>
        </p:txBody>
      </p:sp>
      <p:cxnSp>
        <p:nvCxnSpPr>
          <p:cNvPr id="13" name="肘形连接符 12"/>
          <p:cNvCxnSpPr>
            <a:stCxn id="18" idx="2"/>
            <a:endCxn id="14" idx="1"/>
          </p:cNvCxnSpPr>
          <p:nvPr/>
        </p:nvCxnSpPr>
        <p:spPr>
          <a:xfrm rot="16200000" flipH="1">
            <a:off x="3958672" y="4557220"/>
            <a:ext cx="241213" cy="23052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206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3" grpId="0" animBg="1"/>
      <p:bldP spid="55" grpId="0" animBg="1"/>
      <p:bldP spid="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正文"/>
              <p:cNvSpPr>
                <a:spLocks noGrp="1" noChangeArrowheads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buNone/>
                  <a:defRPr/>
                </a:pPr>
                <a:r>
                  <a:rPr lang="zh-CN" altLang="en-US" b="1" dirty="0" smtClean="0">
                    <a:solidFill>
                      <a:srgbClr val="00B050"/>
                    </a:solidFill>
                  </a:rPr>
                  <a:t>三角</a:t>
                </a:r>
                <a:r>
                  <a:rPr lang="en-US" altLang="zh-CN" b="1" dirty="0" smtClean="0">
                    <a:solidFill>
                      <a:srgbClr val="00B050"/>
                    </a:solidFill>
                  </a:rPr>
                  <a:t>/</a:t>
                </a:r>
                <a:r>
                  <a:rPr lang="zh-CN" altLang="en-US" b="1" dirty="0" smtClean="0">
                    <a:solidFill>
                      <a:srgbClr val="00B050"/>
                    </a:solidFill>
                  </a:rPr>
                  <a:t>指数表示与乘法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.</a:t>
                </a:r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defRPr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func>
                          <m:func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defRPr/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098" name="正文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95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FUT" id="{00D2E22C-DF7A-4DAA-8C59-8A1BAFBA4426}" vid="{F913151E-D0D1-42EF-8D82-59776266B37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996</TotalTime>
  <Words>620</Words>
  <Application>Microsoft Office PowerPoint</Application>
  <PresentationFormat>宽屏</PresentationFormat>
  <Paragraphs>282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楷体</vt:lpstr>
      <vt:lpstr>宋体</vt:lpstr>
      <vt:lpstr>微软雅黑</vt:lpstr>
      <vt:lpstr>Arial</vt:lpstr>
      <vt:lpstr>Calibri</vt:lpstr>
      <vt:lpstr>Cambria Math</vt:lpstr>
      <vt:lpstr>HFUT</vt:lpstr>
      <vt:lpstr>1.2 复数的几何表示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复变函数与积分变换</dc:title>
  <dc:creator>TKL</dc:creator>
  <cp:lastModifiedBy>zsx</cp:lastModifiedBy>
  <cp:revision>297</cp:revision>
  <dcterms:created xsi:type="dcterms:W3CDTF">2014-07-17T06:40:44Z</dcterms:created>
  <dcterms:modified xsi:type="dcterms:W3CDTF">2022-07-11T08:13:56Z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