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319" r:id="rId2"/>
    <p:sldId id="320" r:id="rId3"/>
    <p:sldId id="324" r:id="rId4"/>
    <p:sldId id="335" r:id="rId5"/>
    <p:sldId id="323" r:id="rId6"/>
    <p:sldId id="326" r:id="rId7"/>
    <p:sldId id="327" r:id="rId8"/>
    <p:sldId id="328" r:id="rId9"/>
    <p:sldId id="330" r:id="rId10"/>
    <p:sldId id="333" r:id="rId11"/>
    <p:sldId id="334" r:id="rId12"/>
    <p:sldId id="331" r:id="rId13"/>
    <p:sldId id="332" r:id="rId14"/>
    <p:sldId id="336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8" autoAdjust="0"/>
    <p:restoredTop sz="95322" autoAdjust="0"/>
  </p:normalViewPr>
  <p:slideViewPr>
    <p:cSldViewPr>
      <p:cViewPr varScale="1">
        <p:scale>
          <a:sx n="90" d="100"/>
          <a:sy n="90" d="100"/>
        </p:scale>
        <p:origin x="365" y="31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</a:defRPr>
            </a:lvl1pPr>
          </a:lstStyle>
          <a:p>
            <a:fld id="{A59D1B4F-0E37-451E-8A92-2510718259F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9A55-12EC-41BB-BF46-775AFC5EB087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A977-C1E8-45C6-8FB9-D7F8B371B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9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5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正文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6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文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10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77109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kern="1200" dirty="0">
                <a:solidFill>
                  <a:srgbClr val="00B0F0"/>
                </a:solidFill>
                <a:latin typeface="+mn-ea"/>
                <a:ea typeface="+mn-ea"/>
                <a:cs typeface="+mn-cs"/>
              </a:rPr>
              <a:t>复变函数与积分变换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>
    <p:zo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复数的乘幂与方根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696000" y="1494000"/>
                <a:ext cx="3887832" cy="4608000"/>
              </a:xfrm>
            </p:spPr>
            <p:txBody>
              <a:bodyPr anchor="ctr"/>
              <a:lstStyle/>
              <a:p>
                <a:pPr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乘幂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对于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任意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和正整数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是指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个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相乘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也就是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次幂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对于非零复数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定义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96000" y="1494000"/>
                <a:ext cx="3887832" cy="4608000"/>
              </a:xfrm>
              <a:blipFill>
                <a:blip r:embed="rId2"/>
                <a:stretch>
                  <a:fillRect l="-2038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76227" y="1765313"/>
                <a:ext cx="5256000" cy="477888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227" y="1765313"/>
                <a:ext cx="5256000" cy="477888"/>
              </a:xfrm>
              <a:prstGeom prst="rect">
                <a:avLst/>
              </a:prstGeom>
              <a:blipFill>
                <a:blip r:embed="rId3"/>
                <a:stretch>
                  <a:fillRect l="-1618" t="-6173" b="-2469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76227" y="3351347"/>
                <a:ext cx="5256000" cy="472309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+mn-ea"/>
                                </a:rPr>
                                <m:t>𝜽</m:t>
                              </m:r>
                            </m:e>
                          </m:func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func>
                            <m:func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+mn-ea"/>
                                </a:rPr>
                                <m:t>𝜽</m:t>
                              </m:r>
                            </m:e>
                          </m:func>
                        </m:e>
                      </m:d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227" y="3351347"/>
                <a:ext cx="5256000" cy="472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974786" y="2602146"/>
            <a:ext cx="2441694" cy="43088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复数的乘法和除法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76227" y="4931802"/>
                <a:ext cx="5256000" cy="83099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+mn-ea"/>
                    <a:ea typeface="+mn-ea"/>
                  </a:rPr>
                  <a:t>棣莫弗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ea"/>
                    <a:ea typeface="+mn-ea"/>
                  </a:rPr>
                  <a:t>(De </a:t>
                </a:r>
                <a:r>
                  <a:rPr lang="en-US" altLang="zh-CN" sz="2400" dirty="0" err="1">
                    <a:solidFill>
                      <a:srgbClr val="0000FF"/>
                    </a:solidFill>
                    <a:latin typeface="+mn-ea"/>
                    <a:ea typeface="+mn-ea"/>
                  </a:rPr>
                  <a:t>Moivre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+mn-ea"/>
                    <a:ea typeface="+mn-ea"/>
                  </a:rPr>
                  <a:t>)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+mn-ea"/>
                    <a:ea typeface="+mn-ea"/>
                  </a:rPr>
                  <a:t>公式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func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func>
                                <m:func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227" y="4931802"/>
                <a:ext cx="5256000" cy="830997"/>
              </a:xfrm>
              <a:prstGeom prst="rect">
                <a:avLst/>
              </a:prstGeom>
              <a:blipFill>
                <a:blip r:embed="rId5"/>
                <a:stretch>
                  <a:fillRect t="-503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7804227" y="2243201"/>
            <a:ext cx="0" cy="11081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9" idx="0"/>
          </p:cNvCxnSpPr>
          <p:nvPr/>
        </p:nvCxnSpPr>
        <p:spPr>
          <a:xfrm>
            <a:off x="7804227" y="3823656"/>
            <a:ext cx="0" cy="11081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040216" y="4203525"/>
                <a:ext cx="1213217" cy="43088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2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endPara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4203525"/>
                <a:ext cx="1213217" cy="430887"/>
              </a:xfrm>
              <a:prstGeom prst="rect">
                <a:avLst/>
              </a:prstGeom>
              <a:blipFill>
                <a:blip r:embed="rId6"/>
                <a:stretch>
                  <a:fillRect l="-5446" t="-8219" b="-2465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的方根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在代数、几何和组合中有着重要的地位</a:t>
                </a:r>
                <a:r>
                  <a:rPr lang="en-US" altLang="zh-CN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 </a:t>
                </a:r>
                <a:r>
                  <a:rPr lang="zh-CN" altLang="en-US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我们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来看几个</a:t>
                </a:r>
                <a:r>
                  <a:rPr lang="zh-CN" altLang="en-US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例子</a:t>
                </a:r>
                <a:r>
                  <a:rPr lang="en-US" altLang="zh-CN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例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1,2,…,2020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的所有子集中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满足元素之和是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的倍数的集合有多少个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?</a:t>
                </a:r>
                <a:endParaRPr lang="en-US" altLang="zh-CN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解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是一个子集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定义</a:t>
                </a:r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那么我们需要计算那些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的幂次的集合个数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表示元素之和除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的子集个数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则</a:t>
                </a:r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2020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0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时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时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1,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是方程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−1=0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的根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是方程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0=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−1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+⋯−2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的根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由韦达定理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它们的乘积是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从而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故</a:t>
                </a:r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2020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404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把上面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个等式相加得到</a:t>
                </a:r>
                <a:endParaRPr lang="en-US" altLang="zh-CN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2020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+4•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404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2020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406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(2010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年丘成桐大学生数学竞赛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)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⩾7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是素数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解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=−1,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∏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nary>
                            <m:naryPr>
                              <m:chr m:val="∏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phant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和前面的例子类似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endParaRPr lang="en-US" altLang="zh-CN" dirty="0" smtClean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1,  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因此</a:t>
                </a:r>
                <a:endParaRPr lang="en-US" altLang="zh-CN" dirty="0" smtClean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2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例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计算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zh-CN" sz="2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sz="2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是奇数</a:t>
                </a:r>
                <a:r>
                  <a:rPr lang="en-US" altLang="zh-CN" sz="2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200" i="0" dirty="0">
                          <a:solidFill>
                            <a:srgbClr val="0000FF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sz="2200" b="0" i="0" dirty="0" smtClean="0">
                          <a:solidFill>
                            <a:srgbClr val="0000FF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0000FF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解 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设</m:t>
                      </m:r>
                      <m:r>
                        <m:rPr>
                          <m:nor/>
                        </m:rPr>
                        <a:rPr lang="en-US" altLang="zh-CN" sz="2200" b="0" i="0" dirty="0" smtClean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 </m:t>
                      </m:r>
                      <m:r>
                        <a:rPr lang="en-US" altLang="zh-CN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altLang="zh-CN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sz="2200" i="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则</m:t>
                      </m:r>
                      <m:r>
                        <a:rPr lang="en-US" altLang="zh-CN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nary>
                        <m:naryPr>
                          <m:chr m:val="∏"/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i="1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2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sz="2200" b="0" i="0" smtClean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设</m:t>
                      </m:r>
                      <m:r>
                        <a:rPr lang="en-US" altLang="zh-CN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200" b="0" i="0" smtClean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则</m:t>
                      </m:r>
                      <m:r>
                        <m:rPr>
                          <m:nor/>
                        </m:rPr>
                        <a:rPr lang="en-US" altLang="zh-CN" sz="2200" b="0" i="0" dirty="0" smtClean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lvl="2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func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m:t>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22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csc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6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这个公式本身就很有用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例如从它可以得到三角函数的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倍角公式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  <a:endParaRPr lang="en-US" altLang="zh-CN" b="0" i="1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不难看出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的多项式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叫做切比雪夫多项式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切比雪夫多项式在计算数学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从而在物理和信息学中的近似计算问题中有着重要的作用。</a:t>
                </a:r>
                <a:endParaRPr lang="en-US" altLang="zh-CN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化简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由于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1−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因此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phant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0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224592" y="1080000"/>
                <a:ext cx="2880000" cy="468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>
                    <a:latin typeface="+mn-ea"/>
                    <a:ea typeface="+mn-ea"/>
                  </a:rPr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𝜌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𝜑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92" y="1080000"/>
                <a:ext cx="2880000" cy="468000"/>
              </a:xfrm>
              <a:prstGeom prst="rect">
                <a:avLst/>
              </a:prstGeom>
              <a:blipFill>
                <a:blip r:embed="rId2"/>
                <a:stretch>
                  <a:fillRect l="-2947" t="-7500" b="-2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24592" y="1080000"/>
                <a:ext cx="3600000" cy="468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592" y="1080000"/>
                <a:ext cx="3600000" cy="46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04592" y="1872000"/>
                <a:ext cx="2496837" cy="1200329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592" y="1872000"/>
                <a:ext cx="2496837" cy="1200329"/>
              </a:xfrm>
              <a:prstGeom prst="rect">
                <a:avLst/>
              </a:prstGeom>
              <a:blipFill>
                <a:blip r:embed="rId4"/>
                <a:stretch>
                  <a:fillRect b="-55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224592" y="1872000"/>
                <a:ext cx="3888432" cy="1188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𝜌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且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ea typeface="+mn-ea"/>
                  </a:rPr>
                  <a:t>存在整数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使得</a:t>
                </a:r>
                <a:endParaRPr lang="en-US" altLang="zh-CN" sz="2400" dirty="0" smtClean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𝜋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92" y="1872000"/>
                <a:ext cx="3888432" cy="1188000"/>
              </a:xfrm>
              <a:prstGeom prst="rect">
                <a:avLst/>
              </a:prstGeom>
              <a:blipFill>
                <a:blip r:embed="rId5"/>
                <a:stretch>
                  <a:fillRect t="-3030" r="-78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8000" y="2736000"/>
                <a:ext cx="3022254" cy="194431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+mn-ea"/>
                    <a:ea typeface="+mn-ea"/>
                  </a:rPr>
                  <a:t>在不引起歧义的情况下</a:t>
                </a:r>
                <a:r>
                  <a:rPr lang="en-US" altLang="zh-CN" sz="2400" dirty="0">
                    <a:latin typeface="+mn-ea"/>
                    <a:ea typeface="+mn-ea"/>
                  </a:rPr>
                  <a:t>, </a:t>
                </a:r>
                <a:r>
                  <a:rPr lang="zh-CN" altLang="en-US" sz="2400" dirty="0">
                    <a:latin typeface="+mn-ea"/>
                    <a:ea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 是正实数时</a:t>
                </a:r>
                <a:r>
                  <a:rPr lang="en-US" altLang="zh-CN" sz="24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 默认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的唯一的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次正实根</a:t>
                </a:r>
                <a:r>
                  <a:rPr lang="en-US" altLang="zh-CN" sz="2400" dirty="0">
                    <a:latin typeface="+mn-ea"/>
                    <a:ea typeface="+mn-ea"/>
                  </a:rPr>
                  <a:t>, </a:t>
                </a:r>
                <a:r>
                  <a:rPr lang="zh-CN" altLang="en-US" sz="2400" dirty="0">
                    <a:latin typeface="+mn-ea"/>
                    <a:ea typeface="+mn-ea"/>
                  </a:rPr>
                  <a:t>称之为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+mn-ea"/>
                    <a:ea typeface="+mn-ea"/>
                  </a:rPr>
                  <a:t>算术根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" y="2736000"/>
                <a:ext cx="3022254" cy="1944315"/>
              </a:xfrm>
              <a:prstGeom prst="rect">
                <a:avLst/>
              </a:prstGeom>
              <a:blipFill>
                <a:blip r:embed="rId6"/>
                <a:stretch>
                  <a:fillRect l="-1403" t="-2174" r="-3206" b="-559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52144" y="3420000"/>
                <a:ext cx="7344896" cy="129150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rad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rad>
                      <m:d>
                        <m:d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func>
                            <m:func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44" y="3420000"/>
                <a:ext cx="7344896" cy="1291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184592" y="5004000"/>
                <a:ext cx="3240000" cy="83099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任意一个非零复数的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次方根有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个值</a:t>
                </a:r>
                <a:endParaRPr lang="en-US" altLang="zh-CN" sz="24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592" y="5004000"/>
                <a:ext cx="3240000" cy="830997"/>
              </a:xfrm>
              <a:prstGeom prst="rect">
                <a:avLst/>
              </a:prstGeom>
              <a:blipFill>
                <a:blip r:embed="rId8"/>
                <a:stretch>
                  <a:fillRect l="-2434" t="-5036" b="-1438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4170" y="4960867"/>
                <a:ext cx="7044262" cy="91640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这些根两两的商总是一个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次单位根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𝜁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b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𝜋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所以它们是以原点为中心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deg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</m:rad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为半径的圆的正接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ea typeface="+mn-ea"/>
                  </a:rPr>
                  <a:t>边形的顶点</a:t>
                </a:r>
                <a:endParaRPr lang="en-US" altLang="zh-CN" sz="22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70" y="4960867"/>
                <a:ext cx="7044262" cy="916405"/>
              </a:xfrm>
              <a:prstGeom prst="rect">
                <a:avLst/>
              </a:prstGeom>
              <a:blipFill>
                <a:blip r:embed="rId9"/>
                <a:stretch>
                  <a:fillRect l="-518" r="-518" b="-1176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28000" y="1368000"/>
            <a:ext cx="3069207" cy="83099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</a:rPr>
              <a:t>我们利用棣莫弗公式来计算复数的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方根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7104592" y="1314000"/>
            <a:ext cx="72000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164592" y="1548000"/>
            <a:ext cx="0" cy="3240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1"/>
            <a:endCxn id="6" idx="3"/>
          </p:cNvCxnSpPr>
          <p:nvPr/>
        </p:nvCxnSpPr>
        <p:spPr>
          <a:xfrm flipH="1" flipV="1">
            <a:off x="8113024" y="2466000"/>
            <a:ext cx="791568" cy="616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456040" y="3060000"/>
            <a:ext cx="0" cy="3600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984432" y="4716000"/>
            <a:ext cx="0" cy="2880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1"/>
            <a:endCxn id="10" idx="3"/>
          </p:cNvCxnSpPr>
          <p:nvPr/>
        </p:nvCxnSpPr>
        <p:spPr>
          <a:xfrm flipH="1" flipV="1">
            <a:off x="7848432" y="5419070"/>
            <a:ext cx="336160" cy="42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4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求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因此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g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=0,1,2,3,</m:t>
                      </m:r>
                    </m:oMath>
                  </m:oMathPara>
                </a14:m>
                <a:endParaRPr lang="en-US" altLang="zh-CN" b="0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即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g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g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g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g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我们有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它们形成了一个正方形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zh-CN" alt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3708000" y="1656000"/>
            <a:ext cx="4044184" cy="3851999"/>
            <a:chOff x="1200947" y="1288461"/>
            <a:chExt cx="4721010" cy="4496661"/>
          </a:xfrm>
        </p:grpSpPr>
        <p:cxnSp>
          <p:nvCxnSpPr>
            <p:cNvPr id="16" name="x轴"/>
            <p:cNvCxnSpPr/>
            <p:nvPr/>
          </p:nvCxnSpPr>
          <p:spPr>
            <a:xfrm>
              <a:off x="1453095" y="3557804"/>
              <a:ext cx="432856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x"/>
                <p:cNvSpPr txBox="1"/>
                <p:nvPr/>
              </p:nvSpPr>
              <p:spPr>
                <a:xfrm>
                  <a:off x="5165873" y="3501008"/>
                  <a:ext cx="756084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873" y="3501008"/>
                  <a:ext cx="756084" cy="401570"/>
                </a:xfrm>
                <a:prstGeom prst="rect">
                  <a:avLst/>
                </a:prstGeom>
                <a:blipFill>
                  <a:blip r:embed="rId3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y轴"/>
            <p:cNvCxnSpPr/>
            <p:nvPr/>
          </p:nvCxnSpPr>
          <p:spPr>
            <a:xfrm flipV="1">
              <a:off x="3554341" y="1456559"/>
              <a:ext cx="0" cy="43285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y"/>
                <p:cNvSpPr txBox="1"/>
                <p:nvPr/>
              </p:nvSpPr>
              <p:spPr>
                <a:xfrm>
                  <a:off x="3176117" y="1288461"/>
                  <a:ext cx="393449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117" y="1288461"/>
                  <a:ext cx="393449" cy="401570"/>
                </a:xfrm>
                <a:prstGeom prst="rect">
                  <a:avLst/>
                </a:prstGeom>
                <a:blipFill>
                  <a:blip r:embed="rId4"/>
                  <a:stretch>
                    <a:fillRect l="-5455" r="-10909" b="-5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"/>
                <p:cNvSpPr txBox="1"/>
                <p:nvPr/>
              </p:nvSpPr>
              <p:spPr>
                <a:xfrm>
                  <a:off x="3176117" y="3584890"/>
                  <a:ext cx="432048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117" y="3584890"/>
                  <a:ext cx="432048" cy="401570"/>
                </a:xfrm>
                <a:prstGeom prst="rect">
                  <a:avLst/>
                </a:prstGeom>
                <a:blipFill>
                  <a:blip r:embed="rId5"/>
                  <a:stretch>
                    <a:fillRect l="-4918" r="-8197" b="-29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M"/>
                <p:cNvSpPr txBox="1"/>
                <p:nvPr/>
              </p:nvSpPr>
              <p:spPr>
                <a:xfrm>
                  <a:off x="2587768" y="1372511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68" y="1372511"/>
                  <a:ext cx="533005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333" b="-2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H="1" flipV="1">
              <a:off x="3176117" y="1708710"/>
              <a:ext cx="378224" cy="18490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54341" y="3557804"/>
              <a:ext cx="378224" cy="18490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M"/>
                <p:cNvSpPr txBox="1"/>
                <p:nvPr/>
              </p:nvSpPr>
              <p:spPr>
                <a:xfrm>
                  <a:off x="1200947" y="3683879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947" y="3683879"/>
                  <a:ext cx="533005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0667" b="-2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/>
            <p:cNvCxnSpPr/>
            <p:nvPr/>
          </p:nvCxnSpPr>
          <p:spPr>
            <a:xfrm flipV="1">
              <a:off x="3554341" y="3179581"/>
              <a:ext cx="1849095" cy="3782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1705246" y="3557804"/>
              <a:ext cx="1849095" cy="3782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 flipV="1">
              <a:off x="3176117" y="1708710"/>
              <a:ext cx="2227319" cy="1470871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1705246" y="3936028"/>
              <a:ext cx="2227319" cy="1470871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705246" y="1708710"/>
              <a:ext cx="1470871" cy="222731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3932563" y="3179581"/>
              <a:ext cx="1470871" cy="222731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M"/>
                <p:cNvSpPr txBox="1"/>
                <p:nvPr/>
              </p:nvSpPr>
              <p:spPr>
                <a:xfrm>
                  <a:off x="5344668" y="2912855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68" y="2912855"/>
                  <a:ext cx="533005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2162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M"/>
                <p:cNvSpPr txBox="1"/>
                <p:nvPr/>
              </p:nvSpPr>
              <p:spPr>
                <a:xfrm>
                  <a:off x="3763430" y="5322850"/>
                  <a:ext cx="533005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430" y="5322850"/>
                  <a:ext cx="533005" cy="461666"/>
                </a:xfrm>
                <a:prstGeom prst="rect">
                  <a:avLst/>
                </a:prstGeom>
                <a:blipFill>
                  <a:blip r:embed="rId9"/>
                  <a:stretch>
                    <a:fillRect r="-10667" b="-218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2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于是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b="0" dirty="0" smtClean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=0,1,2,3,4.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所以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1828800" lvl="4" indent="0" algn="ctr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828800" lvl="4" indent="0" algn="ctr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phant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dirty="0" smtClean="0">
                  <a:solidFill>
                    <a:srgbClr val="000000"/>
                  </a:solidFill>
                </a:endParaRPr>
              </a:p>
              <a:p>
                <a:pPr marL="1828800" lvl="4" indent="0" algn="ctr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phant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对于模为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的复数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,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+1=2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的模和辐角都很容易计算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这种观察在计算时有时很有用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同理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思考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吗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答案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是多值的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此时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除非给定函数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的一个单值化函数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否则不能说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8976704" y="1224016"/>
            <a:ext cx="2375880" cy="2204984"/>
            <a:chOff x="7536160" y="1080000"/>
            <a:chExt cx="2375880" cy="2204984"/>
          </a:xfrm>
        </p:grpSpPr>
        <p:cxnSp>
          <p:nvCxnSpPr>
            <p:cNvPr id="32" name="x轴"/>
            <p:cNvCxnSpPr/>
            <p:nvPr/>
          </p:nvCxnSpPr>
          <p:spPr>
            <a:xfrm>
              <a:off x="7560000" y="2880000"/>
              <a:ext cx="21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x"/>
                <p:cNvSpPr txBox="1"/>
                <p:nvPr/>
              </p:nvSpPr>
              <p:spPr>
                <a:xfrm>
                  <a:off x="9264352" y="2852936"/>
                  <a:ext cx="64768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52" y="2852936"/>
                  <a:ext cx="647688" cy="343999"/>
                </a:xfrm>
                <a:prstGeom prst="rect">
                  <a:avLst/>
                </a:prstGeom>
                <a:blipFill>
                  <a:blip r:embed="rId3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y轴"/>
            <p:cNvCxnSpPr/>
            <p:nvPr/>
          </p:nvCxnSpPr>
          <p:spPr>
            <a:xfrm flipV="1">
              <a:off x="7920000" y="1080000"/>
              <a:ext cx="0" cy="21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y"/>
                <p:cNvSpPr txBox="1"/>
                <p:nvPr/>
              </p:nvSpPr>
              <p:spPr>
                <a:xfrm>
                  <a:off x="7630782" y="1089169"/>
                  <a:ext cx="337042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82" y="1089169"/>
                  <a:ext cx="337042" cy="343999"/>
                </a:xfrm>
                <a:prstGeom prst="rect">
                  <a:avLst/>
                </a:prstGeom>
                <a:blipFill>
                  <a:blip r:embed="rId4"/>
                  <a:stretch>
                    <a:fillRect l="-5455" r="-10909" b="-50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"/>
                <p:cNvSpPr txBox="1"/>
                <p:nvPr/>
              </p:nvSpPr>
              <p:spPr>
                <a:xfrm>
                  <a:off x="7536160" y="2940985"/>
                  <a:ext cx="370108" cy="343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160" y="2940985"/>
                  <a:ext cx="370108" cy="343999"/>
                </a:xfrm>
                <a:prstGeom prst="rect">
                  <a:avLst/>
                </a:prstGeom>
                <a:blipFill>
                  <a:blip r:embed="rId5"/>
                  <a:stretch>
                    <a:fillRect l="-5000" r="-10000" b="-29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7920000" y="1908000"/>
              <a:ext cx="612000" cy="97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M"/>
                <p:cNvSpPr txBox="1"/>
                <p:nvPr/>
              </p:nvSpPr>
              <p:spPr>
                <a:xfrm>
                  <a:off x="7928356" y="1905335"/>
                  <a:ext cx="456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356" y="1905335"/>
                  <a:ext cx="45659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/>
            <p:cNvCxnSpPr/>
            <p:nvPr/>
          </p:nvCxnSpPr>
          <p:spPr>
            <a:xfrm flipV="1">
              <a:off x="8532000" y="1908000"/>
              <a:ext cx="1152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7920000" y="1908000"/>
              <a:ext cx="1764000" cy="9720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M"/>
                <p:cNvSpPr txBox="1"/>
                <p:nvPr/>
              </p:nvSpPr>
              <p:spPr>
                <a:xfrm>
                  <a:off x="8772875" y="1518335"/>
                  <a:ext cx="456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875" y="1518335"/>
                  <a:ext cx="45659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M"/>
                <p:cNvSpPr txBox="1"/>
                <p:nvPr/>
              </p:nvSpPr>
              <p:spPr>
                <a:xfrm>
                  <a:off x="8169189" y="2535563"/>
                  <a:ext cx="7583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189" y="2535563"/>
                  <a:ext cx="75830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弧形 42"/>
            <p:cNvSpPr/>
            <p:nvPr/>
          </p:nvSpPr>
          <p:spPr>
            <a:xfrm rot="11924367">
              <a:off x="9351600" y="1829426"/>
              <a:ext cx="216024" cy="227521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447937">
              <a:off x="8036319" y="2721308"/>
              <a:ext cx="216024" cy="227521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689520">
              <a:off x="7984475" y="2481146"/>
              <a:ext cx="308356" cy="324767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 rot="689520">
              <a:off x="7984322" y="2512774"/>
              <a:ext cx="276105" cy="290799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532000" y="1916833"/>
              <a:ext cx="263917" cy="478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9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25905" y="977694"/>
                <a:ext cx="7200000" cy="432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现在我们来看三次方程的求根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问题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𝑝𝑥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05" y="977694"/>
                <a:ext cx="7200000" cy="432000"/>
              </a:xfrm>
              <a:prstGeom prst="rect">
                <a:avLst/>
              </a:prstGeom>
              <a:blipFill>
                <a:blip r:embed="rId2"/>
                <a:stretch>
                  <a:fillRect l="-1267" t="-6757" b="-3648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25905" y="1557253"/>
                <a:ext cx="7200000" cy="84388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Δ</m:t>
                              </m:r>
                            </m:e>
                          </m:rad>
                        </m:e>
                      </m:ra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Δ</m:t>
                              </m:r>
                            </m:e>
                          </m:rad>
                        </m:e>
                      </m:ra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05" y="1557253"/>
                <a:ext cx="7200000" cy="84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85905" y="2517022"/>
                <a:ext cx="1028871" cy="461665"/>
              </a:xfrm>
              <a:prstGeom prst="rect">
                <a:avLst/>
              </a:prstGeom>
              <a:ln w="1905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⩽0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05" y="2517022"/>
                <a:ext cx="1028871" cy="461665"/>
              </a:xfrm>
              <a:prstGeom prst="rect">
                <a:avLst/>
              </a:prstGeom>
              <a:blipFill>
                <a:blip r:embed="rId4"/>
                <a:stretch>
                  <a:fillRect b="-5063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89377" y="3093030"/>
                <a:ext cx="4227568" cy="84388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Δ</m:t>
                              </m:r>
                            </m:e>
                          </m:rad>
                        </m:e>
                      </m:ra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</m:ba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7" y="3093030"/>
                <a:ext cx="4227568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47978" y="4102272"/>
                <a:ext cx="2510367" cy="1271438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𝜔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ba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78" y="4102272"/>
                <a:ext cx="2510367" cy="1271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295800" y="4247311"/>
                <a:ext cx="1879729" cy="981359"/>
              </a:xfrm>
              <a:prstGeom prst="rect">
                <a:avLst/>
              </a:prstGeom>
              <a:ln w="1905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𝜔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是三次单位根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247311"/>
                <a:ext cx="1879729" cy="981359"/>
              </a:xfrm>
              <a:prstGeom prst="rect">
                <a:avLst/>
              </a:prstGeom>
              <a:blipFill>
                <a:blip r:embed="rId7"/>
                <a:stretch>
                  <a:fillRect l="-4823" b="-12195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185905" y="2517022"/>
                <a:ext cx="1024063" cy="461665"/>
              </a:xfrm>
              <a:prstGeom prst="rect">
                <a:avLst/>
              </a:prstGeom>
              <a:ln w="1905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&gt;0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905" y="2517022"/>
                <a:ext cx="102406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48705" y="3093030"/>
                <a:ext cx="4803879" cy="84388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Δ</m:t>
                              </m:r>
                            </m:e>
                          </m:rad>
                        </m:e>
                      </m:ra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ℝ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𝑢𝑣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705" y="3093030"/>
                <a:ext cx="4803879" cy="843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779905" y="4077072"/>
                <a:ext cx="2345514" cy="1322734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05" y="4077072"/>
                <a:ext cx="2345514" cy="13227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473905" y="5559623"/>
            <a:ext cx="2954655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一个实根和两个虚根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57467" y="5559623"/>
                <a:ext cx="2491388" cy="461665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个实根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带重数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)</a:t>
                </a:r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67" y="5559623"/>
                <a:ext cx="2491388" cy="461665"/>
              </a:xfrm>
              <a:prstGeom prst="rect">
                <a:avLst/>
              </a:prstGeom>
              <a:blipFill>
                <a:blip r:embed="rId11"/>
                <a:stretch>
                  <a:fillRect l="-485" t="-8861" r="-2670" b="-25316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2903161" y="2412000"/>
            <a:ext cx="0" cy="684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950644" y="2412000"/>
            <a:ext cx="1" cy="684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8" idx="1"/>
          </p:cNvCxnSpPr>
          <p:nvPr/>
        </p:nvCxnSpPr>
        <p:spPr>
          <a:xfrm rot="16200000" flipH="1">
            <a:off x="1023181" y="4113194"/>
            <a:ext cx="801074" cy="44852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2" idx="3"/>
          </p:cNvCxnSpPr>
          <p:nvPr/>
        </p:nvCxnSpPr>
        <p:spPr>
          <a:xfrm rot="5400000">
            <a:off x="9978201" y="4084136"/>
            <a:ext cx="801522" cy="50708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870</TotalTime>
  <Words>220</Words>
  <Application>Microsoft Office PowerPoint</Application>
  <PresentationFormat>宽屏</PresentationFormat>
  <Paragraphs>107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仿宋</vt:lpstr>
      <vt:lpstr>宋体</vt:lpstr>
      <vt:lpstr>微软雅黑</vt:lpstr>
      <vt:lpstr>Arial</vt:lpstr>
      <vt:lpstr>Calibri</vt:lpstr>
      <vt:lpstr>Cambria Math</vt:lpstr>
      <vt:lpstr>HFUT</vt:lpstr>
      <vt:lpstr>1.3 复数的乘幂与方根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复变函数与积分变换</dc:title>
  <dc:creator>TKL</dc:creator>
  <cp:lastModifiedBy>zsx</cp:lastModifiedBy>
  <cp:revision>284</cp:revision>
  <dcterms:created xsi:type="dcterms:W3CDTF">2014-07-17T06:40:44Z</dcterms:created>
  <dcterms:modified xsi:type="dcterms:W3CDTF">2022-07-11T03:51:04Z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