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319" r:id="rId2"/>
    <p:sldId id="320" r:id="rId3"/>
    <p:sldId id="324" r:id="rId4"/>
    <p:sldId id="325" r:id="rId5"/>
    <p:sldId id="326" r:id="rId6"/>
    <p:sldId id="332" r:id="rId7"/>
    <p:sldId id="327" r:id="rId8"/>
    <p:sldId id="328" r:id="rId9"/>
    <p:sldId id="329" r:id="rId10"/>
    <p:sldId id="333" r:id="rId11"/>
    <p:sldId id="334" r:id="rId12"/>
    <p:sldId id="335" r:id="rId13"/>
    <p:sldId id="337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8" autoAdjust="0"/>
    <p:restoredTop sz="95322" autoAdjust="0"/>
  </p:normalViewPr>
  <p:slideViewPr>
    <p:cSldViewPr>
      <p:cViewPr varScale="1">
        <p:scale>
          <a:sx n="65" d="100"/>
          <a:sy n="65" d="100"/>
        </p:scale>
        <p:origin x="43" y="571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</a:defRPr>
            </a:lvl1pPr>
          </a:lstStyle>
          <a:p>
            <a:fld id="{A59D1B4F-0E37-451E-8A92-2510718259F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9A55-12EC-41BB-BF46-775AFC5EB087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A977-C1E8-45C6-8FB9-D7F8B371B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9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5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正文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6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文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10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77109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kern="1200" dirty="0">
                <a:solidFill>
                  <a:srgbClr val="00B0F0"/>
                </a:solidFill>
                <a:latin typeface="+mn-ea"/>
                <a:ea typeface="+mn-ea"/>
                <a:cs typeface="+mn-cs"/>
              </a:rPr>
              <a:t>复变函数与积分变换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>
    <p:zo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1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dirty="0" smtClean="0"/>
              <a:t>区域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邻域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/>
                  <a:t>在高等数学中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为了引入极限</a:t>
                </a:r>
                <a:r>
                  <a:rPr lang="zh-CN" altLang="en-US" dirty="0"/>
                  <a:t>的概念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需要考虑点的邻域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在复变函数中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自然地称开圆盘</a:t>
                </a:r>
                <a:endParaRPr lang="en-US" altLang="zh-CN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>
                  <a:defRPr/>
                </a:pP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solidFill>
                      <a:srgbClr val="00B050"/>
                    </a:solidFill>
                  </a:rPr>
                  <a:t>-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邻域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称去心</a:t>
                </a:r>
                <a:r>
                  <a:rPr lang="zh-CN" altLang="en-US" dirty="0"/>
                  <a:t>开圆盘</a:t>
                </a:r>
                <a:endParaRPr lang="en-US" altLang="zh-CN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lim>
                      </m:limUp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:0&lt;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</a:t>
                </a:r>
                <a:r>
                  <a:rPr lang="zh-CN" altLang="en-US" dirty="0" smtClean="0"/>
                  <a:t>去心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-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邻域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9611985" y="2879999"/>
            <a:ext cx="1079999" cy="1080000"/>
            <a:chOff x="9611985" y="2879999"/>
            <a:chExt cx="1079999" cy="108000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10152000" y="3060000"/>
              <a:ext cx="396000" cy="36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9611985" y="2879999"/>
              <a:ext cx="1079999" cy="10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115984" y="3383997"/>
              <a:ext cx="71999" cy="71999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696399" y="3141007"/>
                  <a:ext cx="360000" cy="360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399" y="3141007"/>
                  <a:ext cx="360000" cy="360001"/>
                </a:xfrm>
                <a:prstGeom prst="rect">
                  <a:avLst/>
                </a:prstGeom>
                <a:blipFill>
                  <a:blip r:embed="rId3"/>
                  <a:stretch>
                    <a:fillRect r="-20339" b="-338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0200496" y="3212976"/>
                  <a:ext cx="36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496" y="3212976"/>
                  <a:ext cx="3600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085" r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9552505" y="4293215"/>
            <a:ext cx="1079999" cy="1080000"/>
            <a:chOff x="9552505" y="4293215"/>
            <a:chExt cx="1079999" cy="1080000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10122975" y="4474800"/>
              <a:ext cx="360000" cy="324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9552505" y="4293215"/>
              <a:ext cx="1079999" cy="10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056504" y="4797213"/>
              <a:ext cx="71999" cy="7199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624393" y="4581168"/>
                  <a:ext cx="360000" cy="360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393" y="4581168"/>
                  <a:ext cx="360000" cy="360001"/>
                </a:xfrm>
                <a:prstGeom prst="rect">
                  <a:avLst/>
                </a:prstGeom>
                <a:blipFill>
                  <a:blip r:embed="rId5"/>
                  <a:stretch>
                    <a:fillRect r="-20339" b="-322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176944" y="4590088"/>
                  <a:ext cx="36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6944" y="4590088"/>
                  <a:ext cx="3600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指出下列不等式所确定的区域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是否有界以及是否单连通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altLang="zh-CN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这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是无界的单连通域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4536000" y="2898464"/>
            <a:ext cx="3092746" cy="2933536"/>
            <a:chOff x="4536000" y="2898464"/>
            <a:chExt cx="3092746" cy="2933536"/>
          </a:xfrm>
        </p:grpSpPr>
        <p:sp>
          <p:nvSpPr>
            <p:cNvPr id="20" name="任意多边形 19"/>
            <p:cNvSpPr/>
            <p:nvPr/>
          </p:nvSpPr>
          <p:spPr>
            <a:xfrm>
              <a:off x="4808919" y="3718490"/>
              <a:ext cx="2332415" cy="1368045"/>
            </a:xfrm>
            <a:custGeom>
              <a:avLst/>
              <a:gdLst>
                <a:gd name="connsiteX0" fmla="*/ 0 w 2331720"/>
                <a:gd name="connsiteY0" fmla="*/ 3810 h 1365885"/>
                <a:gd name="connsiteX1" fmla="*/ 2331720 w 2331720"/>
                <a:gd name="connsiteY1" fmla="*/ 0 h 1365885"/>
                <a:gd name="connsiteX2" fmla="*/ 1958340 w 2331720"/>
                <a:gd name="connsiteY2" fmla="*/ 691515 h 1365885"/>
                <a:gd name="connsiteX3" fmla="*/ 2331720 w 2331720"/>
                <a:gd name="connsiteY3" fmla="*/ 1360170 h 1365885"/>
                <a:gd name="connsiteX4" fmla="*/ 13335 w 2331720"/>
                <a:gd name="connsiteY4" fmla="*/ 1365885 h 1365885"/>
                <a:gd name="connsiteX5" fmla="*/ 369570 w 2331720"/>
                <a:gd name="connsiteY5" fmla="*/ 680085 h 1365885"/>
                <a:gd name="connsiteX6" fmla="*/ 0 w 2331720"/>
                <a:gd name="connsiteY6" fmla="*/ 3810 h 1365885"/>
                <a:gd name="connsiteX0" fmla="*/ 0 w 2332684"/>
                <a:gd name="connsiteY0" fmla="*/ 0 h 1390082"/>
                <a:gd name="connsiteX1" fmla="*/ 2332684 w 2332684"/>
                <a:gd name="connsiteY1" fmla="*/ 24197 h 1390082"/>
                <a:gd name="connsiteX2" fmla="*/ 1959304 w 2332684"/>
                <a:gd name="connsiteY2" fmla="*/ 715712 h 1390082"/>
                <a:gd name="connsiteX3" fmla="*/ 2332684 w 2332684"/>
                <a:gd name="connsiteY3" fmla="*/ 1384367 h 1390082"/>
                <a:gd name="connsiteX4" fmla="*/ 14299 w 2332684"/>
                <a:gd name="connsiteY4" fmla="*/ 1390082 h 1390082"/>
                <a:gd name="connsiteX5" fmla="*/ 370534 w 2332684"/>
                <a:gd name="connsiteY5" fmla="*/ 704282 h 1390082"/>
                <a:gd name="connsiteX6" fmla="*/ 0 w 2332684"/>
                <a:gd name="connsiteY6" fmla="*/ 0 h 1390082"/>
                <a:gd name="connsiteX0" fmla="*/ 0 w 2332684"/>
                <a:gd name="connsiteY0" fmla="*/ 0 h 1390082"/>
                <a:gd name="connsiteX1" fmla="*/ 2332684 w 2332684"/>
                <a:gd name="connsiteY1" fmla="*/ 24197 h 1390082"/>
                <a:gd name="connsiteX2" fmla="*/ 1959304 w 2332684"/>
                <a:gd name="connsiteY2" fmla="*/ 715712 h 1390082"/>
                <a:gd name="connsiteX3" fmla="*/ 2332684 w 2332684"/>
                <a:gd name="connsiteY3" fmla="*/ 1384367 h 1390082"/>
                <a:gd name="connsiteX4" fmla="*/ 14299 w 2332684"/>
                <a:gd name="connsiteY4" fmla="*/ 1390082 h 1390082"/>
                <a:gd name="connsiteX5" fmla="*/ 328120 w 2332684"/>
                <a:gd name="connsiteY5" fmla="*/ 639231 h 1390082"/>
                <a:gd name="connsiteX6" fmla="*/ 0 w 2332684"/>
                <a:gd name="connsiteY6" fmla="*/ 0 h 1390082"/>
                <a:gd name="connsiteX0" fmla="*/ 0 w 2332684"/>
                <a:gd name="connsiteY0" fmla="*/ 0 h 1390082"/>
                <a:gd name="connsiteX1" fmla="*/ 2332684 w 2332684"/>
                <a:gd name="connsiteY1" fmla="*/ 24197 h 1390082"/>
                <a:gd name="connsiteX2" fmla="*/ 2003646 w 2332684"/>
                <a:gd name="connsiteY2" fmla="*/ 639820 h 1390082"/>
                <a:gd name="connsiteX3" fmla="*/ 2332684 w 2332684"/>
                <a:gd name="connsiteY3" fmla="*/ 1384367 h 1390082"/>
                <a:gd name="connsiteX4" fmla="*/ 14299 w 2332684"/>
                <a:gd name="connsiteY4" fmla="*/ 1390082 h 1390082"/>
                <a:gd name="connsiteX5" fmla="*/ 328120 w 2332684"/>
                <a:gd name="connsiteY5" fmla="*/ 639231 h 1390082"/>
                <a:gd name="connsiteX6" fmla="*/ 0 w 2332684"/>
                <a:gd name="connsiteY6" fmla="*/ 0 h 1390082"/>
                <a:gd name="connsiteX0" fmla="*/ 0 w 2332684"/>
                <a:gd name="connsiteY0" fmla="*/ 0 h 1390082"/>
                <a:gd name="connsiteX1" fmla="*/ 2317261 w 2332684"/>
                <a:gd name="connsiteY1" fmla="*/ 14259 h 1390082"/>
                <a:gd name="connsiteX2" fmla="*/ 2003646 w 2332684"/>
                <a:gd name="connsiteY2" fmla="*/ 639820 h 1390082"/>
                <a:gd name="connsiteX3" fmla="*/ 2332684 w 2332684"/>
                <a:gd name="connsiteY3" fmla="*/ 1384367 h 1390082"/>
                <a:gd name="connsiteX4" fmla="*/ 14299 w 2332684"/>
                <a:gd name="connsiteY4" fmla="*/ 1390082 h 1390082"/>
                <a:gd name="connsiteX5" fmla="*/ 328120 w 2332684"/>
                <a:gd name="connsiteY5" fmla="*/ 639231 h 1390082"/>
                <a:gd name="connsiteX6" fmla="*/ 0 w 2332684"/>
                <a:gd name="connsiteY6" fmla="*/ 0 h 1390082"/>
                <a:gd name="connsiteX0" fmla="*/ 0 w 2332684"/>
                <a:gd name="connsiteY0" fmla="*/ 0 h 1390082"/>
                <a:gd name="connsiteX1" fmla="*/ 2324972 w 2332684"/>
                <a:gd name="connsiteY1" fmla="*/ 5225 h 1390082"/>
                <a:gd name="connsiteX2" fmla="*/ 2003646 w 2332684"/>
                <a:gd name="connsiteY2" fmla="*/ 639820 h 1390082"/>
                <a:gd name="connsiteX3" fmla="*/ 2332684 w 2332684"/>
                <a:gd name="connsiteY3" fmla="*/ 1384367 h 1390082"/>
                <a:gd name="connsiteX4" fmla="*/ 14299 w 2332684"/>
                <a:gd name="connsiteY4" fmla="*/ 1390082 h 1390082"/>
                <a:gd name="connsiteX5" fmla="*/ 328120 w 2332684"/>
                <a:gd name="connsiteY5" fmla="*/ 639231 h 1390082"/>
                <a:gd name="connsiteX6" fmla="*/ 0 w 2332684"/>
                <a:gd name="connsiteY6" fmla="*/ 0 h 1390082"/>
                <a:gd name="connsiteX0" fmla="*/ 0 w 2339431"/>
                <a:gd name="connsiteY0" fmla="*/ 0 h 1390082"/>
                <a:gd name="connsiteX1" fmla="*/ 2324972 w 2339431"/>
                <a:gd name="connsiteY1" fmla="*/ 5225 h 1390082"/>
                <a:gd name="connsiteX2" fmla="*/ 2003646 w 2339431"/>
                <a:gd name="connsiteY2" fmla="*/ 639820 h 1390082"/>
                <a:gd name="connsiteX3" fmla="*/ 2339431 w 2339431"/>
                <a:gd name="connsiteY3" fmla="*/ 1292213 h 1390082"/>
                <a:gd name="connsiteX4" fmla="*/ 14299 w 2339431"/>
                <a:gd name="connsiteY4" fmla="*/ 1390082 h 1390082"/>
                <a:gd name="connsiteX5" fmla="*/ 328120 w 2339431"/>
                <a:gd name="connsiteY5" fmla="*/ 639231 h 1390082"/>
                <a:gd name="connsiteX6" fmla="*/ 0 w 2339431"/>
                <a:gd name="connsiteY6" fmla="*/ 0 h 1390082"/>
                <a:gd name="connsiteX0" fmla="*/ 0 w 2339431"/>
                <a:gd name="connsiteY0" fmla="*/ 0 h 1292213"/>
                <a:gd name="connsiteX1" fmla="*/ 2324972 w 2339431"/>
                <a:gd name="connsiteY1" fmla="*/ 5225 h 1292213"/>
                <a:gd name="connsiteX2" fmla="*/ 2003646 w 2339431"/>
                <a:gd name="connsiteY2" fmla="*/ 639820 h 1292213"/>
                <a:gd name="connsiteX3" fmla="*/ 2339431 w 2339431"/>
                <a:gd name="connsiteY3" fmla="*/ 1292213 h 1292213"/>
                <a:gd name="connsiteX4" fmla="*/ 3696 w 2339431"/>
                <a:gd name="connsiteY4" fmla="*/ 1278955 h 1292213"/>
                <a:gd name="connsiteX5" fmla="*/ 328120 w 2339431"/>
                <a:gd name="connsiteY5" fmla="*/ 639231 h 1292213"/>
                <a:gd name="connsiteX6" fmla="*/ 0 w 2339431"/>
                <a:gd name="connsiteY6" fmla="*/ 0 h 1292213"/>
                <a:gd name="connsiteX0" fmla="*/ 0 w 2346178"/>
                <a:gd name="connsiteY0" fmla="*/ 0 h 1297634"/>
                <a:gd name="connsiteX1" fmla="*/ 2324972 w 2346178"/>
                <a:gd name="connsiteY1" fmla="*/ 5225 h 1297634"/>
                <a:gd name="connsiteX2" fmla="*/ 2003646 w 2346178"/>
                <a:gd name="connsiteY2" fmla="*/ 639820 h 1297634"/>
                <a:gd name="connsiteX3" fmla="*/ 2346178 w 2346178"/>
                <a:gd name="connsiteY3" fmla="*/ 1297634 h 1297634"/>
                <a:gd name="connsiteX4" fmla="*/ 3696 w 2346178"/>
                <a:gd name="connsiteY4" fmla="*/ 1278955 h 1297634"/>
                <a:gd name="connsiteX5" fmla="*/ 328120 w 2346178"/>
                <a:gd name="connsiteY5" fmla="*/ 639231 h 1297634"/>
                <a:gd name="connsiteX6" fmla="*/ 0 w 2346178"/>
                <a:gd name="connsiteY6" fmla="*/ 0 h 1297634"/>
                <a:gd name="connsiteX0" fmla="*/ 14298 w 2360476"/>
                <a:gd name="connsiteY0" fmla="*/ 0 h 1297634"/>
                <a:gd name="connsiteX1" fmla="*/ 2339270 w 2360476"/>
                <a:gd name="connsiteY1" fmla="*/ 5225 h 1297634"/>
                <a:gd name="connsiteX2" fmla="*/ 2017944 w 2360476"/>
                <a:gd name="connsiteY2" fmla="*/ 639820 h 1297634"/>
                <a:gd name="connsiteX3" fmla="*/ 2360476 w 2360476"/>
                <a:gd name="connsiteY3" fmla="*/ 1297634 h 1297634"/>
                <a:gd name="connsiteX4" fmla="*/ 0 w 2360476"/>
                <a:gd name="connsiteY4" fmla="*/ 1297025 h 1297634"/>
                <a:gd name="connsiteX5" fmla="*/ 342418 w 2360476"/>
                <a:gd name="connsiteY5" fmla="*/ 639231 h 1297634"/>
                <a:gd name="connsiteX6" fmla="*/ 14298 w 2360476"/>
                <a:gd name="connsiteY6" fmla="*/ 0 h 129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0476" h="1297634">
                  <a:moveTo>
                    <a:pt x="14298" y="0"/>
                  </a:moveTo>
                  <a:lnTo>
                    <a:pt x="2339270" y="5225"/>
                  </a:lnTo>
                  <a:lnTo>
                    <a:pt x="2017944" y="639820"/>
                  </a:lnTo>
                  <a:lnTo>
                    <a:pt x="2360476" y="1297634"/>
                  </a:lnTo>
                  <a:lnTo>
                    <a:pt x="0" y="1297025"/>
                  </a:lnTo>
                  <a:lnTo>
                    <a:pt x="342418" y="639231"/>
                  </a:lnTo>
                  <a:lnTo>
                    <a:pt x="14298" y="0"/>
                  </a:lnTo>
                  <a:close/>
                </a:path>
              </a:pathLst>
            </a:custGeom>
            <a:pattFill prst="wdUp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x轴"/>
            <p:cNvCxnSpPr/>
            <p:nvPr/>
          </p:nvCxnSpPr>
          <p:spPr>
            <a:xfrm>
              <a:off x="4536000" y="4392000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x"/>
                <p:cNvSpPr txBox="1"/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blipFill>
                  <a:blip r:embed="rId3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y轴"/>
            <p:cNvCxnSpPr/>
            <p:nvPr/>
          </p:nvCxnSpPr>
          <p:spPr>
            <a:xfrm flipV="1">
              <a:off x="5976000" y="2952000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y"/>
                <p:cNvSpPr txBox="1"/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blipFill>
                  <a:blip r:embed="rId4"/>
                  <a:stretch>
                    <a:fillRect l="-5455" r="-10909" b="-50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"/>
                <p:cNvSpPr txBox="1"/>
                <p:nvPr/>
              </p:nvSpPr>
              <p:spPr>
                <a:xfrm>
                  <a:off x="5652000" y="4392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000" y="4392000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3390" r="-13559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任意多边形 12"/>
            <p:cNvSpPr/>
            <p:nvPr/>
          </p:nvSpPr>
          <p:spPr>
            <a:xfrm>
              <a:off x="4788000" y="3672000"/>
              <a:ext cx="360000" cy="72000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4788000" y="4392000"/>
              <a:ext cx="360000" cy="72000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6804000" y="3672000"/>
              <a:ext cx="360000" cy="72000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H="1" flipV="1">
              <a:off x="6804000" y="4392000"/>
              <a:ext cx="360000" cy="72000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14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这是无界的单连通域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4572000" y="2898464"/>
            <a:ext cx="3056746" cy="2969536"/>
            <a:chOff x="4572000" y="2898464"/>
            <a:chExt cx="3056746" cy="2969536"/>
          </a:xfrm>
        </p:grpSpPr>
        <p:sp>
          <p:nvSpPr>
            <p:cNvPr id="19" name="饼形 18"/>
            <p:cNvSpPr/>
            <p:nvPr/>
          </p:nvSpPr>
          <p:spPr>
            <a:xfrm>
              <a:off x="4716000" y="3132000"/>
              <a:ext cx="2592288" cy="2592000"/>
            </a:xfrm>
            <a:prstGeom prst="pie">
              <a:avLst>
                <a:gd name="adj1" fmla="val 17804738"/>
                <a:gd name="adj2" fmla="val 3727790"/>
              </a:avLst>
            </a:prstGeom>
            <a:pattFill prst="wdUp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x轴"/>
            <p:cNvCxnSpPr/>
            <p:nvPr/>
          </p:nvCxnSpPr>
          <p:spPr>
            <a:xfrm>
              <a:off x="4572000" y="4428379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x"/>
                <p:cNvSpPr txBox="1"/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blipFill>
                  <a:blip r:embed="rId3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y轴"/>
            <p:cNvCxnSpPr/>
            <p:nvPr/>
          </p:nvCxnSpPr>
          <p:spPr>
            <a:xfrm flipV="1">
              <a:off x="6012069" y="2988000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y"/>
                <p:cNvSpPr txBox="1"/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blipFill>
                  <a:blip r:embed="rId4"/>
                  <a:stretch>
                    <a:fillRect l="-5455" r="-10909" b="-50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"/>
                <p:cNvSpPr txBox="1"/>
                <p:nvPr/>
              </p:nvSpPr>
              <p:spPr>
                <a:xfrm>
                  <a:off x="5703411" y="4415435"/>
                  <a:ext cx="37010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411" y="4415435"/>
                  <a:ext cx="370108" cy="343999"/>
                </a:xfrm>
                <a:prstGeom prst="rect">
                  <a:avLst/>
                </a:prstGeom>
                <a:blipFill>
                  <a:blip r:embed="rId5"/>
                  <a:stretch>
                    <a:fillRect l="-5000" r="-10000" b="-29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连接符 4"/>
            <p:cNvCxnSpPr/>
            <p:nvPr/>
          </p:nvCxnSpPr>
          <p:spPr>
            <a:xfrm flipV="1">
              <a:off x="6012069" y="3168000"/>
              <a:ext cx="648000" cy="1260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12069" y="4428378"/>
              <a:ext cx="648000" cy="1260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4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(3)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altLang="zh-CN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这是无界的多连通域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572000" y="2898464"/>
            <a:ext cx="3056746" cy="2969536"/>
            <a:chOff x="4572000" y="2898464"/>
            <a:chExt cx="3056746" cy="2969536"/>
          </a:xfrm>
        </p:grpSpPr>
        <p:sp>
          <p:nvSpPr>
            <p:cNvPr id="2" name="矩形 1"/>
            <p:cNvSpPr/>
            <p:nvPr/>
          </p:nvSpPr>
          <p:spPr>
            <a:xfrm>
              <a:off x="4823937" y="3284984"/>
              <a:ext cx="2376264" cy="2376264"/>
            </a:xfrm>
            <a:prstGeom prst="rect">
              <a:avLst/>
            </a:prstGeom>
            <a:pattFill prst="wdUp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616000" y="4032000"/>
              <a:ext cx="792000" cy="79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x轴"/>
            <p:cNvCxnSpPr/>
            <p:nvPr/>
          </p:nvCxnSpPr>
          <p:spPr>
            <a:xfrm>
              <a:off x="4572000" y="4428379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x"/>
                <p:cNvSpPr txBox="1"/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blipFill>
                  <a:blip r:embed="rId3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y轴"/>
            <p:cNvCxnSpPr/>
            <p:nvPr/>
          </p:nvCxnSpPr>
          <p:spPr>
            <a:xfrm flipV="1">
              <a:off x="6012069" y="2988000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y"/>
                <p:cNvSpPr txBox="1"/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blipFill>
                  <a:blip r:embed="rId4"/>
                  <a:stretch>
                    <a:fillRect l="-5455" r="-10909" b="-50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"/>
                <p:cNvSpPr txBox="1"/>
                <p:nvPr/>
              </p:nvSpPr>
              <p:spPr>
                <a:xfrm>
                  <a:off x="5703411" y="4415435"/>
                  <a:ext cx="37010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411" y="4415435"/>
                  <a:ext cx="370108" cy="343999"/>
                </a:xfrm>
                <a:prstGeom prst="rect">
                  <a:avLst/>
                </a:prstGeom>
                <a:blipFill>
                  <a:blip r:embed="rId5"/>
                  <a:stretch>
                    <a:fillRect l="-5000" r="-10000" b="-29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22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(4)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US" altLang="zh-CN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表示一个椭圆的内部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这是有界的单连通域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572000" y="2898464"/>
            <a:ext cx="3056746" cy="2969536"/>
            <a:chOff x="4572000" y="2898464"/>
            <a:chExt cx="3056746" cy="2969536"/>
          </a:xfrm>
        </p:grpSpPr>
        <p:sp>
          <p:nvSpPr>
            <p:cNvPr id="12" name="椭圆 11"/>
            <p:cNvSpPr/>
            <p:nvPr/>
          </p:nvSpPr>
          <p:spPr>
            <a:xfrm>
              <a:off x="4824000" y="3708000"/>
              <a:ext cx="2376000" cy="14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x轴"/>
            <p:cNvCxnSpPr/>
            <p:nvPr/>
          </p:nvCxnSpPr>
          <p:spPr>
            <a:xfrm>
              <a:off x="4572000" y="4428379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x"/>
                <p:cNvSpPr txBox="1"/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058" y="4358045"/>
                  <a:ext cx="647688" cy="343999"/>
                </a:xfrm>
                <a:prstGeom prst="rect">
                  <a:avLst/>
                </a:prstGeom>
                <a:blipFill>
                  <a:blip r:embed="rId3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y轴"/>
            <p:cNvCxnSpPr/>
            <p:nvPr/>
          </p:nvCxnSpPr>
          <p:spPr>
            <a:xfrm flipV="1">
              <a:off x="6012069" y="2988000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y"/>
                <p:cNvSpPr txBox="1"/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8" y="2898464"/>
                  <a:ext cx="337042" cy="343999"/>
                </a:xfrm>
                <a:prstGeom prst="rect">
                  <a:avLst/>
                </a:prstGeom>
                <a:blipFill>
                  <a:blip r:embed="rId4"/>
                  <a:stretch>
                    <a:fillRect l="-5455" r="-10909" b="-50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"/>
                <p:cNvSpPr txBox="1"/>
                <p:nvPr/>
              </p:nvSpPr>
              <p:spPr>
                <a:xfrm>
                  <a:off x="5703411" y="4415435"/>
                  <a:ext cx="37010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411" y="4415435"/>
                  <a:ext cx="370108" cy="343999"/>
                </a:xfrm>
                <a:prstGeom prst="rect">
                  <a:avLst/>
                </a:prstGeom>
                <a:blipFill>
                  <a:blip r:embed="rId5"/>
                  <a:stretch>
                    <a:fillRect l="-5000" r="-10000" b="-29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9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内部、外部、边界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是复平面的一个子集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它们的位置关系有三种可能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如果存在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的一个邻域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的一个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内点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如果存在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的一个邻域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则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的一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个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外点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的任何一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个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≠∅, 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的一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个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边界点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328248" y="1306331"/>
            <a:ext cx="3072491" cy="2266685"/>
            <a:chOff x="8328248" y="1306331"/>
            <a:chExt cx="3072491" cy="2266685"/>
          </a:xfrm>
        </p:grpSpPr>
        <p:sp>
          <p:nvSpPr>
            <p:cNvPr id="4" name="任意多边形 3"/>
            <p:cNvSpPr/>
            <p:nvPr/>
          </p:nvSpPr>
          <p:spPr>
            <a:xfrm>
              <a:off x="8328248" y="1306331"/>
              <a:ext cx="3072491" cy="2266685"/>
            </a:xfrm>
            <a:custGeom>
              <a:avLst/>
              <a:gdLst>
                <a:gd name="connsiteX0" fmla="*/ 62219 w 3566616"/>
                <a:gd name="connsiteY0" fmla="*/ 812347 h 2656383"/>
                <a:gd name="connsiteX1" fmla="*/ 875019 w 3566616"/>
                <a:gd name="connsiteY1" fmla="*/ 46114 h 2656383"/>
                <a:gd name="connsiteX2" fmla="*/ 2509086 w 3566616"/>
                <a:gd name="connsiteY2" fmla="*/ 168880 h 2656383"/>
                <a:gd name="connsiteX3" fmla="*/ 3419253 w 3566616"/>
                <a:gd name="connsiteY3" fmla="*/ 850447 h 2656383"/>
                <a:gd name="connsiteX4" fmla="*/ 3529319 w 3566616"/>
                <a:gd name="connsiteY4" fmla="*/ 2103514 h 2656383"/>
                <a:gd name="connsiteX5" fmla="*/ 3046719 w 3566616"/>
                <a:gd name="connsiteY5" fmla="*/ 2641147 h 2656383"/>
                <a:gd name="connsiteX6" fmla="*/ 2161953 w 3566616"/>
                <a:gd name="connsiteY6" fmla="*/ 2463347 h 2656383"/>
                <a:gd name="connsiteX7" fmla="*/ 1717453 w 3566616"/>
                <a:gd name="connsiteY7" fmla="*/ 1989214 h 2656383"/>
                <a:gd name="connsiteX8" fmla="*/ 1073986 w 3566616"/>
                <a:gd name="connsiteY8" fmla="*/ 1764847 h 2656383"/>
                <a:gd name="connsiteX9" fmla="*/ 464386 w 3566616"/>
                <a:gd name="connsiteY9" fmla="*/ 1625147 h 2656383"/>
                <a:gd name="connsiteX10" fmla="*/ 100319 w 3566616"/>
                <a:gd name="connsiteY10" fmla="*/ 1079047 h 2656383"/>
                <a:gd name="connsiteX11" fmla="*/ 62219 w 3566616"/>
                <a:gd name="connsiteY11" fmla="*/ 812347 h 26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6616" h="2656383">
                  <a:moveTo>
                    <a:pt x="62219" y="812347"/>
                  </a:moveTo>
                  <a:cubicBezTo>
                    <a:pt x="191336" y="640191"/>
                    <a:pt x="467208" y="153358"/>
                    <a:pt x="875019" y="46114"/>
                  </a:cubicBezTo>
                  <a:cubicBezTo>
                    <a:pt x="1282830" y="-61131"/>
                    <a:pt x="2085047" y="34825"/>
                    <a:pt x="2509086" y="168880"/>
                  </a:cubicBezTo>
                  <a:cubicBezTo>
                    <a:pt x="2933125" y="302935"/>
                    <a:pt x="3249214" y="528008"/>
                    <a:pt x="3419253" y="850447"/>
                  </a:cubicBezTo>
                  <a:cubicBezTo>
                    <a:pt x="3589292" y="1172886"/>
                    <a:pt x="3591408" y="1805064"/>
                    <a:pt x="3529319" y="2103514"/>
                  </a:cubicBezTo>
                  <a:cubicBezTo>
                    <a:pt x="3467230" y="2401964"/>
                    <a:pt x="3274613" y="2581175"/>
                    <a:pt x="3046719" y="2641147"/>
                  </a:cubicBezTo>
                  <a:cubicBezTo>
                    <a:pt x="2818825" y="2701119"/>
                    <a:pt x="2383497" y="2572002"/>
                    <a:pt x="2161953" y="2463347"/>
                  </a:cubicBezTo>
                  <a:cubicBezTo>
                    <a:pt x="1940409" y="2354692"/>
                    <a:pt x="1898781" y="2105631"/>
                    <a:pt x="1717453" y="1989214"/>
                  </a:cubicBezTo>
                  <a:cubicBezTo>
                    <a:pt x="1536125" y="1872797"/>
                    <a:pt x="1282831" y="1825525"/>
                    <a:pt x="1073986" y="1764847"/>
                  </a:cubicBezTo>
                  <a:cubicBezTo>
                    <a:pt x="865142" y="1704169"/>
                    <a:pt x="626664" y="1739447"/>
                    <a:pt x="464386" y="1625147"/>
                  </a:cubicBezTo>
                  <a:cubicBezTo>
                    <a:pt x="302108" y="1510847"/>
                    <a:pt x="165936" y="1215925"/>
                    <a:pt x="100319" y="1079047"/>
                  </a:cubicBezTo>
                  <a:cubicBezTo>
                    <a:pt x="34702" y="942169"/>
                    <a:pt x="-66898" y="984503"/>
                    <a:pt x="62219" y="81234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601113" y="2001570"/>
                  <a:ext cx="6594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1113" y="2001570"/>
                  <a:ext cx="65940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8618825" y="1712979"/>
            <a:ext cx="669904" cy="651840"/>
            <a:chOff x="8618825" y="1712979"/>
            <a:chExt cx="669904" cy="651840"/>
          </a:xfrm>
        </p:grpSpPr>
        <p:sp>
          <p:nvSpPr>
            <p:cNvPr id="5" name="椭圆 4"/>
            <p:cNvSpPr/>
            <p:nvPr/>
          </p:nvSpPr>
          <p:spPr>
            <a:xfrm>
              <a:off x="8883878" y="2060456"/>
              <a:ext cx="87776" cy="86944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8664439" y="1843096"/>
              <a:ext cx="526713" cy="52172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618825" y="1712979"/>
                  <a:ext cx="669904" cy="445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825" y="1712979"/>
                  <a:ext cx="669904" cy="4459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/>
          <p:cNvGrpSpPr/>
          <p:nvPr/>
        </p:nvGrpSpPr>
        <p:grpSpPr>
          <a:xfrm>
            <a:off x="10610670" y="841348"/>
            <a:ext cx="669904" cy="652425"/>
            <a:chOff x="10610670" y="841348"/>
            <a:chExt cx="669904" cy="652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610670" y="841348"/>
                  <a:ext cx="669904" cy="445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670" y="841348"/>
                  <a:ext cx="669904" cy="4459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10610670" y="972050"/>
              <a:ext cx="526713" cy="52172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830109" y="1189411"/>
              <a:ext cx="87776" cy="869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373598" y="907465"/>
            <a:ext cx="669904" cy="663409"/>
            <a:chOff x="9373598" y="907465"/>
            <a:chExt cx="669904" cy="663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9373598" y="907465"/>
                  <a:ext cx="669904" cy="445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598" y="907465"/>
                  <a:ext cx="669904" cy="4459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/>
          </p:nvSpPr>
          <p:spPr>
            <a:xfrm>
              <a:off x="9381673" y="1049151"/>
              <a:ext cx="526713" cy="52172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601113" y="1266511"/>
              <a:ext cx="87776" cy="8694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显然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内点都属于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外点都不属于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而边界点则都有可能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这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类比于区间的端点和区间的关系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的所有点都是内点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也就是说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的边界点都不属于它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是一个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开集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所有边界点都属于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是一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闭集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这等价于它的补集是开集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115780" y="4869160"/>
                <a:ext cx="3960440" cy="110799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 smtClean="0">
                    <a:latin typeface="+mn-ea"/>
                    <a:ea typeface="+mn-ea"/>
                  </a:rPr>
                  <a:t>直观上看</a:t>
                </a:r>
                <a:endParaRPr lang="en-US" altLang="zh-CN" sz="22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zh-CN" altLang="en-US" sz="2200" dirty="0" smtClean="0">
                    <a:latin typeface="+mn-ea"/>
                    <a:ea typeface="+mn-ea"/>
                  </a:rPr>
                  <a:t>开集往往由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+mn-ea"/>
                        <a:ea typeface="+mn-ea"/>
                      </a:rPr>
                      <m:t>&gt;,&lt;</m:t>
                    </m:r>
                  </m:oMath>
                </a14:m>
                <a:r>
                  <a:rPr lang="zh-CN" altLang="en-US" sz="2200" dirty="0" smtClean="0">
                    <a:latin typeface="+mn-ea"/>
                    <a:ea typeface="+mn-ea"/>
                  </a:rPr>
                  <a:t> 的不等式给出</a:t>
                </a:r>
                <a:endParaRPr lang="en-US" altLang="zh-CN" sz="22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zh-CN" altLang="en-US" sz="2200" dirty="0" smtClean="0">
                    <a:latin typeface="+mn-ea"/>
                    <a:ea typeface="+mn-ea"/>
                  </a:rPr>
                  <a:t>闭集</a:t>
                </a:r>
                <a:r>
                  <a:rPr lang="zh-CN" altLang="en-US" sz="2200" dirty="0">
                    <a:latin typeface="+mn-ea"/>
                    <a:ea typeface="+mn-ea"/>
                  </a:rPr>
                  <a:t>往往由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+mn-ea"/>
                        <a:ea typeface="+mn-ea"/>
                      </a:rPr>
                      <m:t>⩾</m:t>
                    </m:r>
                    <m:r>
                      <a:rPr lang="en-US" altLang="zh-CN" sz="2200" i="1">
                        <a:latin typeface="+mn-ea"/>
                        <a:ea typeface="+mn-ea"/>
                      </a:rPr>
                      <m:t>,</m:t>
                    </m:r>
                    <m:r>
                      <a:rPr lang="en-US" altLang="zh-CN" sz="2200" b="0" i="1" smtClean="0">
                        <a:latin typeface="+mn-ea"/>
                        <a:ea typeface="+mn-ea"/>
                      </a:rPr>
                      <m:t>⩽</m:t>
                    </m:r>
                  </m:oMath>
                </a14:m>
                <a:r>
                  <a:rPr lang="zh-CN" altLang="en-US" sz="2200" dirty="0">
                    <a:latin typeface="+mn-ea"/>
                    <a:ea typeface="+mn-ea"/>
                  </a:rPr>
                  <a:t> 的不等式给</a:t>
                </a:r>
                <a:r>
                  <a:rPr lang="zh-CN" altLang="en-US" sz="2200" dirty="0" smtClean="0">
                    <a:latin typeface="+mn-ea"/>
                    <a:ea typeface="+mn-ea"/>
                  </a:rPr>
                  <a:t>出</a:t>
                </a:r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0" y="4869160"/>
                <a:ext cx="3960440" cy="1107996"/>
              </a:xfrm>
              <a:prstGeom prst="rect">
                <a:avLst/>
              </a:prstGeom>
              <a:blipFill>
                <a:blip r:embed="rId3"/>
                <a:stretch>
                  <a:fillRect l="-1838" t="-3243" r="-1531" b="-864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区域</a:t>
                </a:r>
                <a:endParaRPr lang="en-US" altLang="zh-CN" b="1" dirty="0" smtClean="0">
                  <a:solidFill>
                    <a:srgbClr val="0000FF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如果开集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的任意两个点之间都可以用一条完全包含在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中的折线连接起来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是一个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区域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也就是说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区域是连通的开集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观察右侧的图案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淡蓝色图形形成了一个区域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红色的线条和点是它的边界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区域和它的边界一起构成了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闭区域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记作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自然地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可以被包含在某个开圆盘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中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则称它是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有界的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否则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称它是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无界的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7641952" y="2199002"/>
            <a:ext cx="3566616" cy="2670158"/>
            <a:chOff x="6816080" y="2551129"/>
            <a:chExt cx="3566616" cy="2670158"/>
          </a:xfrm>
        </p:grpSpPr>
        <p:sp>
          <p:nvSpPr>
            <p:cNvPr id="6" name="任意多边形 5"/>
            <p:cNvSpPr/>
            <p:nvPr/>
          </p:nvSpPr>
          <p:spPr>
            <a:xfrm>
              <a:off x="6816080" y="2564904"/>
              <a:ext cx="3566616" cy="2656383"/>
            </a:xfrm>
            <a:custGeom>
              <a:avLst/>
              <a:gdLst>
                <a:gd name="connsiteX0" fmla="*/ 62219 w 3566616"/>
                <a:gd name="connsiteY0" fmla="*/ 812347 h 2656383"/>
                <a:gd name="connsiteX1" fmla="*/ 875019 w 3566616"/>
                <a:gd name="connsiteY1" fmla="*/ 46114 h 2656383"/>
                <a:gd name="connsiteX2" fmla="*/ 2509086 w 3566616"/>
                <a:gd name="connsiteY2" fmla="*/ 168880 h 2656383"/>
                <a:gd name="connsiteX3" fmla="*/ 3419253 w 3566616"/>
                <a:gd name="connsiteY3" fmla="*/ 850447 h 2656383"/>
                <a:gd name="connsiteX4" fmla="*/ 3529319 w 3566616"/>
                <a:gd name="connsiteY4" fmla="*/ 2103514 h 2656383"/>
                <a:gd name="connsiteX5" fmla="*/ 3046719 w 3566616"/>
                <a:gd name="connsiteY5" fmla="*/ 2641147 h 2656383"/>
                <a:gd name="connsiteX6" fmla="*/ 2161953 w 3566616"/>
                <a:gd name="connsiteY6" fmla="*/ 2463347 h 2656383"/>
                <a:gd name="connsiteX7" fmla="*/ 1717453 w 3566616"/>
                <a:gd name="connsiteY7" fmla="*/ 1989214 h 2656383"/>
                <a:gd name="connsiteX8" fmla="*/ 1073986 w 3566616"/>
                <a:gd name="connsiteY8" fmla="*/ 1764847 h 2656383"/>
                <a:gd name="connsiteX9" fmla="*/ 464386 w 3566616"/>
                <a:gd name="connsiteY9" fmla="*/ 1625147 h 2656383"/>
                <a:gd name="connsiteX10" fmla="*/ 100319 w 3566616"/>
                <a:gd name="connsiteY10" fmla="*/ 1079047 h 2656383"/>
                <a:gd name="connsiteX11" fmla="*/ 62219 w 3566616"/>
                <a:gd name="connsiteY11" fmla="*/ 812347 h 26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6616" h="2656383">
                  <a:moveTo>
                    <a:pt x="62219" y="812347"/>
                  </a:moveTo>
                  <a:cubicBezTo>
                    <a:pt x="191336" y="640191"/>
                    <a:pt x="467208" y="153358"/>
                    <a:pt x="875019" y="46114"/>
                  </a:cubicBezTo>
                  <a:cubicBezTo>
                    <a:pt x="1282830" y="-61131"/>
                    <a:pt x="2085047" y="34825"/>
                    <a:pt x="2509086" y="168880"/>
                  </a:cubicBezTo>
                  <a:cubicBezTo>
                    <a:pt x="2933125" y="302935"/>
                    <a:pt x="3249214" y="528008"/>
                    <a:pt x="3419253" y="850447"/>
                  </a:cubicBezTo>
                  <a:cubicBezTo>
                    <a:pt x="3589292" y="1172886"/>
                    <a:pt x="3591408" y="1805064"/>
                    <a:pt x="3529319" y="2103514"/>
                  </a:cubicBezTo>
                  <a:cubicBezTo>
                    <a:pt x="3467230" y="2401964"/>
                    <a:pt x="3274613" y="2581175"/>
                    <a:pt x="3046719" y="2641147"/>
                  </a:cubicBezTo>
                  <a:cubicBezTo>
                    <a:pt x="2818825" y="2701119"/>
                    <a:pt x="2383497" y="2572002"/>
                    <a:pt x="2161953" y="2463347"/>
                  </a:cubicBezTo>
                  <a:cubicBezTo>
                    <a:pt x="1940409" y="2354692"/>
                    <a:pt x="1898781" y="2105631"/>
                    <a:pt x="1717453" y="1989214"/>
                  </a:cubicBezTo>
                  <a:cubicBezTo>
                    <a:pt x="1536125" y="1872797"/>
                    <a:pt x="1282831" y="1825525"/>
                    <a:pt x="1073986" y="1764847"/>
                  </a:cubicBezTo>
                  <a:cubicBezTo>
                    <a:pt x="865142" y="1704169"/>
                    <a:pt x="626664" y="1739447"/>
                    <a:pt x="464386" y="1625147"/>
                  </a:cubicBezTo>
                  <a:cubicBezTo>
                    <a:pt x="302108" y="1510847"/>
                    <a:pt x="165936" y="1215925"/>
                    <a:pt x="100319" y="1079047"/>
                  </a:cubicBezTo>
                  <a:cubicBezTo>
                    <a:pt x="34702" y="942169"/>
                    <a:pt x="-66898" y="984503"/>
                    <a:pt x="62219" y="81234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7536160" y="2924944"/>
              <a:ext cx="687536" cy="530766"/>
            </a:xfrm>
            <a:custGeom>
              <a:avLst/>
              <a:gdLst>
                <a:gd name="connsiteX0" fmla="*/ 4647 w 687536"/>
                <a:gd name="connsiteY0" fmla="*/ 404535 h 530766"/>
                <a:gd name="connsiteX1" fmla="*/ 203613 w 687536"/>
                <a:gd name="connsiteY1" fmla="*/ 48935 h 530766"/>
                <a:gd name="connsiteX2" fmla="*/ 635413 w 687536"/>
                <a:gd name="connsiteY2" fmla="*/ 32002 h 530766"/>
                <a:gd name="connsiteX3" fmla="*/ 652347 w 687536"/>
                <a:gd name="connsiteY3" fmla="*/ 319869 h 530766"/>
                <a:gd name="connsiteX4" fmla="*/ 385647 w 687536"/>
                <a:gd name="connsiteY4" fmla="*/ 527302 h 530766"/>
                <a:gd name="connsiteX5" fmla="*/ 4647 w 687536"/>
                <a:gd name="connsiteY5" fmla="*/ 404535 h 53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7536" h="530766">
                  <a:moveTo>
                    <a:pt x="4647" y="404535"/>
                  </a:moveTo>
                  <a:cubicBezTo>
                    <a:pt x="-25692" y="324807"/>
                    <a:pt x="98485" y="111024"/>
                    <a:pt x="203613" y="48935"/>
                  </a:cubicBezTo>
                  <a:cubicBezTo>
                    <a:pt x="308741" y="-13154"/>
                    <a:pt x="560624" y="-13154"/>
                    <a:pt x="635413" y="32002"/>
                  </a:cubicBezTo>
                  <a:cubicBezTo>
                    <a:pt x="710202" y="77158"/>
                    <a:pt x="693975" y="237319"/>
                    <a:pt x="652347" y="319869"/>
                  </a:cubicBezTo>
                  <a:cubicBezTo>
                    <a:pt x="610719" y="402419"/>
                    <a:pt x="491480" y="508252"/>
                    <a:pt x="385647" y="527302"/>
                  </a:cubicBezTo>
                  <a:cubicBezTo>
                    <a:pt x="279814" y="546352"/>
                    <a:pt x="34986" y="484263"/>
                    <a:pt x="4647" y="40453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7991659">
              <a:off x="7688560" y="3595445"/>
              <a:ext cx="687536" cy="530766"/>
            </a:xfrm>
            <a:custGeom>
              <a:avLst/>
              <a:gdLst>
                <a:gd name="connsiteX0" fmla="*/ 4647 w 687536"/>
                <a:gd name="connsiteY0" fmla="*/ 404535 h 530766"/>
                <a:gd name="connsiteX1" fmla="*/ 203613 w 687536"/>
                <a:gd name="connsiteY1" fmla="*/ 48935 h 530766"/>
                <a:gd name="connsiteX2" fmla="*/ 635413 w 687536"/>
                <a:gd name="connsiteY2" fmla="*/ 32002 h 530766"/>
                <a:gd name="connsiteX3" fmla="*/ 652347 w 687536"/>
                <a:gd name="connsiteY3" fmla="*/ 319869 h 530766"/>
                <a:gd name="connsiteX4" fmla="*/ 385647 w 687536"/>
                <a:gd name="connsiteY4" fmla="*/ 527302 h 530766"/>
                <a:gd name="connsiteX5" fmla="*/ 4647 w 687536"/>
                <a:gd name="connsiteY5" fmla="*/ 404535 h 53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7536" h="530766">
                  <a:moveTo>
                    <a:pt x="4647" y="404535"/>
                  </a:moveTo>
                  <a:cubicBezTo>
                    <a:pt x="-25692" y="324807"/>
                    <a:pt x="98485" y="111024"/>
                    <a:pt x="203613" y="48935"/>
                  </a:cubicBezTo>
                  <a:cubicBezTo>
                    <a:pt x="308741" y="-13154"/>
                    <a:pt x="560624" y="-13154"/>
                    <a:pt x="635413" y="32002"/>
                  </a:cubicBezTo>
                  <a:cubicBezTo>
                    <a:pt x="710202" y="77158"/>
                    <a:pt x="693975" y="237319"/>
                    <a:pt x="652347" y="319869"/>
                  </a:cubicBezTo>
                  <a:cubicBezTo>
                    <a:pt x="610719" y="402419"/>
                    <a:pt x="491480" y="508252"/>
                    <a:pt x="385647" y="527302"/>
                  </a:cubicBezTo>
                  <a:cubicBezTo>
                    <a:pt x="279814" y="546352"/>
                    <a:pt x="34986" y="484263"/>
                    <a:pt x="4647" y="40453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672325" y="3191030"/>
              <a:ext cx="723900" cy="408630"/>
            </a:xfrm>
            <a:custGeom>
              <a:avLst/>
              <a:gdLst>
                <a:gd name="connsiteX0" fmla="*/ 0 w 723900"/>
                <a:gd name="connsiteY0" fmla="*/ 95363 h 408630"/>
                <a:gd name="connsiteX1" fmla="*/ 486834 w 723900"/>
                <a:gd name="connsiteY1" fmla="*/ 19163 h 408630"/>
                <a:gd name="connsiteX2" fmla="*/ 723900 w 723900"/>
                <a:gd name="connsiteY2" fmla="*/ 408630 h 40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408630">
                  <a:moveTo>
                    <a:pt x="0" y="95363"/>
                  </a:moveTo>
                  <a:cubicBezTo>
                    <a:pt x="183092" y="31157"/>
                    <a:pt x="366184" y="-33048"/>
                    <a:pt x="486834" y="19163"/>
                  </a:cubicBezTo>
                  <a:cubicBezTo>
                    <a:pt x="607484" y="71374"/>
                    <a:pt x="665692" y="240002"/>
                    <a:pt x="723900" y="40863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极点"/>
            <p:cNvSpPr/>
            <p:nvPr/>
          </p:nvSpPr>
          <p:spPr>
            <a:xfrm>
              <a:off x="10055076" y="4536019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11" name="极点"/>
            <p:cNvSpPr/>
            <p:nvPr/>
          </p:nvSpPr>
          <p:spPr>
            <a:xfrm>
              <a:off x="9984432" y="378904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9422473" y="3167220"/>
              <a:ext cx="474134" cy="671909"/>
            </a:xfrm>
            <a:custGeom>
              <a:avLst/>
              <a:gdLst>
                <a:gd name="connsiteX0" fmla="*/ 0 w 474134"/>
                <a:gd name="connsiteY0" fmla="*/ 0 h 671909"/>
                <a:gd name="connsiteX1" fmla="*/ 359834 w 474134"/>
                <a:gd name="connsiteY1" fmla="*/ 300567 h 671909"/>
                <a:gd name="connsiteX2" fmla="*/ 279400 w 474134"/>
                <a:gd name="connsiteY2" fmla="*/ 668867 h 671909"/>
                <a:gd name="connsiteX3" fmla="*/ 474134 w 474134"/>
                <a:gd name="connsiteY3" fmla="*/ 84667 h 67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134" h="671909">
                  <a:moveTo>
                    <a:pt x="0" y="0"/>
                  </a:moveTo>
                  <a:cubicBezTo>
                    <a:pt x="156633" y="94544"/>
                    <a:pt x="313267" y="189089"/>
                    <a:pt x="359834" y="300567"/>
                  </a:cubicBezTo>
                  <a:cubicBezTo>
                    <a:pt x="406401" y="412045"/>
                    <a:pt x="260350" y="704850"/>
                    <a:pt x="279400" y="668867"/>
                  </a:cubicBezTo>
                  <a:cubicBezTo>
                    <a:pt x="298450" y="632884"/>
                    <a:pt x="386292" y="358775"/>
                    <a:pt x="474134" y="8466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708900" y="2781300"/>
              <a:ext cx="1718733" cy="1591733"/>
            </a:xfrm>
            <a:custGeom>
              <a:avLst/>
              <a:gdLst>
                <a:gd name="connsiteX0" fmla="*/ 0 w 1718733"/>
                <a:gd name="connsiteY0" fmla="*/ 21167 h 1591733"/>
                <a:gd name="connsiteX1" fmla="*/ 723900 w 1718733"/>
                <a:gd name="connsiteY1" fmla="*/ 0 h 1591733"/>
                <a:gd name="connsiteX2" fmla="*/ 677333 w 1718733"/>
                <a:gd name="connsiteY2" fmla="*/ 918633 h 1591733"/>
                <a:gd name="connsiteX3" fmla="*/ 1718733 w 1718733"/>
                <a:gd name="connsiteY3" fmla="*/ 1591733 h 1591733"/>
                <a:gd name="connsiteX4" fmla="*/ 1718733 w 1718733"/>
                <a:gd name="connsiteY4" fmla="*/ 1591733 h 159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733" h="1591733">
                  <a:moveTo>
                    <a:pt x="0" y="21167"/>
                  </a:moveTo>
                  <a:lnTo>
                    <a:pt x="723900" y="0"/>
                  </a:lnTo>
                  <a:lnTo>
                    <a:pt x="677333" y="918633"/>
                  </a:lnTo>
                  <a:lnTo>
                    <a:pt x="1718733" y="1591733"/>
                  </a:lnTo>
                  <a:lnTo>
                    <a:pt x="1718733" y="1591733"/>
                  </a:ln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298753" y="2551129"/>
                  <a:ext cx="5670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753" y="2551129"/>
                  <a:ext cx="56706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349073" y="4104662"/>
                  <a:ext cx="5670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073" y="4104662"/>
                  <a:ext cx="56706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40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95400" y="882000"/>
            <a:ext cx="10800000" cy="5220000"/>
          </a:xfrm>
        </p:spPr>
        <p:txBody>
          <a:bodyPr anchor="t"/>
          <a:lstStyle/>
          <a:p>
            <a:pPr marL="0" indent="0" algn="ctr"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复平面上的区域大多由复数的实部、虚部、模和辐角的不等式所确定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9762" y="1844784"/>
            <a:ext cx="936000" cy="2160240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73762" y="1844784"/>
            <a:ext cx="936000" cy="2160240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x轴"/>
          <p:cNvCxnSpPr/>
          <p:nvPr/>
        </p:nvCxnSpPr>
        <p:spPr>
          <a:xfrm>
            <a:off x="8369762" y="2924784"/>
            <a:ext cx="288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y轴"/>
          <p:cNvCxnSpPr/>
          <p:nvPr/>
        </p:nvCxnSpPr>
        <p:spPr>
          <a:xfrm flipV="1">
            <a:off x="9809762" y="1484784"/>
            <a:ext cx="0" cy="28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80000" y="2087856"/>
            <a:ext cx="2160000" cy="9360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0000" y="3023856"/>
            <a:ext cx="2160000" cy="936000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x轴"/>
          <p:cNvCxnSpPr/>
          <p:nvPr/>
        </p:nvCxnSpPr>
        <p:spPr>
          <a:xfrm>
            <a:off x="720000" y="3023856"/>
            <a:ext cx="288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y轴"/>
          <p:cNvCxnSpPr/>
          <p:nvPr/>
        </p:nvCxnSpPr>
        <p:spPr>
          <a:xfrm flipV="1">
            <a:off x="2160000" y="1583856"/>
            <a:ext cx="0" cy="28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"/>
              <p:cNvSpPr txBox="1"/>
              <p:nvPr/>
            </p:nvSpPr>
            <p:spPr>
              <a:xfrm>
                <a:off x="6399628" y="4619377"/>
                <a:ext cx="456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28" y="4619377"/>
                <a:ext cx="45659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4871824" y="3312008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231824" y="3672008"/>
            <a:ext cx="1440000" cy="14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x轴"/>
          <p:cNvCxnSpPr/>
          <p:nvPr/>
        </p:nvCxnSpPr>
        <p:spPr>
          <a:xfrm>
            <a:off x="4511824" y="4392008"/>
            <a:ext cx="288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y轴"/>
          <p:cNvCxnSpPr/>
          <p:nvPr/>
        </p:nvCxnSpPr>
        <p:spPr>
          <a:xfrm flipV="1">
            <a:off x="5951824" y="2952008"/>
            <a:ext cx="0" cy="28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951824" y="4392008"/>
            <a:ext cx="576000" cy="432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951824" y="3744008"/>
            <a:ext cx="864000" cy="64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"/>
              <p:cNvSpPr txBox="1"/>
              <p:nvPr/>
            </p:nvSpPr>
            <p:spPr>
              <a:xfrm>
                <a:off x="6239824" y="3996008"/>
                <a:ext cx="3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824" y="399600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5085" r="-8475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28000" y="1548000"/>
                <a:ext cx="2633926" cy="461665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上半平面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Im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func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&gt;0</m:t>
                    </m:r>
                  </m:oMath>
                </a14:m>
                <a:endParaRPr lang="zh-CN" altLang="en-US" sz="240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" y="1548000"/>
                <a:ext cx="2633926" cy="461665"/>
              </a:xfrm>
              <a:prstGeom prst="rect">
                <a:avLst/>
              </a:prstGeom>
              <a:blipFill>
                <a:blip r:embed="rId4"/>
                <a:stretch>
                  <a:fillRect l="-3704" t="-10526" b="-28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8000" y="4077072"/>
                <a:ext cx="2633926" cy="461665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下半平面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Im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lang="zh-CN" altLang="en-US" sz="24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" y="4077072"/>
                <a:ext cx="2633926" cy="461665"/>
              </a:xfrm>
              <a:prstGeom prst="rect">
                <a:avLst/>
              </a:prstGeom>
              <a:blipFill>
                <a:blip r:embed="rId5"/>
                <a:stretch>
                  <a:fillRect l="-3704" t="-10526" b="-28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244000" y="4104000"/>
                <a:ext cx="1450975" cy="83099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C00000"/>
                    </a:solidFill>
                    <a:latin typeface="+mn-ea"/>
                    <a:ea typeface="+mn-ea"/>
                  </a:rPr>
                  <a:t>左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半平面</a:t>
                </a:r>
                <a:endParaRPr lang="en-US" altLang="zh-CN" sz="2400" dirty="0" smtClean="0">
                  <a:solidFill>
                    <a:srgbClr val="C0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Re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000" y="4104000"/>
                <a:ext cx="1450975" cy="830997"/>
              </a:xfrm>
              <a:prstGeom prst="rect">
                <a:avLst/>
              </a:prstGeom>
              <a:blipFill>
                <a:blip r:embed="rId6"/>
                <a:stretch>
                  <a:fillRect l="-5882" t="-5839" r="-37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901609" y="4104000"/>
                <a:ext cx="1450975" cy="83099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00B050"/>
                    </a:solidFill>
                    <a:latin typeface="+mn-ea"/>
                    <a:ea typeface="+mn-ea"/>
                  </a:rPr>
                  <a:t>右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半平面</a:t>
                </a:r>
                <a:endParaRPr lang="en-US" altLang="zh-CN" sz="2400" dirty="0" smtClean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Re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&gt;0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09" y="4104000"/>
                <a:ext cx="1450975" cy="830997"/>
              </a:xfrm>
              <a:prstGeom prst="rect">
                <a:avLst/>
              </a:prstGeom>
              <a:blipFill>
                <a:blip r:embed="rId7"/>
                <a:stretch>
                  <a:fillRect l="-4622" t="-5839" r="-504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87888" y="2132856"/>
                <a:ext cx="1785937" cy="83099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圆环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+mn-ea"/>
                    <a:ea typeface="+mn-ea"/>
                  </a:rPr>
                  <a:t>域</a:t>
                </a:r>
                <a:endParaRPr lang="en-US" altLang="zh-CN" sz="2400" dirty="0" smtClean="0">
                  <a:solidFill>
                    <a:srgbClr val="0000FF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𝑅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2132856"/>
                <a:ext cx="1785937" cy="830997"/>
              </a:xfrm>
              <a:prstGeom prst="rect">
                <a:avLst/>
              </a:prstGeom>
              <a:blipFill>
                <a:blip r:embed="rId8"/>
                <a:stretch>
                  <a:fillRect t="-58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6" grpId="0" animBg="1"/>
      <p:bldP spid="11" grpId="0" animBg="1"/>
      <p:bldP spid="18" grpId="0" animBg="1"/>
      <p:bldP spid="28" grpId="0"/>
      <p:bldP spid="29" grpId="0" animBg="1"/>
      <p:bldP spid="30" grpId="0" animBg="1"/>
      <p:bldP spid="38" grpId="0"/>
      <p:bldP spid="2" grpId="0"/>
      <p:bldP spid="10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6602" y="1625895"/>
                <a:ext cx="224112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水平带状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n-ea"/>
                    <a:ea typeface="+mn-ea"/>
                  </a:rPr>
                  <a:t>区域</a:t>
                </a:r>
                <a:endParaRPr lang="en-US" altLang="zh-CN" sz="2400" dirty="0" smtClean="0">
                  <a:solidFill>
                    <a:schemeClr val="accent1"/>
                  </a:solidFill>
                  <a:latin typeface="+mn-ea"/>
                  <a:ea typeface="+mn-ea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Im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02" y="1625895"/>
                <a:ext cx="2241126" cy="830997"/>
              </a:xfrm>
              <a:prstGeom prst="rect">
                <a:avLst/>
              </a:prstGeom>
              <a:blipFill>
                <a:blip r:embed="rId2"/>
                <a:stretch>
                  <a:fillRect l="-1090" t="-588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/>
          <p:cNvGrpSpPr/>
          <p:nvPr/>
        </p:nvGrpSpPr>
        <p:grpSpPr>
          <a:xfrm>
            <a:off x="1080000" y="2880000"/>
            <a:ext cx="2880000" cy="1800000"/>
            <a:chOff x="1080000" y="2880000"/>
            <a:chExt cx="2880000" cy="1800000"/>
          </a:xfrm>
        </p:grpSpPr>
        <p:cxnSp>
          <p:nvCxnSpPr>
            <p:cNvPr id="20" name="x轴"/>
            <p:cNvCxnSpPr/>
            <p:nvPr/>
          </p:nvCxnSpPr>
          <p:spPr>
            <a:xfrm>
              <a:off x="1080000" y="4320000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x"/>
                <p:cNvSpPr txBox="1"/>
                <p:nvPr/>
              </p:nvSpPr>
              <p:spPr>
                <a:xfrm>
                  <a:off x="3600000" y="432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00" y="4320000"/>
                  <a:ext cx="360000" cy="360000"/>
                </a:xfrm>
                <a:prstGeom prst="rect">
                  <a:avLst/>
                </a:prstGeom>
                <a:blipFill>
                  <a:blip r:embed="rId3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y轴"/>
            <p:cNvCxnSpPr/>
            <p:nvPr/>
          </p:nvCxnSpPr>
          <p:spPr>
            <a:xfrm flipV="1">
              <a:off x="2520000" y="2880000"/>
              <a:ext cx="0" cy="17731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y"/>
                <p:cNvSpPr txBox="1"/>
                <p:nvPr/>
              </p:nvSpPr>
              <p:spPr>
                <a:xfrm>
                  <a:off x="2160000" y="288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000" y="2880000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l="-5085" r="-3390" b="-457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"/>
                <p:cNvSpPr txBox="1"/>
                <p:nvPr/>
              </p:nvSpPr>
              <p:spPr>
                <a:xfrm>
                  <a:off x="2160000" y="432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000" y="4320000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3390" r="-13559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矩形 10"/>
          <p:cNvSpPr/>
          <p:nvPr/>
        </p:nvSpPr>
        <p:spPr>
          <a:xfrm>
            <a:off x="900000" y="3312000"/>
            <a:ext cx="3240000" cy="7200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040551" y="1625895"/>
                <a:ext cx="222323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7030A0"/>
                    </a:solidFill>
                    <a:latin typeface="+mn-ea"/>
                    <a:ea typeface="+mn-ea"/>
                  </a:rPr>
                  <a:t>竖直带状</a:t>
                </a:r>
                <a:r>
                  <a:rPr lang="zh-CN" altLang="en-US" sz="2400" dirty="0" smtClean="0">
                    <a:solidFill>
                      <a:srgbClr val="7030A0"/>
                    </a:solidFill>
                    <a:latin typeface="+mn-ea"/>
                    <a:ea typeface="+mn-ea"/>
                  </a:rPr>
                  <a:t>区域</a:t>
                </a:r>
                <a:endParaRPr lang="en-US" altLang="zh-CN" sz="2400" dirty="0" smtClean="0">
                  <a:solidFill>
                    <a:srgbClr val="7030A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Re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51" y="1625895"/>
                <a:ext cx="2223236" cy="830997"/>
              </a:xfrm>
              <a:prstGeom prst="rect">
                <a:avLst/>
              </a:prstGeom>
              <a:blipFill>
                <a:blip r:embed="rId6"/>
                <a:stretch>
                  <a:fillRect l="-1644" t="-5882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5400000" y="2880000"/>
            <a:ext cx="1800000" cy="2880000"/>
            <a:chOff x="5400000" y="2880000"/>
            <a:chExt cx="1800000" cy="2880000"/>
          </a:xfrm>
        </p:grpSpPr>
        <p:cxnSp>
          <p:nvCxnSpPr>
            <p:cNvPr id="27" name="x轴"/>
            <p:cNvCxnSpPr/>
            <p:nvPr/>
          </p:nvCxnSpPr>
          <p:spPr>
            <a:xfrm>
              <a:off x="5447928" y="4320000"/>
              <a:ext cx="175207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x"/>
                <p:cNvSpPr txBox="1"/>
                <p:nvPr/>
              </p:nvSpPr>
              <p:spPr>
                <a:xfrm>
                  <a:off x="6840000" y="4319999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000" y="4319999"/>
                  <a:ext cx="360000" cy="360000"/>
                </a:xfrm>
                <a:prstGeom prst="rect">
                  <a:avLst/>
                </a:prstGeom>
                <a:blipFill>
                  <a:blip r:embed="rId7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y轴"/>
            <p:cNvCxnSpPr/>
            <p:nvPr/>
          </p:nvCxnSpPr>
          <p:spPr>
            <a:xfrm flipV="1">
              <a:off x="5760000" y="2880000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y"/>
                <p:cNvSpPr txBox="1"/>
                <p:nvPr/>
              </p:nvSpPr>
              <p:spPr>
                <a:xfrm>
                  <a:off x="5400000" y="288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0" y="2880000"/>
                  <a:ext cx="360000" cy="360000"/>
                </a:xfrm>
                <a:prstGeom prst="rect">
                  <a:avLst/>
                </a:prstGeom>
                <a:blipFill>
                  <a:blip r:embed="rId8"/>
                  <a:stretch>
                    <a:fillRect l="-5085" r="-3390" b="-457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"/>
                <p:cNvSpPr txBox="1"/>
                <p:nvPr/>
              </p:nvSpPr>
              <p:spPr>
                <a:xfrm>
                  <a:off x="5400000" y="432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0" y="4320000"/>
                  <a:ext cx="360000" cy="360000"/>
                </a:xfrm>
                <a:prstGeom prst="rect">
                  <a:avLst/>
                </a:prstGeom>
                <a:blipFill>
                  <a:blip r:embed="rId9"/>
                  <a:stretch>
                    <a:fillRect l="-5085" r="-11864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矩形 25"/>
          <p:cNvSpPr/>
          <p:nvPr/>
        </p:nvSpPr>
        <p:spPr>
          <a:xfrm>
            <a:off x="6012000" y="3060000"/>
            <a:ext cx="720000" cy="2520000"/>
          </a:xfrm>
          <a:prstGeom prst="rect">
            <a:avLst/>
          </a:prstGeom>
          <a:pattFill prst="ltVert">
            <a:fgClr>
              <a:srgbClr val="7030A0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05445" y="1625895"/>
                <a:ext cx="235910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C00000"/>
                    </a:solidFill>
                    <a:latin typeface="+mn-ea"/>
                    <a:ea typeface="+mn-ea"/>
                  </a:rPr>
                  <a:t>角状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区域</a:t>
                </a:r>
                <a:endParaRPr lang="en-US" altLang="zh-CN" sz="2400" dirty="0" smtClean="0">
                  <a:solidFill>
                    <a:srgbClr val="C0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arg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445" y="1625895"/>
                <a:ext cx="2359107" cy="830997"/>
              </a:xfrm>
              <a:prstGeom prst="rect">
                <a:avLst/>
              </a:prstGeom>
              <a:blipFill>
                <a:blip r:embed="rId10"/>
                <a:stretch>
                  <a:fillRect t="-588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8640000" y="2880000"/>
            <a:ext cx="1800000" cy="1917152"/>
            <a:chOff x="8640000" y="2880000"/>
            <a:chExt cx="1800000" cy="1917152"/>
          </a:xfrm>
        </p:grpSpPr>
        <p:cxnSp>
          <p:nvCxnSpPr>
            <p:cNvPr id="5" name="x轴"/>
            <p:cNvCxnSpPr/>
            <p:nvPr/>
          </p:nvCxnSpPr>
          <p:spPr>
            <a:xfrm>
              <a:off x="8640000" y="4320000"/>
              <a:ext cx="180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x"/>
                <p:cNvSpPr txBox="1"/>
                <p:nvPr/>
              </p:nvSpPr>
              <p:spPr>
                <a:xfrm>
                  <a:off x="10080000" y="432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0000" y="4320000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y轴"/>
            <p:cNvCxnSpPr/>
            <p:nvPr/>
          </p:nvCxnSpPr>
          <p:spPr>
            <a:xfrm flipV="1">
              <a:off x="9000000" y="2880000"/>
              <a:ext cx="0" cy="19171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y"/>
                <p:cNvSpPr txBox="1"/>
                <p:nvPr/>
              </p:nvSpPr>
              <p:spPr>
                <a:xfrm>
                  <a:off x="8640000" y="288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000" y="2880000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 l="-5085" r="-3390" b="-457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"/>
                <p:cNvSpPr txBox="1"/>
                <p:nvPr/>
              </p:nvSpPr>
              <p:spPr>
                <a:xfrm>
                  <a:off x="8640000" y="4319999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000" y="4319999"/>
                  <a:ext cx="36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 l="-3390" r="-13559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饼形 1"/>
          <p:cNvSpPr/>
          <p:nvPr/>
        </p:nvSpPr>
        <p:spPr>
          <a:xfrm>
            <a:off x="7704000" y="3024000"/>
            <a:ext cx="2592288" cy="2592000"/>
          </a:xfrm>
          <a:prstGeom prst="pie">
            <a:avLst>
              <a:gd name="adj1" fmla="val 17104447"/>
              <a:gd name="adj2" fmla="val 19976698"/>
            </a:avLst>
          </a:prstGeom>
          <a:pattFill prst="wdUpDiag">
            <a:fgClr>
              <a:srgbClr val="C00000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/>
      <p:bldP spid="26" grpId="0" animBg="1"/>
      <p:bldP spid="1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单连通域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和多连通域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是两个连续函数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则参变量方程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定义了一条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连续曲线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这也等价于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𝑖𝑦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如果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除了两个端点有可能重叠外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其它情形不会出现重叠的点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是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简单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曲线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如果还满足两个端点重叠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是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简单闭曲线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也简称为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闭路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多边形 1"/>
          <p:cNvSpPr/>
          <p:nvPr/>
        </p:nvSpPr>
        <p:spPr>
          <a:xfrm>
            <a:off x="5046785" y="2684484"/>
            <a:ext cx="2930769" cy="549427"/>
          </a:xfrm>
          <a:custGeom>
            <a:avLst/>
            <a:gdLst>
              <a:gd name="connsiteX0" fmla="*/ 0 w 2930769"/>
              <a:gd name="connsiteY0" fmla="*/ 492470 h 549427"/>
              <a:gd name="connsiteX1" fmla="*/ 703384 w 2930769"/>
              <a:gd name="connsiteY1" fmla="*/ 101 h 549427"/>
              <a:gd name="connsiteX2" fmla="*/ 1688123 w 2930769"/>
              <a:gd name="connsiteY2" fmla="*/ 527639 h 549427"/>
              <a:gd name="connsiteX3" fmla="*/ 2930769 w 2930769"/>
              <a:gd name="connsiteY3" fmla="*/ 398685 h 54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0769" h="549427">
                <a:moveTo>
                  <a:pt x="0" y="492470"/>
                </a:moveTo>
                <a:cubicBezTo>
                  <a:pt x="211015" y="243355"/>
                  <a:pt x="422030" y="-5760"/>
                  <a:pt x="703384" y="101"/>
                </a:cubicBezTo>
                <a:cubicBezTo>
                  <a:pt x="984738" y="5962"/>
                  <a:pt x="1316892" y="461208"/>
                  <a:pt x="1688123" y="527639"/>
                </a:cubicBezTo>
                <a:cubicBezTo>
                  <a:pt x="2059354" y="594070"/>
                  <a:pt x="2495061" y="496377"/>
                  <a:pt x="2930769" y="398685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02369" y="4415942"/>
            <a:ext cx="2051539" cy="682660"/>
          </a:xfrm>
          <a:custGeom>
            <a:avLst/>
            <a:gdLst>
              <a:gd name="connsiteX0" fmla="*/ 0 w 2051539"/>
              <a:gd name="connsiteY0" fmla="*/ 431550 h 682660"/>
              <a:gd name="connsiteX1" fmla="*/ 1600200 w 2051539"/>
              <a:gd name="connsiteY1" fmla="*/ 396381 h 682660"/>
              <a:gd name="connsiteX2" fmla="*/ 844062 w 2051539"/>
              <a:gd name="connsiteY2" fmla="*/ 3658 h 682660"/>
              <a:gd name="connsiteX3" fmla="*/ 1055077 w 2051539"/>
              <a:gd name="connsiteY3" fmla="*/ 660150 h 682660"/>
              <a:gd name="connsiteX4" fmla="*/ 2051539 w 2051539"/>
              <a:gd name="connsiteY4" fmla="*/ 466720 h 68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1539" h="682660">
                <a:moveTo>
                  <a:pt x="0" y="431550"/>
                </a:moveTo>
                <a:lnTo>
                  <a:pt x="1600200" y="396381"/>
                </a:lnTo>
                <a:cubicBezTo>
                  <a:pt x="1740877" y="325066"/>
                  <a:pt x="934916" y="-40303"/>
                  <a:pt x="844062" y="3658"/>
                </a:cubicBezTo>
                <a:cubicBezTo>
                  <a:pt x="753208" y="47619"/>
                  <a:pt x="853831" y="582973"/>
                  <a:pt x="1055077" y="660150"/>
                </a:cubicBezTo>
                <a:cubicBezTo>
                  <a:pt x="1256323" y="737327"/>
                  <a:pt x="1653931" y="602023"/>
                  <a:pt x="2051539" y="46672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7895138" y="4647948"/>
            <a:ext cx="1718682" cy="1317925"/>
          </a:xfrm>
          <a:custGeom>
            <a:avLst/>
            <a:gdLst>
              <a:gd name="connsiteX0" fmla="*/ 445831 w 1718682"/>
              <a:gd name="connsiteY0" fmla="*/ 932237 h 1317925"/>
              <a:gd name="connsiteX1" fmla="*/ 17939 w 1718682"/>
              <a:gd name="connsiteY1" fmla="*/ 281606 h 1317925"/>
              <a:gd name="connsiteX2" fmla="*/ 1119908 w 1718682"/>
              <a:gd name="connsiteY2" fmla="*/ 252 h 1317925"/>
              <a:gd name="connsiteX3" fmla="*/ 1717785 w 1718682"/>
              <a:gd name="connsiteY3" fmla="*/ 322637 h 1317925"/>
              <a:gd name="connsiteX4" fmla="*/ 996816 w 1718682"/>
              <a:gd name="connsiteY4" fmla="*/ 897067 h 1317925"/>
              <a:gd name="connsiteX5" fmla="*/ 1196108 w 1718682"/>
              <a:gd name="connsiteY5" fmla="*/ 1213590 h 1317925"/>
              <a:gd name="connsiteX6" fmla="*/ 568924 w 1718682"/>
              <a:gd name="connsiteY6" fmla="*/ 1301514 h 1317925"/>
              <a:gd name="connsiteX7" fmla="*/ 445831 w 1718682"/>
              <a:gd name="connsiteY7" fmla="*/ 932237 h 13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8682" h="1317925">
                <a:moveTo>
                  <a:pt x="445831" y="932237"/>
                </a:moveTo>
                <a:cubicBezTo>
                  <a:pt x="354000" y="762252"/>
                  <a:pt x="-94407" y="436937"/>
                  <a:pt x="17939" y="281606"/>
                </a:cubicBezTo>
                <a:cubicBezTo>
                  <a:pt x="130285" y="126275"/>
                  <a:pt x="836600" y="-6586"/>
                  <a:pt x="1119908" y="252"/>
                </a:cubicBezTo>
                <a:cubicBezTo>
                  <a:pt x="1403216" y="7090"/>
                  <a:pt x="1738300" y="173168"/>
                  <a:pt x="1717785" y="322637"/>
                </a:cubicBezTo>
                <a:cubicBezTo>
                  <a:pt x="1697270" y="472106"/>
                  <a:pt x="1083762" y="748575"/>
                  <a:pt x="996816" y="897067"/>
                </a:cubicBezTo>
                <a:cubicBezTo>
                  <a:pt x="909870" y="1045559"/>
                  <a:pt x="1267423" y="1146182"/>
                  <a:pt x="1196108" y="1213590"/>
                </a:cubicBezTo>
                <a:cubicBezTo>
                  <a:pt x="1124793" y="1280998"/>
                  <a:pt x="691039" y="1350360"/>
                  <a:pt x="568924" y="1301514"/>
                </a:cubicBezTo>
                <a:cubicBezTo>
                  <a:pt x="446809" y="1252668"/>
                  <a:pt x="537662" y="1102222"/>
                  <a:pt x="445831" y="932237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闭路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应当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把复平面划分成了两个区域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一个有界一个无界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这件事情的严格证明是十分困难的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分别称这两个区域是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内部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和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外部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是它们的公共边界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8112224" y="3060256"/>
            <a:ext cx="3096344" cy="2528984"/>
            <a:chOff x="6023991" y="1628800"/>
            <a:chExt cx="5112568" cy="4473200"/>
          </a:xfrm>
        </p:grpSpPr>
        <p:sp>
          <p:nvSpPr>
            <p:cNvPr id="2" name="矩形 1"/>
            <p:cNvSpPr/>
            <p:nvPr/>
          </p:nvSpPr>
          <p:spPr>
            <a:xfrm>
              <a:off x="6023991" y="1628800"/>
              <a:ext cx="5112568" cy="4473200"/>
            </a:xfrm>
            <a:prstGeom prst="rect">
              <a:avLst/>
            </a:prstGeom>
            <a:pattFill prst="wdUpDiag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6856563" y="2564904"/>
              <a:ext cx="3566616" cy="2656383"/>
            </a:xfrm>
            <a:custGeom>
              <a:avLst/>
              <a:gdLst>
                <a:gd name="connsiteX0" fmla="*/ 62219 w 3566616"/>
                <a:gd name="connsiteY0" fmla="*/ 812347 h 2656383"/>
                <a:gd name="connsiteX1" fmla="*/ 875019 w 3566616"/>
                <a:gd name="connsiteY1" fmla="*/ 46114 h 2656383"/>
                <a:gd name="connsiteX2" fmla="*/ 2509086 w 3566616"/>
                <a:gd name="connsiteY2" fmla="*/ 168880 h 2656383"/>
                <a:gd name="connsiteX3" fmla="*/ 3419253 w 3566616"/>
                <a:gd name="connsiteY3" fmla="*/ 850447 h 2656383"/>
                <a:gd name="connsiteX4" fmla="*/ 3529319 w 3566616"/>
                <a:gd name="connsiteY4" fmla="*/ 2103514 h 2656383"/>
                <a:gd name="connsiteX5" fmla="*/ 3046719 w 3566616"/>
                <a:gd name="connsiteY5" fmla="*/ 2641147 h 2656383"/>
                <a:gd name="connsiteX6" fmla="*/ 2161953 w 3566616"/>
                <a:gd name="connsiteY6" fmla="*/ 2463347 h 2656383"/>
                <a:gd name="connsiteX7" fmla="*/ 1717453 w 3566616"/>
                <a:gd name="connsiteY7" fmla="*/ 1989214 h 2656383"/>
                <a:gd name="connsiteX8" fmla="*/ 1073986 w 3566616"/>
                <a:gd name="connsiteY8" fmla="*/ 1764847 h 2656383"/>
                <a:gd name="connsiteX9" fmla="*/ 464386 w 3566616"/>
                <a:gd name="connsiteY9" fmla="*/ 1625147 h 2656383"/>
                <a:gd name="connsiteX10" fmla="*/ 100319 w 3566616"/>
                <a:gd name="connsiteY10" fmla="*/ 1079047 h 2656383"/>
                <a:gd name="connsiteX11" fmla="*/ 62219 w 3566616"/>
                <a:gd name="connsiteY11" fmla="*/ 812347 h 26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6616" h="2656383">
                  <a:moveTo>
                    <a:pt x="62219" y="812347"/>
                  </a:moveTo>
                  <a:cubicBezTo>
                    <a:pt x="191336" y="640191"/>
                    <a:pt x="467208" y="153358"/>
                    <a:pt x="875019" y="46114"/>
                  </a:cubicBezTo>
                  <a:cubicBezTo>
                    <a:pt x="1282830" y="-61131"/>
                    <a:pt x="2085047" y="34825"/>
                    <a:pt x="2509086" y="168880"/>
                  </a:cubicBezTo>
                  <a:cubicBezTo>
                    <a:pt x="2933125" y="302935"/>
                    <a:pt x="3249214" y="528008"/>
                    <a:pt x="3419253" y="850447"/>
                  </a:cubicBezTo>
                  <a:cubicBezTo>
                    <a:pt x="3589292" y="1172886"/>
                    <a:pt x="3591408" y="1805064"/>
                    <a:pt x="3529319" y="2103514"/>
                  </a:cubicBezTo>
                  <a:cubicBezTo>
                    <a:pt x="3467230" y="2401964"/>
                    <a:pt x="3274613" y="2581175"/>
                    <a:pt x="3046719" y="2641147"/>
                  </a:cubicBezTo>
                  <a:cubicBezTo>
                    <a:pt x="2818825" y="2701119"/>
                    <a:pt x="2383497" y="2572002"/>
                    <a:pt x="2161953" y="2463347"/>
                  </a:cubicBezTo>
                  <a:cubicBezTo>
                    <a:pt x="1940409" y="2354692"/>
                    <a:pt x="1898781" y="2105631"/>
                    <a:pt x="1717453" y="1989214"/>
                  </a:cubicBezTo>
                  <a:cubicBezTo>
                    <a:pt x="1536125" y="1872797"/>
                    <a:pt x="1282831" y="1825525"/>
                    <a:pt x="1073986" y="1764847"/>
                  </a:cubicBezTo>
                  <a:cubicBezTo>
                    <a:pt x="865142" y="1704169"/>
                    <a:pt x="626664" y="1739447"/>
                    <a:pt x="464386" y="1625147"/>
                  </a:cubicBezTo>
                  <a:cubicBezTo>
                    <a:pt x="302108" y="1510847"/>
                    <a:pt x="165936" y="1215925"/>
                    <a:pt x="100319" y="1079047"/>
                  </a:cubicBezTo>
                  <a:cubicBezTo>
                    <a:pt x="34702" y="942169"/>
                    <a:pt x="-66898" y="984503"/>
                    <a:pt x="62219" y="81234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在前面所说的几个区域的例子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中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我们在区域中画一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条闭路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除了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圆环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域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之外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闭路的内部仍然包含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在这个区域内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这种性质被称为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单连通性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如果区域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中的任一闭路的内部都包含在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中</a:t>
                </a:r>
                <a:r>
                  <a:rPr lang="en-US" altLang="zh-CN" b="1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是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单连通域</a:t>
                </a:r>
                <a:r>
                  <a:rPr lang="en-US" altLang="zh-CN" b="1" dirty="0" smtClean="0">
                    <a:solidFill>
                      <a:srgbClr val="000000"/>
                    </a:solidFill>
                  </a:rPr>
                  <a:t>.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否则称之为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多连通域</a:t>
                </a:r>
                <a:r>
                  <a:rPr lang="en-US" altLang="zh-CN" b="1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单连通域内的任一闭路可以连续地变形成一个点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在拓扑学中这也表示它的基本群是平凡的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7896200" y="3292897"/>
            <a:ext cx="3566616" cy="2656383"/>
            <a:chOff x="7641952" y="2212777"/>
            <a:chExt cx="3566616" cy="2656383"/>
          </a:xfrm>
        </p:grpSpPr>
        <p:sp>
          <p:nvSpPr>
            <p:cNvPr id="5" name="任意多边形 4"/>
            <p:cNvSpPr/>
            <p:nvPr/>
          </p:nvSpPr>
          <p:spPr>
            <a:xfrm>
              <a:off x="7641952" y="2212777"/>
              <a:ext cx="3566616" cy="2656383"/>
            </a:xfrm>
            <a:custGeom>
              <a:avLst/>
              <a:gdLst>
                <a:gd name="connsiteX0" fmla="*/ 62219 w 3566616"/>
                <a:gd name="connsiteY0" fmla="*/ 812347 h 2656383"/>
                <a:gd name="connsiteX1" fmla="*/ 875019 w 3566616"/>
                <a:gd name="connsiteY1" fmla="*/ 46114 h 2656383"/>
                <a:gd name="connsiteX2" fmla="*/ 2509086 w 3566616"/>
                <a:gd name="connsiteY2" fmla="*/ 168880 h 2656383"/>
                <a:gd name="connsiteX3" fmla="*/ 3419253 w 3566616"/>
                <a:gd name="connsiteY3" fmla="*/ 850447 h 2656383"/>
                <a:gd name="connsiteX4" fmla="*/ 3529319 w 3566616"/>
                <a:gd name="connsiteY4" fmla="*/ 2103514 h 2656383"/>
                <a:gd name="connsiteX5" fmla="*/ 3046719 w 3566616"/>
                <a:gd name="connsiteY5" fmla="*/ 2641147 h 2656383"/>
                <a:gd name="connsiteX6" fmla="*/ 2161953 w 3566616"/>
                <a:gd name="connsiteY6" fmla="*/ 2463347 h 2656383"/>
                <a:gd name="connsiteX7" fmla="*/ 1717453 w 3566616"/>
                <a:gd name="connsiteY7" fmla="*/ 1989214 h 2656383"/>
                <a:gd name="connsiteX8" fmla="*/ 1073986 w 3566616"/>
                <a:gd name="connsiteY8" fmla="*/ 1764847 h 2656383"/>
                <a:gd name="connsiteX9" fmla="*/ 464386 w 3566616"/>
                <a:gd name="connsiteY9" fmla="*/ 1625147 h 2656383"/>
                <a:gd name="connsiteX10" fmla="*/ 100319 w 3566616"/>
                <a:gd name="connsiteY10" fmla="*/ 1079047 h 2656383"/>
                <a:gd name="connsiteX11" fmla="*/ 62219 w 3566616"/>
                <a:gd name="connsiteY11" fmla="*/ 812347 h 26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6616" h="2656383">
                  <a:moveTo>
                    <a:pt x="62219" y="812347"/>
                  </a:moveTo>
                  <a:cubicBezTo>
                    <a:pt x="191336" y="640191"/>
                    <a:pt x="467208" y="153358"/>
                    <a:pt x="875019" y="46114"/>
                  </a:cubicBezTo>
                  <a:cubicBezTo>
                    <a:pt x="1282830" y="-61131"/>
                    <a:pt x="2085047" y="34825"/>
                    <a:pt x="2509086" y="168880"/>
                  </a:cubicBezTo>
                  <a:cubicBezTo>
                    <a:pt x="2933125" y="302935"/>
                    <a:pt x="3249214" y="528008"/>
                    <a:pt x="3419253" y="850447"/>
                  </a:cubicBezTo>
                  <a:cubicBezTo>
                    <a:pt x="3589292" y="1172886"/>
                    <a:pt x="3591408" y="1805064"/>
                    <a:pt x="3529319" y="2103514"/>
                  </a:cubicBezTo>
                  <a:cubicBezTo>
                    <a:pt x="3467230" y="2401964"/>
                    <a:pt x="3274613" y="2581175"/>
                    <a:pt x="3046719" y="2641147"/>
                  </a:cubicBezTo>
                  <a:cubicBezTo>
                    <a:pt x="2818825" y="2701119"/>
                    <a:pt x="2383497" y="2572002"/>
                    <a:pt x="2161953" y="2463347"/>
                  </a:cubicBezTo>
                  <a:cubicBezTo>
                    <a:pt x="1940409" y="2354692"/>
                    <a:pt x="1898781" y="2105631"/>
                    <a:pt x="1717453" y="1989214"/>
                  </a:cubicBezTo>
                  <a:cubicBezTo>
                    <a:pt x="1536125" y="1872797"/>
                    <a:pt x="1282831" y="1825525"/>
                    <a:pt x="1073986" y="1764847"/>
                  </a:cubicBezTo>
                  <a:cubicBezTo>
                    <a:pt x="865142" y="1704169"/>
                    <a:pt x="626664" y="1739447"/>
                    <a:pt x="464386" y="1625147"/>
                  </a:cubicBezTo>
                  <a:cubicBezTo>
                    <a:pt x="302108" y="1510847"/>
                    <a:pt x="165936" y="1215925"/>
                    <a:pt x="100319" y="1079047"/>
                  </a:cubicBezTo>
                  <a:cubicBezTo>
                    <a:pt x="34702" y="942169"/>
                    <a:pt x="-66898" y="984503"/>
                    <a:pt x="62219" y="81234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8362032" y="2572817"/>
              <a:ext cx="687536" cy="530766"/>
            </a:xfrm>
            <a:custGeom>
              <a:avLst/>
              <a:gdLst>
                <a:gd name="connsiteX0" fmla="*/ 4647 w 687536"/>
                <a:gd name="connsiteY0" fmla="*/ 404535 h 530766"/>
                <a:gd name="connsiteX1" fmla="*/ 203613 w 687536"/>
                <a:gd name="connsiteY1" fmla="*/ 48935 h 530766"/>
                <a:gd name="connsiteX2" fmla="*/ 635413 w 687536"/>
                <a:gd name="connsiteY2" fmla="*/ 32002 h 530766"/>
                <a:gd name="connsiteX3" fmla="*/ 652347 w 687536"/>
                <a:gd name="connsiteY3" fmla="*/ 319869 h 530766"/>
                <a:gd name="connsiteX4" fmla="*/ 385647 w 687536"/>
                <a:gd name="connsiteY4" fmla="*/ 527302 h 530766"/>
                <a:gd name="connsiteX5" fmla="*/ 4647 w 687536"/>
                <a:gd name="connsiteY5" fmla="*/ 404535 h 53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7536" h="530766">
                  <a:moveTo>
                    <a:pt x="4647" y="404535"/>
                  </a:moveTo>
                  <a:cubicBezTo>
                    <a:pt x="-25692" y="324807"/>
                    <a:pt x="98485" y="111024"/>
                    <a:pt x="203613" y="48935"/>
                  </a:cubicBezTo>
                  <a:cubicBezTo>
                    <a:pt x="308741" y="-13154"/>
                    <a:pt x="560624" y="-13154"/>
                    <a:pt x="635413" y="32002"/>
                  </a:cubicBezTo>
                  <a:cubicBezTo>
                    <a:pt x="710202" y="77158"/>
                    <a:pt x="693975" y="237319"/>
                    <a:pt x="652347" y="319869"/>
                  </a:cubicBezTo>
                  <a:cubicBezTo>
                    <a:pt x="610719" y="402419"/>
                    <a:pt x="491480" y="508252"/>
                    <a:pt x="385647" y="527302"/>
                  </a:cubicBezTo>
                  <a:cubicBezTo>
                    <a:pt x="279814" y="546352"/>
                    <a:pt x="34986" y="484263"/>
                    <a:pt x="4647" y="40453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7991659">
              <a:off x="8514432" y="3243318"/>
              <a:ext cx="687536" cy="530766"/>
            </a:xfrm>
            <a:custGeom>
              <a:avLst/>
              <a:gdLst>
                <a:gd name="connsiteX0" fmla="*/ 4647 w 687536"/>
                <a:gd name="connsiteY0" fmla="*/ 404535 h 530766"/>
                <a:gd name="connsiteX1" fmla="*/ 203613 w 687536"/>
                <a:gd name="connsiteY1" fmla="*/ 48935 h 530766"/>
                <a:gd name="connsiteX2" fmla="*/ 635413 w 687536"/>
                <a:gd name="connsiteY2" fmla="*/ 32002 h 530766"/>
                <a:gd name="connsiteX3" fmla="*/ 652347 w 687536"/>
                <a:gd name="connsiteY3" fmla="*/ 319869 h 530766"/>
                <a:gd name="connsiteX4" fmla="*/ 385647 w 687536"/>
                <a:gd name="connsiteY4" fmla="*/ 527302 h 530766"/>
                <a:gd name="connsiteX5" fmla="*/ 4647 w 687536"/>
                <a:gd name="connsiteY5" fmla="*/ 404535 h 53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7536" h="530766">
                  <a:moveTo>
                    <a:pt x="4647" y="404535"/>
                  </a:moveTo>
                  <a:cubicBezTo>
                    <a:pt x="-25692" y="324807"/>
                    <a:pt x="98485" y="111024"/>
                    <a:pt x="203613" y="48935"/>
                  </a:cubicBezTo>
                  <a:cubicBezTo>
                    <a:pt x="308741" y="-13154"/>
                    <a:pt x="560624" y="-13154"/>
                    <a:pt x="635413" y="32002"/>
                  </a:cubicBezTo>
                  <a:cubicBezTo>
                    <a:pt x="710202" y="77158"/>
                    <a:pt x="693975" y="237319"/>
                    <a:pt x="652347" y="319869"/>
                  </a:cubicBezTo>
                  <a:cubicBezTo>
                    <a:pt x="610719" y="402419"/>
                    <a:pt x="491480" y="508252"/>
                    <a:pt x="385647" y="527302"/>
                  </a:cubicBezTo>
                  <a:cubicBezTo>
                    <a:pt x="279814" y="546352"/>
                    <a:pt x="34986" y="484263"/>
                    <a:pt x="4647" y="40453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9498197" y="2838903"/>
              <a:ext cx="723900" cy="408630"/>
            </a:xfrm>
            <a:custGeom>
              <a:avLst/>
              <a:gdLst>
                <a:gd name="connsiteX0" fmla="*/ 0 w 723900"/>
                <a:gd name="connsiteY0" fmla="*/ 95363 h 408630"/>
                <a:gd name="connsiteX1" fmla="*/ 486834 w 723900"/>
                <a:gd name="connsiteY1" fmla="*/ 19163 h 408630"/>
                <a:gd name="connsiteX2" fmla="*/ 723900 w 723900"/>
                <a:gd name="connsiteY2" fmla="*/ 408630 h 40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408630">
                  <a:moveTo>
                    <a:pt x="0" y="95363"/>
                  </a:moveTo>
                  <a:cubicBezTo>
                    <a:pt x="183092" y="31157"/>
                    <a:pt x="366184" y="-33048"/>
                    <a:pt x="486834" y="19163"/>
                  </a:cubicBezTo>
                  <a:cubicBezTo>
                    <a:pt x="607484" y="71374"/>
                    <a:pt x="665692" y="240002"/>
                    <a:pt x="723900" y="40863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极点"/>
            <p:cNvSpPr/>
            <p:nvPr/>
          </p:nvSpPr>
          <p:spPr>
            <a:xfrm>
              <a:off x="10880948" y="4183892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10" name="极点"/>
            <p:cNvSpPr/>
            <p:nvPr/>
          </p:nvSpPr>
          <p:spPr>
            <a:xfrm>
              <a:off x="10810304" y="3436913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0248345" y="2815093"/>
              <a:ext cx="474134" cy="671909"/>
            </a:xfrm>
            <a:custGeom>
              <a:avLst/>
              <a:gdLst>
                <a:gd name="connsiteX0" fmla="*/ 0 w 474134"/>
                <a:gd name="connsiteY0" fmla="*/ 0 h 671909"/>
                <a:gd name="connsiteX1" fmla="*/ 359834 w 474134"/>
                <a:gd name="connsiteY1" fmla="*/ 300567 h 671909"/>
                <a:gd name="connsiteX2" fmla="*/ 279400 w 474134"/>
                <a:gd name="connsiteY2" fmla="*/ 668867 h 671909"/>
                <a:gd name="connsiteX3" fmla="*/ 474134 w 474134"/>
                <a:gd name="connsiteY3" fmla="*/ 84667 h 67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134" h="671909">
                  <a:moveTo>
                    <a:pt x="0" y="0"/>
                  </a:moveTo>
                  <a:cubicBezTo>
                    <a:pt x="156633" y="94544"/>
                    <a:pt x="313267" y="189089"/>
                    <a:pt x="359834" y="300567"/>
                  </a:cubicBezTo>
                  <a:cubicBezTo>
                    <a:pt x="406401" y="412045"/>
                    <a:pt x="260350" y="704850"/>
                    <a:pt x="279400" y="668867"/>
                  </a:cubicBezTo>
                  <a:cubicBezTo>
                    <a:pt x="298450" y="632884"/>
                    <a:pt x="386292" y="358775"/>
                    <a:pt x="474134" y="8466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8143019" y="2317195"/>
              <a:ext cx="1210548" cy="1674967"/>
            </a:xfrm>
            <a:custGeom>
              <a:avLst/>
              <a:gdLst>
                <a:gd name="connsiteX0" fmla="*/ 526196 w 1210548"/>
                <a:gd name="connsiteY0" fmla="*/ 56728 h 1674967"/>
                <a:gd name="connsiteX1" fmla="*/ 4519 w 1210548"/>
                <a:gd name="connsiteY1" fmla="*/ 613574 h 1674967"/>
                <a:gd name="connsiteX2" fmla="*/ 321043 w 1210548"/>
                <a:gd name="connsiteY2" fmla="*/ 1498667 h 1674967"/>
                <a:gd name="connsiteX3" fmla="*/ 1118212 w 1210548"/>
                <a:gd name="connsiteY3" fmla="*/ 1598313 h 1674967"/>
                <a:gd name="connsiteX4" fmla="*/ 1159243 w 1210548"/>
                <a:gd name="connsiteY4" fmla="*/ 613574 h 1674967"/>
                <a:gd name="connsiteX5" fmla="*/ 807550 w 1210548"/>
                <a:gd name="connsiteY5" fmla="*/ 80174 h 1674967"/>
                <a:gd name="connsiteX6" fmla="*/ 526196 w 1210548"/>
                <a:gd name="connsiteY6" fmla="*/ 56728 h 1674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0548" h="1674967">
                  <a:moveTo>
                    <a:pt x="526196" y="56728"/>
                  </a:moveTo>
                  <a:cubicBezTo>
                    <a:pt x="392358" y="145628"/>
                    <a:pt x="38711" y="373251"/>
                    <a:pt x="4519" y="613574"/>
                  </a:cubicBezTo>
                  <a:cubicBezTo>
                    <a:pt x="-29673" y="853897"/>
                    <a:pt x="135427" y="1334544"/>
                    <a:pt x="321043" y="1498667"/>
                  </a:cubicBezTo>
                  <a:cubicBezTo>
                    <a:pt x="506659" y="1662790"/>
                    <a:pt x="978512" y="1745828"/>
                    <a:pt x="1118212" y="1598313"/>
                  </a:cubicBezTo>
                  <a:cubicBezTo>
                    <a:pt x="1257912" y="1450798"/>
                    <a:pt x="1211020" y="866597"/>
                    <a:pt x="1159243" y="613574"/>
                  </a:cubicBezTo>
                  <a:cubicBezTo>
                    <a:pt x="1107466" y="360551"/>
                    <a:pt x="913058" y="171028"/>
                    <a:pt x="807550" y="80174"/>
                  </a:cubicBezTo>
                  <a:cubicBezTo>
                    <a:pt x="702042" y="-10680"/>
                    <a:pt x="660034" y="-32172"/>
                    <a:pt x="526196" y="56728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1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997</TotalTime>
  <Words>474</Words>
  <Application>Microsoft Office PowerPoint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楷体</vt:lpstr>
      <vt:lpstr>宋体</vt:lpstr>
      <vt:lpstr>微软雅黑</vt:lpstr>
      <vt:lpstr>Arial</vt:lpstr>
      <vt:lpstr>Calibri</vt:lpstr>
      <vt:lpstr>Cambria Math</vt:lpstr>
      <vt:lpstr>HFUT</vt:lpstr>
      <vt:lpstr>1.4 区域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复变函数与积分变换</dc:title>
  <dc:creator>TKL</dc:creator>
  <cp:lastModifiedBy>zsx</cp:lastModifiedBy>
  <cp:revision>290</cp:revision>
  <dcterms:created xsi:type="dcterms:W3CDTF">2014-07-17T06:40:44Z</dcterms:created>
  <dcterms:modified xsi:type="dcterms:W3CDTF">2022-07-05T04:28:40Z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