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9" r:id="rId2"/>
    <p:sldId id="449" r:id="rId3"/>
    <p:sldId id="499" r:id="rId4"/>
    <p:sldId id="498" r:id="rId5"/>
    <p:sldId id="429" r:id="rId6"/>
    <p:sldId id="483" r:id="rId7"/>
    <p:sldId id="494" r:id="rId8"/>
    <p:sldId id="479" r:id="rId9"/>
    <p:sldId id="484" r:id="rId10"/>
    <p:sldId id="454" r:id="rId11"/>
    <p:sldId id="495" r:id="rId12"/>
    <p:sldId id="496" r:id="rId13"/>
    <p:sldId id="497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8" autoAdjust="0"/>
    <p:restoredTop sz="95322" autoAdjust="0"/>
  </p:normalViewPr>
  <p:slideViewPr>
    <p:cSldViewPr>
      <p:cViewPr varScale="1">
        <p:scale>
          <a:sx n="90" d="100"/>
          <a:sy n="90" d="100"/>
        </p:scale>
        <p:origin x="365" y="31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</a:defRPr>
            </a:lvl1pPr>
          </a:lstStyle>
          <a:p>
            <a:fld id="{A59D1B4F-0E37-451E-8A92-2510718259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9A55-12EC-41BB-BF46-775AFC5EB08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A977-C1E8-45C6-8FB9-D7F8B371B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8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3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1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6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5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6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1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77109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kern="1200" dirty="0">
                <a:solidFill>
                  <a:srgbClr val="00B0F0"/>
                </a:solidFill>
                <a:latin typeface="+mn-ea"/>
                <a:ea typeface="+mn-ea"/>
                <a:cs typeface="+mn-cs"/>
              </a:rPr>
              <a:t>复变函数与积分变换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>
    <p:zo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复变函数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复变函数的定义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复变函数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就是一个映射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换言之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对于每一个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有一个唯一确定的复数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与之对应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类似于实变量的函数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我们有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定义域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值域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单射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满射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一一对应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等概念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都是复变函数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在本课程中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复变函数的定义域常常是一个区域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求下列集合在映照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下的像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线段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𝑖𝑟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因此它的像还是一条线段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&lt;4,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991544" y="3771348"/>
            <a:ext cx="7560000" cy="2160000"/>
            <a:chOff x="1991544" y="3771348"/>
            <a:chExt cx="7560000" cy="2160000"/>
          </a:xfrm>
        </p:grpSpPr>
        <p:cxnSp>
          <p:nvCxnSpPr>
            <p:cNvPr id="35" name="x轴"/>
            <p:cNvCxnSpPr/>
            <p:nvPr/>
          </p:nvCxnSpPr>
          <p:spPr>
            <a:xfrm>
              <a:off x="1991544" y="5211348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x"/>
                <p:cNvSpPr txBox="1"/>
                <p:nvPr/>
              </p:nvSpPr>
              <p:spPr>
                <a:xfrm>
                  <a:off x="4511544" y="521134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544" y="5211348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y轴"/>
            <p:cNvCxnSpPr/>
            <p:nvPr/>
          </p:nvCxnSpPr>
          <p:spPr>
            <a:xfrm flipV="1">
              <a:off x="3431544" y="3771348"/>
              <a:ext cx="0" cy="21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y"/>
                <p:cNvSpPr txBox="1"/>
                <p:nvPr/>
              </p:nvSpPr>
              <p:spPr>
                <a:xfrm>
                  <a:off x="3071544" y="377134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544" y="3771348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5085" r="-3390" b="-440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"/>
                <p:cNvSpPr txBox="1"/>
                <p:nvPr/>
              </p:nvSpPr>
              <p:spPr>
                <a:xfrm>
                  <a:off x="3071544" y="521134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544" y="5211348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l="-5085" r="-11864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y轴"/>
            <p:cNvCxnSpPr/>
            <p:nvPr/>
          </p:nvCxnSpPr>
          <p:spPr>
            <a:xfrm flipV="1">
              <a:off x="8111544" y="3771348"/>
              <a:ext cx="0" cy="21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x轴"/>
            <p:cNvCxnSpPr/>
            <p:nvPr/>
          </p:nvCxnSpPr>
          <p:spPr>
            <a:xfrm>
              <a:off x="6671544" y="5211348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x"/>
                <p:cNvSpPr txBox="1"/>
                <p:nvPr/>
              </p:nvSpPr>
              <p:spPr>
                <a:xfrm>
                  <a:off x="9191544" y="5211348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544" y="5211348"/>
                  <a:ext cx="36000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y"/>
                <p:cNvSpPr txBox="1"/>
                <p:nvPr/>
              </p:nvSpPr>
              <p:spPr>
                <a:xfrm>
                  <a:off x="7751544" y="3771348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544" y="3771348"/>
                  <a:ext cx="36000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"/>
                <p:cNvSpPr txBox="1"/>
                <p:nvPr/>
              </p:nvSpPr>
              <p:spPr>
                <a:xfrm>
                  <a:off x="7751544" y="5211348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544" y="5211348"/>
                  <a:ext cx="36000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085" r="-118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3394344" y="4455348"/>
            <a:ext cx="74572" cy="793372"/>
            <a:chOff x="3394344" y="4455348"/>
            <a:chExt cx="74572" cy="793372"/>
          </a:xfrm>
        </p:grpSpPr>
        <p:sp>
          <p:nvSpPr>
            <p:cNvPr id="45" name="极点"/>
            <p:cNvSpPr/>
            <p:nvPr/>
          </p:nvSpPr>
          <p:spPr>
            <a:xfrm>
              <a:off x="3395544" y="4455348"/>
              <a:ext cx="73372" cy="733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46" name="极点"/>
            <p:cNvSpPr/>
            <p:nvPr/>
          </p:nvSpPr>
          <p:spPr>
            <a:xfrm>
              <a:off x="3394344" y="5175348"/>
              <a:ext cx="73372" cy="733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3430344" y="4527348"/>
              <a:ext cx="0" cy="648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634344" y="5175348"/>
            <a:ext cx="1513372" cy="73372"/>
            <a:chOff x="6634344" y="5175348"/>
            <a:chExt cx="1513372" cy="73372"/>
          </a:xfrm>
        </p:grpSpPr>
        <p:sp>
          <p:nvSpPr>
            <p:cNvPr id="48" name="极点"/>
            <p:cNvSpPr/>
            <p:nvPr/>
          </p:nvSpPr>
          <p:spPr>
            <a:xfrm>
              <a:off x="6634344" y="5175348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p:sp>
          <p:nvSpPr>
            <p:cNvPr id="49" name="极点"/>
            <p:cNvSpPr/>
            <p:nvPr/>
          </p:nvSpPr>
          <p:spPr>
            <a:xfrm>
              <a:off x="8074344" y="5175348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6706344" y="5211348"/>
              <a:ext cx="1368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任意多边形 51"/>
          <p:cNvSpPr/>
          <p:nvPr/>
        </p:nvSpPr>
        <p:spPr>
          <a:xfrm>
            <a:off x="3670184" y="3848496"/>
            <a:ext cx="3525520" cy="965292"/>
          </a:xfrm>
          <a:custGeom>
            <a:avLst/>
            <a:gdLst>
              <a:gd name="connsiteX0" fmla="*/ 0 w 3525520"/>
              <a:gd name="connsiteY0" fmla="*/ 919572 h 965292"/>
              <a:gd name="connsiteX1" fmla="*/ 1960880 w 3525520"/>
              <a:gd name="connsiteY1" fmla="*/ 92 h 965292"/>
              <a:gd name="connsiteX2" fmla="*/ 3525520 w 3525520"/>
              <a:gd name="connsiteY2" fmla="*/ 965292 h 96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965292">
                <a:moveTo>
                  <a:pt x="0" y="919572"/>
                </a:moveTo>
                <a:cubicBezTo>
                  <a:pt x="686646" y="456022"/>
                  <a:pt x="1373293" y="-7528"/>
                  <a:pt x="1960880" y="92"/>
                </a:cubicBezTo>
                <a:cubicBezTo>
                  <a:pt x="2548467" y="7712"/>
                  <a:pt x="3036993" y="486502"/>
                  <a:pt x="3525520" y="96529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求下列集合在映照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下的像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双曲线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𝑥𝑦𝑖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方程组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总是有解的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因此这条双曲线的像是一条直线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求下列集合在映照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下的像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扇</a:t>
                </a:r>
                <a:r>
                  <a:rPr lang="zh-CN" altLang="en-US" dirty="0" smtClean="0"/>
                  <a:t>形区域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因此它的像是</a:t>
                </a:r>
                <a:r>
                  <a:rPr lang="zh-CN" altLang="en-US" dirty="0"/>
                  <a:t>扇形区域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求圆周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 在映照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下的像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因此它的像是</a:t>
                </a:r>
                <a:r>
                  <a:rPr lang="zh-CN" altLang="en-US" dirty="0" smtClean="0"/>
                  <a:t>椭圆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多值函数的单值化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/>
                  <a:t>不过在复变函数中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我们会经常遇到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多值的复变函数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也就是说一个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 可能有多个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 与之对应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zh-CN" altLang="en-US" dirty="0" smtClean="0"/>
                  <a:t> 等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如果对每一个定义域范围内的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选取固定的一个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则我们得到了这个多值函数的一个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单值分支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若</a:t>
                </a:r>
                <a:r>
                  <a:rPr lang="zh-CN" altLang="en-US" dirty="0"/>
                  <a:t>无特别声明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复变函数总是指单值的复变函数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40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在考虑多值的情况下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函数总有反函数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对于任意点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存在一个或多个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这样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的就定义了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的反函数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都是单值的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一一对应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与实变函数的关系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b="1" dirty="0" smtClean="0"/>
                  <a:t>每一个复变</a:t>
                </a:r>
                <a:r>
                  <a:rPr lang="zh-CN" altLang="en-US" b="1" dirty="0"/>
                  <a:t>函数</a:t>
                </a:r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𝒊𝒗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等价于给了两个二元实变函数</a:t>
                </a:r>
                <a:endParaRPr lang="en-US" altLang="zh-CN" b="1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:pPr>
                  <a:defRPr/>
                </a:pP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•2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dirty="0" smtClean="0"/>
                  <a:t>不过其实我们也可以把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看成一个二元实变量复值函数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复变函数与映照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/>
                  <a:t>在实变函数中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我们常常用函数图像直观来理解和研究函数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在复变函数中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我们可以用两个复平面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复平面和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复平面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之间的映射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称之为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映照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来表示这种对应关系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760617" y="4084831"/>
            <a:ext cx="5553717" cy="1108457"/>
            <a:chOff x="2760617" y="4084831"/>
            <a:chExt cx="5553717" cy="1108457"/>
          </a:xfrm>
        </p:grpSpPr>
        <p:sp>
          <p:nvSpPr>
            <p:cNvPr id="57" name="任意多边形 56"/>
            <p:cNvSpPr/>
            <p:nvPr/>
          </p:nvSpPr>
          <p:spPr>
            <a:xfrm>
              <a:off x="3058334" y="4149288"/>
              <a:ext cx="5256000" cy="1044000"/>
            </a:xfrm>
            <a:custGeom>
              <a:avLst/>
              <a:gdLst>
                <a:gd name="connsiteX0" fmla="*/ 0 w 5262342"/>
                <a:gd name="connsiteY0" fmla="*/ 0 h 1049859"/>
                <a:gd name="connsiteX1" fmla="*/ 2882480 w 5262342"/>
                <a:gd name="connsiteY1" fmla="*/ 1035513 h 1049859"/>
                <a:gd name="connsiteX2" fmla="*/ 5262342 w 5262342"/>
                <a:gd name="connsiteY2" fmla="*/ 508673 h 104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342" h="1049859">
                  <a:moveTo>
                    <a:pt x="0" y="0"/>
                  </a:moveTo>
                  <a:cubicBezTo>
                    <a:pt x="1002711" y="475367"/>
                    <a:pt x="2005423" y="950734"/>
                    <a:pt x="2882480" y="1035513"/>
                  </a:cubicBezTo>
                  <a:cubicBezTo>
                    <a:pt x="3759537" y="1120292"/>
                    <a:pt x="4510939" y="814482"/>
                    <a:pt x="5262342" y="50867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极点"/>
            <p:cNvSpPr/>
            <p:nvPr/>
          </p:nvSpPr>
          <p:spPr>
            <a:xfrm>
              <a:off x="3024000" y="411328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760617" y="4084831"/>
                  <a:ext cx="545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617" y="4084831"/>
                  <a:ext cx="5454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1944000" y="3051748"/>
            <a:ext cx="3167107" cy="2969540"/>
            <a:chOff x="1944000" y="3051748"/>
            <a:chExt cx="3167107" cy="2969540"/>
          </a:xfrm>
        </p:grpSpPr>
        <p:cxnSp>
          <p:nvCxnSpPr>
            <p:cNvPr id="16" name="x轴"/>
            <p:cNvCxnSpPr/>
            <p:nvPr/>
          </p:nvCxnSpPr>
          <p:spPr>
            <a:xfrm>
              <a:off x="1944000" y="4581663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x"/>
                <p:cNvSpPr txBox="1"/>
                <p:nvPr/>
              </p:nvSpPr>
              <p:spPr>
                <a:xfrm>
                  <a:off x="4351259" y="4511329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59" y="4511329"/>
                  <a:ext cx="647688" cy="343999"/>
                </a:xfrm>
                <a:prstGeom prst="rect">
                  <a:avLst/>
                </a:prstGeom>
                <a:blipFill>
                  <a:blip r:embed="rId5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y轴"/>
            <p:cNvCxnSpPr/>
            <p:nvPr/>
          </p:nvCxnSpPr>
          <p:spPr>
            <a:xfrm flipV="1">
              <a:off x="3382270" y="3141288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y"/>
                <p:cNvSpPr txBox="1"/>
                <p:nvPr/>
              </p:nvSpPr>
              <p:spPr>
                <a:xfrm>
                  <a:off x="2983779" y="3051748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779" y="3051748"/>
                  <a:ext cx="337042" cy="343999"/>
                </a:xfrm>
                <a:prstGeom prst="rect">
                  <a:avLst/>
                </a:prstGeom>
                <a:blipFill>
                  <a:blip r:embed="rId6"/>
                  <a:stretch>
                    <a:fillRect l="-5357" r="-8929" b="-5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"/>
                <p:cNvSpPr txBox="1"/>
                <p:nvPr/>
              </p:nvSpPr>
              <p:spPr>
                <a:xfrm>
                  <a:off x="3073612" y="4568719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12" y="4568719"/>
                  <a:ext cx="370108" cy="343999"/>
                </a:xfrm>
                <a:prstGeom prst="rect">
                  <a:avLst/>
                </a:prstGeom>
                <a:blipFill>
                  <a:blip r:embed="rId7"/>
                  <a:stretch>
                    <a:fillRect l="-3279" r="-9836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497648" y="5402780"/>
                  <a:ext cx="1613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-</a:t>
                  </a:r>
                  <a:r>
                    <a:rPr lang="zh-CN" altLang="en-US" sz="2400" dirty="0" smtClean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复平面</a:t>
                  </a:r>
                  <a:endParaRPr lang="zh-CN" altLang="en-US" sz="2400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648" y="5402780"/>
                  <a:ext cx="161345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6624520" y="3018888"/>
            <a:ext cx="3537832" cy="3002400"/>
            <a:chOff x="6624520" y="3018888"/>
            <a:chExt cx="3537832" cy="3002400"/>
          </a:xfrm>
        </p:grpSpPr>
        <p:cxnSp>
          <p:nvCxnSpPr>
            <p:cNvPr id="39" name="x轴"/>
            <p:cNvCxnSpPr/>
            <p:nvPr/>
          </p:nvCxnSpPr>
          <p:spPr>
            <a:xfrm>
              <a:off x="6624520" y="4581288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x"/>
                <p:cNvSpPr txBox="1"/>
                <p:nvPr/>
              </p:nvSpPr>
              <p:spPr>
                <a:xfrm>
                  <a:off x="9031779" y="4478469"/>
                  <a:ext cx="6476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779" y="4478469"/>
                  <a:ext cx="64768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y轴"/>
            <p:cNvCxnSpPr/>
            <p:nvPr/>
          </p:nvCxnSpPr>
          <p:spPr>
            <a:xfrm flipV="1">
              <a:off x="8062790" y="3141288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y"/>
                <p:cNvSpPr txBox="1"/>
                <p:nvPr/>
              </p:nvSpPr>
              <p:spPr>
                <a:xfrm>
                  <a:off x="7664299" y="3018888"/>
                  <a:ext cx="33704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299" y="3018888"/>
                  <a:ext cx="33704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"/>
                <p:cNvSpPr txBox="1"/>
                <p:nvPr/>
              </p:nvSpPr>
              <p:spPr>
                <a:xfrm>
                  <a:off x="7730861" y="4172325"/>
                  <a:ext cx="3701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861" y="4172325"/>
                  <a:ext cx="370108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279" r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8548893" y="5377023"/>
                  <a:ext cx="1613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altLang="zh-CN" sz="2400" dirty="0" smtClean="0">
                      <a:solidFill>
                        <a:srgbClr val="00B050"/>
                      </a:solidFill>
                    </a:rPr>
                    <a:t>-</a:t>
                  </a:r>
                  <a:r>
                    <a:rPr lang="zh-CN" altLang="en-US" sz="2400" dirty="0" smtClean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复平面</a:t>
                  </a:r>
                  <a:endParaRPr lang="zh-CN" altLang="en-US" sz="2400" dirty="0">
                    <a:solidFill>
                      <a:srgbClr val="00B05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893" y="5377023"/>
                  <a:ext cx="1613459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任意多边形 1"/>
          <p:cNvSpPr/>
          <p:nvPr/>
        </p:nvSpPr>
        <p:spPr>
          <a:xfrm>
            <a:off x="2411158" y="3502212"/>
            <a:ext cx="1994856" cy="1613136"/>
          </a:xfrm>
          <a:custGeom>
            <a:avLst/>
            <a:gdLst>
              <a:gd name="connsiteX0" fmla="*/ 487776 w 1994856"/>
              <a:gd name="connsiteY0" fmla="*/ 465305 h 1613136"/>
              <a:gd name="connsiteX1" fmla="*/ 1008476 w 1994856"/>
              <a:gd name="connsiteY1" fmla="*/ 33505 h 1613136"/>
              <a:gd name="connsiteX2" fmla="*/ 1719676 w 1994856"/>
              <a:gd name="connsiteY2" fmla="*/ 97005 h 1613136"/>
              <a:gd name="connsiteX3" fmla="*/ 1994843 w 1994856"/>
              <a:gd name="connsiteY3" fmla="*/ 638872 h 1613136"/>
              <a:gd name="connsiteX4" fmla="*/ 1711210 w 1994856"/>
              <a:gd name="connsiteY4" fmla="*/ 1278105 h 1613136"/>
              <a:gd name="connsiteX5" fmla="*/ 784110 w 1994856"/>
              <a:gd name="connsiteY5" fmla="*/ 1587139 h 1613136"/>
              <a:gd name="connsiteX6" fmla="*/ 51743 w 1994856"/>
              <a:gd name="connsiteY6" fmla="*/ 1527872 h 1613136"/>
              <a:gd name="connsiteX7" fmla="*/ 106776 w 1994856"/>
              <a:gd name="connsiteY7" fmla="*/ 986005 h 1613136"/>
              <a:gd name="connsiteX8" fmla="*/ 487776 w 1994856"/>
              <a:gd name="connsiteY8" fmla="*/ 465305 h 161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856" h="1613136">
                <a:moveTo>
                  <a:pt x="487776" y="465305"/>
                </a:moveTo>
                <a:cubicBezTo>
                  <a:pt x="638059" y="306555"/>
                  <a:pt x="803159" y="94888"/>
                  <a:pt x="1008476" y="33505"/>
                </a:cubicBezTo>
                <a:cubicBezTo>
                  <a:pt x="1213793" y="-27878"/>
                  <a:pt x="1555282" y="-3890"/>
                  <a:pt x="1719676" y="97005"/>
                </a:cubicBezTo>
                <a:cubicBezTo>
                  <a:pt x="1884071" y="197899"/>
                  <a:pt x="1996254" y="442022"/>
                  <a:pt x="1994843" y="638872"/>
                </a:cubicBezTo>
                <a:cubicBezTo>
                  <a:pt x="1993432" y="835722"/>
                  <a:pt x="1912999" y="1120061"/>
                  <a:pt x="1711210" y="1278105"/>
                </a:cubicBezTo>
                <a:cubicBezTo>
                  <a:pt x="1509421" y="1436150"/>
                  <a:pt x="1060688" y="1545511"/>
                  <a:pt x="784110" y="1587139"/>
                </a:cubicBezTo>
                <a:cubicBezTo>
                  <a:pt x="507532" y="1628767"/>
                  <a:pt x="164632" y="1628061"/>
                  <a:pt x="51743" y="1527872"/>
                </a:cubicBezTo>
                <a:cubicBezTo>
                  <a:pt x="-61146" y="1427683"/>
                  <a:pt x="35515" y="1163805"/>
                  <a:pt x="106776" y="986005"/>
                </a:cubicBezTo>
                <a:cubicBezTo>
                  <a:pt x="178037" y="808205"/>
                  <a:pt x="337493" y="624055"/>
                  <a:pt x="487776" y="465305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2759130">
            <a:off x="7259726" y="3073316"/>
            <a:ext cx="1994856" cy="2570020"/>
          </a:xfrm>
          <a:custGeom>
            <a:avLst/>
            <a:gdLst>
              <a:gd name="connsiteX0" fmla="*/ 487776 w 1994856"/>
              <a:gd name="connsiteY0" fmla="*/ 465305 h 1613136"/>
              <a:gd name="connsiteX1" fmla="*/ 1008476 w 1994856"/>
              <a:gd name="connsiteY1" fmla="*/ 33505 h 1613136"/>
              <a:gd name="connsiteX2" fmla="*/ 1719676 w 1994856"/>
              <a:gd name="connsiteY2" fmla="*/ 97005 h 1613136"/>
              <a:gd name="connsiteX3" fmla="*/ 1994843 w 1994856"/>
              <a:gd name="connsiteY3" fmla="*/ 638872 h 1613136"/>
              <a:gd name="connsiteX4" fmla="*/ 1711210 w 1994856"/>
              <a:gd name="connsiteY4" fmla="*/ 1278105 h 1613136"/>
              <a:gd name="connsiteX5" fmla="*/ 784110 w 1994856"/>
              <a:gd name="connsiteY5" fmla="*/ 1587139 h 1613136"/>
              <a:gd name="connsiteX6" fmla="*/ 51743 w 1994856"/>
              <a:gd name="connsiteY6" fmla="*/ 1527872 h 1613136"/>
              <a:gd name="connsiteX7" fmla="*/ 106776 w 1994856"/>
              <a:gd name="connsiteY7" fmla="*/ 986005 h 1613136"/>
              <a:gd name="connsiteX8" fmla="*/ 487776 w 1994856"/>
              <a:gd name="connsiteY8" fmla="*/ 465305 h 161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856" h="1613136">
                <a:moveTo>
                  <a:pt x="487776" y="465305"/>
                </a:moveTo>
                <a:cubicBezTo>
                  <a:pt x="638059" y="306555"/>
                  <a:pt x="803159" y="94888"/>
                  <a:pt x="1008476" y="33505"/>
                </a:cubicBezTo>
                <a:cubicBezTo>
                  <a:pt x="1213793" y="-27878"/>
                  <a:pt x="1555282" y="-3890"/>
                  <a:pt x="1719676" y="97005"/>
                </a:cubicBezTo>
                <a:cubicBezTo>
                  <a:pt x="1884071" y="197899"/>
                  <a:pt x="1996254" y="442022"/>
                  <a:pt x="1994843" y="638872"/>
                </a:cubicBezTo>
                <a:cubicBezTo>
                  <a:pt x="1993432" y="835722"/>
                  <a:pt x="1912999" y="1120061"/>
                  <a:pt x="1711210" y="1278105"/>
                </a:cubicBezTo>
                <a:cubicBezTo>
                  <a:pt x="1509421" y="1436150"/>
                  <a:pt x="1060688" y="1545511"/>
                  <a:pt x="784110" y="1587139"/>
                </a:cubicBezTo>
                <a:cubicBezTo>
                  <a:pt x="507532" y="1628767"/>
                  <a:pt x="164632" y="1628061"/>
                  <a:pt x="51743" y="1527872"/>
                </a:cubicBezTo>
                <a:cubicBezTo>
                  <a:pt x="-61146" y="1427683"/>
                  <a:pt x="35515" y="1163805"/>
                  <a:pt x="106776" y="986005"/>
                </a:cubicBezTo>
                <a:cubicBezTo>
                  <a:pt x="178037" y="808205"/>
                  <a:pt x="337493" y="624055"/>
                  <a:pt x="487776" y="465305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09143" y="3432301"/>
            <a:ext cx="5483112" cy="698987"/>
            <a:chOff x="3709143" y="3432301"/>
            <a:chExt cx="5483112" cy="698987"/>
          </a:xfrm>
        </p:grpSpPr>
        <p:sp>
          <p:nvSpPr>
            <p:cNvPr id="54" name="任意多边形 53"/>
            <p:cNvSpPr/>
            <p:nvPr/>
          </p:nvSpPr>
          <p:spPr>
            <a:xfrm>
              <a:off x="3780000" y="3663288"/>
              <a:ext cx="4860000" cy="468000"/>
            </a:xfrm>
            <a:custGeom>
              <a:avLst/>
              <a:gdLst>
                <a:gd name="connsiteX0" fmla="*/ 0 w 4837922"/>
                <a:gd name="connsiteY0" fmla="*/ 0 h 508362"/>
                <a:gd name="connsiteX1" fmla="*/ 1432249 w 4837922"/>
                <a:gd name="connsiteY1" fmla="*/ 503853 h 508362"/>
                <a:gd name="connsiteX2" fmla="*/ 4837922 w 4837922"/>
                <a:gd name="connsiteY2" fmla="*/ 205273 h 5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7922" h="508362">
                  <a:moveTo>
                    <a:pt x="0" y="0"/>
                  </a:moveTo>
                  <a:cubicBezTo>
                    <a:pt x="312964" y="234820"/>
                    <a:pt x="625929" y="469641"/>
                    <a:pt x="1432249" y="503853"/>
                  </a:cubicBezTo>
                  <a:cubicBezTo>
                    <a:pt x="2238569" y="538065"/>
                    <a:pt x="3538245" y="371669"/>
                    <a:pt x="4837922" y="20527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极点"/>
            <p:cNvSpPr/>
            <p:nvPr/>
          </p:nvSpPr>
          <p:spPr>
            <a:xfrm>
              <a:off x="3742836" y="362644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709143" y="3432301"/>
                  <a:ext cx="545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143" y="3432301"/>
                  <a:ext cx="545453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极点"/>
            <p:cNvSpPr/>
            <p:nvPr/>
          </p:nvSpPr>
          <p:spPr>
            <a:xfrm>
              <a:off x="8604000" y="3823895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8646802" y="3627304"/>
                  <a:ext cx="545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802" y="3627304"/>
                  <a:ext cx="54545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3333059" y="3793780"/>
            <a:ext cx="5299293" cy="1240643"/>
            <a:chOff x="3333059" y="3793780"/>
            <a:chExt cx="5299293" cy="1240643"/>
          </a:xfrm>
        </p:grpSpPr>
        <p:sp>
          <p:nvSpPr>
            <p:cNvPr id="55" name="任意多边形 54"/>
            <p:cNvSpPr/>
            <p:nvPr/>
          </p:nvSpPr>
          <p:spPr>
            <a:xfrm>
              <a:off x="3564000" y="3861288"/>
              <a:ext cx="4788000" cy="936000"/>
            </a:xfrm>
            <a:custGeom>
              <a:avLst/>
              <a:gdLst>
                <a:gd name="connsiteX0" fmla="*/ 0 w 4771836"/>
                <a:gd name="connsiteY0" fmla="*/ 0 h 922038"/>
                <a:gd name="connsiteX1" fmla="*/ 2379862 w 4771836"/>
                <a:gd name="connsiteY1" fmla="*/ 859899 h 922038"/>
                <a:gd name="connsiteX2" fmla="*/ 4771836 w 4771836"/>
                <a:gd name="connsiteY2" fmla="*/ 787232 h 9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836" h="922038">
                  <a:moveTo>
                    <a:pt x="0" y="0"/>
                  </a:moveTo>
                  <a:cubicBezTo>
                    <a:pt x="792278" y="364347"/>
                    <a:pt x="1584556" y="728694"/>
                    <a:pt x="2379862" y="859899"/>
                  </a:cubicBezTo>
                  <a:cubicBezTo>
                    <a:pt x="3175168" y="991104"/>
                    <a:pt x="3973502" y="889168"/>
                    <a:pt x="4771836" y="787232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极点"/>
            <p:cNvSpPr/>
            <p:nvPr/>
          </p:nvSpPr>
          <p:spPr>
            <a:xfrm>
              <a:off x="3528000" y="382528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333059" y="3793780"/>
                  <a:ext cx="545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059" y="3793780"/>
                  <a:ext cx="54545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极点"/>
            <p:cNvSpPr/>
            <p:nvPr/>
          </p:nvSpPr>
          <p:spPr>
            <a:xfrm>
              <a:off x="8280000" y="4633990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8086899" y="4572758"/>
                  <a:ext cx="545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899" y="4572758"/>
                  <a:ext cx="54545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44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2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文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如果把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复平面和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复平面重叠放置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则这个映照对应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是关于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轴的</a:t>
                </a:r>
                <a:r>
                  <a:rPr lang="zh-CN" altLang="en-US" dirty="0" smtClean="0"/>
                  <a:t>翻转变换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它把任一区域映成和它全等的区域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𝑎𝑧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则这个映照对应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是一个旋转映照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逆时针旋转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和一个相似映照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放大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倍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的复合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296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文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这个映照把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 的辐角增大一倍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因此它会把角形区域变换为</a:t>
                </a:r>
                <a:r>
                  <a:rPr lang="zh-CN" altLang="en-US" dirty="0"/>
                  <a:t>角形</a:t>
                </a:r>
                <a:r>
                  <a:rPr lang="zh-CN" altLang="en-US" dirty="0" smtClean="0"/>
                  <a:t>区域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并将夹角放大一倍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172000" y="3240000"/>
            <a:ext cx="7560000" cy="2160000"/>
            <a:chOff x="2172000" y="3240000"/>
            <a:chExt cx="7560000" cy="2160000"/>
          </a:xfrm>
        </p:grpSpPr>
        <p:cxnSp>
          <p:nvCxnSpPr>
            <p:cNvPr id="21" name="x轴"/>
            <p:cNvCxnSpPr/>
            <p:nvPr/>
          </p:nvCxnSpPr>
          <p:spPr>
            <a:xfrm>
              <a:off x="2172000" y="4680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x"/>
                <p:cNvSpPr txBox="1"/>
                <p:nvPr/>
              </p:nvSpPr>
              <p:spPr>
                <a:xfrm>
                  <a:off x="4692000" y="46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000" y="4680000"/>
                  <a:ext cx="360000" cy="360000"/>
                </a:xfrm>
                <a:prstGeom prst="rect">
                  <a:avLst/>
                </a:prstGeom>
                <a:blipFill>
                  <a:blip r:embed="rId3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y轴"/>
            <p:cNvCxnSpPr/>
            <p:nvPr/>
          </p:nvCxnSpPr>
          <p:spPr>
            <a:xfrm flipV="1">
              <a:off x="3612000" y="3240000"/>
              <a:ext cx="0" cy="21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y"/>
                <p:cNvSpPr txBox="1"/>
                <p:nvPr/>
              </p:nvSpPr>
              <p:spPr>
                <a:xfrm>
                  <a:off x="3252000" y="324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000" y="3240000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l="-5000" r="-1667" b="-4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"/>
                <p:cNvSpPr txBox="1"/>
                <p:nvPr/>
              </p:nvSpPr>
              <p:spPr>
                <a:xfrm>
                  <a:off x="3252000" y="46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000" y="4680000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3333" r="-11667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x轴"/>
            <p:cNvCxnSpPr/>
            <p:nvPr/>
          </p:nvCxnSpPr>
          <p:spPr>
            <a:xfrm>
              <a:off x="6852000" y="4680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x"/>
                <p:cNvSpPr txBox="1"/>
                <p:nvPr/>
              </p:nvSpPr>
              <p:spPr>
                <a:xfrm>
                  <a:off x="9372000" y="4680000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000" y="4680000"/>
                  <a:ext cx="3600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y轴"/>
            <p:cNvCxnSpPr/>
            <p:nvPr/>
          </p:nvCxnSpPr>
          <p:spPr>
            <a:xfrm flipV="1">
              <a:off x="8292000" y="3240000"/>
              <a:ext cx="0" cy="21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y"/>
                <p:cNvSpPr txBox="1"/>
                <p:nvPr/>
              </p:nvSpPr>
              <p:spPr>
                <a:xfrm>
                  <a:off x="7932000" y="3240000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000" y="3240000"/>
                  <a:ext cx="36000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"/>
                <p:cNvSpPr txBox="1"/>
                <p:nvPr/>
              </p:nvSpPr>
              <p:spPr>
                <a:xfrm>
                  <a:off x="7932000" y="4680000"/>
                  <a:ext cx="36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000" y="4680000"/>
                  <a:ext cx="3600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390" r="-135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2316000" y="3384000"/>
            <a:ext cx="2628000" cy="2592000"/>
            <a:chOff x="2316000" y="3384000"/>
            <a:chExt cx="2628000" cy="2592000"/>
          </a:xfrm>
        </p:grpSpPr>
        <p:sp>
          <p:nvSpPr>
            <p:cNvPr id="34" name="饼形 33"/>
            <p:cNvSpPr/>
            <p:nvPr/>
          </p:nvSpPr>
          <p:spPr>
            <a:xfrm>
              <a:off x="2316000" y="3384000"/>
              <a:ext cx="2592288" cy="2592000"/>
            </a:xfrm>
            <a:prstGeom prst="pie">
              <a:avLst>
                <a:gd name="adj1" fmla="val 19331581"/>
                <a:gd name="adj2" fmla="val 21051077"/>
              </a:avLst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3612000" y="3816000"/>
              <a:ext cx="1116000" cy="864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3612000" y="4464000"/>
              <a:ext cx="1332000" cy="216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996000" y="3240000"/>
            <a:ext cx="3024000" cy="2736000"/>
            <a:chOff x="6996000" y="3240000"/>
            <a:chExt cx="3024000" cy="2736000"/>
          </a:xfrm>
        </p:grpSpPr>
        <p:sp>
          <p:nvSpPr>
            <p:cNvPr id="40" name="饼形 39"/>
            <p:cNvSpPr/>
            <p:nvPr/>
          </p:nvSpPr>
          <p:spPr>
            <a:xfrm>
              <a:off x="6996000" y="3384000"/>
              <a:ext cx="2592288" cy="2592000"/>
            </a:xfrm>
            <a:prstGeom prst="pie">
              <a:avLst>
                <a:gd name="adj1" fmla="val 17032791"/>
                <a:gd name="adj2" fmla="val 20433641"/>
              </a:avLst>
            </a:prstGeom>
            <a:pattFill prst="wd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8292000" y="3240000"/>
              <a:ext cx="370800" cy="1440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8292000" y="4104000"/>
              <a:ext cx="1728000" cy="576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756000" y="3239589"/>
            <a:ext cx="3996000" cy="649783"/>
            <a:chOff x="3756000" y="3239589"/>
            <a:chExt cx="3996000" cy="649783"/>
          </a:xfrm>
        </p:grpSpPr>
        <p:sp>
          <p:nvSpPr>
            <p:cNvPr id="27" name="极点"/>
            <p:cNvSpPr/>
            <p:nvPr/>
          </p:nvSpPr>
          <p:spPr>
            <a:xfrm>
              <a:off x="4116000" y="3816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756000" y="3456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000" y="3456000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r="-18644" b="-322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392000" y="3348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000" y="3348000"/>
                  <a:ext cx="36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 r="-38983" b="-338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极点"/>
            <p:cNvSpPr/>
            <p:nvPr/>
          </p:nvSpPr>
          <p:spPr>
            <a:xfrm>
              <a:off x="7536000" y="3294000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4150713" y="3239589"/>
              <a:ext cx="3409319" cy="611791"/>
            </a:xfrm>
            <a:custGeom>
              <a:avLst/>
              <a:gdLst>
                <a:gd name="connsiteX0" fmla="*/ 0 w 3409319"/>
                <a:gd name="connsiteY0" fmla="*/ 611791 h 611791"/>
                <a:gd name="connsiteX1" fmla="*/ 1283793 w 3409319"/>
                <a:gd name="connsiteY1" fmla="*/ 42562 h 611791"/>
                <a:gd name="connsiteX2" fmla="*/ 3409319 w 3409319"/>
                <a:gd name="connsiteY2" fmla="*/ 84951 h 61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9319" h="611791">
                  <a:moveTo>
                    <a:pt x="0" y="611791"/>
                  </a:moveTo>
                  <a:cubicBezTo>
                    <a:pt x="357786" y="371080"/>
                    <a:pt x="715573" y="130369"/>
                    <a:pt x="1283793" y="42562"/>
                  </a:cubicBezTo>
                  <a:cubicBezTo>
                    <a:pt x="1852013" y="-45245"/>
                    <a:pt x="2630666" y="19853"/>
                    <a:pt x="3409319" y="84951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52000" y="3607831"/>
            <a:ext cx="4536000" cy="1432169"/>
            <a:chOff x="3252000" y="3607831"/>
            <a:chExt cx="4536000" cy="1432169"/>
          </a:xfrm>
        </p:grpSpPr>
        <p:sp>
          <p:nvSpPr>
            <p:cNvPr id="28" name="极点"/>
            <p:cNvSpPr/>
            <p:nvPr/>
          </p:nvSpPr>
          <p:spPr>
            <a:xfrm>
              <a:off x="3576000" y="3924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3252000" y="37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000" y="3780000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 r="-18333" b="-338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428000" y="468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000" y="4680000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 r="-40678" b="-322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极点"/>
            <p:cNvSpPr/>
            <p:nvPr/>
          </p:nvSpPr>
          <p:spPr>
            <a:xfrm>
              <a:off x="7572000" y="4644000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3599650" y="3607831"/>
              <a:ext cx="4002771" cy="1073170"/>
            </a:xfrm>
            <a:custGeom>
              <a:avLst/>
              <a:gdLst>
                <a:gd name="connsiteX0" fmla="*/ 0 w 4002771"/>
                <a:gd name="connsiteY0" fmla="*/ 352550 h 1073170"/>
                <a:gd name="connsiteX1" fmla="*/ 545007 w 4002771"/>
                <a:gd name="connsiteY1" fmla="*/ 443385 h 1073170"/>
                <a:gd name="connsiteX2" fmla="*/ 1223237 w 4002771"/>
                <a:gd name="connsiteY2" fmla="*/ 7380 h 1073170"/>
                <a:gd name="connsiteX3" fmla="*/ 2846146 w 4002771"/>
                <a:gd name="connsiteY3" fmla="*/ 237494 h 1073170"/>
                <a:gd name="connsiteX4" fmla="*/ 4002771 w 4002771"/>
                <a:gd name="connsiteY4" fmla="*/ 1073170 h 107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771" h="1073170">
                  <a:moveTo>
                    <a:pt x="0" y="352550"/>
                  </a:moveTo>
                  <a:cubicBezTo>
                    <a:pt x="170567" y="426731"/>
                    <a:pt x="341134" y="500913"/>
                    <a:pt x="545007" y="443385"/>
                  </a:cubicBezTo>
                  <a:cubicBezTo>
                    <a:pt x="748880" y="385857"/>
                    <a:pt x="839714" y="41695"/>
                    <a:pt x="1223237" y="7380"/>
                  </a:cubicBezTo>
                  <a:cubicBezTo>
                    <a:pt x="1606760" y="-26935"/>
                    <a:pt x="2382890" y="59862"/>
                    <a:pt x="2846146" y="237494"/>
                  </a:cubicBezTo>
                  <a:cubicBezTo>
                    <a:pt x="3309402" y="415126"/>
                    <a:pt x="3656086" y="744148"/>
                    <a:pt x="4002771" y="107317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20000" y="4514400"/>
            <a:ext cx="6084000" cy="1378749"/>
            <a:chOff x="2820000" y="4514400"/>
            <a:chExt cx="6084000" cy="1378749"/>
          </a:xfrm>
        </p:grpSpPr>
        <p:sp>
          <p:nvSpPr>
            <p:cNvPr id="29" name="极点"/>
            <p:cNvSpPr/>
            <p:nvPr/>
          </p:nvSpPr>
          <p:spPr>
            <a:xfrm>
              <a:off x="3144000" y="4752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820000" y="4788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000" y="4788000"/>
                  <a:ext cx="36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 r="-20339" b="-338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544000" y="4572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4000" y="4572000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 r="-40678" b="-322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极点"/>
            <p:cNvSpPr/>
            <p:nvPr/>
          </p:nvSpPr>
          <p:spPr>
            <a:xfrm>
              <a:off x="8497200" y="4514400"/>
              <a:ext cx="73372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B050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175756" y="4565944"/>
              <a:ext cx="5491934" cy="1327205"/>
            </a:xfrm>
            <a:custGeom>
              <a:avLst/>
              <a:gdLst>
                <a:gd name="connsiteX0" fmla="*/ 0 w 5491934"/>
                <a:gd name="connsiteY0" fmla="*/ 230114 h 1327205"/>
                <a:gd name="connsiteX1" fmla="*/ 551063 w 5491934"/>
                <a:gd name="connsiteY1" fmla="*/ 1090014 h 1327205"/>
                <a:gd name="connsiteX2" fmla="*/ 2834035 w 5491934"/>
                <a:gd name="connsiteY2" fmla="*/ 1326183 h 1327205"/>
                <a:gd name="connsiteX3" fmla="*/ 5207841 w 5491934"/>
                <a:gd name="connsiteY3" fmla="*/ 1029457 h 1327205"/>
                <a:gd name="connsiteX4" fmla="*/ 5359232 w 5491934"/>
                <a:gd name="connsiteY4" fmla="*/ 0 h 132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1934" h="1327205">
                  <a:moveTo>
                    <a:pt x="0" y="230114"/>
                  </a:moveTo>
                  <a:cubicBezTo>
                    <a:pt x="39362" y="568725"/>
                    <a:pt x="78724" y="907336"/>
                    <a:pt x="551063" y="1090014"/>
                  </a:cubicBezTo>
                  <a:cubicBezTo>
                    <a:pt x="1023402" y="1272692"/>
                    <a:pt x="2057905" y="1336276"/>
                    <a:pt x="2834035" y="1326183"/>
                  </a:cubicBezTo>
                  <a:cubicBezTo>
                    <a:pt x="3610165" y="1316090"/>
                    <a:pt x="4786975" y="1250488"/>
                    <a:pt x="5207841" y="1029457"/>
                  </a:cubicBezTo>
                  <a:cubicBezTo>
                    <a:pt x="5628707" y="808426"/>
                    <a:pt x="5493969" y="404213"/>
                    <a:pt x="535923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116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tabLst/>
                  <a:defRPr/>
                </a:pPr>
                <a:r>
                  <a:rPr lang="zh-CN" altLang="en-US" dirty="0" smtClean="0"/>
                  <a:t>这个映射对应两个实变函数</a:t>
                </a:r>
                <a:endParaRPr lang="en-US" altLang="zh-CN" dirty="0" smtClean="0"/>
              </a:p>
              <a:p>
                <a:pPr marL="0" lvl="1" indent="0"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28600" lvl="1">
                  <a:tabLst/>
                  <a:defRPr/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因此它把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-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平面上两族分别以直线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和坐标轴为渐近线的等轴双曲线</a:t>
                </a: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28600" lvl="1">
                  <a:tabLst/>
                  <a:defRPr/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分别映射为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-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平面上的两族平行直线</a:t>
                </a: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1800000" y="2564904"/>
            <a:ext cx="8280000" cy="3492000"/>
            <a:chOff x="1800000" y="2421296"/>
            <a:chExt cx="8280000" cy="3492000"/>
          </a:xfrm>
        </p:grpSpPr>
        <p:cxnSp>
          <p:nvCxnSpPr>
            <p:cNvPr id="6" name="x轴"/>
            <p:cNvCxnSpPr/>
            <p:nvPr/>
          </p:nvCxnSpPr>
          <p:spPr>
            <a:xfrm>
              <a:off x="1800000" y="4292496"/>
              <a:ext cx="360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x"/>
                <p:cNvSpPr txBox="1"/>
                <p:nvPr/>
              </p:nvSpPr>
              <p:spPr>
                <a:xfrm>
                  <a:off x="5004000" y="422129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0" y="4221296"/>
                  <a:ext cx="360000" cy="360000"/>
                </a:xfrm>
                <a:prstGeom prst="rect">
                  <a:avLst/>
                </a:prstGeom>
                <a:blipFill>
                  <a:blip r:embed="rId2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y轴"/>
            <p:cNvCxnSpPr/>
            <p:nvPr/>
          </p:nvCxnSpPr>
          <p:spPr>
            <a:xfrm flipV="1">
              <a:off x="3598270" y="2673296"/>
              <a:ext cx="0" cy="324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y"/>
                <p:cNvSpPr txBox="1"/>
                <p:nvPr/>
              </p:nvSpPr>
              <p:spPr>
                <a:xfrm>
                  <a:off x="3240000" y="242129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000" y="2421296"/>
                  <a:ext cx="360000" cy="360000"/>
                </a:xfrm>
                <a:prstGeom prst="rect">
                  <a:avLst/>
                </a:prstGeom>
                <a:blipFill>
                  <a:blip r:embed="rId3"/>
                  <a:stretch>
                    <a:fillRect l="-5000" r="-1667" b="-440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"/>
                <p:cNvSpPr txBox="1"/>
                <p:nvPr/>
              </p:nvSpPr>
              <p:spPr>
                <a:xfrm>
                  <a:off x="3289612" y="4369467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612" y="4369467"/>
                  <a:ext cx="370108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10000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x轴"/>
            <p:cNvCxnSpPr/>
            <p:nvPr/>
          </p:nvCxnSpPr>
          <p:spPr>
            <a:xfrm>
              <a:off x="6480000" y="4293296"/>
              <a:ext cx="360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x"/>
                <p:cNvSpPr txBox="1"/>
                <p:nvPr/>
              </p:nvSpPr>
              <p:spPr>
                <a:xfrm>
                  <a:off x="9684000" y="422129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000" y="4221296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y轴"/>
            <p:cNvCxnSpPr/>
            <p:nvPr/>
          </p:nvCxnSpPr>
          <p:spPr>
            <a:xfrm flipV="1">
              <a:off x="8280000" y="2673296"/>
              <a:ext cx="0" cy="324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y"/>
                <p:cNvSpPr txBox="1"/>
                <p:nvPr/>
              </p:nvSpPr>
              <p:spPr>
                <a:xfrm>
                  <a:off x="7920000" y="242129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000" y="2421296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b="-18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O"/>
                <p:cNvSpPr txBox="1"/>
                <p:nvPr/>
              </p:nvSpPr>
              <p:spPr>
                <a:xfrm>
                  <a:off x="7962347" y="4191445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347" y="4191445"/>
                  <a:ext cx="370108" cy="343999"/>
                </a:xfrm>
                <a:prstGeom prst="rect">
                  <a:avLst/>
                </a:prstGeom>
                <a:blipFill>
                  <a:blip r:embed="rId7"/>
                  <a:stretch>
                    <a:fillRect l="-3279" r="-9836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/>
          <p:cNvGrpSpPr/>
          <p:nvPr/>
        </p:nvGrpSpPr>
        <p:grpSpPr>
          <a:xfrm>
            <a:off x="2244888" y="3065385"/>
            <a:ext cx="2705896" cy="2705896"/>
            <a:chOff x="5825920" y="2229281"/>
            <a:chExt cx="2705896" cy="2705896"/>
          </a:xfrm>
        </p:grpSpPr>
        <p:cxnSp>
          <p:nvCxnSpPr>
            <p:cNvPr id="91" name="直接连接符 90"/>
            <p:cNvCxnSpPr/>
            <p:nvPr/>
          </p:nvCxnSpPr>
          <p:spPr>
            <a:xfrm rot="2700000" flipV="1">
              <a:off x="6101167" y="2518696"/>
              <a:ext cx="2160000" cy="2160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2700000">
              <a:off x="6101167" y="2518696"/>
              <a:ext cx="2160000" cy="2160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任意多边形 111"/>
            <p:cNvSpPr/>
            <p:nvPr/>
          </p:nvSpPr>
          <p:spPr>
            <a:xfrm rot="2700000">
              <a:off x="6537896" y="228861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 rot="2700000" flipV="1">
              <a:off x="6038647" y="278827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 rot="2700000" flipH="1">
              <a:off x="7950660" y="369039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 114"/>
            <p:cNvSpPr/>
            <p:nvPr/>
          </p:nvSpPr>
          <p:spPr>
            <a:xfrm rot="2700000" flipH="1" flipV="1">
              <a:off x="7451000" y="4189647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2700000">
              <a:off x="6662580" y="2247153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 rot="2700000" flipV="1">
              <a:off x="5974249" y="2938060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 117"/>
            <p:cNvSpPr/>
            <p:nvPr/>
          </p:nvSpPr>
          <p:spPr>
            <a:xfrm rot="2700000" flipH="1">
              <a:off x="7710828" y="3289188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 rot="2700000" flipH="1" flipV="1">
              <a:off x="7022497" y="3980096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 rot="2700000">
              <a:off x="6618753" y="2265291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 rot="2700000" flipV="1">
              <a:off x="6017727" y="2859581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 rot="2700000" flipH="1">
              <a:off x="7853713" y="3488332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 rot="2700000" flipH="1" flipV="1">
              <a:off x="7252687" y="4082622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 rot="2700000">
              <a:off x="6489656" y="2358124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 rot="2700000" flipV="1">
              <a:off x="6100766" y="2747526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 rot="2700000" flipH="1">
              <a:off x="8014870" y="3890075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rot="2700000" flipH="1" flipV="1">
              <a:off x="7625981" y="4279476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 rot="8100000">
              <a:off x="7941930" y="2782506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 rot="8100000" flipV="1">
              <a:off x="7442269" y="228325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 rot="8100000" flipH="1">
              <a:off x="6540149" y="4195271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 rot="8100000" flipH="1" flipV="1">
              <a:off x="6040901" y="3695611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 rot="8100000">
              <a:off x="7707236" y="2917612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 rot="8100000" flipV="1">
              <a:off x="7016329" y="2229281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 rot="8100000" flipH="1">
              <a:off x="6665201" y="3965860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 rot="8100000" flipH="1" flipV="1">
              <a:off x="5974293" y="3277529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 rot="8100000">
              <a:off x="7844502" y="2846352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/>
          </p:nvSpPr>
          <p:spPr>
            <a:xfrm rot="8100000" flipV="1">
              <a:off x="7250212" y="2245326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 rot="8100000" flipH="1">
              <a:off x="6621461" y="4081312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 rot="8100000" flipH="1" flipV="1">
              <a:off x="6027171" y="3480286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 rot="8100000">
              <a:off x="8003499" y="2747206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>
            <a:xfrm rot="8100000" flipV="1">
              <a:off x="7614098" y="2358317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/>
          </p:nvSpPr>
          <p:spPr>
            <a:xfrm rot="8100000" flipH="1">
              <a:off x="6471549" y="4272421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/>
          </p:nvSpPr>
          <p:spPr>
            <a:xfrm rot="8100000" flipH="1" flipV="1">
              <a:off x="6082147" y="3883531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6840001" y="3284904"/>
            <a:ext cx="2880000" cy="2304000"/>
            <a:chOff x="6410346" y="2832227"/>
            <a:chExt cx="3455999" cy="1536601"/>
          </a:xfrm>
        </p:grpSpPr>
        <p:cxnSp>
          <p:nvCxnSpPr>
            <p:cNvPr id="206" name="直接连接符 205"/>
            <p:cNvCxnSpPr/>
            <p:nvPr/>
          </p:nvCxnSpPr>
          <p:spPr>
            <a:xfrm>
              <a:off x="6410346" y="2832227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6410346" y="3024302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6410346" y="3216377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6410346" y="3408452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410346" y="3600526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410346" y="3792601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6410346" y="3984676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410346" y="4176751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410346" y="4368828"/>
              <a:ext cx="3455999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2394657" y="3241994"/>
            <a:ext cx="2430048" cy="2430048"/>
            <a:chOff x="7122336" y="2360586"/>
            <a:chExt cx="2430048" cy="2430048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7247679" y="2475496"/>
              <a:ext cx="2160000" cy="2160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47679" y="2475496"/>
              <a:ext cx="2160000" cy="2160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7140915" y="2863985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flipV="1">
              <a:off x="7141206" y="3570320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9131099" y="285621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 flipV="1">
              <a:off x="9130808" y="3562553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251743" y="2606262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7253565" y="3581531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H="1">
              <a:off x="8729797" y="2601869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H="1" flipV="1">
              <a:off x="8731619" y="3577138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215110" y="2733462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7210347" y="3578678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8953179" y="2725033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H="1" flipV="1">
              <a:off x="8948416" y="3570249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122336" y="3010102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flipV="1">
              <a:off x="7122698" y="3560437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9284078" y="3014865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flipH="1" flipV="1">
              <a:off x="9284440" y="3565200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5400000">
              <a:off x="8482949" y="2220415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5400000" flipV="1">
              <a:off x="7776614" y="2220706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5400000" flipH="1">
              <a:off x="8490716" y="4210599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5400000" flipH="1" flipV="1">
              <a:off x="7784381" y="4210308"/>
              <a:ext cx="386080" cy="703580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5400000">
              <a:off x="8464513" y="2341664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5400000" flipV="1">
              <a:off x="7489244" y="2343486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5400000" flipH="1">
              <a:off x="8468906" y="3819718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5400000" flipH="1" flipV="1">
              <a:off x="7493637" y="3821540"/>
              <a:ext cx="672660" cy="969317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5400000">
              <a:off x="8492717" y="2277598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5400000" flipV="1">
              <a:off x="7647501" y="2272835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5400000" flipH="1">
              <a:off x="8501146" y="4015667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5400000" flipH="1" flipV="1">
              <a:off x="7655930" y="4010904"/>
              <a:ext cx="489823" cy="841346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5400000">
              <a:off x="8467908" y="2214776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5400000" flipV="1">
              <a:off x="7917573" y="2215138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5400000" flipH="1">
              <a:off x="8463145" y="4376518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5400000" flipH="1" flipV="1">
              <a:off x="7912810" y="4376880"/>
              <a:ext cx="267944" cy="559564"/>
            </a:xfrm>
            <a:custGeom>
              <a:avLst/>
              <a:gdLst>
                <a:gd name="connsiteX0" fmla="*/ 386080 w 386080"/>
                <a:gd name="connsiteY0" fmla="*/ 703580 h 703580"/>
                <a:gd name="connsiteX1" fmla="*/ 337820 w 386080"/>
                <a:gd name="connsiteY1" fmla="*/ 469900 h 703580"/>
                <a:gd name="connsiteX2" fmla="*/ 203200 w 386080"/>
                <a:gd name="connsiteY2" fmla="*/ 247650 h 703580"/>
                <a:gd name="connsiteX3" fmla="*/ 0 w 386080"/>
                <a:gd name="connsiteY3" fmla="*/ 0 h 70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80" h="703580">
                  <a:moveTo>
                    <a:pt x="386080" y="703580"/>
                  </a:moveTo>
                  <a:cubicBezTo>
                    <a:pt x="377190" y="624734"/>
                    <a:pt x="368300" y="545888"/>
                    <a:pt x="337820" y="469900"/>
                  </a:cubicBezTo>
                  <a:cubicBezTo>
                    <a:pt x="307340" y="393912"/>
                    <a:pt x="259503" y="325967"/>
                    <a:pt x="203200" y="247650"/>
                  </a:cubicBezTo>
                  <a:cubicBezTo>
                    <a:pt x="146897" y="169333"/>
                    <a:pt x="73448" y="84666"/>
                    <a:pt x="0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 rot="5400000">
            <a:off x="6839997" y="3284916"/>
            <a:ext cx="2880006" cy="2303998"/>
            <a:chOff x="6620035" y="3008919"/>
            <a:chExt cx="3456007" cy="1536599"/>
          </a:xfrm>
        </p:grpSpPr>
        <p:cxnSp>
          <p:nvCxnSpPr>
            <p:cNvPr id="218" name="直接连接符 217"/>
            <p:cNvCxnSpPr/>
            <p:nvPr/>
          </p:nvCxnSpPr>
          <p:spPr>
            <a:xfrm>
              <a:off x="6620036" y="3008919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20036" y="3200994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20036" y="3393070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6620035" y="3585143"/>
              <a:ext cx="345600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6620041" y="3777217"/>
              <a:ext cx="3456001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6620042" y="3969293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6620042" y="4161368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6620040" y="4353443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20037" y="4545518"/>
              <a:ext cx="34560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占位符 22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 marL="228600" lvl="1">
                  <a:tabLst/>
                  <a:defRPr/>
                </a:pPr>
                <a:r>
                  <a:rPr lang="zh-CN" altLang="en-US" dirty="0" smtClean="0"/>
                  <a:t>它把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平面上两</a:t>
                </a:r>
                <a:r>
                  <a:rPr lang="zh-CN" altLang="en-US" dirty="0" smtClean="0"/>
                  <a:t>族</a:t>
                </a:r>
                <a:r>
                  <a:rPr lang="zh-CN" altLang="en-US" dirty="0"/>
                  <a:t>平行</a:t>
                </a:r>
                <a:r>
                  <a:rPr lang="zh-CN" altLang="en-US" dirty="0" smtClean="0"/>
                  <a:t>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228600" lvl="1">
                  <a:tabLst/>
                  <a:defRPr/>
                </a:pPr>
                <a:r>
                  <a:rPr lang="zh-CN" altLang="en-US" dirty="0"/>
                  <a:t>分别映射为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平面上的两族</a:t>
                </a:r>
                <a:r>
                  <a:rPr lang="zh-CN" altLang="en-US" dirty="0" smtClean="0"/>
                  <a:t>抛物线 </a:t>
                </a:r>
                <a:endParaRPr lang="en-US" altLang="zh-CN" dirty="0" smtClean="0"/>
              </a:p>
              <a:p>
                <a:pPr marL="0" lvl="1" indent="0"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26" name="文本占位符 2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8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38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768</TotalTime>
  <Words>276</Words>
  <Application>Microsoft Office PowerPoint</Application>
  <PresentationFormat>宽屏</PresentationFormat>
  <Paragraphs>105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Cambria Math</vt:lpstr>
      <vt:lpstr>HFUT</vt:lpstr>
      <vt:lpstr>1.5 复变函数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复变函数与积分变换</dc:title>
  <dc:creator>TKL</dc:creator>
  <cp:lastModifiedBy>zsx</cp:lastModifiedBy>
  <cp:revision>269</cp:revision>
  <dcterms:created xsi:type="dcterms:W3CDTF">2014-07-17T06:40:44Z</dcterms:created>
  <dcterms:modified xsi:type="dcterms:W3CDTF">2022-07-01T07:43:58Z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