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6"/>
  </p:notesMasterIdLst>
  <p:handoutMasterIdLst>
    <p:handoutMasterId r:id="rId17"/>
  </p:handoutMasterIdLst>
  <p:sldIdLst>
    <p:sldId id="319" r:id="rId2"/>
    <p:sldId id="507" r:id="rId3"/>
    <p:sldId id="509" r:id="rId4"/>
    <p:sldId id="508" r:id="rId5"/>
    <p:sldId id="506" r:id="rId6"/>
    <p:sldId id="489" r:id="rId7"/>
    <p:sldId id="505" r:id="rId8"/>
    <p:sldId id="498" r:id="rId9"/>
    <p:sldId id="500" r:id="rId10"/>
    <p:sldId id="493" r:id="rId11"/>
    <p:sldId id="503" r:id="rId12"/>
    <p:sldId id="501" r:id="rId13"/>
    <p:sldId id="502" r:id="rId14"/>
    <p:sldId id="504" r:id="rId1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58" autoAdjust="0"/>
    <p:restoredTop sz="95322" autoAdjust="0"/>
  </p:normalViewPr>
  <p:slideViewPr>
    <p:cSldViewPr>
      <p:cViewPr varScale="1">
        <p:scale>
          <a:sx n="84" d="100"/>
          <a:sy n="84" d="100"/>
        </p:scale>
        <p:origin x="48" y="166"/>
      </p:cViewPr>
      <p:guideLst>
        <p:guide orient="horz" pos="2156"/>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noProof="1" dirty="0">
                <a:latin typeface="Calibri" panose="020F0502020204030204" pitchFamily="34" charset="0"/>
              </a:defRPr>
            </a:lvl1pPr>
          </a:lstStyle>
          <a:p>
            <a:fld id="{A59D1B4F-0E37-451E-8A92-2510718259F7}"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F29A55-12EC-41BB-BF46-775AFC5EB087}" type="datetimeFigureOut">
              <a:rPr lang="zh-CN" altLang="en-US" smtClean="0"/>
              <a:t>2022/7/5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8A977-C1E8-45C6-8FB9-D7F8B371B402}" type="slidenum">
              <a:rPr lang="zh-CN" altLang="en-US" smtClean="0"/>
              <a:t>‹#›</a:t>
            </a:fld>
            <a:endParaRPr lang="zh-CN" altLang="en-US"/>
          </a:p>
        </p:txBody>
      </p:sp>
    </p:spTree>
    <p:extLst>
      <p:ext uri="{BB962C8B-B14F-4D97-AF65-F5344CB8AC3E}">
        <p14:creationId xmlns:p14="http://schemas.microsoft.com/office/powerpoint/2010/main" val="169659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2</a:t>
            </a:fld>
            <a:endParaRPr lang="zh-CN" altLang="en-US"/>
          </a:p>
        </p:txBody>
      </p:sp>
    </p:spTree>
    <p:extLst>
      <p:ext uri="{BB962C8B-B14F-4D97-AF65-F5344CB8AC3E}">
        <p14:creationId xmlns:p14="http://schemas.microsoft.com/office/powerpoint/2010/main" val="308437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13</a:t>
            </a:fld>
            <a:endParaRPr lang="zh-CN" altLang="en-US"/>
          </a:p>
        </p:txBody>
      </p:sp>
    </p:spTree>
    <p:extLst>
      <p:ext uri="{BB962C8B-B14F-4D97-AF65-F5344CB8AC3E}">
        <p14:creationId xmlns:p14="http://schemas.microsoft.com/office/powerpoint/2010/main" val="423302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14</a:t>
            </a:fld>
            <a:endParaRPr lang="zh-CN" altLang="en-US"/>
          </a:p>
        </p:txBody>
      </p:sp>
    </p:spTree>
    <p:extLst>
      <p:ext uri="{BB962C8B-B14F-4D97-AF65-F5344CB8AC3E}">
        <p14:creationId xmlns:p14="http://schemas.microsoft.com/office/powerpoint/2010/main" val="236856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3</a:t>
            </a:fld>
            <a:endParaRPr lang="zh-CN" altLang="en-US"/>
          </a:p>
        </p:txBody>
      </p:sp>
    </p:spTree>
    <p:extLst>
      <p:ext uri="{BB962C8B-B14F-4D97-AF65-F5344CB8AC3E}">
        <p14:creationId xmlns:p14="http://schemas.microsoft.com/office/powerpoint/2010/main" val="56033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6</a:t>
            </a:fld>
            <a:endParaRPr lang="zh-CN" altLang="en-US"/>
          </a:p>
        </p:txBody>
      </p:sp>
    </p:spTree>
    <p:extLst>
      <p:ext uri="{BB962C8B-B14F-4D97-AF65-F5344CB8AC3E}">
        <p14:creationId xmlns:p14="http://schemas.microsoft.com/office/powerpoint/2010/main" val="3234621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7</a:t>
            </a:fld>
            <a:endParaRPr lang="zh-CN" altLang="en-US"/>
          </a:p>
        </p:txBody>
      </p:sp>
    </p:spTree>
    <p:extLst>
      <p:ext uri="{BB962C8B-B14F-4D97-AF65-F5344CB8AC3E}">
        <p14:creationId xmlns:p14="http://schemas.microsoft.com/office/powerpoint/2010/main" val="215612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8</a:t>
            </a:fld>
            <a:endParaRPr lang="zh-CN" altLang="en-US"/>
          </a:p>
        </p:txBody>
      </p:sp>
    </p:spTree>
    <p:extLst>
      <p:ext uri="{BB962C8B-B14F-4D97-AF65-F5344CB8AC3E}">
        <p14:creationId xmlns:p14="http://schemas.microsoft.com/office/powerpoint/2010/main" val="63761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9</a:t>
            </a:fld>
            <a:endParaRPr lang="zh-CN" altLang="en-US"/>
          </a:p>
        </p:txBody>
      </p:sp>
    </p:spTree>
    <p:extLst>
      <p:ext uri="{BB962C8B-B14F-4D97-AF65-F5344CB8AC3E}">
        <p14:creationId xmlns:p14="http://schemas.microsoft.com/office/powerpoint/2010/main" val="416436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10</a:t>
            </a:fld>
            <a:endParaRPr lang="zh-CN" altLang="en-US"/>
          </a:p>
        </p:txBody>
      </p:sp>
    </p:spTree>
    <p:extLst>
      <p:ext uri="{BB962C8B-B14F-4D97-AF65-F5344CB8AC3E}">
        <p14:creationId xmlns:p14="http://schemas.microsoft.com/office/powerpoint/2010/main" val="159361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11</a:t>
            </a:fld>
            <a:endParaRPr lang="zh-CN" altLang="en-US"/>
          </a:p>
        </p:txBody>
      </p:sp>
    </p:spTree>
    <p:extLst>
      <p:ext uri="{BB962C8B-B14F-4D97-AF65-F5344CB8AC3E}">
        <p14:creationId xmlns:p14="http://schemas.microsoft.com/office/powerpoint/2010/main" val="3512300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88A977-C1E8-45C6-8FB9-D7F8B371B402}" type="slidenum">
              <a:rPr lang="zh-CN" altLang="en-US" smtClean="0"/>
              <a:t>12</a:t>
            </a:fld>
            <a:endParaRPr lang="zh-CN" altLang="en-US"/>
          </a:p>
        </p:txBody>
      </p:sp>
    </p:spTree>
    <p:extLst>
      <p:ext uri="{BB962C8B-B14F-4D97-AF65-F5344CB8AC3E}">
        <p14:creationId xmlns:p14="http://schemas.microsoft.com/office/powerpoint/2010/main" val="3812836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82000"/>
            <a:ext cx="10800000" cy="5220000"/>
          </a:xfrm>
          <a:prstGeom prst="rect">
            <a:avLst/>
          </a:prstGeom>
          <a:solidFill>
            <a:schemeClr val="accent1">
              <a:lumMod val="20000"/>
              <a:lumOff val="80000"/>
            </a:schemeClr>
          </a:solidFill>
          <a:ln>
            <a:noFill/>
          </a:ln>
          <a:effectLst/>
        </p:spPr>
        <p:style>
          <a:lnRef idx="2">
            <a:schemeClr val="accent3"/>
          </a:lnRef>
          <a:fillRef idx="1">
            <a:schemeClr val="lt1"/>
          </a:fillRef>
          <a:effectRef idx="0">
            <a:schemeClr val="accent3"/>
          </a:effectRef>
          <a:fontRef idx="none"/>
        </p:style>
        <p:txBody>
          <a:bodyPr lIns="101600" tIns="38100" rIns="25400" bIns="38100" anchor="ctr" anchorCtr="0">
            <a:noAutofit/>
          </a:bodyPr>
          <a:lstStyle>
            <a:lvl1pPr algn="ctr">
              <a:defRPr sz="3600" b="1" spc="600">
                <a:solidFill>
                  <a:srgbClr val="00B050"/>
                </a:solidFill>
                <a:effectLst/>
              </a:defRPr>
            </a:lvl1pPr>
          </a:lstStyle>
          <a:p>
            <a:r>
              <a:rPr lang="zh-CN" altLang="en-US" dirty="0"/>
              <a:t>第</a:t>
            </a:r>
            <a:r>
              <a:rPr lang="en-US" altLang="zh-CN" dirty="0"/>
              <a:t>X</a:t>
            </a:r>
            <a:r>
              <a:rPr lang="zh-CN" altLang="en-US" dirty="0"/>
              <a:t>章</a:t>
            </a:r>
            <a:r>
              <a:rPr lang="en-US" altLang="zh-CN" dirty="0"/>
              <a:t/>
            </a:r>
            <a:br>
              <a:rPr lang="en-US" altLang="zh-CN" dirty="0"/>
            </a:br>
            <a:r>
              <a:rPr lang="en-US" altLang="zh-CN" dirty="0"/>
              <a:t/>
            </a:r>
            <a:br>
              <a:rPr lang="en-US" altLang="zh-CN" dirty="0"/>
            </a:br>
            <a:r>
              <a:rPr lang="zh-CN" altLang="en-US" dirty="0"/>
              <a:t>单击此处编辑标题</a:t>
            </a:r>
            <a:r>
              <a:rPr lang="en-US" altLang="zh-CN" dirty="0"/>
              <a:t/>
            </a:r>
            <a:br>
              <a:rPr lang="en-US" altLang="zh-CN" dirty="0"/>
            </a:br>
            <a:endParaRPr lang="zh-CN" altLang="en-US" dirty="0"/>
          </a:p>
        </p:txBody>
      </p:sp>
    </p:spTree>
    <p:extLst>
      <p:ext uri="{BB962C8B-B14F-4D97-AF65-F5344CB8AC3E}">
        <p14:creationId xmlns:p14="http://schemas.microsoft.com/office/powerpoint/2010/main" val="280254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882000"/>
            <a:ext cx="10800000" cy="612000"/>
          </a:xfrm>
          <a:prstGeom prst="rect">
            <a:avLst/>
          </a:prstGeom>
          <a:solidFill>
            <a:schemeClr val="accent1">
              <a:lumMod val="20000"/>
              <a:lumOff val="80000"/>
            </a:schemeClr>
          </a:solidFill>
          <a:ln>
            <a:solidFill>
              <a:schemeClr val="bg2">
                <a:lumMod val="90000"/>
              </a:schemeClr>
            </a:solidFill>
          </a:ln>
          <a:effectLst/>
        </p:spPr>
        <p:style>
          <a:lnRef idx="2">
            <a:schemeClr val="accent3"/>
          </a:lnRef>
          <a:fillRef idx="1">
            <a:schemeClr val="lt1"/>
          </a:fillRef>
          <a:effectRef idx="0">
            <a:schemeClr val="accent3"/>
          </a:effectRef>
          <a:fontRef idx="none"/>
        </p:style>
        <p:txBody>
          <a:bodyPr anchor="ctr"/>
          <a:lstStyle>
            <a:lvl1pPr algn="ctr">
              <a:defRPr sz="2800" b="1">
                <a:solidFill>
                  <a:srgbClr val="00B050"/>
                </a:solidFill>
                <a:latin typeface="+mj-ea"/>
                <a:ea typeface="+mj-ea"/>
              </a:defRPr>
            </a:lvl1pPr>
          </a:lstStyle>
          <a:p>
            <a:r>
              <a:rPr lang="zh-CN" altLang="en-US"/>
              <a:t>单击此处编辑母版标题样式</a:t>
            </a:r>
            <a:endParaRPr lang="zh-CN" altLang="en-US" dirty="0"/>
          </a:p>
        </p:txBody>
      </p:sp>
      <p:sp>
        <p:nvSpPr>
          <p:cNvPr id="4" name="正文"/>
          <p:cNvSpPr>
            <a:spLocks noGrp="1"/>
          </p:cNvSpPr>
          <p:nvPr>
            <p:ph sz="quarter" idx="10"/>
          </p:nvPr>
        </p:nvSpPr>
        <p:spPr>
          <a:xfrm>
            <a:off x="696000" y="1494000"/>
            <a:ext cx="10800000" cy="4608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atin typeface="+mn-ea"/>
                <a:ea typeface="+mn-ea"/>
              </a:defRPr>
            </a:lvl1pPr>
            <a:lvl2pPr>
              <a:lnSpc>
                <a:spcPct val="130000"/>
              </a:lnSpc>
              <a:spcBef>
                <a:spcPts val="600"/>
              </a:spcBef>
              <a:spcAft>
                <a:spcPts val="600"/>
              </a:spcAft>
              <a:defRPr sz="2400">
                <a:latin typeface="+mn-ea"/>
                <a:ea typeface="+mn-ea"/>
              </a:defRPr>
            </a:lvl2pPr>
            <a:lvl3pPr>
              <a:lnSpc>
                <a:spcPct val="130000"/>
              </a:lnSpc>
              <a:spcBef>
                <a:spcPts val="600"/>
              </a:spcBef>
              <a:spcAft>
                <a:spcPts val="600"/>
              </a:spcAft>
              <a:defRPr sz="2400">
                <a:latin typeface="+mn-ea"/>
                <a:ea typeface="+mn-ea"/>
              </a:defRPr>
            </a:lvl3pPr>
            <a:lvl4pPr>
              <a:lnSpc>
                <a:spcPct val="130000"/>
              </a:lnSpc>
              <a:spcBef>
                <a:spcPts val="600"/>
              </a:spcBef>
              <a:spcAft>
                <a:spcPts val="600"/>
              </a:spcAft>
              <a:defRPr sz="2400">
                <a:latin typeface="+mn-ea"/>
                <a:ea typeface="+mn-ea"/>
              </a:defRPr>
            </a:lvl4pPr>
            <a:lvl5pPr>
              <a:lnSpc>
                <a:spcPct val="130000"/>
              </a:lnSpc>
              <a:spcBef>
                <a:spcPts val="600"/>
              </a:spcBef>
              <a:spcAft>
                <a:spcPts val="600"/>
              </a:spcAft>
              <a:defRPr sz="2400">
                <a:latin typeface="+mn-ea"/>
                <a:ea typeface="+mn-ea"/>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5639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正文"/>
          <p:cNvSpPr>
            <a:spLocks noGrp="1"/>
          </p:cNvSpPr>
          <p:nvPr>
            <p:ph type="body" sz="quarter" idx="10"/>
          </p:nvPr>
        </p:nvSpPr>
        <p:spPr>
          <a:xfrm>
            <a:off x="696000" y="882000"/>
            <a:ext cx="10800000" cy="5220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vl1pPr>
            <a:lvl2pPr>
              <a:lnSpc>
                <a:spcPct val="130000"/>
              </a:lnSpc>
              <a:spcBef>
                <a:spcPts val="600"/>
              </a:spcBef>
              <a:spcAft>
                <a:spcPts val="600"/>
              </a:spcAft>
              <a:defRPr sz="2400"/>
            </a:lvl2pPr>
            <a:lvl3pPr>
              <a:lnSpc>
                <a:spcPct val="130000"/>
              </a:lnSpc>
              <a:spcBef>
                <a:spcPts val="600"/>
              </a:spcBef>
              <a:spcAft>
                <a:spcPts val="600"/>
              </a:spcAft>
              <a:defRPr sz="2400"/>
            </a:lvl3pPr>
            <a:lvl4pPr>
              <a:lnSpc>
                <a:spcPct val="130000"/>
              </a:lnSpc>
              <a:spcBef>
                <a:spcPts val="600"/>
              </a:spcBef>
              <a:spcAft>
                <a:spcPts val="600"/>
              </a:spcAft>
              <a:defRPr sz="2400"/>
            </a:lvl4pPr>
            <a:lvl5pPr>
              <a:lnSpc>
                <a:spcPct val="130000"/>
              </a:lnSpc>
              <a:spcBef>
                <a:spcPts val="600"/>
              </a:spcBef>
              <a:spcAft>
                <a:spcPts val="600"/>
              </a:spcAft>
              <a:defRPr sz="2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82410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77109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kern="1200" dirty="0">
                <a:solidFill>
                  <a:srgbClr val="00B0F0"/>
                </a:solidFill>
                <a:latin typeface="+mn-ea"/>
                <a:ea typeface="+mn-ea"/>
                <a:cs typeface="+mn-cs"/>
              </a:rPr>
              <a:t>复变函数与积分变换</a:t>
            </a: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
        <p:nvSpPr>
          <p:cNvPr id="2" name="矩形 1"/>
          <p:cNvSpPr/>
          <p:nvPr/>
        </p:nvSpPr>
        <p:spPr>
          <a:xfrm>
            <a:off x="696000" y="882000"/>
            <a:ext cx="10800000" cy="5220000"/>
          </a:xfrm>
          <a:prstGeom prst="rect">
            <a:avLst/>
          </a:prstGeom>
          <a:ln>
            <a:solidFill>
              <a:schemeClr val="bg2">
                <a:lumMod val="90000"/>
              </a:schemeClr>
            </a:solidFill>
          </a:ln>
          <a:effectLst>
            <a:glow rad="63500">
              <a:schemeClr val="accent5">
                <a:satMod val="175000"/>
                <a:alpha val="40000"/>
              </a:schemeClr>
            </a:glo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85708160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ransition>
    <p:zoom/>
  </p:transition>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50.png"/><Relationship Id="rId7"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0.png"/><Relationship Id="rId5" Type="http://schemas.openxmlformats.org/officeDocument/2006/relationships/image" Target="../media/image71.png"/><Relationship Id="rId10" Type="http://schemas.openxmlformats.org/officeDocument/2006/relationships/image" Target="../media/image12.png"/><Relationship Id="rId4" Type="http://schemas.openxmlformats.org/officeDocument/2006/relationships/image" Target="../media/image60.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1.6 </a:t>
            </a:r>
            <a:r>
              <a:rPr lang="zh-CN" altLang="en-US" dirty="0" smtClean="0"/>
              <a:t>极限</a:t>
            </a:r>
            <a:r>
              <a:rPr lang="zh-CN" altLang="en-US" dirty="0"/>
              <a:t>和连续性</a:t>
            </a:r>
          </a:p>
        </p:txBody>
      </p:sp>
      <mc:AlternateContent xmlns:mc="http://schemas.openxmlformats.org/markup-compatibility/2006" xmlns:a14="http://schemas.microsoft.com/office/drawing/2010/main">
        <mc:Choice Requires="a14">
          <p:sp>
            <p:nvSpPr>
              <p:cNvPr id="4098" name="正文"/>
              <p:cNvSpPr>
                <a:spLocks noGrp="1" noChangeArrowheads="1"/>
              </p:cNvSpPr>
              <p:nvPr>
                <p:ph sz="quarter" idx="10"/>
              </p:nvPr>
            </p:nvSpPr>
            <p:spPr/>
            <p:txBody>
              <a:bodyPr anchor="ctr"/>
              <a:lstStyle/>
              <a:p>
                <a:pPr marL="0" indent="0" algn="ctr">
                  <a:buNone/>
                  <a:defRPr/>
                </a:pPr>
                <a:r>
                  <a:rPr lang="zh-CN" altLang="en-US" b="1" dirty="0">
                    <a:solidFill>
                      <a:srgbClr val="00B050"/>
                    </a:solidFill>
                  </a:rPr>
                  <a:t>数列的</a:t>
                </a:r>
                <a:r>
                  <a:rPr lang="zh-CN" altLang="en-US" b="1" dirty="0" smtClean="0">
                    <a:solidFill>
                      <a:srgbClr val="00B050"/>
                    </a:solidFill>
                  </a:rPr>
                  <a:t>极限</a:t>
                </a:r>
                <a:endParaRPr lang="en-US" altLang="zh-CN" dirty="0" smtClean="0"/>
              </a:p>
              <a:p>
                <a:pPr>
                  <a:defRPr/>
                </a:pPr>
                <a:r>
                  <a:rPr lang="zh-CN" altLang="en-US" dirty="0" smtClean="0"/>
                  <a:t>复变函数的极限和连续性的定义和高等数学中完全是类似的</a:t>
                </a:r>
                <a:r>
                  <a:rPr lang="en-US" altLang="zh-CN" dirty="0"/>
                  <a:t>.</a:t>
                </a:r>
              </a:p>
              <a:p>
                <a:pPr>
                  <a:defRPr/>
                </a:pPr>
                <a:r>
                  <a:rPr lang="zh-CN" altLang="en-US" dirty="0" smtClean="0">
                    <a:solidFill>
                      <a:srgbClr val="0000FF"/>
                    </a:solidFill>
                  </a:rPr>
                  <a:t>定义</a:t>
                </a:r>
                <a:r>
                  <a:rPr lang="en-US" altLang="zh-CN" dirty="0" smtClean="0">
                    <a:solidFill>
                      <a:srgbClr val="0000FF"/>
                    </a:solidFill>
                  </a:rPr>
                  <a:t> </a:t>
                </a:r>
                <a:r>
                  <a:rPr lang="zh-CN" altLang="en-US" dirty="0">
                    <a:solidFill>
                      <a:srgbClr val="000000"/>
                    </a:solidFill>
                  </a:rPr>
                  <a:t>设 </a:t>
                </a:r>
                <a14:m>
                  <m:oMath xmlns:m="http://schemas.openxmlformats.org/officeDocument/2006/math">
                    <m:sSub>
                      <m:sSubPr>
                        <m:ctrlPr>
                          <a:rPr lang="en-US" altLang="zh-CN" i="1">
                            <a:solidFill>
                              <a:srgbClr val="000000"/>
                            </a:solidFill>
                            <a:latin typeface="Cambria Math" panose="02040503050406030204" pitchFamily="18" charset="0"/>
                          </a:rPr>
                        </m:ctrlPr>
                      </m:sSubPr>
                      <m:e>
                        <m:d>
                          <m:dPr>
                            <m:begChr m:val="{"/>
                            <m:endChr m:val="}"/>
                            <m:ctrlPr>
                              <a:rPr lang="en-US" altLang="zh-CN" i="1">
                                <a:solidFill>
                                  <a:srgbClr val="000000"/>
                                </a:solidFill>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𝑧</m:t>
                                </m:r>
                              </m:e>
                              <m:sub>
                                <m:r>
                                  <a:rPr lang="en-US" altLang="zh-CN" i="1">
                                    <a:solidFill>
                                      <a:srgbClr val="000000"/>
                                    </a:solidFill>
                                    <a:latin typeface="Cambria Math" panose="02040503050406030204" pitchFamily="18" charset="0"/>
                                  </a:rPr>
                                  <m:t>𝑛</m:t>
                                </m:r>
                              </m:sub>
                            </m:sSub>
                          </m:e>
                        </m:d>
                      </m:e>
                      <m:sub>
                        <m:r>
                          <a:rPr lang="en-US" altLang="zh-CN" i="1">
                            <a:solidFill>
                              <a:srgbClr val="000000"/>
                            </a:solidFill>
                            <a:latin typeface="Cambria Math" panose="02040503050406030204" pitchFamily="18" charset="0"/>
                          </a:rPr>
                          <m:t>𝑛</m:t>
                        </m:r>
                        <m:r>
                          <a:rPr lang="en-US" altLang="zh-CN" i="1">
                            <a:solidFill>
                              <a:srgbClr val="000000"/>
                            </a:solidFill>
                            <a:latin typeface="Cambria Math" panose="02040503050406030204" pitchFamily="18" charset="0"/>
                          </a:rPr>
                          <m:t>⩾1</m:t>
                        </m:r>
                      </m:sub>
                    </m:sSub>
                  </m:oMath>
                </a14:m>
                <a:r>
                  <a:rPr lang="en-US" altLang="zh-CN" dirty="0">
                    <a:solidFill>
                      <a:srgbClr val="000000"/>
                    </a:solidFill>
                  </a:rPr>
                  <a:t> </a:t>
                </a:r>
                <a:r>
                  <a:rPr lang="zh-CN" altLang="en-US" dirty="0">
                    <a:solidFill>
                      <a:srgbClr val="000000"/>
                    </a:solidFill>
                  </a:rPr>
                  <a:t>是一个复数列</a:t>
                </a:r>
                <a:r>
                  <a:rPr lang="en-US" altLang="zh-CN" dirty="0" smtClean="0">
                    <a:solidFill>
                      <a:srgbClr val="000000"/>
                    </a:solidFill>
                  </a:rPr>
                  <a:t>. </a:t>
                </a:r>
                <a:r>
                  <a:rPr lang="zh-CN" altLang="en-US" dirty="0" smtClean="0">
                    <a:solidFill>
                      <a:srgbClr val="000000"/>
                    </a:solidFill>
                  </a:rPr>
                  <a:t>如果 </a:t>
                </a:r>
                <a14:m>
                  <m:oMath xmlns:m="http://schemas.openxmlformats.org/officeDocument/2006/math">
                    <m:r>
                      <a:rPr lang="en-US" altLang="zh-CN" i="1" smtClean="0">
                        <a:solidFill>
                          <a:srgbClr val="FF0000"/>
                        </a:solidFill>
                        <a:latin typeface="Cambria Math" panose="02040503050406030204" pitchFamily="18" charset="0"/>
                      </a:rPr>
                      <m:t>∀</m:t>
                    </m:r>
                    <m:r>
                      <a:rPr lang="en-US" altLang="zh-CN" i="1" smtClean="0">
                        <a:solidFill>
                          <a:srgbClr val="FF0000"/>
                        </a:solidFill>
                        <a:latin typeface="Cambria Math" panose="02040503050406030204" pitchFamily="18" charset="0"/>
                      </a:rPr>
                      <m:t>𝜀</m:t>
                    </m:r>
                    <m:r>
                      <a:rPr lang="en-US" altLang="zh-CN" i="1" smtClean="0">
                        <a:solidFill>
                          <a:srgbClr val="FF0000"/>
                        </a:solidFill>
                        <a:latin typeface="Cambria Math" panose="02040503050406030204" pitchFamily="18" charset="0"/>
                      </a:rPr>
                      <m:t>&gt;0,∃</m:t>
                    </m:r>
                    <m:r>
                      <a:rPr lang="en-US" altLang="zh-CN" i="1" smtClean="0">
                        <a:solidFill>
                          <a:srgbClr val="FF0000"/>
                        </a:solidFill>
                        <a:latin typeface="Cambria Math" panose="02040503050406030204" pitchFamily="18" charset="0"/>
                      </a:rPr>
                      <m:t>𝑁</m:t>
                    </m:r>
                  </m:oMath>
                </a14:m>
                <a:r>
                  <a:rPr lang="en-US" altLang="zh-CN" dirty="0">
                    <a:solidFill>
                      <a:srgbClr val="FF0000"/>
                    </a:solidFill>
                  </a:rPr>
                  <a:t> </a:t>
                </a:r>
                <a:r>
                  <a:rPr lang="zh-CN" altLang="en-US" dirty="0">
                    <a:solidFill>
                      <a:srgbClr val="FF0000"/>
                    </a:solidFill>
                  </a:rPr>
                  <a:t>使得当 </a:t>
                </a:r>
                <a14:m>
                  <m:oMath xmlns:m="http://schemas.openxmlformats.org/officeDocument/2006/math">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𝑁</m:t>
                    </m:r>
                  </m:oMath>
                </a14:m>
                <a:r>
                  <a:rPr lang="en-US" altLang="zh-CN" dirty="0">
                    <a:solidFill>
                      <a:srgbClr val="FF0000"/>
                    </a:solidFill>
                  </a:rPr>
                  <a:t> </a:t>
                </a:r>
                <a:r>
                  <a:rPr lang="zh-CN" altLang="en-US" dirty="0">
                    <a:solidFill>
                      <a:srgbClr val="FF0000"/>
                    </a:solidFill>
                  </a:rPr>
                  <a:t>时 </a:t>
                </a:r>
                <a14:m>
                  <m:oMath xmlns:m="http://schemas.openxmlformats.org/officeDocument/2006/math">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𝑧</m:t>
                            </m:r>
                          </m:e>
                          <m:sub>
                            <m:r>
                              <a:rPr lang="en-US" altLang="zh-CN" i="1">
                                <a:solidFill>
                                  <a:srgbClr val="FF0000"/>
                                </a:solidFill>
                                <a:latin typeface="Cambria Math" panose="02040503050406030204" pitchFamily="18" charset="0"/>
                              </a:rPr>
                              <m:t>𝑛</m:t>
                            </m:r>
                          </m:sub>
                        </m:sSub>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𝑧</m:t>
                        </m:r>
                      </m:e>
                    </m:d>
                    <m:r>
                      <a:rPr lang="en-US" altLang="zh-CN" i="1" smtClean="0">
                        <a:solidFill>
                          <a:srgbClr val="FF0000"/>
                        </a:solidFill>
                        <a:latin typeface="Cambria Math" panose="02040503050406030204" pitchFamily="18" charset="0"/>
                      </a:rPr>
                      <m:t>&lt;</m:t>
                    </m:r>
                    <m:r>
                      <a:rPr lang="en-US" altLang="zh-CN" i="1" smtClean="0">
                        <a:solidFill>
                          <a:srgbClr val="FF0000"/>
                        </a:solidFill>
                        <a:latin typeface="Cambria Math" panose="02040503050406030204" pitchFamily="18" charset="0"/>
                      </a:rPr>
                      <m:t>𝜀</m:t>
                    </m:r>
                  </m:oMath>
                </a14:m>
                <a:r>
                  <a:rPr lang="en-US" altLang="zh-CN" dirty="0" smtClean="0">
                    <a:solidFill>
                      <a:srgbClr val="FF0000"/>
                    </a:solidFill>
                  </a:rPr>
                  <a:t>, </a:t>
                </a:r>
                <a:r>
                  <a:rPr lang="zh-CN" altLang="en-US" dirty="0" smtClean="0">
                    <a:solidFill>
                      <a:srgbClr val="000000"/>
                    </a:solidFill>
                  </a:rPr>
                  <a:t>则</a:t>
                </a:r>
                <a:r>
                  <a:rPr lang="zh-CN" altLang="en-US" dirty="0">
                    <a:solidFill>
                      <a:srgbClr val="000000"/>
                    </a:solidFill>
                  </a:rPr>
                  <a:t>称 </a:t>
                </a:r>
                <a14:m>
                  <m:oMath xmlns:m="http://schemas.openxmlformats.org/officeDocument/2006/math">
                    <m:r>
                      <a:rPr lang="en-US" altLang="zh-CN" i="1">
                        <a:solidFill>
                          <a:srgbClr val="000000"/>
                        </a:solidFill>
                        <a:latin typeface="Cambria Math" panose="02040503050406030204" pitchFamily="18" charset="0"/>
                      </a:rPr>
                      <m:t>𝑧</m:t>
                    </m:r>
                  </m:oMath>
                </a14:m>
                <a:r>
                  <a:rPr lang="en-US" altLang="zh-CN" dirty="0">
                    <a:solidFill>
                      <a:srgbClr val="000000"/>
                    </a:solidFill>
                  </a:rPr>
                  <a:t> </a:t>
                </a:r>
                <a:r>
                  <a:rPr lang="zh-CN" altLang="en-US" dirty="0">
                    <a:solidFill>
                      <a:srgbClr val="000000"/>
                    </a:solidFill>
                  </a:rPr>
                  <a:t>是</a:t>
                </a:r>
                <a:r>
                  <a:rPr lang="zh-CN" altLang="en-US" dirty="0">
                    <a:solidFill>
                      <a:srgbClr val="00B050"/>
                    </a:solidFill>
                  </a:rPr>
                  <a:t>数列 </a:t>
                </a:r>
                <a14:m>
                  <m:oMath xmlns:m="http://schemas.openxmlformats.org/officeDocument/2006/math">
                    <m:d>
                      <m:dPr>
                        <m:begChr m:val="{"/>
                        <m:endChr m:val="}"/>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𝑛</m:t>
                            </m:r>
                          </m:sub>
                        </m:sSub>
                      </m:e>
                    </m:d>
                  </m:oMath>
                </a14:m>
                <a:r>
                  <a:rPr lang="en-US" altLang="zh-CN" dirty="0">
                    <a:solidFill>
                      <a:srgbClr val="00B050"/>
                    </a:solidFill>
                  </a:rPr>
                  <a:t> </a:t>
                </a:r>
                <a:r>
                  <a:rPr lang="zh-CN" altLang="en-US" dirty="0">
                    <a:solidFill>
                      <a:srgbClr val="00B050"/>
                    </a:solidFill>
                  </a:rPr>
                  <a:t>的极限</a:t>
                </a:r>
                <a:r>
                  <a:rPr lang="en-US" altLang="zh-CN" dirty="0">
                    <a:solidFill>
                      <a:srgbClr val="000000"/>
                    </a:solidFill>
                  </a:rPr>
                  <a:t>, </a:t>
                </a:r>
                <a:r>
                  <a:rPr lang="zh-CN" altLang="en-US" dirty="0">
                    <a:solidFill>
                      <a:srgbClr val="000000"/>
                    </a:solidFill>
                  </a:rPr>
                  <a:t>记作 </a:t>
                </a:r>
                <a14:m>
                  <m:oMath xmlns:m="http://schemas.openxmlformats.org/officeDocument/2006/math">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a:rPr lang="en-US" altLang="zh-CN" i="1">
                                <a:solidFill>
                                  <a:srgbClr val="00B050"/>
                                </a:solidFill>
                                <a:latin typeface="Cambria Math" panose="02040503050406030204" pitchFamily="18" charset="0"/>
                              </a:rPr>
                              <m:t>𝑛</m:t>
                            </m:r>
                            <m:r>
                              <a:rPr lang="en-US" altLang="zh-CN" i="1">
                                <a:solidFill>
                                  <a:srgbClr val="00B050"/>
                                </a:solidFill>
                                <a:latin typeface="Cambria Math" panose="02040503050406030204" pitchFamily="18" charset="0"/>
                              </a:rPr>
                              <m:t>→∞</m:t>
                            </m:r>
                          </m:lim>
                        </m:limLow>
                      </m:fName>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𝑛</m:t>
                            </m:r>
                          </m:sub>
                        </m:sSub>
                      </m:e>
                    </m:func>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𝑧</m:t>
                    </m:r>
                  </m:oMath>
                </a14:m>
                <a:r>
                  <a:rPr lang="en-US" altLang="zh-CN" dirty="0" smtClean="0">
                    <a:solidFill>
                      <a:srgbClr val="000000"/>
                    </a:solidFill>
                  </a:rPr>
                  <a:t>.</a:t>
                </a:r>
              </a:p>
              <a:p>
                <a:pPr>
                  <a:defRPr/>
                </a:pPr>
                <a:r>
                  <a:rPr lang="zh-CN" altLang="en-US" dirty="0" smtClean="0">
                    <a:solidFill>
                      <a:srgbClr val="000000"/>
                    </a:solidFill>
                  </a:rPr>
                  <a:t>如果 </a:t>
                </a:r>
                <a14:m>
                  <m:oMath xmlns:m="http://schemas.openxmlformats.org/officeDocument/2006/math">
                    <m:r>
                      <a:rPr lang="en-US" altLang="zh-CN" i="1">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𝑋</m:t>
                    </m:r>
                    <m:r>
                      <a:rPr lang="en-US" altLang="zh-CN" i="1">
                        <a:solidFill>
                          <a:srgbClr val="FF0000"/>
                        </a:solidFill>
                        <a:latin typeface="Cambria Math" panose="02040503050406030204" pitchFamily="18" charset="0"/>
                      </a:rPr>
                      <m:t>&gt;0,∃</m:t>
                    </m:r>
                    <m:r>
                      <a:rPr lang="en-US" altLang="zh-CN" i="1">
                        <a:solidFill>
                          <a:srgbClr val="FF0000"/>
                        </a:solidFill>
                        <a:latin typeface="Cambria Math" panose="02040503050406030204" pitchFamily="18" charset="0"/>
                      </a:rPr>
                      <m:t>𝑁</m:t>
                    </m:r>
                  </m:oMath>
                </a14:m>
                <a:r>
                  <a:rPr lang="en-US" altLang="zh-CN" dirty="0">
                    <a:solidFill>
                      <a:srgbClr val="FF0000"/>
                    </a:solidFill>
                  </a:rPr>
                  <a:t> </a:t>
                </a:r>
                <a:r>
                  <a:rPr lang="zh-CN" altLang="en-US" dirty="0">
                    <a:solidFill>
                      <a:srgbClr val="FF0000"/>
                    </a:solidFill>
                  </a:rPr>
                  <a:t>使得当 </a:t>
                </a:r>
                <a14:m>
                  <m:oMath xmlns:m="http://schemas.openxmlformats.org/officeDocument/2006/math">
                    <m:r>
                      <a:rPr lang="en-US" altLang="zh-CN" i="1">
                        <a:solidFill>
                          <a:srgbClr val="FF0000"/>
                        </a:solidFill>
                        <a:latin typeface="Cambria Math" panose="02040503050406030204" pitchFamily="18" charset="0"/>
                      </a:rPr>
                      <m:t>𝑛</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𝑁</m:t>
                    </m:r>
                  </m:oMath>
                </a14:m>
                <a:r>
                  <a:rPr lang="en-US" altLang="zh-CN" dirty="0">
                    <a:solidFill>
                      <a:srgbClr val="FF0000"/>
                    </a:solidFill>
                  </a:rPr>
                  <a:t> </a:t>
                </a:r>
                <a:r>
                  <a:rPr lang="zh-CN" altLang="en-US" dirty="0">
                    <a:solidFill>
                      <a:srgbClr val="FF0000"/>
                    </a:solidFill>
                  </a:rPr>
                  <a:t>时 </a:t>
                </a:r>
                <a14:m>
                  <m:oMath xmlns:m="http://schemas.openxmlformats.org/officeDocument/2006/math">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𝑧</m:t>
                            </m:r>
                          </m:e>
                          <m:sub>
                            <m:r>
                              <a:rPr lang="en-US" altLang="zh-CN" i="1">
                                <a:solidFill>
                                  <a:srgbClr val="FF0000"/>
                                </a:solidFill>
                                <a:latin typeface="Cambria Math" panose="02040503050406030204" pitchFamily="18" charset="0"/>
                              </a:rPr>
                              <m:t>𝑛</m:t>
                            </m:r>
                          </m:sub>
                        </m:sSub>
                      </m:e>
                    </m:d>
                    <m:r>
                      <a:rPr lang="en-US" altLang="zh-CN" i="1">
                        <a:solidFill>
                          <a:srgbClr val="FF0000"/>
                        </a:solidFill>
                        <a:latin typeface="Cambria Math" panose="02040503050406030204" pitchFamily="18" charset="0"/>
                      </a:rPr>
                      <m:t>&gt;</m:t>
                    </m:r>
                    <m:r>
                      <a:rPr lang="en-US" altLang="zh-CN" b="0" i="1" smtClean="0">
                        <a:solidFill>
                          <a:srgbClr val="FF0000"/>
                        </a:solidFill>
                        <a:latin typeface="Cambria Math" panose="02040503050406030204" pitchFamily="18" charset="0"/>
                      </a:rPr>
                      <m:t>𝑋</m:t>
                    </m:r>
                  </m:oMath>
                </a14:m>
                <a:r>
                  <a:rPr lang="en-US" altLang="zh-CN" dirty="0" smtClean="0">
                    <a:solidFill>
                      <a:srgbClr val="FF0000"/>
                    </a:solidFill>
                  </a:rPr>
                  <a:t>, </a:t>
                </a:r>
                <a:r>
                  <a:rPr lang="zh-CN" altLang="en-US" dirty="0" smtClean="0">
                    <a:solidFill>
                      <a:schemeClr val="tx1"/>
                    </a:solidFill>
                  </a:rPr>
                  <a:t>则</a:t>
                </a:r>
                <a:r>
                  <a:rPr lang="zh-CN" altLang="en-US" dirty="0">
                    <a:solidFill>
                      <a:schemeClr val="tx1"/>
                    </a:solidFill>
                  </a:rPr>
                  <a:t>称 </a:t>
                </a:r>
                <a14:m>
                  <m:oMath xmlns:m="http://schemas.openxmlformats.org/officeDocument/2006/math">
                    <m:r>
                      <a:rPr lang="en-US" altLang="zh-CN" b="0" i="1" smtClean="0">
                        <a:solidFill>
                          <a:schemeClr val="tx1"/>
                        </a:solidFill>
                        <a:latin typeface="Cambria Math" panose="02040503050406030204" pitchFamily="18" charset="0"/>
                      </a:rPr>
                      <m:t>∞</m:t>
                    </m:r>
                  </m:oMath>
                </a14:m>
                <a:r>
                  <a:rPr lang="en-US" altLang="zh-CN" dirty="0">
                    <a:solidFill>
                      <a:schemeClr val="tx1"/>
                    </a:solidFill>
                  </a:rPr>
                  <a:t> </a:t>
                </a:r>
                <a:r>
                  <a:rPr lang="zh-CN" altLang="en-US" dirty="0">
                    <a:solidFill>
                      <a:schemeClr val="tx1"/>
                    </a:solidFill>
                  </a:rPr>
                  <a:t>是数列 </a:t>
                </a:r>
                <a14:m>
                  <m:oMath xmlns:m="http://schemas.openxmlformats.org/officeDocument/2006/math">
                    <m:d>
                      <m:dPr>
                        <m:begChr m:val="{"/>
                        <m:endChr m:val="}"/>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𝑛</m:t>
                            </m:r>
                          </m:sub>
                        </m:sSub>
                      </m:e>
                    </m:d>
                  </m:oMath>
                </a14:m>
                <a:r>
                  <a:rPr lang="en-US" altLang="zh-CN" dirty="0">
                    <a:solidFill>
                      <a:schemeClr val="tx1"/>
                    </a:solidFill>
                  </a:rPr>
                  <a:t> </a:t>
                </a:r>
                <a:r>
                  <a:rPr lang="zh-CN" altLang="en-US" dirty="0">
                    <a:solidFill>
                      <a:schemeClr val="tx1"/>
                    </a:solidFill>
                  </a:rPr>
                  <a:t>的极限</a:t>
                </a:r>
                <a:r>
                  <a:rPr lang="en-US" altLang="zh-CN" dirty="0">
                    <a:solidFill>
                      <a:schemeClr val="tx1"/>
                    </a:solidFill>
                  </a:rPr>
                  <a:t>, </a:t>
                </a:r>
                <a:r>
                  <a:rPr lang="zh-CN" altLang="en-US" dirty="0">
                    <a:solidFill>
                      <a:schemeClr val="tx1"/>
                    </a:solidFill>
                  </a:rPr>
                  <a:t>记作 </a:t>
                </a:r>
                <a14:m>
                  <m:oMath xmlns:m="http://schemas.openxmlformats.org/officeDocument/2006/math">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m:t>
                            </m:r>
                          </m:lim>
                        </m:limLow>
                      </m:fName>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𝑛</m:t>
                            </m:r>
                          </m:sub>
                        </m:sSub>
                      </m:e>
                    </m:func>
                    <m:r>
                      <a:rPr lang="en-US" altLang="zh-CN" i="1">
                        <a:solidFill>
                          <a:schemeClr val="tx1"/>
                        </a:solidFill>
                        <a:latin typeface="Cambria Math" panose="02040503050406030204" pitchFamily="18" charset="0"/>
                      </a:rPr>
                      <m:t>=∞</m:t>
                    </m:r>
                  </m:oMath>
                </a14:m>
                <a:r>
                  <a:rPr lang="en-US" altLang="zh-CN" dirty="0" smtClean="0">
                    <a:solidFill>
                      <a:schemeClr val="tx1"/>
                    </a:solidFill>
                  </a:rPr>
                  <a:t>.</a:t>
                </a:r>
                <a:endParaRPr lang="en-US" altLang="zh-CN" dirty="0">
                  <a:solidFill>
                    <a:srgbClr val="000000"/>
                  </a:solidFill>
                </a:endParaRPr>
              </a:p>
            </p:txBody>
          </p:sp>
        </mc:Choice>
        <mc:Fallback xmlns="">
          <p:sp>
            <p:nvSpPr>
              <p:cNvPr id="4098" name="正文"/>
              <p:cNvSpPr>
                <a:spLocks noGrp="1" noRot="1" noChangeAspect="1" noMove="1" noResize="1" noEditPoints="1" noAdjustHandles="1" noChangeArrowheads="1" noChangeShapeType="1" noTextEdit="1"/>
              </p:cNvSpPr>
              <p:nvPr>
                <p:ph sz="quarter" idx="10"/>
              </p:nvPr>
            </p:nvSpPr>
            <p:spPr>
              <a:blipFill>
                <a:blip r:embed="rId2"/>
                <a:stretch>
                  <a:fillRect l="-734" r="-129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marL="0" indent="0" algn="ctr">
                  <a:buNone/>
                  <a:defRPr/>
                </a:pPr>
                <a:r>
                  <a:rPr lang="zh-CN" altLang="en-US" b="1" dirty="0" smtClean="0">
                    <a:solidFill>
                      <a:srgbClr val="00B050"/>
                    </a:solidFill>
                  </a:rPr>
                  <a:t>函数的连续性</a:t>
                </a:r>
                <a:endParaRPr lang="en-US" altLang="zh-CN" b="1" dirty="0">
                  <a:solidFill>
                    <a:srgbClr val="00B050"/>
                  </a:solidFill>
                </a:endParaRPr>
              </a:p>
              <a:p>
                <a:pPr>
                  <a:defRPr/>
                </a:pPr>
                <a:r>
                  <a:rPr lang="zh-CN" altLang="en-US" dirty="0" smtClean="0">
                    <a:solidFill>
                      <a:srgbClr val="0000FF"/>
                    </a:solidFill>
                  </a:rPr>
                  <a:t>定义</a:t>
                </a:r>
                <a:r>
                  <a:rPr lang="zh-CN" altLang="en-US" dirty="0" smtClean="0">
                    <a:solidFill>
                      <a:srgbClr val="000000"/>
                    </a:solidFill>
                  </a:rPr>
                  <a:t> 如果 </a:t>
                </a:r>
                <a14:m>
                  <m:oMath xmlns:m="http://schemas.openxmlformats.org/officeDocument/2006/math">
                    <m:func>
                      <m:funcPr>
                        <m:ctrlPr>
                          <a:rPr lang="en-US" altLang="zh-CN" b="0" i="1" smtClean="0">
                            <a:solidFill>
                              <a:srgbClr val="000000"/>
                            </a:solidFill>
                            <a:latin typeface="Cambria Math" panose="02040503050406030204" pitchFamily="18" charset="0"/>
                          </a:rPr>
                        </m:ctrlPr>
                      </m:funcPr>
                      <m:fName>
                        <m:limLow>
                          <m:limLowPr>
                            <m:ctrlPr>
                              <a:rPr lang="en-US" altLang="zh-CN" b="0" i="1" smtClean="0">
                                <a:solidFill>
                                  <a:srgbClr val="000000"/>
                                </a:solidFill>
                                <a:latin typeface="Cambria Math" panose="02040503050406030204" pitchFamily="18" charset="0"/>
                              </a:rPr>
                            </m:ctrlPr>
                          </m:limLowPr>
                          <m:e>
                            <m:r>
                              <m:rPr>
                                <m:sty m:val="p"/>
                              </m:rPr>
                              <a:rPr lang="en-US" altLang="zh-CN" b="0" i="0" smtClean="0">
                                <a:solidFill>
                                  <a:srgbClr val="000000"/>
                                </a:solidFill>
                                <a:latin typeface="Cambria Math" panose="02040503050406030204" pitchFamily="18" charset="0"/>
                              </a:rPr>
                              <m:t>lim</m:t>
                            </m:r>
                          </m:e>
                          <m:lim>
                            <m:r>
                              <a:rPr lang="en-US" altLang="zh-CN" b="0" i="1" smtClean="0">
                                <a:solidFill>
                                  <a:srgbClr val="000000"/>
                                </a:solidFill>
                                <a:latin typeface="Cambria Math" panose="02040503050406030204" pitchFamily="18" charset="0"/>
                              </a:rPr>
                              <m:t>𝑧</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0</m:t>
                                </m:r>
                              </m:sub>
                            </m:sSub>
                          </m:lim>
                        </m:limLow>
                      </m:fName>
                      <m:e>
                        <m:r>
                          <a:rPr lang="en-US" altLang="zh-CN" b="0" i="1" smtClean="0">
                            <a:solidFill>
                              <a:srgbClr val="000000"/>
                            </a:solidFill>
                            <a:latin typeface="Cambria Math" panose="02040503050406030204" pitchFamily="18" charset="0"/>
                          </a:rPr>
                          <m:t>𝑓</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𝑧</m:t>
                            </m:r>
                          </m:e>
                        </m:d>
                      </m:e>
                    </m:func>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𝑓</m:t>
                    </m:r>
                    <m:d>
                      <m:dPr>
                        <m:ctrlPr>
                          <a:rPr lang="en-US" altLang="zh-CN" b="0" i="1" smtClean="0">
                            <a:solidFill>
                              <a:srgbClr val="000000"/>
                            </a:solidFill>
                            <a:latin typeface="Cambria Math" panose="02040503050406030204" pitchFamily="18" charset="0"/>
                          </a:rPr>
                        </m:ctrlPr>
                      </m:dPr>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0</m:t>
                            </m:r>
                          </m:sub>
                        </m:sSub>
                      </m:e>
                    </m:d>
                  </m:oMath>
                </a14:m>
                <a:r>
                  <a:rPr lang="en-US" altLang="zh-CN" dirty="0" smtClean="0">
                    <a:solidFill>
                      <a:srgbClr val="000000"/>
                    </a:solidFill>
                  </a:rPr>
                  <a:t>, </a:t>
                </a:r>
                <a:r>
                  <a:rPr lang="zh-CN" altLang="en-US" dirty="0" smtClean="0">
                    <a:solidFill>
                      <a:srgbClr val="000000"/>
                    </a:solidFill>
                  </a:rPr>
                  <a:t>则称 </a:t>
                </a:r>
                <a14:m>
                  <m:oMath xmlns:m="http://schemas.openxmlformats.org/officeDocument/2006/math">
                    <m:r>
                      <a:rPr lang="en-US" altLang="zh-CN" b="0" i="1" smtClean="0">
                        <a:solidFill>
                          <a:srgbClr val="000000"/>
                        </a:solidFill>
                        <a:latin typeface="Cambria Math" panose="02040503050406030204" pitchFamily="18" charset="0"/>
                      </a:rPr>
                      <m:t>𝑓</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𝑧</m:t>
                        </m:r>
                      </m:e>
                    </m:d>
                  </m:oMath>
                </a14:m>
                <a:r>
                  <a:rPr lang="zh-CN" altLang="en-US" dirty="0" smtClean="0">
                    <a:solidFill>
                      <a:srgbClr val="000000"/>
                    </a:solidFill>
                  </a:rPr>
                  <a:t> 在 </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0</m:t>
                        </m:r>
                      </m:sub>
                    </m:sSub>
                  </m:oMath>
                </a14:m>
                <a:r>
                  <a:rPr lang="zh-CN" altLang="en-US" dirty="0" smtClean="0">
                    <a:solidFill>
                      <a:srgbClr val="000000"/>
                    </a:solidFill>
                  </a:rPr>
                  <a:t> 处</a:t>
                </a:r>
                <a:r>
                  <a:rPr lang="zh-CN" altLang="en-US" dirty="0" smtClean="0">
                    <a:solidFill>
                      <a:srgbClr val="00B050"/>
                    </a:solidFill>
                  </a:rPr>
                  <a:t>连续</a:t>
                </a:r>
                <a:r>
                  <a:rPr lang="en-US" altLang="zh-CN" dirty="0" smtClean="0">
                    <a:solidFill>
                      <a:srgbClr val="000000"/>
                    </a:solidFill>
                  </a:rPr>
                  <a:t>.</a:t>
                </a:r>
              </a:p>
              <a:p>
                <a:pPr>
                  <a:defRPr/>
                </a:pPr>
                <a:r>
                  <a:rPr lang="zh-CN" altLang="en-US" dirty="0" smtClean="0">
                    <a:solidFill>
                      <a:srgbClr val="000000"/>
                    </a:solidFill>
                  </a:rPr>
                  <a:t>如果 </a:t>
                </a:r>
                <a14:m>
                  <m:oMath xmlns:m="http://schemas.openxmlformats.org/officeDocument/2006/math">
                    <m:r>
                      <a:rPr lang="en-US" altLang="zh-CN" b="0" i="1" smtClean="0">
                        <a:solidFill>
                          <a:srgbClr val="000000"/>
                        </a:solidFill>
                        <a:latin typeface="Cambria Math" panose="02040503050406030204" pitchFamily="18" charset="0"/>
                      </a:rPr>
                      <m:t>𝑓</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𝑧</m:t>
                        </m:r>
                      </m:e>
                    </m:d>
                  </m:oMath>
                </a14:m>
                <a:r>
                  <a:rPr lang="en-US" altLang="zh-CN" dirty="0" smtClean="0">
                    <a:solidFill>
                      <a:srgbClr val="000000"/>
                    </a:solidFill>
                  </a:rPr>
                  <a:t> </a:t>
                </a:r>
                <a:r>
                  <a:rPr lang="zh-CN" altLang="en-US" dirty="0" smtClean="0">
                    <a:solidFill>
                      <a:srgbClr val="000000"/>
                    </a:solidFill>
                  </a:rPr>
                  <a:t>在区域 </a:t>
                </a:r>
                <a14:m>
                  <m:oMath xmlns:m="http://schemas.openxmlformats.org/officeDocument/2006/math">
                    <m:r>
                      <a:rPr lang="en-US" altLang="zh-CN" b="0" i="1" smtClean="0">
                        <a:solidFill>
                          <a:srgbClr val="000000"/>
                        </a:solidFill>
                        <a:latin typeface="Cambria Math" panose="02040503050406030204" pitchFamily="18" charset="0"/>
                      </a:rPr>
                      <m:t>𝐷</m:t>
                    </m:r>
                  </m:oMath>
                </a14:m>
                <a:r>
                  <a:rPr lang="en-US" altLang="zh-CN" dirty="0" smtClean="0">
                    <a:solidFill>
                      <a:srgbClr val="000000"/>
                    </a:solidFill>
                  </a:rPr>
                  <a:t> </a:t>
                </a:r>
                <a:r>
                  <a:rPr lang="zh-CN" altLang="en-US" dirty="0" smtClean="0">
                    <a:solidFill>
                      <a:srgbClr val="000000"/>
                    </a:solidFill>
                  </a:rPr>
                  <a:t>内处处连续</a:t>
                </a:r>
                <a:r>
                  <a:rPr lang="en-US" altLang="zh-CN" dirty="0" smtClean="0">
                    <a:solidFill>
                      <a:srgbClr val="000000"/>
                    </a:solidFill>
                  </a:rPr>
                  <a:t>, </a:t>
                </a:r>
                <a:r>
                  <a:rPr lang="zh-CN" altLang="en-US" dirty="0" smtClean="0">
                    <a:solidFill>
                      <a:srgbClr val="000000"/>
                    </a:solidFill>
                  </a:rPr>
                  <a:t>则称 </a:t>
                </a:r>
                <a14:m>
                  <m:oMath xmlns:m="http://schemas.openxmlformats.org/officeDocument/2006/math">
                    <m:r>
                      <a:rPr lang="en-US" altLang="zh-CN" b="0" i="1" smtClean="0">
                        <a:solidFill>
                          <a:srgbClr val="000000"/>
                        </a:solidFill>
                        <a:latin typeface="Cambria Math" panose="02040503050406030204" pitchFamily="18" charset="0"/>
                      </a:rPr>
                      <m:t>𝑓</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𝑧</m:t>
                        </m:r>
                      </m:e>
                    </m:d>
                  </m:oMath>
                </a14:m>
                <a:r>
                  <a:rPr lang="en-US" altLang="zh-CN" dirty="0" smtClean="0">
                    <a:solidFill>
                      <a:srgbClr val="000000"/>
                    </a:solidFill>
                  </a:rPr>
                  <a:t> </a:t>
                </a:r>
                <a:r>
                  <a:rPr lang="zh-CN" altLang="en-US" dirty="0" smtClean="0">
                    <a:solidFill>
                      <a:srgbClr val="000000"/>
                    </a:solidFill>
                  </a:rPr>
                  <a:t>在 </a:t>
                </a:r>
                <a14:m>
                  <m:oMath xmlns:m="http://schemas.openxmlformats.org/officeDocument/2006/math">
                    <m:r>
                      <a:rPr lang="en-US" altLang="zh-CN" b="0" i="1" smtClean="0">
                        <a:solidFill>
                          <a:srgbClr val="000000"/>
                        </a:solidFill>
                        <a:latin typeface="Cambria Math" panose="02040503050406030204" pitchFamily="18" charset="0"/>
                      </a:rPr>
                      <m:t>𝐷</m:t>
                    </m:r>
                  </m:oMath>
                </a14:m>
                <a:r>
                  <a:rPr lang="en-US" altLang="zh-CN" dirty="0" smtClean="0">
                    <a:solidFill>
                      <a:srgbClr val="000000"/>
                    </a:solidFill>
                  </a:rPr>
                  <a:t> </a:t>
                </a:r>
                <a:r>
                  <a:rPr lang="zh-CN" altLang="en-US" dirty="0" smtClean="0">
                    <a:solidFill>
                      <a:srgbClr val="000000"/>
                    </a:solidFill>
                  </a:rPr>
                  <a:t>内</a:t>
                </a:r>
                <a:r>
                  <a:rPr lang="zh-CN" altLang="en-US" dirty="0" smtClean="0">
                    <a:solidFill>
                      <a:srgbClr val="00B050"/>
                    </a:solidFill>
                  </a:rPr>
                  <a:t>连续</a:t>
                </a:r>
                <a:r>
                  <a:rPr lang="en-US" altLang="zh-CN" dirty="0" smtClean="0">
                    <a:solidFill>
                      <a:srgbClr val="000000"/>
                    </a:solidFill>
                  </a:rPr>
                  <a:t>.</a:t>
                </a:r>
              </a:p>
              <a:p>
                <a:pPr>
                  <a:defRPr/>
                </a:pPr>
                <a:r>
                  <a:rPr lang="zh-CN" altLang="en-US" dirty="0" smtClean="0">
                    <a:solidFill>
                      <a:srgbClr val="000000"/>
                    </a:solidFill>
                  </a:rPr>
                  <a:t>由前面的定理可知</a:t>
                </a:r>
                <a:r>
                  <a:rPr lang="en-US" altLang="zh-CN" dirty="0" smtClean="0">
                    <a:solidFill>
                      <a:srgbClr val="000000"/>
                    </a:solidFill>
                  </a:rPr>
                  <a:t>:</a:t>
                </a:r>
                <a:endParaRPr lang="en-US" altLang="zh-CN" dirty="0">
                  <a:solidFill>
                    <a:srgbClr val="000000"/>
                  </a:solidFill>
                </a:endParaRPr>
              </a:p>
              <a:p>
                <a:pPr>
                  <a:defRPr/>
                </a:pPr>
                <a:r>
                  <a:rPr lang="zh-CN" altLang="en-US" dirty="0">
                    <a:solidFill>
                      <a:srgbClr val="0000FF"/>
                    </a:solidFill>
                  </a:rPr>
                  <a:t>定理</a:t>
                </a:r>
                <a:r>
                  <a:rPr lang="zh-CN" altLang="en-US" dirty="0"/>
                  <a:t> </a:t>
                </a:r>
                <a:r>
                  <a:rPr lang="zh-CN" altLang="en-US" b="1" dirty="0" smtClean="0"/>
                  <a:t>函数 </a:t>
                </a:r>
                <a14:m>
                  <m:oMath xmlns:m="http://schemas.openxmlformats.org/officeDocument/2006/math">
                    <m:r>
                      <a:rPr lang="en-US" altLang="zh-CN" b="1" i="1">
                        <a:latin typeface="Cambria Math" panose="02040503050406030204" pitchFamily="18" charset="0"/>
                      </a:rPr>
                      <m:t>𝒇</m:t>
                    </m:r>
                    <m:d>
                      <m:dPr>
                        <m:ctrlPr>
                          <a:rPr lang="en-US" altLang="zh-CN" b="1" i="1">
                            <a:latin typeface="Cambria Math" panose="02040503050406030204" pitchFamily="18" charset="0"/>
                          </a:rPr>
                        </m:ctrlPr>
                      </m:dPr>
                      <m:e>
                        <m:r>
                          <a:rPr lang="en-US" altLang="zh-CN" b="1" i="1">
                            <a:latin typeface="Cambria Math" panose="02040503050406030204" pitchFamily="18" charset="0"/>
                          </a:rPr>
                          <m:t>𝒛</m:t>
                        </m:r>
                      </m:e>
                    </m:d>
                    <m:r>
                      <a:rPr lang="en-US" altLang="zh-CN" b="1" i="1">
                        <a:latin typeface="Cambria Math" panose="02040503050406030204" pitchFamily="18" charset="0"/>
                      </a:rPr>
                      <m:t>=</m:t>
                    </m:r>
                    <m:r>
                      <a:rPr lang="en-US" altLang="zh-CN" b="1" i="1">
                        <a:latin typeface="Cambria Math" panose="02040503050406030204" pitchFamily="18" charset="0"/>
                      </a:rPr>
                      <m:t>𝒖</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r>
                      <a:rPr lang="en-US" altLang="zh-CN" b="1" i="1">
                        <a:latin typeface="Cambria Math" panose="02040503050406030204" pitchFamily="18" charset="0"/>
                      </a:rPr>
                      <m:t>+</m:t>
                    </m:r>
                    <m:r>
                      <a:rPr lang="en-US" altLang="zh-CN" b="1" i="1">
                        <a:latin typeface="Cambria Math" panose="02040503050406030204" pitchFamily="18" charset="0"/>
                      </a:rPr>
                      <m:t>𝒊𝒗</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zh-CN" altLang="en-US" b="1" dirty="0" smtClean="0">
                    <a:latin typeface="Cambria Math" panose="02040503050406030204" pitchFamily="18" charset="0"/>
                  </a:rPr>
                  <a:t> 在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𝒛</m:t>
                        </m:r>
                      </m:e>
                      <m:sub>
                        <m:r>
                          <a:rPr lang="en-US" altLang="zh-CN" b="1" i="1">
                            <a:latin typeface="Cambria Math" panose="02040503050406030204" pitchFamily="18" charset="0"/>
                          </a:rPr>
                          <m:t>𝟎</m:t>
                        </m:r>
                      </m:sub>
                    </m:sSub>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r>
                      <a:rPr lang="en-US" altLang="zh-CN" b="1" i="1">
                        <a:latin typeface="Cambria Math" panose="02040503050406030204" pitchFamily="18" charset="0"/>
                      </a:rPr>
                      <m:t>+</m:t>
                    </m:r>
                    <m:r>
                      <a:rPr lang="en-US" altLang="zh-CN" b="1" i="1">
                        <a:latin typeface="Cambria Math" panose="02040503050406030204" pitchFamily="18" charset="0"/>
                      </a:rPr>
                      <m:t>𝒊</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𝟎</m:t>
                        </m:r>
                      </m:sub>
                    </m:sSub>
                  </m:oMath>
                </a14:m>
                <a:r>
                  <a:rPr lang="en-US" altLang="zh-CN" b="1" dirty="0" smtClean="0"/>
                  <a:t> </a:t>
                </a:r>
                <a:r>
                  <a:rPr lang="zh-CN" altLang="en-US" b="1" dirty="0" smtClean="0"/>
                  <a:t>处连续当且仅当 </a:t>
                </a:r>
                <a14:m>
                  <m:oMath xmlns:m="http://schemas.openxmlformats.org/officeDocument/2006/math">
                    <m:r>
                      <a:rPr lang="en-US" altLang="zh-CN" b="1" i="1">
                        <a:latin typeface="Cambria Math" panose="02040503050406030204" pitchFamily="18" charset="0"/>
                      </a:rPr>
                      <m:t>𝒖</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en-US" altLang="zh-CN" b="1" dirty="0" smtClean="0">
                    <a:latin typeface="Cambria Math" panose="02040503050406030204" pitchFamily="18" charset="0"/>
                  </a:rPr>
                  <a:t> </a:t>
                </a:r>
                <a:r>
                  <a:rPr lang="zh-CN" altLang="en-US" b="1" dirty="0" smtClean="0">
                    <a:latin typeface="Cambria Math" panose="02040503050406030204" pitchFamily="18" charset="0"/>
                  </a:rPr>
                  <a:t>和 </a:t>
                </a:r>
                <a14:m>
                  <m:oMath xmlns:m="http://schemas.openxmlformats.org/officeDocument/2006/math">
                    <m:r>
                      <a:rPr lang="en-US" altLang="zh-CN" b="1" i="1">
                        <a:latin typeface="Cambria Math" panose="02040503050406030204" pitchFamily="18" charset="0"/>
                      </a:rPr>
                      <m:t>𝒗</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oMath>
                </a14:m>
                <a:r>
                  <a:rPr lang="en-US" altLang="zh-CN" b="1" dirty="0" smtClean="0">
                    <a:latin typeface="Cambria Math" panose="02040503050406030204" pitchFamily="18" charset="0"/>
                  </a:rPr>
                  <a:t> </a:t>
                </a:r>
                <a:r>
                  <a:rPr lang="zh-CN" altLang="en-US" b="1" dirty="0" smtClean="0">
                    <a:latin typeface="Cambria Math" panose="02040503050406030204" pitchFamily="18" charset="0"/>
                  </a:rPr>
                  <a:t>在 </a:t>
                </a:r>
                <a14:m>
                  <m:oMath xmlns:m="http://schemas.openxmlformats.org/officeDocument/2006/math">
                    <m:d>
                      <m:dPr>
                        <m:ctrlPr>
                          <a:rPr lang="en-US" altLang="zh-CN" b="1" i="1" smtClean="0">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𝟎</m:t>
                            </m:r>
                          </m:sub>
                        </m:sSub>
                      </m:e>
                    </m:d>
                  </m:oMath>
                </a14:m>
                <a:r>
                  <a:rPr lang="en-US" altLang="zh-CN" b="1" dirty="0" smtClean="0">
                    <a:latin typeface="Cambria Math" panose="02040503050406030204" pitchFamily="18" charset="0"/>
                  </a:rPr>
                  <a:t> </a:t>
                </a:r>
                <a:r>
                  <a:rPr lang="zh-CN" altLang="en-US" b="1" dirty="0" smtClean="0">
                    <a:latin typeface="Cambria Math" panose="02040503050406030204" pitchFamily="18" charset="0"/>
                  </a:rPr>
                  <a:t>处连续</a:t>
                </a:r>
                <a:r>
                  <a:rPr lang="en-US" altLang="zh-CN" b="1" dirty="0" smtClean="0">
                    <a:latin typeface="Cambria Math" panose="02040503050406030204" pitchFamily="18" charset="0"/>
                  </a:rPr>
                  <a:t>.</a:t>
                </a:r>
                <a:endParaRPr lang="en-US" altLang="zh-CN" b="1" dirty="0"/>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233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latin typeface="Cambria Math" panose="02040503050406030204" pitchFamily="18" charset="0"/>
                  </a:rPr>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𝑖</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e>
                    </m:d>
                  </m:oMath>
                </a14:m>
                <a:r>
                  <a:rPr lang="en-US" altLang="zh-CN" dirty="0" smtClean="0"/>
                  <a:t>.</a:t>
                </a:r>
              </a:p>
              <a:p>
                <a:pPr>
                  <a:defRPr/>
                </a:pP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e>
                        </m:d>
                      </m:e>
                    </m:func>
                  </m:oMath>
                </a14:m>
                <a:r>
                  <a:rPr lang="en-US" altLang="zh-CN" dirty="0" smtClean="0"/>
                  <a:t> </a:t>
                </a:r>
                <a:r>
                  <a:rPr lang="zh-CN" altLang="en-US" dirty="0" smtClean="0"/>
                  <a:t>除原点外处处连续</a:t>
                </a:r>
                <a:r>
                  <a:rPr lang="en-US" altLang="zh-CN" dirty="0" smtClean="0"/>
                  <a:t>, </a:t>
                </a:r>
                <a14:m>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oMath>
                </a14:m>
                <a:r>
                  <a:rPr lang="en-US" altLang="zh-CN" dirty="0" smtClean="0"/>
                  <a:t> </a:t>
                </a:r>
                <a:r>
                  <a:rPr lang="zh-CN" altLang="en-US" dirty="0" smtClean="0"/>
                  <a:t>处处连续</a:t>
                </a:r>
                <a:r>
                  <a:rPr lang="en-US" altLang="zh-CN" dirty="0" smtClean="0"/>
                  <a:t>.</a:t>
                </a:r>
              </a:p>
              <a:p>
                <a:pPr>
                  <a:defRPr/>
                </a:pP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≠0</m:t>
                    </m:r>
                  </m:oMath>
                </a14:m>
                <a:r>
                  <a:rPr lang="en-US" altLang="zh-CN" dirty="0" smtClean="0"/>
                  <a:t> </a:t>
                </a:r>
                <a:r>
                  <a:rPr lang="zh-CN" altLang="en-US" dirty="0" smtClean="0"/>
                  <a:t>处连续</a:t>
                </a:r>
                <a:r>
                  <a:rPr lang="en-US" altLang="zh-CN" dirty="0" smtClean="0"/>
                  <a:t>.</a:t>
                </a:r>
              </a:p>
              <a:p>
                <a:pPr>
                  <a:defRPr/>
                </a:pPr>
                <a:r>
                  <a:rPr lang="zh-CN" altLang="en-US" dirty="0">
                    <a:solidFill>
                      <a:srgbClr val="0000FF"/>
                    </a:solidFill>
                  </a:rPr>
                  <a:t>定理</a:t>
                </a:r>
                <a:r>
                  <a:rPr lang="zh-CN" altLang="en-US" dirty="0"/>
                  <a:t> </a:t>
                </a:r>
                <a:r>
                  <a:rPr lang="en-US" altLang="zh-CN" dirty="0"/>
                  <a:t>(1)</a:t>
                </a:r>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oMath>
                </a14:m>
                <a:r>
                  <a:rPr lang="zh-CN" altLang="en-US" dirty="0"/>
                  <a:t> 处连续的两个函数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en-US" altLang="zh-CN" dirty="0">
                    <a:latin typeface="Cambria Math" panose="02040503050406030204" pitchFamily="18" charset="0"/>
                  </a:rPr>
                  <a:t> </a:t>
                </a:r>
                <a:r>
                  <a:rPr lang="zh-CN" altLang="en-US" dirty="0">
                    <a:latin typeface="Cambria Math" panose="02040503050406030204" pitchFamily="18" charset="0"/>
                  </a:rPr>
                  <a:t>之和、差、积、商</a:t>
                </a:r>
                <a:r>
                  <a:rPr lang="en-US" altLang="zh-CN" dirty="0">
                    <a:latin typeface="Cambria Math" panose="02040503050406030204" pitchFamily="18" charset="0"/>
                  </a:rPr>
                  <a:t>(</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oMath>
                </a14:m>
                <a:r>
                  <a:rPr lang="en-US" altLang="zh-CN" dirty="0">
                    <a:latin typeface="Cambria Math" panose="02040503050406030204" pitchFamily="18" charset="0"/>
                  </a:rPr>
                  <a:t>) </a:t>
                </a:r>
                <a:r>
                  <a:rPr lang="zh-CN" altLang="en-US" dirty="0">
                    <a:latin typeface="Cambria Math" panose="02040503050406030204" pitchFamily="18" charset="0"/>
                  </a:rPr>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oMath>
                </a14:m>
                <a:r>
                  <a:rPr lang="en-US" altLang="zh-CN" dirty="0">
                    <a:latin typeface="Cambria Math" panose="02040503050406030204" pitchFamily="18" charset="0"/>
                  </a:rPr>
                  <a:t> </a:t>
                </a:r>
                <a:r>
                  <a:rPr lang="zh-CN" altLang="en-US" dirty="0">
                    <a:latin typeface="Cambria Math" panose="02040503050406030204" pitchFamily="18" charset="0"/>
                  </a:rPr>
                  <a:t>处仍然连</a:t>
                </a:r>
                <a:r>
                  <a:rPr lang="zh-CN" altLang="en-US" dirty="0">
                    <a:latin typeface="+mn-ea"/>
                  </a:rPr>
                  <a:t>续</a:t>
                </a:r>
                <a:r>
                  <a:rPr lang="en-US" altLang="zh-CN" dirty="0">
                    <a:latin typeface="+mn-ea"/>
                  </a:rPr>
                  <a:t>.</a:t>
                </a:r>
              </a:p>
              <a:p>
                <a:pPr>
                  <a:defRPr/>
                </a:pPr>
                <a:r>
                  <a:rPr lang="en-US" altLang="zh-CN" dirty="0">
                    <a:latin typeface="+mn-ea"/>
                  </a:rPr>
                  <a:t>(2) </a:t>
                </a:r>
                <a:r>
                  <a:rPr lang="zh-CN" altLang="en-US" dirty="0">
                    <a:latin typeface="+mn-ea"/>
                  </a:rPr>
                  <a:t>如果函数 </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en-US" altLang="zh-CN" dirty="0">
                    <a:latin typeface="Cambria Math" panose="02040503050406030204" pitchFamily="18" charset="0"/>
                  </a:rPr>
                  <a:t> </a:t>
                </a:r>
                <a:r>
                  <a:rPr lang="zh-CN" altLang="en-US" dirty="0">
                    <a:latin typeface="Cambria Math" panose="02040503050406030204" pitchFamily="18" charset="0"/>
                  </a:rPr>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oMath>
                </a14:m>
                <a:r>
                  <a:rPr lang="en-US" altLang="zh-CN" dirty="0">
                    <a:latin typeface="Cambria Math" panose="02040503050406030204" pitchFamily="18" charset="0"/>
                  </a:rPr>
                  <a:t> </a:t>
                </a:r>
                <a:r>
                  <a:rPr lang="zh-CN" altLang="en-US" dirty="0">
                    <a:latin typeface="Cambria Math" panose="02040503050406030204" pitchFamily="18" charset="0"/>
                  </a:rPr>
                  <a:t>处连续</a:t>
                </a:r>
                <a:r>
                  <a:rPr lang="en-US" altLang="zh-CN" dirty="0">
                    <a:latin typeface="Cambria Math" panose="02040503050406030204" pitchFamily="18" charset="0"/>
                  </a:rPr>
                  <a:t>, </a:t>
                </a:r>
                <a:r>
                  <a:rPr lang="zh-CN" altLang="en-US" dirty="0">
                    <a:latin typeface="Cambria Math" panose="02040503050406030204" pitchFamily="18" charset="0"/>
                  </a:rPr>
                  <a:t>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𝑤</m:t>
                        </m:r>
                      </m:e>
                    </m:d>
                  </m:oMath>
                </a14:m>
                <a:r>
                  <a:rPr lang="en-US" altLang="zh-CN" dirty="0">
                    <a:latin typeface="Cambria Math" panose="02040503050406030204" pitchFamily="18" charset="0"/>
                  </a:rPr>
                  <a:t> </a:t>
                </a:r>
                <a:r>
                  <a:rPr lang="zh-CN" altLang="en-US" dirty="0">
                    <a:latin typeface="Cambria Math" panose="02040503050406030204" pitchFamily="18" charset="0"/>
                  </a:rPr>
                  <a:t>在 </a:t>
                </a:r>
                <a14:m>
                  <m:oMath xmlns:m="http://schemas.openxmlformats.org/officeDocument/2006/math">
                    <m:r>
                      <a:rPr lang="en-US" altLang="zh-CN" i="1">
                        <a:latin typeface="Cambria Math" panose="02040503050406030204" pitchFamily="18" charset="0"/>
                      </a:rPr>
                      <m:t>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d>
                  </m:oMath>
                </a14:m>
                <a:r>
                  <a:rPr lang="en-US" altLang="zh-CN" dirty="0">
                    <a:latin typeface="Cambria Math" panose="02040503050406030204" pitchFamily="18" charset="0"/>
                  </a:rPr>
                  <a:t> </a:t>
                </a:r>
                <a:r>
                  <a:rPr lang="zh-CN" altLang="en-US" dirty="0">
                    <a:latin typeface="Cambria Math" panose="02040503050406030204" pitchFamily="18" charset="0"/>
                  </a:rPr>
                  <a:t>处连续</a:t>
                </a:r>
                <a:r>
                  <a:rPr lang="en-US" altLang="zh-CN" dirty="0">
                    <a:latin typeface="Cambria Math" panose="02040503050406030204" pitchFamily="18" charset="0"/>
                  </a:rPr>
                  <a:t>, </a:t>
                </a:r>
                <a:r>
                  <a:rPr lang="zh-CN" altLang="en-US" dirty="0">
                    <a:latin typeface="Cambria Math" panose="02040503050406030204" pitchFamily="18" charset="0"/>
                  </a:rPr>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oMath>
                </a14:m>
                <a:r>
                  <a:rPr lang="en-US" altLang="zh-CN" dirty="0">
                    <a:latin typeface="Cambria Math" panose="02040503050406030204" pitchFamily="18" charset="0"/>
                  </a:rPr>
                  <a:t> </a:t>
                </a:r>
                <a:r>
                  <a:rPr lang="zh-CN" altLang="en-US" dirty="0">
                    <a:latin typeface="Cambria Math" panose="02040503050406030204" pitchFamily="18" charset="0"/>
                  </a:rPr>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oMath>
                </a14:m>
                <a:r>
                  <a:rPr lang="en-US" altLang="zh-CN" dirty="0">
                    <a:latin typeface="Cambria Math" panose="02040503050406030204" pitchFamily="18" charset="0"/>
                  </a:rPr>
                  <a:t> </a:t>
                </a:r>
                <a:r>
                  <a:rPr lang="zh-CN" altLang="en-US" dirty="0">
                    <a:latin typeface="Cambria Math" panose="02040503050406030204" pitchFamily="18" charset="0"/>
                  </a:rPr>
                  <a:t>处连续</a:t>
                </a:r>
                <a:r>
                  <a:rPr lang="en-US" altLang="zh-CN" dirty="0" smtClean="0">
                    <a:latin typeface="Cambria Math" panose="02040503050406030204" pitchFamily="18" charset="0"/>
                  </a:rPr>
                  <a:t>.</a:t>
                </a:r>
                <a:endParaRPr lang="en-US" altLang="zh-CN" dirty="0">
                  <a:latin typeface="Cambria Math" panose="02040503050406030204" pitchFamily="18" charset="0"/>
                </a:endParaRP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839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latin typeface="Cambria Math" panose="02040503050406030204" pitchFamily="18" charset="0"/>
                  </a:rPr>
                  <a:t>显然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𝑧</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是处处连续的</a:t>
                </a:r>
                <a:r>
                  <a:rPr lang="en-US" altLang="zh-CN" dirty="0" smtClean="0">
                    <a:latin typeface="Cambria Math" panose="02040503050406030204" pitchFamily="18" charset="0"/>
                  </a:rPr>
                  <a:t>, </a:t>
                </a:r>
                <a:r>
                  <a:rPr lang="zh-CN" altLang="en-US" dirty="0" smtClean="0">
                    <a:latin typeface="Cambria Math" panose="02040503050406030204" pitchFamily="18" charset="0"/>
                  </a:rPr>
                  <a:t>由此可知多项式函数</a:t>
                </a:r>
                <a:endParaRPr lang="en-US" altLang="zh-CN" dirty="0" smtClean="0">
                  <a:latin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𝑛</m:t>
                          </m:r>
                        </m:sup>
                      </m:sSup>
                    </m:oMath>
                  </m:oMathPara>
                </a14:m>
                <a:endParaRPr lang="en-US" altLang="zh-CN" dirty="0" smtClean="0">
                  <a:latin typeface="Cambria Math" panose="02040503050406030204" pitchFamily="18" charset="0"/>
                </a:endParaRPr>
              </a:p>
              <a:p>
                <a:pPr>
                  <a:defRPr/>
                </a:pPr>
                <a:r>
                  <a:rPr lang="zh-CN" altLang="en-US" dirty="0" smtClean="0">
                    <a:latin typeface="Cambria Math" panose="02040503050406030204" pitchFamily="18" charset="0"/>
                  </a:rPr>
                  <a:t>处处连续</a:t>
                </a:r>
                <a:r>
                  <a:rPr lang="en-US" altLang="zh-CN" dirty="0" smtClean="0">
                    <a:latin typeface="Cambria Math" panose="02040503050406030204" pitchFamily="18" charset="0"/>
                  </a:rPr>
                  <a:t>.</a:t>
                </a:r>
              </a:p>
              <a:p>
                <a:pPr>
                  <a:defRPr/>
                </a:pPr>
                <a:r>
                  <a:rPr lang="zh-CN" altLang="en-US" dirty="0" smtClean="0">
                    <a:latin typeface="Cambria Math" panose="02040503050406030204" pitchFamily="18" charset="0"/>
                  </a:rPr>
                  <a:t>有理函数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num>
                      <m:den>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den>
                    </m:f>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在 </a:t>
                </a:r>
                <a14:m>
                  <m:oMath xmlns:m="http://schemas.openxmlformats.org/officeDocument/2006/math">
                    <m:r>
                      <a:rPr lang="en-US" altLang="zh-CN" b="0" i="1" smtClean="0">
                        <a:latin typeface="Cambria Math" panose="02040503050406030204" pitchFamily="18" charset="0"/>
                      </a:rPr>
                      <m:t>𝑄</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的零点以外都是连续的</a:t>
                </a:r>
                <a:r>
                  <a:rPr lang="en-US" altLang="zh-CN" dirty="0" smtClean="0">
                    <a:latin typeface="Cambria Math" panose="02040503050406030204" pitchFamily="18" charset="0"/>
                  </a:rPr>
                  <a:t>.</a:t>
                </a:r>
              </a:p>
              <a:p>
                <a:pPr>
                  <a:defRPr/>
                </a:pPr>
                <a:r>
                  <a:rPr lang="zh-CN" altLang="en-US" dirty="0" smtClean="0">
                    <a:latin typeface="Cambria Math" panose="02040503050406030204" pitchFamily="18" charset="0"/>
                  </a:rPr>
                  <a:t>有时候我们会遇到在曲线上连续的函数</a:t>
                </a:r>
                <a:r>
                  <a:rPr lang="en-US" altLang="zh-CN" dirty="0" smtClean="0">
                    <a:latin typeface="Cambria Math" panose="02040503050406030204" pitchFamily="18" charset="0"/>
                  </a:rPr>
                  <a:t>, </a:t>
                </a:r>
                <a:r>
                  <a:rPr lang="zh-CN" altLang="en-US" dirty="0" smtClean="0">
                    <a:latin typeface="Cambria Math" panose="02040503050406030204" pitchFamily="18" charset="0"/>
                  </a:rPr>
                  <a:t>它指的是当 </a:t>
                </a:r>
                <a14:m>
                  <m:oMath xmlns:m="http://schemas.openxmlformats.org/officeDocument/2006/math">
                    <m:r>
                      <a:rPr lang="en-US" altLang="zh-CN" b="0" i="1" smtClean="0">
                        <a:latin typeface="Cambria Math" panose="02040503050406030204" pitchFamily="18" charset="0"/>
                      </a:rPr>
                      <m:t>𝑧</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沿着曲线 </a:t>
                </a:r>
                <a14:m>
                  <m:oMath xmlns:m="http://schemas.openxmlformats.org/officeDocument/2006/math">
                    <m:r>
                      <a:rPr lang="en-US" altLang="zh-CN" b="0" i="1" smtClean="0">
                        <a:latin typeface="Cambria Math" panose="02040503050406030204" pitchFamily="18" charset="0"/>
                      </a:rPr>
                      <m:t>𝐶</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趋向于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e>
                    </m:d>
                  </m:oMath>
                </a14:m>
                <a:r>
                  <a:rPr lang="en-US" altLang="zh-CN" dirty="0" smtClean="0">
                    <a:latin typeface="Cambria Math" panose="02040503050406030204" pitchFamily="18" charset="0"/>
                  </a:rPr>
                  <a:t>.</a:t>
                </a:r>
              </a:p>
              <a:p>
                <a:pPr>
                  <a:defRPr/>
                </a:pPr>
                <a:r>
                  <a:rPr lang="zh-CN" altLang="en-US" dirty="0" smtClean="0">
                    <a:latin typeface="Cambria Math" panose="02040503050406030204" pitchFamily="18" charset="0"/>
                  </a:rPr>
                  <a:t>对于闭曲线</a:t>
                </a:r>
                <a:r>
                  <a:rPr lang="en-US" altLang="zh-CN" dirty="0" smtClean="0">
                    <a:latin typeface="Cambria Math" panose="02040503050406030204" pitchFamily="18" charset="0"/>
                  </a:rPr>
                  <a:t>, </a:t>
                </a:r>
                <a:r>
                  <a:rPr lang="zh-CN" altLang="en-US" dirty="0" smtClean="0">
                    <a:latin typeface="Cambria Math" panose="02040503050406030204" pitchFamily="18" charset="0"/>
                  </a:rPr>
                  <a:t>或包含断点在内的曲线段</a:t>
                </a:r>
                <a:r>
                  <a:rPr lang="en-US" altLang="zh-CN" dirty="0" smtClean="0">
                    <a:latin typeface="Cambria Math" panose="02040503050406030204" pitchFamily="18" charset="0"/>
                  </a:rPr>
                  <a:t>, </a:t>
                </a:r>
                <a:r>
                  <a:rPr lang="zh-CN" altLang="en-US" dirty="0" smtClean="0">
                    <a:latin typeface="Cambria Math" panose="02040503050406030204" pitchFamily="18" charset="0"/>
                  </a:rPr>
                  <a:t>上的连续函数</a:t>
                </a:r>
                <a:r>
                  <a:rPr lang="en-US" altLang="zh-CN"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是有界的</a:t>
                </a:r>
                <a:r>
                  <a:rPr lang="en-US" altLang="zh-CN" dirty="0" smtClean="0">
                    <a:latin typeface="Cambria Math" panose="02040503050406030204" pitchFamily="18" charset="0"/>
                  </a:rPr>
                  <a:t>.</a:t>
                </a: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714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fade">
                                      <p:cBhvr>
                                        <p:cTn id="32"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solidFill>
                      <a:srgbClr val="0000FF"/>
                    </a:solidFill>
                  </a:rPr>
                  <a:t>例</a:t>
                </a:r>
                <a:r>
                  <a:rPr lang="zh-CN" altLang="en-US" dirty="0" smtClean="0"/>
                  <a:t> 证明</a:t>
                </a:r>
                <a:r>
                  <a:rPr lang="en-US" altLang="zh-CN" dirty="0" smtClean="0"/>
                  <a:t>: </a:t>
                </a:r>
                <a:r>
                  <a:rPr lang="zh-CN" altLang="en-US" dirty="0" smtClean="0"/>
                  <a:t>如果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zh-CN" altLang="en-US" dirty="0" smtClean="0"/>
                  <a:t> 连续</a:t>
                </a:r>
                <a:r>
                  <a:rPr lang="en-US" altLang="zh-CN" dirty="0" smtClean="0"/>
                  <a:t>, </a:t>
                </a:r>
                <a:r>
                  <a:rPr lang="zh-CN" altLang="en-US" dirty="0" smtClean="0"/>
                  <a:t>则 </a:t>
                </a:r>
                <a14:m>
                  <m:oMath xmlns:m="http://schemas.openxmlformats.org/officeDocument/2006/math">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bar>
                  </m:oMath>
                </a14:m>
                <a:r>
                  <a:rPr lang="zh-CN" altLang="en-US" dirty="0" smtClean="0"/>
                  <a:t> </a:t>
                </a:r>
                <a:r>
                  <a:rPr lang="zh-CN" altLang="en-US" dirty="0" smtClean="0">
                    <a:latin typeface="Cambria Math" panose="02040503050406030204" pitchFamily="18" charset="0"/>
                  </a:rPr>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b="0" dirty="0" smtClean="0">
                    <a:latin typeface="Cambria Math" panose="02040503050406030204" pitchFamily="18" charset="0"/>
                  </a:rPr>
                  <a:t> </a:t>
                </a:r>
                <a:r>
                  <a:rPr lang="zh-CN" altLang="en-US" dirty="0">
                    <a:latin typeface="Cambria Math" panose="02040503050406030204" pitchFamily="18" charset="0"/>
                  </a:rPr>
                  <a:t>也</a:t>
                </a:r>
                <a:r>
                  <a:rPr lang="zh-CN" altLang="en-US" b="0" dirty="0" smtClean="0">
                    <a:latin typeface="Cambria Math" panose="02040503050406030204" pitchFamily="18" charset="0"/>
                  </a:rPr>
                  <a:t>连</a:t>
                </a:r>
                <a:r>
                  <a:rPr lang="zh-CN" altLang="en-US" b="0" dirty="0" smtClean="0">
                    <a:latin typeface="+mn-ea"/>
                  </a:rPr>
                  <a:t>续</a:t>
                </a:r>
                <a:r>
                  <a:rPr lang="en-US" altLang="zh-CN" b="0" dirty="0" smtClean="0">
                    <a:latin typeface="+mn-ea"/>
                  </a:rPr>
                  <a:t>.</a:t>
                </a:r>
              </a:p>
              <a:p>
                <a:pPr>
                  <a:defRPr/>
                </a:pPr>
                <a:r>
                  <a:rPr lang="zh-CN" altLang="en-US" dirty="0" smtClean="0">
                    <a:solidFill>
                      <a:srgbClr val="0000FF"/>
                    </a:solidFill>
                  </a:rPr>
                  <a:t>证明</a:t>
                </a:r>
                <a:r>
                  <a:rPr lang="zh-CN" altLang="en-US" dirty="0" smtClean="0"/>
                  <a:t> 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latin typeface="+mn-ea"/>
                  </a:rPr>
                  <a:t>.</a:t>
                </a:r>
              </a:p>
              <a:p>
                <a:pPr>
                  <a:defRPr/>
                </a:pPr>
                <a:r>
                  <a:rPr lang="zh-CN" altLang="en-US" dirty="0" smtClean="0">
                    <a:latin typeface="+mn-ea"/>
                  </a:rPr>
                  <a:t>那么 </a:t>
                </a: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dirty="0" smtClean="0">
                    <a:latin typeface="+mn-ea"/>
                  </a:rPr>
                  <a:t> </a:t>
                </a:r>
                <a:r>
                  <a:rPr lang="zh-CN" altLang="en-US" dirty="0" smtClean="0">
                    <a:latin typeface="+mn-ea"/>
                  </a:rPr>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zh-CN" altLang="en-US" dirty="0" smtClean="0">
                    <a:latin typeface="+mn-ea"/>
                  </a:rPr>
                  <a:t> 连续</a:t>
                </a:r>
                <a:r>
                  <a:rPr lang="en-US" altLang="zh-CN" dirty="0" smtClean="0">
                    <a:latin typeface="+mn-ea"/>
                  </a:rPr>
                  <a:t>.</a:t>
                </a:r>
                <a:endParaRPr lang="en-US" altLang="zh-CN" dirty="0">
                  <a:latin typeface="+mn-ea"/>
                </a:endParaRPr>
              </a:p>
              <a:p>
                <a:pPr>
                  <a:defRPr/>
                </a:pPr>
                <a:r>
                  <a:rPr lang="zh-CN" altLang="en-US" dirty="0" smtClean="0">
                    <a:latin typeface="+mn-ea"/>
                  </a:rPr>
                  <a:t>自然地</a:t>
                </a:r>
                <a:r>
                  <a:rPr lang="en-US" altLang="zh-CN" dirty="0" smtClean="0">
                    <a:latin typeface="+mn-ea"/>
                  </a:rPr>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dirty="0" smtClean="0">
                    <a:latin typeface="+mn-ea"/>
                  </a:rPr>
                  <a:t> </a:t>
                </a:r>
                <a:r>
                  <a:rPr lang="zh-CN" altLang="en-US" dirty="0" smtClean="0">
                    <a:latin typeface="+mn-ea"/>
                  </a:rPr>
                  <a:t>也在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latin typeface="+mn-ea"/>
                  </a:rPr>
                  <a:t> </a:t>
                </a:r>
                <a:r>
                  <a:rPr lang="zh-CN" altLang="en-US" dirty="0" smtClean="0">
                    <a:latin typeface="+mn-ea"/>
                  </a:rPr>
                  <a:t>连续</a:t>
                </a:r>
                <a:r>
                  <a:rPr lang="en-US" altLang="zh-CN" dirty="0" smtClean="0">
                    <a:latin typeface="+mn-ea"/>
                  </a:rPr>
                  <a:t>.</a:t>
                </a:r>
              </a:p>
              <a:p>
                <a:pPr>
                  <a:defRPr/>
                </a:pPr>
                <a:r>
                  <a:rPr lang="zh-CN" altLang="en-US" dirty="0" smtClean="0">
                    <a:latin typeface="+mn-ea"/>
                  </a:rPr>
                  <a:t>所以 </a:t>
                </a:r>
                <a14:m>
                  <m:oMath xmlns:m="http://schemas.openxmlformats.org/officeDocument/2006/math">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bar>
                    <m:r>
                      <a:rPr lang="en-US" altLang="zh-CN" b="0" i="1" smtClean="0">
                        <a:latin typeface="Cambria Math" panose="02040503050406030204" pitchFamily="18" charset="0"/>
                      </a:rPr>
                      <m:t>=</m:t>
                    </m:r>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dirty="0" smtClean="0">
                    <a:latin typeface="+mn-ea"/>
                  </a:rPr>
                  <a:t> </a:t>
                </a:r>
                <a:r>
                  <a:rPr lang="zh-CN" altLang="en-US" dirty="0" smtClean="0">
                    <a:latin typeface="+mn-ea"/>
                  </a:rPr>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latin typeface="+mn-ea"/>
                  </a:rPr>
                  <a:t> </a:t>
                </a:r>
                <a:r>
                  <a:rPr lang="zh-CN" altLang="en-US" dirty="0" smtClean="0">
                    <a:latin typeface="+mn-ea"/>
                  </a:rPr>
                  <a:t>连续</a:t>
                </a:r>
                <a:r>
                  <a:rPr lang="en-US" altLang="zh-CN" dirty="0" smtClean="0">
                    <a:latin typeface="+mn-ea"/>
                  </a:rPr>
                  <a:t>.</a:t>
                </a:r>
              </a:p>
              <a:p>
                <a:pPr>
                  <a:defRPr/>
                </a:pPr>
                <a:r>
                  <a:rPr lang="zh-CN" altLang="en-US" dirty="0">
                    <a:latin typeface="+mn-ea"/>
                  </a:rPr>
                  <a:t>另一</a:t>
                </a:r>
                <a:r>
                  <a:rPr lang="zh-CN" altLang="en-US" dirty="0" smtClean="0">
                    <a:latin typeface="+mn-ea"/>
                  </a:rPr>
                  <a:t>种看法是</a:t>
                </a:r>
                <a:r>
                  <a:rPr lang="en-US" altLang="zh-CN" dirty="0" smtClean="0">
                    <a:latin typeface="+mn-ea"/>
                  </a:rPr>
                  <a:t>, </a:t>
                </a:r>
                <a:r>
                  <a:rPr lang="zh-CN" altLang="en-US" dirty="0" smtClean="0">
                    <a:latin typeface="+mn-ea"/>
                  </a:rPr>
                  <a:t>函数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bar>
                      <m:barPr>
                        <m:pos m:val="top"/>
                        <m:ctrlPr>
                          <a:rPr lang="en-US" altLang="zh-CN" b="0" i="1" smtClean="0">
                            <a:latin typeface="Cambria Math" panose="02040503050406030204" pitchFamily="18" charset="0"/>
                          </a:rPr>
                        </m:ctrlPr>
                      </m:barPr>
                      <m:e>
                        <m:r>
                          <a:rPr lang="en-US" altLang="zh-CN" b="0" i="1" smtClean="0">
                            <a:latin typeface="Cambria Math" panose="02040503050406030204" pitchFamily="18" charset="0"/>
                          </a:rPr>
                          <m:t>𝑧</m:t>
                        </m:r>
                      </m:e>
                    </m:ba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𝑖𝑦</m:t>
                    </m:r>
                  </m:oMath>
                </a14:m>
                <a:r>
                  <a:rPr lang="en-US" altLang="zh-CN" dirty="0" smtClean="0">
                    <a:latin typeface="+mn-ea"/>
                  </a:rPr>
                  <a:t> </a:t>
                </a:r>
                <a:r>
                  <a:rPr lang="zh-CN" altLang="en-US" dirty="0" smtClean="0">
                    <a:latin typeface="+mn-ea"/>
                  </a:rPr>
                  <a:t>处处连续</a:t>
                </a:r>
                <a:r>
                  <a:rPr lang="en-US" altLang="zh-CN" dirty="0" smtClean="0">
                    <a:latin typeface="+mn-ea"/>
                  </a:rPr>
                  <a:t>, </a:t>
                </a:r>
                <a:r>
                  <a:rPr lang="zh-CN" altLang="en-US" dirty="0" smtClean="0">
                    <a:latin typeface="+mn-ea"/>
                  </a:rPr>
                  <a:t>从而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oMath>
                </a14:m>
                <a:r>
                  <a:rPr lang="en-US" altLang="zh-CN" dirty="0" smtClean="0">
                    <a:latin typeface="+mn-ea"/>
                  </a:rPr>
                  <a:t> </a:t>
                </a:r>
                <a:r>
                  <a:rPr lang="zh-CN" altLang="en-US" dirty="0" smtClean="0">
                    <a:latin typeface="+mn-ea"/>
                  </a:rPr>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smtClean="0">
                    <a:latin typeface="+mn-ea"/>
                  </a:rPr>
                  <a:t> </a:t>
                </a:r>
                <a:r>
                  <a:rPr lang="zh-CN" altLang="en-US" dirty="0" smtClean="0">
                    <a:latin typeface="+mn-ea"/>
                  </a:rPr>
                  <a:t>处连续</a:t>
                </a:r>
                <a:r>
                  <a:rPr lang="en-US" altLang="zh-CN" dirty="0" smtClean="0">
                    <a:latin typeface="+mn-ea"/>
                  </a:rPr>
                  <a:t>.</a:t>
                </a: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315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fade">
                                      <p:cBhvr>
                                        <p:cTn id="32"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t>可以看出</a:t>
                </a:r>
                <a:r>
                  <a:rPr lang="en-US" altLang="zh-CN" dirty="0" smtClean="0"/>
                  <a:t>, </a:t>
                </a:r>
                <a:r>
                  <a:rPr lang="zh-CN" altLang="en-US" dirty="0" smtClean="0"/>
                  <a:t>在函数的极限和连续性等方面</a:t>
                </a:r>
                <a:r>
                  <a:rPr lang="en-US" altLang="zh-CN" dirty="0" smtClean="0"/>
                  <a:t>, </a:t>
                </a:r>
                <a:r>
                  <a:rPr lang="zh-CN" altLang="en-US" dirty="0" smtClean="0"/>
                  <a:t>复变函数似乎和两个二元实函数没有什么差异</a:t>
                </a:r>
                <a:r>
                  <a:rPr lang="en-US" altLang="zh-CN" dirty="0" smtClean="0"/>
                  <a:t>.</a:t>
                </a:r>
                <a:endParaRPr lang="en-US" altLang="zh-CN" dirty="0"/>
              </a:p>
              <a:p>
                <a:pPr>
                  <a:defRPr/>
                </a:pPr>
                <a:r>
                  <a:rPr lang="zh-CN" altLang="en-US" dirty="0" smtClean="0"/>
                  <a:t>那么究竟是什么原因复变函数是一门单独的课程而不属于多变量微积分呢</a:t>
                </a:r>
                <a:r>
                  <a:rPr lang="en-US" altLang="zh-CN" dirty="0" smtClean="0"/>
                  <a:t>?</a:t>
                </a:r>
              </a:p>
              <a:p>
                <a:pPr>
                  <a:defRPr/>
                </a:pPr>
                <a:r>
                  <a:rPr lang="zh-CN" altLang="en-US" dirty="0" smtClean="0"/>
                  <a:t>就在于 </a:t>
                </a:r>
                <a14:m>
                  <m:oMath xmlns:m="http://schemas.openxmlformats.org/officeDocument/2006/math">
                    <m:r>
                      <a:rPr lang="en-US" altLang="zh-CN" b="0" i="1" smtClean="0">
                        <a:latin typeface="Cambria Math" panose="02040503050406030204" pitchFamily="18" charset="0"/>
                      </a:rPr>
                      <m:t>ℂ</m:t>
                    </m:r>
                  </m:oMath>
                </a14:m>
                <a:r>
                  <a:rPr lang="en-US" altLang="zh-CN" dirty="0" smtClean="0"/>
                  <a:t> </a:t>
                </a:r>
                <a:r>
                  <a:rPr lang="zh-CN" altLang="en-US" dirty="0" smtClean="0"/>
                  <a:t>是一个域</a:t>
                </a:r>
                <a:r>
                  <a:rPr lang="en-US" altLang="zh-CN" dirty="0" smtClean="0"/>
                  <a:t>, </a:t>
                </a:r>
                <a:r>
                  <a:rPr lang="zh-CN" altLang="en-US" dirty="0" smtClean="0"/>
                  <a:t>上面可以做除法</a:t>
                </a:r>
                <a:r>
                  <a:rPr lang="en-US" altLang="zh-CN" dirty="0" smtClean="0"/>
                  <a:t>.</a:t>
                </a:r>
              </a:p>
              <a:p>
                <a:pPr>
                  <a:defRPr/>
                </a:pPr>
                <a:r>
                  <a:rPr lang="zh-CN" altLang="en-US" dirty="0"/>
                  <a:t>这</a:t>
                </a:r>
                <a:r>
                  <a:rPr lang="zh-CN" altLang="en-US" dirty="0" smtClean="0"/>
                  <a:t>就导致了复变函数有</a:t>
                </a:r>
                <a:r>
                  <a:rPr lang="zh-CN" altLang="en-US" dirty="0" smtClean="0">
                    <a:solidFill>
                      <a:srgbClr val="00B050"/>
                    </a:solidFill>
                  </a:rPr>
                  <a:t>导数</a:t>
                </a:r>
                <a:r>
                  <a:rPr lang="en-US" altLang="zh-CN" dirty="0" smtClean="0"/>
                  <a:t>, </a:t>
                </a:r>
                <a:r>
                  <a:rPr lang="zh-CN" altLang="en-US" dirty="0" smtClean="0"/>
                  <a:t>而不是像多变量实函数只有偏导数</a:t>
                </a:r>
                <a:r>
                  <a:rPr lang="en-US" altLang="zh-CN" dirty="0" smtClean="0"/>
                  <a:t>.</a:t>
                </a:r>
              </a:p>
              <a:p>
                <a:pPr>
                  <a:defRPr/>
                </a:pPr>
                <a:r>
                  <a:rPr lang="zh-CN" altLang="en-US" dirty="0" smtClean="0"/>
                  <a:t>这种特性使得</a:t>
                </a:r>
                <a:r>
                  <a:rPr lang="zh-CN" altLang="en-US" smtClean="0"/>
                  <a:t>可导的复变函数具有</a:t>
                </a:r>
                <a:r>
                  <a:rPr lang="zh-CN" altLang="en-US" dirty="0" smtClean="0"/>
                  <a:t>整洁优美的性质</a:t>
                </a:r>
                <a:r>
                  <a:rPr lang="en-US" altLang="zh-CN" dirty="0" smtClean="0"/>
                  <a:t>, </a:t>
                </a:r>
                <a:r>
                  <a:rPr lang="zh-CN" altLang="en-US" dirty="0" smtClean="0"/>
                  <a:t>我们将在下一章来逐步揭开它的神秘面纱</a:t>
                </a:r>
                <a:r>
                  <a:rPr lang="en-US" altLang="zh-CN" dirty="0" smtClean="0"/>
                  <a:t>.</a:t>
                </a: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r="-2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35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solidFill>
                      <a:schemeClr val="tx1"/>
                    </a:solidFill>
                  </a:rPr>
                  <a:t>在闭复平面上</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m:t>
                    </m:r>
                  </m:oMath>
                </a14:m>
                <a:r>
                  <a:rPr lang="en-US" altLang="zh-CN" dirty="0" smtClean="0">
                    <a:solidFill>
                      <a:schemeClr val="tx1"/>
                    </a:solidFill>
                  </a:rPr>
                  <a:t> </a:t>
                </a:r>
                <a:r>
                  <a:rPr lang="zh-CN" altLang="en-US" dirty="0" smtClean="0">
                    <a:solidFill>
                      <a:schemeClr val="tx1"/>
                    </a:solidFill>
                  </a:rPr>
                  <a:t>的邻域为</a:t>
                </a:r>
                <a:endParaRPr lang="en-US" altLang="zh-CN" dirty="0" smtClean="0">
                  <a:solidFill>
                    <a:schemeClr val="tx1"/>
                  </a:solidFill>
                </a:endParaRPr>
              </a:p>
              <a:p>
                <a:pPr marL="0" indent="0">
                  <a:buNone/>
                  <a:defRPr/>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𝑈</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𝑋</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ℂ</m:t>
                          </m:r>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&gt;</m:t>
                          </m:r>
                          <m:r>
                            <a:rPr lang="en-US" altLang="zh-CN" b="0" i="1" smtClean="0">
                              <a:solidFill>
                                <a:schemeClr val="tx1"/>
                              </a:solidFill>
                              <a:latin typeface="Cambria Math" panose="02040503050406030204" pitchFamily="18" charset="0"/>
                            </a:rPr>
                            <m:t>𝑋</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m:t>
                          </m:r>
                        </m:e>
                      </m:d>
                      <m:r>
                        <a:rPr lang="en-US" altLang="zh-CN" i="1">
                          <a:latin typeface="Cambria Math" panose="02040503050406030204" pitchFamily="18" charset="0"/>
                        </a:rPr>
                        <m:t>,</m:t>
                      </m:r>
                    </m:oMath>
                  </m:oMathPara>
                </a14:m>
                <a:endParaRPr lang="en-US" altLang="zh-CN" dirty="0" smtClean="0">
                  <a:solidFill>
                    <a:schemeClr val="tx1"/>
                  </a:solidFill>
                </a:endParaRPr>
              </a:p>
              <a:p>
                <a:pPr>
                  <a:defRPr/>
                </a:pPr>
                <a:r>
                  <a:rPr lang="zh-CN" altLang="en-US" dirty="0" smtClean="0"/>
                  <a:t>去心邻域为</a:t>
                </a:r>
                <a:endParaRPr lang="en-US" altLang="zh-CN" dirty="0" smtClean="0"/>
              </a:p>
              <a:p>
                <a:pPr marL="0" indent="0">
                  <a:buNone/>
                  <a:defRPr/>
                </a:pPr>
                <a14:m>
                  <m:oMathPara xmlns:m="http://schemas.openxmlformats.org/officeDocument/2006/math">
                    <m:oMathParaPr>
                      <m:jc m:val="centerGroup"/>
                    </m:oMathParaPr>
                    <m:oMath xmlns:m="http://schemas.openxmlformats.org/officeDocument/2006/math">
                      <m:limUpp>
                        <m:limUppPr>
                          <m:ctrlPr>
                            <a:rPr lang="en-US" altLang="zh-CN" b="0" i="1" smtClean="0">
                              <a:latin typeface="Cambria Math" panose="02040503050406030204" pitchFamily="18" charset="0"/>
                            </a:rPr>
                          </m:ctrlPr>
                        </m:limUppPr>
                        <m:e>
                          <m:r>
                            <a:rPr lang="en-US" altLang="zh-CN" i="1">
                              <a:latin typeface="Cambria Math" panose="02040503050406030204" pitchFamily="18" charset="0"/>
                            </a:rPr>
                            <m:t>𝑈</m:t>
                          </m:r>
                        </m:e>
                        <m:lim>
                          <m:r>
                            <a:rPr lang="en-US" altLang="zh-CN" b="0" i="1" smtClean="0">
                              <a:latin typeface="Cambria Math" panose="02040503050406030204" pitchFamily="18" charset="0"/>
                            </a:rPr>
                            <m:t>∘</m:t>
                          </m:r>
                        </m:lim>
                      </m:limUpp>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𝑋</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ℂ</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&gt;</m:t>
                          </m:r>
                          <m:r>
                            <a:rPr lang="en-US" altLang="zh-CN" i="1">
                              <a:latin typeface="Cambria Math" panose="02040503050406030204" pitchFamily="18" charset="0"/>
                            </a:rPr>
                            <m:t>𝑋</m:t>
                          </m:r>
                        </m:e>
                      </m:d>
                      <m:r>
                        <a:rPr lang="en-US" altLang="zh-CN" i="1" smtClean="0">
                          <a:latin typeface="Cambria Math" panose="02040503050406030204" pitchFamily="18" charset="0"/>
                        </a:rPr>
                        <m:t>.</m:t>
                      </m:r>
                    </m:oMath>
                  </m:oMathPara>
                </a14:m>
                <a:endParaRPr lang="en-US" altLang="zh-CN" dirty="0" smtClean="0"/>
              </a:p>
              <a:p>
                <a:pPr>
                  <a:defRPr/>
                </a:pPr>
                <a:r>
                  <a:rPr lang="zh-CN" altLang="en-US" dirty="0" smtClean="0">
                    <a:solidFill>
                      <a:schemeClr val="tx1"/>
                    </a:solidFill>
                  </a:rPr>
                  <a:t>那么 </a:t>
                </a:r>
                <a14:m>
                  <m:oMath xmlns:m="http://schemas.openxmlformats.org/officeDocument/2006/math">
                    <m:func>
                      <m:funcPr>
                        <m:ctrlPr>
                          <a:rPr lang="en-US" altLang="zh-CN" i="1" smtClean="0">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m:t>
                            </m:r>
                          </m:lim>
                        </m:limLow>
                      </m:fName>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𝑛</m:t>
                            </m:r>
                          </m:sub>
                        </m:sSub>
                      </m:e>
                    </m:func>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ℂ</m:t>
                        </m:r>
                      </m:e>
                      <m:sup>
                        <m:r>
                          <a:rPr lang="en-US" altLang="zh-CN" b="0" i="1" smtClean="0">
                            <a:solidFill>
                              <a:schemeClr val="tx1"/>
                            </a:solidFill>
                            <a:latin typeface="Cambria Math" panose="02040503050406030204" pitchFamily="18" charset="0"/>
                          </a:rPr>
                          <m:t>∗</m:t>
                        </m:r>
                      </m:sup>
                    </m:sSup>
                  </m:oMath>
                </a14:m>
                <a:r>
                  <a:rPr lang="en-US" altLang="zh-CN" dirty="0" smtClean="0">
                    <a:solidFill>
                      <a:schemeClr val="tx1"/>
                    </a:solidFill>
                  </a:rPr>
                  <a:t> </a:t>
                </a:r>
                <a:r>
                  <a:rPr lang="zh-CN" altLang="en-US" dirty="0" smtClean="0">
                    <a:solidFill>
                      <a:schemeClr val="tx1"/>
                    </a:solidFill>
                  </a:rPr>
                  <a:t>是指对任意 </a:t>
                </a:r>
                <a14:m>
                  <m:oMath xmlns:m="http://schemas.openxmlformats.org/officeDocument/2006/math">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𝜀</m:t>
                    </m:r>
                    <m:r>
                      <a:rPr lang="en-US" altLang="zh-CN" i="1">
                        <a:solidFill>
                          <a:schemeClr val="tx1"/>
                        </a:solidFill>
                        <a:latin typeface="Cambria Math" panose="02040503050406030204" pitchFamily="18" charset="0"/>
                      </a:rPr>
                      <m:t>&gt;0,∃</m:t>
                    </m:r>
                    <m:r>
                      <a:rPr lang="en-US" altLang="zh-CN" i="1">
                        <a:solidFill>
                          <a:schemeClr val="tx1"/>
                        </a:solidFill>
                        <a:latin typeface="Cambria Math" panose="02040503050406030204" pitchFamily="18" charset="0"/>
                      </a:rPr>
                      <m:t>𝑁</m:t>
                    </m:r>
                  </m:oMath>
                </a14:m>
                <a:r>
                  <a:rPr lang="en-US" altLang="zh-CN" dirty="0">
                    <a:solidFill>
                      <a:schemeClr val="tx1"/>
                    </a:solidFill>
                  </a:rPr>
                  <a:t> </a:t>
                </a:r>
                <a:r>
                  <a:rPr lang="zh-CN" altLang="en-US" dirty="0">
                    <a:solidFill>
                      <a:schemeClr val="tx1"/>
                    </a:solidFill>
                  </a:rPr>
                  <a:t>使得当 </a:t>
                </a:r>
                <a14:m>
                  <m:oMath xmlns:m="http://schemas.openxmlformats.org/officeDocument/2006/math">
                    <m:r>
                      <a:rPr lang="en-US" altLang="zh-CN" i="1">
                        <a:solidFill>
                          <a:schemeClr val="tx1"/>
                        </a:solidFill>
                        <a:latin typeface="Cambria Math" panose="02040503050406030204" pitchFamily="18" charset="0"/>
                      </a:rPr>
                      <m:t>𝑛</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𝑁</m:t>
                    </m:r>
                  </m:oMath>
                </a14:m>
                <a:r>
                  <a:rPr lang="en-US" altLang="zh-CN" dirty="0">
                    <a:solidFill>
                      <a:schemeClr val="tx1"/>
                    </a:solidFill>
                  </a:rPr>
                  <a:t> </a:t>
                </a:r>
                <a:r>
                  <a:rPr lang="zh-CN" altLang="en-US" dirty="0" smtClean="0">
                    <a:solidFill>
                      <a:schemeClr val="tx1"/>
                    </a:solidFill>
                  </a:rPr>
                  <a:t>时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𝑈</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𝜀</m:t>
                        </m:r>
                      </m:e>
                    </m:d>
                  </m:oMath>
                </a14:m>
                <a:r>
                  <a:rPr lang="en-US" altLang="zh-CN" dirty="0" smtClean="0">
                    <a:solidFill>
                      <a:schemeClr val="tx1"/>
                    </a:solidFill>
                  </a:rPr>
                  <a:t>.</a:t>
                </a:r>
                <a:endParaRPr lang="en-US" altLang="zh-CN" dirty="0" smtClean="0">
                  <a:solidFill>
                    <a:srgbClr val="0000FF"/>
                  </a:solidFill>
                </a:endParaRP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grpSp>
        <p:nvGrpSpPr>
          <p:cNvPr id="17" name="组合 16"/>
          <p:cNvGrpSpPr/>
          <p:nvPr/>
        </p:nvGrpSpPr>
        <p:grpSpPr>
          <a:xfrm>
            <a:off x="8400576" y="1124744"/>
            <a:ext cx="2880000" cy="2160000"/>
            <a:chOff x="2160000" y="3240000"/>
            <a:chExt cx="2880000" cy="2160000"/>
          </a:xfrm>
        </p:grpSpPr>
        <p:sp>
          <p:nvSpPr>
            <p:cNvPr id="16" name="矩形 15"/>
            <p:cNvSpPr/>
            <p:nvPr/>
          </p:nvSpPr>
          <p:spPr>
            <a:xfrm>
              <a:off x="2592000" y="3312000"/>
              <a:ext cx="2016224" cy="2016000"/>
            </a:xfrm>
            <a:prstGeom prst="rect">
              <a:avLst/>
            </a:prstGeom>
            <a:pattFill prst="wdUpDiag">
              <a:fgClr>
                <a:schemeClr val="accent2">
                  <a:lumMod val="40000"/>
                  <a:lumOff val="60000"/>
                </a:schemeClr>
              </a:fgClr>
              <a:bgClr>
                <a:schemeClr val="bg1"/>
              </a:bgClr>
            </a:patt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880000" y="3600000"/>
              <a:ext cx="1440000" cy="1440160"/>
            </a:xfrm>
            <a:prstGeom prst="ellipse">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x轴"/>
            <p:cNvCxnSpPr/>
            <p:nvPr/>
          </p:nvCxnSpPr>
          <p:spPr>
            <a:xfrm>
              <a:off x="2160000" y="4320000"/>
              <a:ext cx="288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x"/>
                <p:cNvSpPr txBox="1"/>
                <p:nvPr/>
              </p:nvSpPr>
              <p:spPr>
                <a:xfrm>
                  <a:off x="4680000" y="4320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xmlns="">
            <p:sp>
              <p:nvSpPr>
                <p:cNvPr id="7" name="x"/>
                <p:cNvSpPr txBox="1">
                  <a:spLocks noRot="1" noChangeAspect="1" noMove="1" noResize="1" noEditPoints="1" noAdjustHandles="1" noChangeArrowheads="1" noChangeShapeType="1" noTextEdit="1"/>
                </p:cNvSpPr>
                <p:nvPr/>
              </p:nvSpPr>
              <p:spPr>
                <a:xfrm>
                  <a:off x="4680000" y="4320000"/>
                  <a:ext cx="360000" cy="360000"/>
                </a:xfrm>
                <a:prstGeom prst="rect">
                  <a:avLst/>
                </a:prstGeom>
                <a:blipFill>
                  <a:blip r:embed="rId4"/>
                  <a:stretch>
                    <a:fillRect b="-16949"/>
                  </a:stretch>
                </a:blipFill>
              </p:spPr>
              <p:txBody>
                <a:bodyPr/>
                <a:lstStyle/>
                <a:p>
                  <a:r>
                    <a:rPr lang="zh-CN" altLang="en-US">
                      <a:noFill/>
                    </a:rPr>
                    <a:t> </a:t>
                  </a:r>
                </a:p>
              </p:txBody>
            </p:sp>
          </mc:Fallback>
        </mc:AlternateContent>
        <p:cxnSp>
          <p:nvCxnSpPr>
            <p:cNvPr id="8" name="y轴"/>
            <p:cNvCxnSpPr/>
            <p:nvPr/>
          </p:nvCxnSpPr>
          <p:spPr>
            <a:xfrm flipV="1">
              <a:off x="3600000" y="3240000"/>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y"/>
                <p:cNvSpPr txBox="1"/>
                <p:nvPr/>
              </p:nvSpPr>
              <p:spPr>
                <a:xfrm>
                  <a:off x="3240000" y="3240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xmlns="">
            <p:sp>
              <p:nvSpPr>
                <p:cNvPr id="9" name="y"/>
                <p:cNvSpPr txBox="1">
                  <a:spLocks noRot="1" noChangeAspect="1" noMove="1" noResize="1" noEditPoints="1" noAdjustHandles="1" noChangeArrowheads="1" noChangeShapeType="1" noTextEdit="1"/>
                </p:cNvSpPr>
                <p:nvPr/>
              </p:nvSpPr>
              <p:spPr>
                <a:xfrm>
                  <a:off x="3240000" y="3240000"/>
                  <a:ext cx="360000" cy="360000"/>
                </a:xfrm>
                <a:prstGeom prst="rect">
                  <a:avLst/>
                </a:prstGeom>
                <a:blipFill>
                  <a:blip r:embed="rId5"/>
                  <a:stretch>
                    <a:fillRect l="-5085" r="-3390" b="-44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
                <p:cNvSpPr txBox="1"/>
                <p:nvPr/>
              </p:nvSpPr>
              <p:spPr>
                <a:xfrm>
                  <a:off x="3240000" y="4320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xmlns="">
            <p:sp>
              <p:nvSpPr>
                <p:cNvPr id="10" name="O"/>
                <p:cNvSpPr txBox="1">
                  <a:spLocks noRot="1" noChangeAspect="1" noMove="1" noResize="1" noEditPoints="1" noAdjustHandles="1" noChangeArrowheads="1" noChangeShapeType="1" noTextEdit="1"/>
                </p:cNvSpPr>
                <p:nvPr/>
              </p:nvSpPr>
              <p:spPr>
                <a:xfrm>
                  <a:off x="3240000" y="4320000"/>
                  <a:ext cx="360000" cy="360000"/>
                </a:xfrm>
                <a:prstGeom prst="rect">
                  <a:avLst/>
                </a:prstGeom>
                <a:blipFill>
                  <a:blip r:embed="rId6"/>
                  <a:stretch>
                    <a:fillRect l="-3390" r="-13559" b="-2542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8623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2" end="2"/>
                                            </p:txEl>
                                          </p:spTgt>
                                        </p:tgtEl>
                                        <p:attrNameLst>
                                          <p:attrName>style.visibility</p:attrName>
                                        </p:attrNameLst>
                                      </p:cBhvr>
                                      <p:to>
                                        <p:strVal val="visible"/>
                                      </p:to>
                                    </p:set>
                                    <p:animEffect transition="in" filter="fade">
                                      <p:cBhvr>
                                        <p:cTn id="22" dur="500"/>
                                        <p:tgtEl>
                                          <p:spTgt spid="40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3" end="3"/>
                                            </p:txEl>
                                          </p:spTgt>
                                        </p:tgtEl>
                                        <p:attrNameLst>
                                          <p:attrName>style.visibility</p:attrName>
                                        </p:attrNameLst>
                                      </p:cBhvr>
                                      <p:to>
                                        <p:strVal val="visible"/>
                                      </p:to>
                                    </p:set>
                                    <p:animEffect transition="in" filter="fade">
                                      <p:cBhvr>
                                        <p:cTn id="27" dur="500"/>
                                        <p:tgtEl>
                                          <p:spTgt spid="40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4" end="4"/>
                                            </p:txEl>
                                          </p:spTgt>
                                        </p:tgtEl>
                                        <p:attrNameLst>
                                          <p:attrName>style.visibility</p:attrName>
                                        </p:attrNameLst>
                                      </p:cBhvr>
                                      <p:to>
                                        <p:strVal val="visible"/>
                                      </p:to>
                                    </p:set>
                                    <p:animEffect transition="in" filter="fade">
                                      <p:cBhvr>
                                        <p:cTn id="32"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solidFill>
                      <a:schemeClr val="tx1"/>
                    </a:solidFill>
                  </a:rPr>
                  <a:t>设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𝑖</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𝑖𝑦</m:t>
                    </m:r>
                  </m:oMath>
                </a14:m>
                <a:r>
                  <a:rPr lang="en-US" altLang="zh-CN" dirty="0" smtClean="0">
                    <a:solidFill>
                      <a:schemeClr val="tx1"/>
                    </a:solidFill>
                  </a:rPr>
                  <a:t>.</a:t>
                </a:r>
              </a:p>
              <a:p>
                <a:pPr>
                  <a:defRPr/>
                </a:pPr>
                <a:r>
                  <a:rPr lang="zh-CN" altLang="en-US" dirty="0" smtClean="0">
                    <a:solidFill>
                      <a:srgbClr val="0000FF"/>
                    </a:solidFill>
                  </a:rPr>
                  <a:t>定理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𝑛</m:t>
                            </m:r>
                          </m:sub>
                        </m:sSub>
                      </m:e>
                    </m:func>
                    <m:r>
                      <a:rPr lang="en-US" altLang="zh-CN" i="1">
                        <a:latin typeface="Cambria Math" panose="02040503050406030204" pitchFamily="18" charset="0"/>
                      </a:rPr>
                      <m:t>=</m:t>
                    </m:r>
                    <m:r>
                      <a:rPr lang="en-US" altLang="zh-CN" i="1">
                        <a:latin typeface="Cambria Math" panose="02040503050406030204" pitchFamily="18" charset="0"/>
                      </a:rPr>
                      <m:t>𝑧</m:t>
                    </m:r>
                  </m:oMath>
                </a14:m>
                <a:r>
                  <a:rPr lang="en-US" altLang="zh-CN" dirty="0"/>
                  <a:t> </a:t>
                </a:r>
                <a:r>
                  <a:rPr lang="zh-CN" altLang="en-US" dirty="0"/>
                  <a:t>当且仅当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Re</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𝑛</m:t>
                                </m:r>
                              </m:sub>
                            </m:sSub>
                          </m:e>
                        </m:func>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Re</m:t>
                        </m:r>
                      </m:fName>
                      <m:e>
                        <m:r>
                          <a:rPr lang="en-US" altLang="zh-CN" i="1">
                            <a:latin typeface="Cambria Math" panose="02040503050406030204" pitchFamily="18" charset="0"/>
                          </a:rPr>
                          <m:t>𝑧</m:t>
                        </m:r>
                      </m:e>
                    </m:func>
                  </m:oMath>
                </a14:m>
                <a:r>
                  <a:rPr lang="en-US" altLang="zh-CN" dirty="0"/>
                  <a:t> </a:t>
                </a:r>
                <a:r>
                  <a:rPr lang="zh-CN" altLang="en-US" dirty="0"/>
                  <a:t>且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Im</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𝑛</m:t>
                                </m:r>
                              </m:sub>
                            </m:sSub>
                          </m:e>
                        </m:func>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Im</m:t>
                        </m:r>
                      </m:fName>
                      <m:e>
                        <m:r>
                          <a:rPr lang="en-US" altLang="zh-CN" i="1">
                            <a:latin typeface="Cambria Math" panose="02040503050406030204" pitchFamily="18" charset="0"/>
                          </a:rPr>
                          <m:t>𝑧</m:t>
                        </m:r>
                      </m:e>
                    </m:func>
                  </m:oMath>
                </a14:m>
                <a:r>
                  <a:rPr lang="en-US" altLang="zh-CN" dirty="0"/>
                  <a:t>.</a:t>
                </a:r>
              </a:p>
              <a:p>
                <a:pPr>
                  <a:defRPr/>
                </a:pPr>
                <a:r>
                  <a:rPr lang="zh-CN" altLang="en-US" dirty="0" smtClean="0">
                    <a:solidFill>
                      <a:srgbClr val="0000FF"/>
                    </a:solidFill>
                  </a:rPr>
                  <a:t>证明 </a:t>
                </a:r>
                <a:r>
                  <a:rPr lang="zh-CN" altLang="en-US" dirty="0" smtClean="0">
                    <a:solidFill>
                      <a:schemeClr val="tx1"/>
                    </a:solidFill>
                  </a:rPr>
                  <a:t>由三角不等式</a:t>
                </a:r>
                <a:endParaRPr lang="en-US" altLang="zh-CN" dirty="0" smtClean="0">
                  <a:solidFill>
                    <a:schemeClr val="tx1"/>
                  </a:solidFill>
                </a:endParaRPr>
              </a:p>
              <a:p>
                <a:pPr marL="0" indent="0">
                  <a:buNone/>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d>
                        <m:dPr>
                          <m:begChr m:val="|"/>
                          <m:endChr m:val="|"/>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𝑦</m:t>
                              </m:r>
                            </m:e>
                            <m:sub>
                              <m:r>
                                <a:rPr lang="en-US" altLang="zh-CN" b="0" i="1" smtClean="0">
                                  <a:solidFill>
                                    <a:schemeClr val="tx1"/>
                                  </a:solidFill>
                                  <a:latin typeface="Cambria Math" panose="02040503050406030204" pitchFamily="18" charset="0"/>
                                </a:rPr>
                                <m:t>𝑛</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e>
                      </m:d>
                    </m:oMath>
                  </m:oMathPara>
                </a14:m>
                <a:endParaRPr lang="en-US" altLang="zh-CN" b="0" dirty="0" smtClean="0">
                  <a:solidFill>
                    <a:schemeClr val="tx1"/>
                  </a:solidFill>
                </a:endParaRPr>
              </a:p>
              <a:p>
                <a:pPr>
                  <a:defRPr/>
                </a:pPr>
                <a:r>
                  <a:rPr lang="zh-CN" altLang="en-US" dirty="0" smtClean="0">
                    <a:solidFill>
                      <a:schemeClr val="tx1"/>
                    </a:solidFill>
                  </a:rPr>
                  <a:t>易证</a:t>
                </a:r>
                <a:r>
                  <a:rPr lang="en-US" altLang="zh-CN" dirty="0" smtClean="0">
                    <a:solidFill>
                      <a:schemeClr val="tx1"/>
                    </a:solidFill>
                  </a:rPr>
                  <a:t>.</a:t>
                </a:r>
                <a:endParaRPr lang="en-US" altLang="zh-CN" dirty="0" smtClean="0">
                  <a:solidFill>
                    <a:srgbClr val="0000FF"/>
                  </a:solidFill>
                </a:endParaRPr>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519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chor="ctr"/>
              <a:lstStyle/>
              <a:p>
                <a:r>
                  <a:rPr lang="zh-CN" altLang="en-US" dirty="0" smtClean="0">
                    <a:solidFill>
                      <a:srgbClr val="0000FF"/>
                    </a:solidFill>
                  </a:rPr>
                  <a:t>例</a:t>
                </a:r>
                <a:r>
                  <a:rPr lang="zh-CN" altLang="en-US" dirty="0" smtClean="0">
                    <a:solidFill>
                      <a:srgbClr val="000000"/>
                    </a:solidFill>
                  </a:rPr>
                  <a:t> 下列数列是否收敛</a:t>
                </a:r>
                <a:r>
                  <a:rPr lang="en-US" altLang="zh-CN" dirty="0" smtClean="0">
                    <a:solidFill>
                      <a:srgbClr val="000000"/>
                    </a:solidFill>
                  </a:rPr>
                  <a:t>, </a:t>
                </a:r>
                <a:r>
                  <a:rPr lang="zh-CN" altLang="en-US" dirty="0" smtClean="0">
                    <a:solidFill>
                      <a:srgbClr val="000000"/>
                    </a:solidFill>
                  </a:rPr>
                  <a:t>如果收敛求出其极限</a:t>
                </a:r>
                <a:r>
                  <a:rPr lang="en-US" altLang="zh-CN" dirty="0" smtClean="0">
                    <a:solidFill>
                      <a:srgbClr val="000000"/>
                    </a:solidFill>
                  </a:rPr>
                  <a:t>.</a:t>
                </a:r>
              </a:p>
              <a:p>
                <a:r>
                  <a:rPr lang="en-US" altLang="zh-CN" dirty="0" smtClean="0">
                    <a:solidFill>
                      <a:srgbClr val="000000"/>
                    </a:solidFill>
                  </a:rPr>
                  <a:t>(1) </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𝑛</m:t>
                        </m:r>
                      </m:sub>
                    </m:sSub>
                    <m:r>
                      <a:rPr lang="en-US" altLang="zh-CN" b="0" i="1" smtClean="0">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1+</m:t>
                        </m:r>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a:rPr lang="en-US" altLang="zh-CN" b="0" i="1" smtClean="0">
                                <a:solidFill>
                                  <a:srgbClr val="000000"/>
                                </a:solidFill>
                                <a:latin typeface="Cambria Math" panose="02040503050406030204" pitchFamily="18" charset="0"/>
                              </a:rPr>
                              <m:t>𝑛</m:t>
                            </m:r>
                          </m:den>
                        </m:f>
                      </m:e>
                    </m:d>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𝑒</m:t>
                        </m:r>
                      </m:e>
                      <m:sup>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𝜋</m:t>
                            </m:r>
                          </m:num>
                          <m:den>
                            <m:r>
                              <a:rPr lang="en-US" altLang="zh-CN" b="0" i="1" smtClean="0">
                                <a:solidFill>
                                  <a:srgbClr val="000000"/>
                                </a:solidFill>
                                <a:latin typeface="Cambria Math" panose="02040503050406030204" pitchFamily="18" charset="0"/>
                              </a:rPr>
                              <m:t>𝑛</m:t>
                            </m:r>
                          </m:den>
                        </m:f>
                      </m:sup>
                    </m:sSup>
                  </m:oMath>
                </a14:m>
                <a:r>
                  <a:rPr lang="en-US" altLang="zh-CN" dirty="0" smtClean="0">
                    <a:solidFill>
                      <a:srgbClr val="000000"/>
                    </a:solidFill>
                  </a:rPr>
                  <a:t>, (2) </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𝑛</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𝑛</m:t>
                    </m:r>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cos</m:t>
                        </m:r>
                      </m:fName>
                      <m:e>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𝑛𝑖</m:t>
                            </m:r>
                          </m:e>
                        </m:d>
                      </m:e>
                    </m:func>
                  </m:oMath>
                </a14:m>
                <a:r>
                  <a:rPr lang="en-US" altLang="zh-CN" dirty="0" smtClean="0">
                    <a:solidFill>
                      <a:srgbClr val="000000"/>
                    </a:solidFill>
                  </a:rPr>
                  <a:t>.</a:t>
                </a:r>
              </a:p>
              <a:p>
                <a:r>
                  <a:rPr lang="zh-CN" altLang="en-US" dirty="0" smtClean="0">
                    <a:solidFill>
                      <a:srgbClr val="0000FF"/>
                    </a:solidFill>
                  </a:rPr>
                  <a:t>解</a:t>
                </a:r>
                <a:r>
                  <a:rPr lang="zh-CN" altLang="en-US" dirty="0" smtClean="0">
                    <a:solidFill>
                      <a:srgbClr val="000000"/>
                    </a:solidFill>
                  </a:rPr>
                  <a:t> </a:t>
                </a:r>
                <a:r>
                  <a:rPr lang="en-US" altLang="zh-CN" dirty="0" smtClean="0">
                    <a:solidFill>
                      <a:srgbClr val="000000"/>
                    </a:solidFill>
                  </a:rPr>
                  <a:t>(1) </a:t>
                </a:r>
                <a:r>
                  <a:rPr lang="zh-CN" altLang="en-US" dirty="0" smtClean="0">
                    <a:solidFill>
                      <a:srgbClr val="000000"/>
                    </a:solidFill>
                  </a:rPr>
                  <a:t>由于 </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𝑥</m:t>
                        </m:r>
                      </m:e>
                      <m:sub>
                        <m:r>
                          <a:rPr lang="en-US" altLang="zh-CN" b="0" i="1" smtClean="0">
                            <a:solidFill>
                              <a:srgbClr val="000000"/>
                            </a:solidFill>
                            <a:latin typeface="Cambria Math" panose="02040503050406030204" pitchFamily="18" charset="0"/>
                          </a:rPr>
                          <m:t>𝑛</m:t>
                        </m:r>
                      </m:sub>
                    </m:sSub>
                    <m:r>
                      <a:rPr lang="en-US" altLang="zh-CN" b="0" i="1" smtClean="0">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1+</m:t>
                        </m:r>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a:rPr lang="en-US" altLang="zh-CN" b="0" i="1" smtClean="0">
                                <a:solidFill>
                                  <a:srgbClr val="000000"/>
                                </a:solidFill>
                                <a:latin typeface="Cambria Math" panose="02040503050406030204" pitchFamily="18" charset="0"/>
                              </a:rPr>
                              <m:t>𝑛</m:t>
                            </m:r>
                          </m:den>
                        </m:f>
                      </m:e>
                    </m:d>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cos</m:t>
                        </m:r>
                      </m:fName>
                      <m:e>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𝜋</m:t>
                            </m:r>
                          </m:num>
                          <m:den>
                            <m:r>
                              <a:rPr lang="en-US" altLang="zh-CN" b="0" i="1" smtClean="0">
                                <a:solidFill>
                                  <a:srgbClr val="000000"/>
                                </a:solidFill>
                                <a:latin typeface="Cambria Math" panose="02040503050406030204" pitchFamily="18" charset="0"/>
                              </a:rPr>
                              <m:t>𝑛</m:t>
                            </m:r>
                          </m:den>
                        </m:f>
                      </m:e>
                    </m:func>
                    <m:r>
                      <a:rPr lang="en-US" altLang="zh-CN" b="0" i="1" smtClean="0">
                        <a:solidFill>
                          <a:srgbClr val="000000"/>
                        </a:solidFill>
                        <a:latin typeface="Cambria Math" panose="02040503050406030204" pitchFamily="18" charset="0"/>
                      </a:rPr>
                      <m:t>→1,</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𝑦</m:t>
                        </m:r>
                      </m:e>
                      <m:sub>
                        <m:r>
                          <a:rPr lang="en-US" altLang="zh-CN" b="0" i="1" smtClean="0">
                            <a:solidFill>
                              <a:srgbClr val="000000"/>
                            </a:solidFill>
                            <a:latin typeface="Cambria Math" panose="02040503050406030204" pitchFamily="18" charset="0"/>
                          </a:rPr>
                          <m:t>𝑛</m:t>
                        </m:r>
                      </m:sub>
                    </m:sSub>
                    <m:r>
                      <a:rPr lang="en-US" altLang="zh-CN" b="0" i="1" smtClean="0">
                        <a:solidFill>
                          <a:srgbClr val="000000"/>
                        </a:solidFill>
                        <a:latin typeface="Cambria Math" panose="02040503050406030204" pitchFamily="18" charset="0"/>
                      </a:rPr>
                      <m:t>=</m:t>
                    </m:r>
                    <m:d>
                      <m:dPr>
                        <m:ctrlPr>
                          <a:rPr lang="en-US" altLang="zh-CN" b="0" i="1" smtClean="0">
                            <a:solidFill>
                              <a:srgbClr val="000000"/>
                            </a:solidFill>
                            <a:latin typeface="Cambria Math" panose="02040503050406030204" pitchFamily="18" charset="0"/>
                          </a:rPr>
                        </m:ctrlPr>
                      </m:dPr>
                      <m:e>
                        <m:r>
                          <a:rPr lang="en-US" altLang="zh-CN" b="0" i="1" smtClean="0">
                            <a:solidFill>
                              <a:srgbClr val="000000"/>
                            </a:solidFill>
                            <a:latin typeface="Cambria Math" panose="02040503050406030204" pitchFamily="18" charset="0"/>
                          </a:rPr>
                          <m:t>1+</m:t>
                        </m:r>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1</m:t>
                            </m:r>
                          </m:num>
                          <m:den>
                            <m:r>
                              <a:rPr lang="en-US" altLang="zh-CN" b="0" i="1" smtClean="0">
                                <a:solidFill>
                                  <a:srgbClr val="000000"/>
                                </a:solidFill>
                                <a:latin typeface="Cambria Math" panose="02040503050406030204" pitchFamily="18" charset="0"/>
                              </a:rPr>
                              <m:t>𝑛</m:t>
                            </m:r>
                          </m:den>
                        </m:f>
                      </m:e>
                    </m:d>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sin</m:t>
                        </m:r>
                      </m:fName>
                      <m:e>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𝜋</m:t>
                            </m:r>
                          </m:num>
                          <m:den>
                            <m:r>
                              <a:rPr lang="en-US" altLang="zh-CN" b="0" i="1" smtClean="0">
                                <a:solidFill>
                                  <a:srgbClr val="000000"/>
                                </a:solidFill>
                                <a:latin typeface="Cambria Math" panose="02040503050406030204" pitchFamily="18" charset="0"/>
                              </a:rPr>
                              <m:t>𝑛</m:t>
                            </m:r>
                          </m:den>
                        </m:f>
                      </m:e>
                    </m:func>
                    <m:r>
                      <a:rPr lang="en-US" altLang="zh-CN" b="0" i="1" smtClean="0">
                        <a:solidFill>
                          <a:srgbClr val="000000"/>
                        </a:solidFill>
                        <a:latin typeface="Cambria Math" panose="02040503050406030204" pitchFamily="18" charset="0"/>
                      </a:rPr>
                      <m:t>→0</m:t>
                    </m:r>
                  </m:oMath>
                </a14:m>
                <a:r>
                  <a:rPr lang="en-US" altLang="zh-CN" dirty="0" smtClean="0">
                    <a:solidFill>
                      <a:srgbClr val="000000"/>
                    </a:solidFill>
                  </a:rPr>
                  <a:t>, </a:t>
                </a:r>
                <a:r>
                  <a:rPr lang="zh-CN" altLang="en-US" dirty="0" smtClean="0">
                    <a:solidFill>
                      <a:srgbClr val="000000"/>
                    </a:solidFill>
                  </a:rPr>
                  <a:t>因此 </a:t>
                </a:r>
                <a14:m>
                  <m:oMath xmlns:m="http://schemas.openxmlformats.org/officeDocument/2006/math">
                    <m:d>
                      <m:dPr>
                        <m:begChr m:val="{"/>
                        <m:endChr m:val="}"/>
                        <m:ctrlPr>
                          <a:rPr lang="en-US" altLang="zh-CN" b="0" i="1" dirty="0" smtClean="0">
                            <a:solidFill>
                              <a:srgbClr val="000000"/>
                            </a:solidFill>
                            <a:latin typeface="Cambria Math" panose="02040503050406030204" pitchFamily="18" charset="0"/>
                          </a:rPr>
                        </m:ctrlPr>
                      </m:dPr>
                      <m:e>
                        <m:sSub>
                          <m:sSubPr>
                            <m:ctrlPr>
                              <a:rPr lang="en-US" altLang="zh-CN" b="0" i="1" dirty="0" smtClean="0">
                                <a:solidFill>
                                  <a:srgbClr val="000000"/>
                                </a:solidFill>
                                <a:latin typeface="Cambria Math" panose="02040503050406030204" pitchFamily="18" charset="0"/>
                              </a:rPr>
                            </m:ctrlPr>
                          </m:sSubPr>
                          <m:e>
                            <m:r>
                              <a:rPr lang="en-US" altLang="zh-CN" b="0" i="1" dirty="0" smtClean="0">
                                <a:solidFill>
                                  <a:srgbClr val="000000"/>
                                </a:solidFill>
                                <a:latin typeface="Cambria Math" panose="02040503050406030204" pitchFamily="18" charset="0"/>
                              </a:rPr>
                              <m:t>𝑧</m:t>
                            </m:r>
                          </m:e>
                          <m:sub>
                            <m:r>
                              <a:rPr lang="en-US" altLang="zh-CN" b="0" i="1" dirty="0" smtClean="0">
                                <a:solidFill>
                                  <a:srgbClr val="000000"/>
                                </a:solidFill>
                                <a:latin typeface="Cambria Math" panose="02040503050406030204" pitchFamily="18" charset="0"/>
                              </a:rPr>
                              <m:t>𝑛</m:t>
                            </m:r>
                          </m:sub>
                        </m:sSub>
                      </m:e>
                    </m:d>
                  </m:oMath>
                </a14:m>
                <a:r>
                  <a:rPr lang="zh-CN" altLang="en-US" dirty="0" smtClean="0">
                    <a:solidFill>
                      <a:srgbClr val="000000"/>
                    </a:solidFill>
                  </a:rPr>
                  <a:t> 收敛且 </a:t>
                </a:r>
                <a14:m>
                  <m:oMath xmlns:m="http://schemas.openxmlformats.org/officeDocument/2006/math">
                    <m:func>
                      <m:funcPr>
                        <m:ctrlPr>
                          <a:rPr lang="en-US" altLang="zh-CN" b="0" i="1" smtClean="0">
                            <a:solidFill>
                              <a:srgbClr val="000000"/>
                            </a:solidFill>
                            <a:latin typeface="Cambria Math" panose="02040503050406030204" pitchFamily="18" charset="0"/>
                          </a:rPr>
                        </m:ctrlPr>
                      </m:funcPr>
                      <m:fName>
                        <m:limLow>
                          <m:limLowPr>
                            <m:ctrlPr>
                              <a:rPr lang="en-US" altLang="zh-CN" b="0" i="1" smtClean="0">
                                <a:solidFill>
                                  <a:srgbClr val="000000"/>
                                </a:solidFill>
                                <a:latin typeface="Cambria Math" panose="02040503050406030204" pitchFamily="18" charset="0"/>
                              </a:rPr>
                            </m:ctrlPr>
                          </m:limLowPr>
                          <m:e>
                            <m:r>
                              <m:rPr>
                                <m:sty m:val="p"/>
                              </m:rPr>
                              <a:rPr lang="en-US" altLang="zh-CN" b="0" i="0" smtClean="0">
                                <a:solidFill>
                                  <a:srgbClr val="000000"/>
                                </a:solidFill>
                                <a:latin typeface="Cambria Math" panose="02040503050406030204" pitchFamily="18" charset="0"/>
                              </a:rPr>
                              <m:t>lim</m:t>
                            </m:r>
                          </m:e>
                          <m:lim>
                            <m:r>
                              <a:rPr lang="en-US" altLang="zh-CN" b="0" i="1" smtClean="0">
                                <a:solidFill>
                                  <a:srgbClr val="000000"/>
                                </a:solidFill>
                                <a:latin typeface="Cambria Math" panose="02040503050406030204" pitchFamily="18" charset="0"/>
                              </a:rPr>
                              <m:t>𝑛</m:t>
                            </m:r>
                            <m:r>
                              <a:rPr lang="en-US" altLang="zh-CN" b="0" i="1" smtClean="0">
                                <a:solidFill>
                                  <a:srgbClr val="000000"/>
                                </a:solidFill>
                                <a:latin typeface="Cambria Math" panose="02040503050406030204" pitchFamily="18" charset="0"/>
                              </a:rPr>
                              <m:t>→∞</m:t>
                            </m:r>
                          </m:lim>
                        </m:limLow>
                      </m:fName>
                      <m:e>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𝑛</m:t>
                            </m:r>
                          </m:sub>
                        </m:sSub>
                      </m:e>
                    </m:func>
                    <m:r>
                      <a:rPr lang="en-US" altLang="zh-CN" b="0" i="1" smtClean="0">
                        <a:solidFill>
                          <a:srgbClr val="000000"/>
                        </a:solidFill>
                        <a:latin typeface="Cambria Math" panose="02040503050406030204" pitchFamily="18" charset="0"/>
                      </a:rPr>
                      <m:t>=1</m:t>
                    </m:r>
                  </m:oMath>
                </a14:m>
                <a:r>
                  <a:rPr lang="en-US" altLang="zh-CN" dirty="0" smtClean="0">
                    <a:solidFill>
                      <a:srgbClr val="000000"/>
                    </a:solidFill>
                  </a:rPr>
                  <a:t>.</a:t>
                </a:r>
              </a:p>
              <a:p>
                <a:r>
                  <a:rPr lang="en-US" altLang="zh-CN" dirty="0" smtClean="0">
                    <a:solidFill>
                      <a:srgbClr val="000000"/>
                    </a:solidFill>
                  </a:rPr>
                  <a:t>(2) </a:t>
                </a:r>
                <a:r>
                  <a:rPr lang="zh-CN" altLang="en-US" dirty="0">
                    <a:solidFill>
                      <a:srgbClr val="000000"/>
                    </a:solidFill>
                  </a:rPr>
                  <a:t>由于 </a:t>
                </a:r>
                <a14:m>
                  <m:oMath xmlns:m="http://schemas.openxmlformats.org/officeDocument/2006/math">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𝑧</m:t>
                        </m:r>
                      </m:e>
                      <m:sub>
                        <m:r>
                          <a:rPr lang="en-US" altLang="zh-CN" b="0" i="1" smtClean="0">
                            <a:solidFill>
                              <a:srgbClr val="000000"/>
                            </a:solidFill>
                            <a:latin typeface="Cambria Math" panose="02040503050406030204" pitchFamily="18" charset="0"/>
                          </a:rPr>
                          <m:t>𝑛</m:t>
                        </m:r>
                      </m:sub>
                    </m:sSub>
                    <m:r>
                      <a:rPr lang="en-US" altLang="zh-CN" b="0" i="1" smtClean="0">
                        <a:solidFill>
                          <a:srgbClr val="000000"/>
                        </a:solidFill>
                        <a:latin typeface="Cambria Math" panose="02040503050406030204" pitchFamily="18" charset="0"/>
                      </a:rPr>
                      <m:t>=</m:t>
                    </m:r>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𝑛</m:t>
                        </m:r>
                        <m:d>
                          <m:dPr>
                            <m:ctrlPr>
                              <a:rPr lang="en-US" altLang="zh-CN" b="0" i="1" smtClean="0">
                                <a:solidFill>
                                  <a:srgbClr val="000000"/>
                                </a:solidFill>
                                <a:latin typeface="Cambria Math" panose="02040503050406030204" pitchFamily="18" charset="0"/>
                              </a:rPr>
                            </m:ctrlPr>
                          </m:dPr>
                          <m:e>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𝑒</m:t>
                                </m:r>
                              </m:e>
                              <m:sup>
                                <m:r>
                                  <a:rPr lang="en-US" altLang="zh-CN" b="0" i="1" smtClean="0">
                                    <a:solidFill>
                                      <a:srgbClr val="000000"/>
                                    </a:solidFill>
                                    <a:latin typeface="Cambria Math" panose="02040503050406030204" pitchFamily="18" charset="0"/>
                                  </a:rPr>
                                  <m:t>𝑛</m:t>
                                </m:r>
                              </m:sup>
                            </m:sSup>
                            <m:r>
                              <a:rPr lang="en-US" altLang="zh-CN" b="0" i="1" smtClean="0">
                                <a:solidFill>
                                  <a:srgbClr val="000000"/>
                                </a:solidFill>
                                <a:latin typeface="Cambria Math" panose="02040503050406030204" pitchFamily="18" charset="0"/>
                              </a:rPr>
                              <m:t>+</m:t>
                            </m:r>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𝑒</m:t>
                                </m:r>
                              </m:e>
                              <m:sup>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𝑛</m:t>
                                </m:r>
                              </m:sup>
                            </m:sSup>
                          </m:e>
                        </m:d>
                      </m:num>
                      <m:den>
                        <m:r>
                          <a:rPr lang="en-US" altLang="zh-CN" b="0" i="1" smtClean="0">
                            <a:solidFill>
                              <a:srgbClr val="000000"/>
                            </a:solidFill>
                            <a:latin typeface="Cambria Math" panose="02040503050406030204" pitchFamily="18" charset="0"/>
                          </a:rPr>
                          <m:t>2</m:t>
                        </m:r>
                      </m:den>
                    </m:f>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𝑥</m:t>
                        </m:r>
                      </m:e>
                      <m:sub>
                        <m:r>
                          <a:rPr lang="en-US" altLang="zh-CN" b="0" i="1" smtClean="0">
                            <a:solidFill>
                              <a:srgbClr val="000000"/>
                            </a:solidFill>
                            <a:latin typeface="Cambria Math" panose="02040503050406030204" pitchFamily="18" charset="0"/>
                          </a:rPr>
                          <m:t>𝑛</m:t>
                        </m:r>
                      </m:sub>
                    </m:sSub>
                    <m:r>
                      <a:rPr lang="en-US" altLang="zh-CN"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m:t>
                    </m:r>
                  </m:oMath>
                </a14:m>
                <a:r>
                  <a:rPr lang="en-US" altLang="zh-CN" dirty="0">
                    <a:solidFill>
                      <a:srgbClr val="000000"/>
                    </a:solidFill>
                  </a:rPr>
                  <a:t>, </a:t>
                </a:r>
                <a:r>
                  <a:rPr lang="zh-CN" altLang="en-US" dirty="0" smtClean="0">
                    <a:solidFill>
                      <a:srgbClr val="000000"/>
                    </a:solidFill>
                  </a:rPr>
                  <a:t>因此 </a:t>
                </a:r>
                <a14:m>
                  <m:oMath xmlns:m="http://schemas.openxmlformats.org/officeDocument/2006/math">
                    <m:d>
                      <m:dPr>
                        <m:begChr m:val="{"/>
                        <m:endChr m:val="}"/>
                        <m:ctrlPr>
                          <a:rPr lang="en-US" altLang="zh-CN" i="1" dirty="0">
                            <a:solidFill>
                              <a:srgbClr val="000000"/>
                            </a:solidFill>
                            <a:latin typeface="Cambria Math" panose="02040503050406030204" pitchFamily="18" charset="0"/>
                          </a:rPr>
                        </m:ctrlPr>
                      </m:dPr>
                      <m:e>
                        <m:sSub>
                          <m:sSubPr>
                            <m:ctrlPr>
                              <a:rPr lang="en-US" altLang="zh-CN" i="1" dirty="0">
                                <a:solidFill>
                                  <a:srgbClr val="000000"/>
                                </a:solidFill>
                                <a:latin typeface="Cambria Math" panose="02040503050406030204" pitchFamily="18" charset="0"/>
                              </a:rPr>
                            </m:ctrlPr>
                          </m:sSubPr>
                          <m:e>
                            <m:r>
                              <a:rPr lang="en-US" altLang="zh-CN" i="1" dirty="0">
                                <a:solidFill>
                                  <a:srgbClr val="000000"/>
                                </a:solidFill>
                                <a:latin typeface="Cambria Math" panose="02040503050406030204" pitchFamily="18" charset="0"/>
                              </a:rPr>
                              <m:t>𝑧</m:t>
                            </m:r>
                          </m:e>
                          <m:sub>
                            <m:r>
                              <a:rPr lang="en-US" altLang="zh-CN" i="1" dirty="0">
                                <a:solidFill>
                                  <a:srgbClr val="000000"/>
                                </a:solidFill>
                                <a:latin typeface="Cambria Math" panose="02040503050406030204" pitchFamily="18" charset="0"/>
                              </a:rPr>
                              <m:t>𝑛</m:t>
                            </m:r>
                          </m:sub>
                        </m:sSub>
                      </m:e>
                    </m:d>
                  </m:oMath>
                </a14:m>
                <a:r>
                  <a:rPr lang="zh-CN" altLang="en-US" dirty="0">
                    <a:solidFill>
                      <a:srgbClr val="000000"/>
                    </a:solidFill>
                  </a:rPr>
                  <a:t> </a:t>
                </a:r>
                <a:r>
                  <a:rPr lang="zh-CN" altLang="en-US" dirty="0" smtClean="0">
                    <a:solidFill>
                      <a:srgbClr val="000000"/>
                    </a:solidFill>
                  </a:rPr>
                  <a:t>发散</a:t>
                </a:r>
                <a:r>
                  <a:rPr lang="en-US" altLang="zh-CN" dirty="0" smtClean="0">
                    <a:solidFill>
                      <a:srgbClr val="000000"/>
                    </a:solidFill>
                  </a:rPr>
                  <a:t>.</a:t>
                </a:r>
                <a:endParaRPr lang="en-US" altLang="zh-CN" dirty="0">
                  <a:solidFill>
                    <a:srgbClr val="000000"/>
                  </a:solidFill>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019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098" name="正文"/>
              <p:cNvSpPr>
                <a:spLocks noGrp="1" noChangeArrowheads="1"/>
              </p:cNvSpPr>
              <p:nvPr>
                <p:ph type="body" sz="quarter" idx="10"/>
              </p:nvPr>
            </p:nvSpPr>
            <p:spPr/>
            <p:txBody>
              <a:bodyPr anchor="ctr"/>
              <a:lstStyle/>
              <a:p>
                <a:pPr marL="0" indent="0" algn="ctr">
                  <a:buNone/>
                  <a:defRPr/>
                </a:pPr>
                <a:r>
                  <a:rPr lang="zh-CN" altLang="en-US" b="1" dirty="0" smtClean="0">
                    <a:solidFill>
                      <a:srgbClr val="00B050"/>
                    </a:solidFill>
                  </a:rPr>
                  <a:t>函数的极限</a:t>
                </a:r>
                <a:endParaRPr lang="en-US" altLang="zh-CN" b="1" dirty="0">
                  <a:solidFill>
                    <a:srgbClr val="00B050"/>
                  </a:solidFill>
                </a:endParaRPr>
              </a:p>
              <a:p>
                <a:pPr>
                  <a:defRPr/>
                </a:pPr>
                <a:r>
                  <a:rPr lang="zh-CN" altLang="en-US" dirty="0" smtClean="0">
                    <a:solidFill>
                      <a:srgbClr val="0000FF"/>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zh-CN" altLang="en-US" dirty="0" smtClean="0"/>
                  <a:t> 的某个去心邻域内有定义</a:t>
                </a:r>
                <a:r>
                  <a:rPr lang="en-US" altLang="zh-CN" dirty="0" smtClean="0"/>
                  <a:t>.</a:t>
                </a:r>
              </a:p>
              <a:p>
                <a:pPr>
                  <a:defRPr/>
                </a:pPr>
                <a:r>
                  <a:rPr lang="zh-CN" altLang="en-US" dirty="0" smtClean="0"/>
                  <a:t>如果存在复数 </a:t>
                </a:r>
                <a14:m>
                  <m:oMath xmlns:m="http://schemas.openxmlformats.org/officeDocument/2006/math">
                    <m:r>
                      <a:rPr lang="en-US" altLang="zh-CN" b="0" i="1" smtClean="0">
                        <a:latin typeface="Cambria Math" panose="02040503050406030204" pitchFamily="18" charset="0"/>
                      </a:rPr>
                      <m:t>𝐴</m:t>
                    </m:r>
                  </m:oMath>
                </a14:m>
                <a:r>
                  <a:rPr lang="zh-CN" altLang="en-US" dirty="0" smtClean="0"/>
                  <a:t> 使得 </a:t>
                </a:r>
                <a:endParaRPr lang="en-US" altLang="zh-CN" dirty="0" smtClean="0"/>
              </a:p>
              <a:p>
                <a:pPr marL="0" indent="0" algn="ctr">
                  <a:buNone/>
                  <a:defRPr/>
                </a:pPr>
                <a14:m>
                  <m:oMath xmlns:m="http://schemas.openxmlformats.org/officeDocument/2006/math">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𝜀</m:t>
                    </m:r>
                    <m:r>
                      <a:rPr lang="en-US" altLang="zh-CN" b="0" i="1" smtClean="0">
                        <a:solidFill>
                          <a:srgbClr val="FF0000"/>
                        </a:solidFill>
                        <a:latin typeface="Cambria Math" panose="02040503050406030204" pitchFamily="18" charset="0"/>
                      </a:rPr>
                      <m:t>&gt;0</m:t>
                    </m:r>
                    <m:r>
                      <a:rPr lang="en-US" altLang="zh-CN" b="0" i="0"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𝛿</m:t>
                    </m:r>
                    <m:r>
                      <a:rPr lang="en-US" altLang="zh-CN" b="0" i="1" smtClean="0">
                        <a:solidFill>
                          <a:srgbClr val="FF0000"/>
                        </a:solidFill>
                        <a:latin typeface="Cambria Math" panose="02040503050406030204" pitchFamily="18" charset="0"/>
                      </a:rPr>
                      <m:t>&gt;0</m:t>
                    </m:r>
                  </m:oMath>
                </a14:m>
                <a:r>
                  <a:rPr lang="en-US" altLang="zh-CN" b="0" dirty="0" smtClean="0">
                    <a:solidFill>
                      <a:srgbClr val="FF0000"/>
                    </a:solidFill>
                  </a:rPr>
                  <a:t> </a:t>
                </a:r>
                <a:r>
                  <a:rPr lang="zh-CN" altLang="en-US" b="0" dirty="0" smtClean="0">
                    <a:solidFill>
                      <a:srgbClr val="FF0000"/>
                    </a:solidFill>
                  </a:rPr>
                  <a:t>使得当 </a:t>
                </a:r>
                <a14:m>
                  <m:oMath xmlns:m="http://schemas.openxmlformats.org/officeDocument/2006/math">
                    <m:r>
                      <a:rPr lang="en-US" altLang="zh-CN" b="0" i="0" smtClean="0">
                        <a:solidFill>
                          <a:srgbClr val="FF0000"/>
                        </a:solidFill>
                        <a:latin typeface="Cambria Math" panose="02040503050406030204" pitchFamily="18" charset="0"/>
                      </a:rPr>
                      <m:t>0&lt;</m:t>
                    </m:r>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𝑧</m:t>
                        </m:r>
                        <m:r>
                          <a:rPr lang="en-US" altLang="zh-CN" b="0" i="1" smtClean="0">
                            <a:solidFill>
                              <a:srgbClr val="FF0000"/>
                            </a:solidFill>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𝑧</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&lt;</m:t>
                    </m:r>
                    <m:r>
                      <a:rPr lang="en-US" altLang="zh-CN" b="0" i="1" smtClean="0">
                        <a:solidFill>
                          <a:srgbClr val="FF0000"/>
                        </a:solidFill>
                        <a:latin typeface="Cambria Math" panose="02040503050406030204" pitchFamily="18" charset="0"/>
                      </a:rPr>
                      <m:t>𝛿</m:t>
                    </m:r>
                  </m:oMath>
                </a14:m>
                <a:r>
                  <a:rPr lang="en-US" altLang="zh-CN" b="0" dirty="0" smtClean="0">
                    <a:solidFill>
                      <a:srgbClr val="FF0000"/>
                    </a:solidFill>
                  </a:rPr>
                  <a:t> </a:t>
                </a:r>
                <a:r>
                  <a:rPr lang="zh-CN" altLang="en-US" b="0" dirty="0" smtClean="0">
                    <a:solidFill>
                      <a:srgbClr val="FF0000"/>
                    </a:solidFill>
                  </a:rPr>
                  <a:t>时</a:t>
                </a:r>
                <a:r>
                  <a:rPr lang="en-US" altLang="zh-CN" b="0" dirty="0" smtClean="0">
                    <a:solidFill>
                      <a:srgbClr val="FF0000"/>
                    </a:solidFill>
                  </a:rPr>
                  <a:t>, </a:t>
                </a:r>
                <a:r>
                  <a:rPr lang="zh-CN" altLang="en-US" b="0" dirty="0" smtClean="0">
                    <a:solidFill>
                      <a:srgbClr val="FF0000"/>
                    </a:solidFill>
                  </a:rPr>
                  <a:t>有 </a:t>
                </a:r>
                <a14:m>
                  <m:oMath xmlns:m="http://schemas.openxmlformats.org/officeDocument/2006/math">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𝑧</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𝐴</m:t>
                        </m:r>
                      </m:e>
                    </m:d>
                    <m:r>
                      <a:rPr lang="en-US" altLang="zh-CN" b="0" i="1" smtClean="0">
                        <a:solidFill>
                          <a:srgbClr val="FF0000"/>
                        </a:solidFill>
                        <a:latin typeface="Cambria Math" panose="02040503050406030204" pitchFamily="18" charset="0"/>
                      </a:rPr>
                      <m:t>&lt;</m:t>
                    </m:r>
                    <m:r>
                      <a:rPr lang="en-US" altLang="zh-CN" b="0" i="1" smtClean="0">
                        <a:solidFill>
                          <a:srgbClr val="FF0000"/>
                        </a:solidFill>
                        <a:latin typeface="Cambria Math" panose="02040503050406030204" pitchFamily="18" charset="0"/>
                      </a:rPr>
                      <m:t>𝜀</m:t>
                    </m:r>
                    <m:r>
                      <a:rPr lang="en-US" altLang="zh-CN" b="0" i="1" smtClean="0">
                        <a:solidFill>
                          <a:srgbClr val="FF0000"/>
                        </a:solidFill>
                        <a:latin typeface="Cambria Math" panose="02040503050406030204" pitchFamily="18" charset="0"/>
                      </a:rPr>
                      <m:t>,</m:t>
                    </m:r>
                  </m:oMath>
                </a14:m>
                <a:endParaRPr lang="en-US" altLang="zh-CN" b="0" dirty="0" smtClean="0">
                  <a:solidFill>
                    <a:srgbClr val="FF0000"/>
                  </a:solidFill>
                </a:endParaRPr>
              </a:p>
              <a:p>
                <a:pPr>
                  <a:defRPr/>
                </a:pPr>
                <a:r>
                  <a:rPr lang="zh-CN" altLang="en-US" dirty="0" smtClean="0"/>
                  <a:t>则</a:t>
                </a:r>
                <a:r>
                  <a:rPr lang="zh-CN" altLang="en-US" dirty="0"/>
                  <a:t>称 </a:t>
                </a:r>
                <a14:m>
                  <m:oMath xmlns:m="http://schemas.openxmlformats.org/officeDocument/2006/math">
                    <m:r>
                      <a:rPr lang="en-US" altLang="zh-CN" i="1">
                        <a:latin typeface="Cambria Math" panose="02040503050406030204" pitchFamily="18" charset="0"/>
                      </a:rPr>
                      <m:t>𝐴</m:t>
                    </m:r>
                  </m:oMath>
                </a14:m>
                <a:r>
                  <a:rPr lang="zh-CN" altLang="en-US" dirty="0"/>
                  <a:t> 为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b="0" i="1" dirty="0" smtClean="0">
                            <a:latin typeface="Cambria Math" panose="02040503050406030204" pitchFamily="18" charset="0"/>
                          </a:rPr>
                          <m:t>𝑧</m:t>
                        </m:r>
                      </m:e>
                    </m:d>
                  </m:oMath>
                </a14:m>
                <a:r>
                  <a:rPr lang="zh-CN" altLang="en-US" dirty="0"/>
                  <a:t> 当 </a:t>
                </a:r>
                <a14:m>
                  <m:oMath xmlns:m="http://schemas.openxmlformats.org/officeDocument/2006/math">
                    <m:r>
                      <a:rPr lang="en-US" altLang="zh-CN" b="0" i="1" dirty="0" smtClean="0">
                        <a:latin typeface="Cambria Math" panose="02040503050406030204" pitchFamily="18" charset="0"/>
                      </a:rPr>
                      <m:t>𝑧</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i="1" dirty="0">
                            <a:latin typeface="Cambria Math" panose="02040503050406030204" pitchFamily="18" charset="0"/>
                          </a:rPr>
                          <m:t>0</m:t>
                        </m:r>
                      </m:sub>
                    </m:sSub>
                  </m:oMath>
                </a14:m>
                <a:r>
                  <a:rPr lang="zh-CN" altLang="en-US" dirty="0"/>
                  <a:t> 时的</a:t>
                </a:r>
                <a:r>
                  <a:rPr lang="zh-CN" altLang="en-US" dirty="0">
                    <a:solidFill>
                      <a:srgbClr val="00B050"/>
                    </a:solidFill>
                  </a:rPr>
                  <a:t>极限</a:t>
                </a:r>
                <a:r>
                  <a:rPr lang="en-US" altLang="zh-CN" dirty="0"/>
                  <a:t>, </a:t>
                </a:r>
                <a:r>
                  <a:rPr lang="zh-CN" altLang="en-US" dirty="0"/>
                  <a:t>记为 </a:t>
                </a:r>
                <a14:m>
                  <m:oMath xmlns:m="http://schemas.openxmlformats.org/officeDocument/2006/math">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a:rPr lang="en-US" altLang="zh-CN" b="0" i="1" smtClean="0">
                            <a:solidFill>
                              <a:srgbClr val="00B050"/>
                            </a:solidFill>
                            <a:latin typeface="Cambria Math" panose="02040503050406030204" pitchFamily="18" charset="0"/>
                          </a:rPr>
                          <m:t>𝑧</m:t>
                        </m:r>
                        <m:r>
                          <a:rPr lang="en-US" altLang="zh-CN" i="1">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0</m:t>
                            </m:r>
                          </m:sub>
                        </m:sSub>
                      </m:lim>
                    </m:limLow>
                    <m:r>
                      <a:rPr lang="en-US" altLang="zh-CN" i="1">
                        <a:solidFill>
                          <a:srgbClr val="00B050"/>
                        </a:solidFill>
                        <a:latin typeface="Cambria Math" panose="02040503050406030204" pitchFamily="18" charset="0"/>
                      </a:rPr>
                      <m:t> </m:t>
                    </m:r>
                    <m:r>
                      <a:rPr lang="en-US" altLang="zh-CN" i="1">
                        <a:solidFill>
                          <a:srgbClr val="00B050"/>
                        </a:solidFill>
                        <a:latin typeface="Cambria Math" panose="02040503050406030204" pitchFamily="18" charset="0"/>
                      </a:rPr>
                      <m:t>𝑓</m:t>
                    </m:r>
                    <m:d>
                      <m:dPr>
                        <m:ctrlPr>
                          <a:rPr lang="en-US" altLang="zh-CN" i="1">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𝑧</m:t>
                        </m:r>
                      </m:e>
                    </m:d>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𝐴</m:t>
                    </m:r>
                  </m:oMath>
                </a14:m>
                <a:r>
                  <a:rPr lang="en-US" altLang="zh-CN" dirty="0"/>
                  <a:t> </a:t>
                </a:r>
                <a:r>
                  <a:rPr lang="zh-CN" altLang="en-US" dirty="0"/>
                  <a:t>或 </a:t>
                </a:r>
                <a14:m>
                  <m:oMath xmlns:m="http://schemas.openxmlformats.org/officeDocument/2006/math">
                    <m:r>
                      <a:rPr lang="en-US" altLang="zh-CN" i="1">
                        <a:solidFill>
                          <a:srgbClr val="00B050"/>
                        </a:solidFill>
                        <a:latin typeface="Cambria Math" panose="02040503050406030204" pitchFamily="18" charset="0"/>
                      </a:rPr>
                      <m:t>𝑓</m:t>
                    </m:r>
                    <m:d>
                      <m:dPr>
                        <m:ctrlPr>
                          <a:rPr lang="en-US" altLang="zh-CN" i="1">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𝑧</m:t>
                        </m:r>
                      </m:e>
                    </m:d>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𝐴</m:t>
                    </m:r>
                    <m:r>
                      <a:rPr lang="en-US" altLang="zh-CN" i="1">
                        <a:solidFill>
                          <a:srgbClr val="00B050"/>
                        </a:solidFill>
                        <a:latin typeface="Cambria Math" panose="02040503050406030204" pitchFamily="18" charset="0"/>
                      </a:rPr>
                      <m:t> </m:t>
                    </m:r>
                    <m:d>
                      <m:dPr>
                        <m:ctrlPr>
                          <a:rPr lang="en-US" altLang="zh-CN" i="1">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𝑧</m:t>
                        </m:r>
                        <m:r>
                          <a:rPr lang="en-US" altLang="zh-CN" i="1">
                            <a:solidFill>
                              <a:srgbClr val="00B050"/>
                            </a:solidFill>
                            <a:latin typeface="Cambria Math" panose="02040503050406030204" pitchFamily="18" charset="0"/>
                          </a:rPr>
                          <m:t>→</m:t>
                        </m:r>
                        <m:sSub>
                          <m:sSubPr>
                            <m:ctrlPr>
                              <a:rPr lang="en-US" altLang="zh-CN" i="1">
                                <a:solidFill>
                                  <a:srgbClr val="00B050"/>
                                </a:solidFill>
                                <a:latin typeface="Cambria Math" panose="02040503050406030204" pitchFamily="18" charset="0"/>
                              </a:rPr>
                            </m:ctrlPr>
                          </m:sSubPr>
                          <m:e>
                            <m:r>
                              <a:rPr lang="en-US" altLang="zh-CN" b="0" i="1" smtClean="0">
                                <a:solidFill>
                                  <a:srgbClr val="00B050"/>
                                </a:solidFill>
                                <a:latin typeface="Cambria Math" panose="02040503050406030204" pitchFamily="18" charset="0"/>
                              </a:rPr>
                              <m:t>𝑧</m:t>
                            </m:r>
                          </m:e>
                          <m:sub>
                            <m:r>
                              <a:rPr lang="en-US" altLang="zh-CN" i="1">
                                <a:solidFill>
                                  <a:srgbClr val="00B050"/>
                                </a:solidFill>
                                <a:latin typeface="Cambria Math" panose="02040503050406030204" pitchFamily="18" charset="0"/>
                              </a:rPr>
                              <m:t>0</m:t>
                            </m:r>
                          </m:sub>
                        </m:sSub>
                      </m:e>
                    </m:d>
                  </m:oMath>
                </a14:m>
                <a:r>
                  <a:rPr lang="en-US" altLang="zh-CN" dirty="0" smtClean="0"/>
                  <a:t>.</a:t>
                </a:r>
              </a:p>
              <a:p>
                <a:pPr>
                  <a:defRPr/>
                </a:pPr>
                <a:r>
                  <a:rPr lang="zh-CN" altLang="en-US" dirty="0" smtClean="0">
                    <a:solidFill>
                      <a:schemeClr val="tx1"/>
                    </a:solidFill>
                  </a:rPr>
                  <a:t>或者</a:t>
                </a:r>
                <a:r>
                  <a:rPr lang="zh-CN" altLang="en-US" dirty="0" smtClean="0">
                    <a:solidFill>
                      <a:schemeClr val="tx1"/>
                    </a:solidFill>
                  </a:rPr>
                  <a:t>写成 </a:t>
                </a:r>
                <a14:m>
                  <m:oMath xmlns:m="http://schemas.openxmlformats.org/officeDocument/2006/math">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𝜀</m:t>
                    </m:r>
                    <m:r>
                      <a:rPr lang="en-US" altLang="zh-CN" i="1">
                        <a:solidFill>
                          <a:schemeClr val="tx1"/>
                        </a:solidFill>
                        <a:latin typeface="Cambria Math" panose="02040503050406030204" pitchFamily="18" charset="0"/>
                      </a:rPr>
                      <m:t>&gt;0</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𝛿</m:t>
                    </m:r>
                    <m:r>
                      <a:rPr lang="en-US" altLang="zh-CN" i="1">
                        <a:solidFill>
                          <a:schemeClr val="tx1"/>
                        </a:solidFill>
                        <a:latin typeface="Cambria Math" panose="02040503050406030204" pitchFamily="18" charset="0"/>
                      </a:rPr>
                      <m:t>&gt;0</m:t>
                    </m:r>
                  </m:oMath>
                </a14:m>
                <a:r>
                  <a:rPr lang="en-US" altLang="zh-CN" dirty="0">
                    <a:solidFill>
                      <a:schemeClr val="tx1"/>
                    </a:solidFill>
                  </a:rPr>
                  <a:t> </a:t>
                </a:r>
                <a:r>
                  <a:rPr lang="zh-CN" altLang="en-US" dirty="0">
                    <a:solidFill>
                      <a:schemeClr val="tx1"/>
                    </a:solidFill>
                  </a:rPr>
                  <a:t>使得当 </a:t>
                </a:r>
                <a14:m>
                  <m:oMath xmlns:m="http://schemas.openxmlformats.org/officeDocument/2006/math">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limUpp>
                      <m:limUppPr>
                        <m:ctrlPr>
                          <a:rPr lang="en-US" altLang="zh-CN" b="0" i="1" smtClean="0">
                            <a:solidFill>
                              <a:schemeClr val="tx1"/>
                            </a:solidFill>
                            <a:latin typeface="Cambria Math" panose="02040503050406030204" pitchFamily="18" charset="0"/>
                          </a:rPr>
                        </m:ctrlPr>
                      </m:limUppPr>
                      <m:e>
                        <m:r>
                          <a:rPr lang="en-US" altLang="zh-CN" b="0" i="1" smtClean="0">
                            <a:solidFill>
                              <a:schemeClr val="tx1"/>
                            </a:solidFill>
                            <a:latin typeface="Cambria Math" panose="02040503050406030204" pitchFamily="18" charset="0"/>
                          </a:rPr>
                          <m:t>𝑈</m:t>
                        </m:r>
                      </m:e>
                      <m:lim>
                        <m:r>
                          <a:rPr lang="en-US" altLang="zh-CN" b="0" i="1" smtClean="0">
                            <a:solidFill>
                              <a:schemeClr val="tx1"/>
                            </a:solidFill>
                            <a:latin typeface="Cambria Math" panose="02040503050406030204" pitchFamily="18" charset="0"/>
                          </a:rPr>
                          <m:t>∘</m:t>
                        </m:r>
                      </m:lim>
                    </m:limUpp>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0</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𝛿</m:t>
                        </m:r>
                      </m:e>
                    </m:d>
                  </m:oMath>
                </a14:m>
                <a:r>
                  <a:rPr lang="en-US" altLang="zh-CN" dirty="0" smtClean="0">
                    <a:solidFill>
                      <a:schemeClr val="tx1"/>
                    </a:solidFill>
                  </a:rPr>
                  <a:t> </a:t>
                </a:r>
                <a:r>
                  <a:rPr lang="zh-CN" altLang="en-US" dirty="0">
                    <a:solidFill>
                      <a:schemeClr val="tx1"/>
                    </a:solidFill>
                  </a:rPr>
                  <a:t>时</a:t>
                </a:r>
                <a:r>
                  <a:rPr lang="en-US" altLang="zh-CN" dirty="0">
                    <a:solidFill>
                      <a:schemeClr val="tx1"/>
                    </a:solidFill>
                  </a:rPr>
                  <a:t>, </a:t>
                </a:r>
                <a:r>
                  <a:rPr lang="zh-CN" altLang="en-US" dirty="0">
                    <a:solidFill>
                      <a:schemeClr val="tx1"/>
                    </a:solidFill>
                  </a:rPr>
                  <a:t>有</a:t>
                </a:r>
                <a:r>
                  <a:rPr lang="zh-CN" altLang="en-US"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𝑈</m:t>
                    </m:r>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𝐴</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𝜀</m:t>
                        </m:r>
                      </m:e>
                    </m:d>
                  </m:oMath>
                </a14:m>
                <a:r>
                  <a:rPr lang="en-US" altLang="zh-CN" dirty="0" smtClean="0">
                    <a:solidFill>
                      <a:schemeClr val="tx1"/>
                    </a:solidFill>
                  </a:rPr>
                  <a:t>.</a:t>
                </a:r>
              </a:p>
              <a:p>
                <a:pPr>
                  <a:defRPr/>
                </a:pPr>
                <a:r>
                  <a:rPr lang="zh-CN" altLang="en-US" dirty="0" smtClean="0">
                    <a:solidFill>
                      <a:schemeClr val="tx1"/>
                    </a:solidFill>
                  </a:rPr>
                  <a:t>这样 </a:t>
                </a:r>
                <a14:m>
                  <m:oMath xmlns:m="http://schemas.openxmlformats.org/officeDocument/2006/math">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oMath>
                </a14:m>
                <a:r>
                  <a:rPr lang="en-US" altLang="zh-CN" dirty="0" smtClean="0">
                    <a:solidFill>
                      <a:schemeClr val="tx1"/>
                    </a:solidFill>
                  </a:rPr>
                  <a:t> </a:t>
                </a:r>
                <a:r>
                  <a:rPr lang="zh-CN" altLang="en-US" dirty="0" smtClean="0">
                    <a:solidFill>
                      <a:schemeClr val="tx1"/>
                    </a:solidFill>
                  </a:rPr>
                  <a:t>或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oMath>
                </a14:m>
                <a:r>
                  <a:rPr lang="en-US" altLang="zh-CN" dirty="0" smtClean="0">
                    <a:solidFill>
                      <a:schemeClr val="tx1"/>
                    </a:solidFill>
                  </a:rPr>
                  <a:t> </a:t>
                </a:r>
                <a:r>
                  <a:rPr lang="zh-CN" altLang="en-US" dirty="0" smtClean="0">
                    <a:solidFill>
                      <a:schemeClr val="tx1"/>
                    </a:solidFill>
                  </a:rPr>
                  <a:t>的情形也可以一并考虑在内了</a:t>
                </a:r>
                <a:r>
                  <a:rPr lang="en-US" altLang="zh-CN" dirty="0" smtClean="0">
                    <a:solidFill>
                      <a:schemeClr val="tx1"/>
                    </a:solidFill>
                  </a:rPr>
                  <a:t>.</a:t>
                </a:r>
                <a:endParaRPr lang="en-US" altLang="zh-CN" dirty="0">
                  <a:solidFill>
                    <a:schemeClr val="tx1"/>
                  </a:solidFill>
                </a:endParaRPr>
              </a:p>
            </p:txBody>
          </p:sp>
        </mc:Choice>
        <mc:Fallback>
          <p:sp>
            <p:nvSpPr>
              <p:cNvPr id="4098" name="正文"/>
              <p:cNvSpPr>
                <a:spLocks noGrp="1" noRot="1" noChangeAspect="1" noMove="1" noResize="1" noEditPoints="1" noAdjustHandles="1" noChangeArrowheads="1" noChangeShapeType="1" noTextEdit="1"/>
              </p:cNvSpPr>
              <p:nvPr>
                <p:ph type="body" sz="quarter" idx="10"/>
              </p:nvPr>
            </p:nvSpPr>
            <p:spPr>
              <a:blipFill>
                <a:blip r:embed="rId2"/>
                <a:stretch>
                  <a:fillRect l="-734" b="-14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8112224" y="4149080"/>
                <a:ext cx="3024336" cy="707886"/>
              </a:xfrm>
              <a:prstGeom prst="rect">
                <a:avLst/>
              </a:prstGeom>
              <a:noFill/>
              <a:ln w="19050">
                <a:solidFill>
                  <a:schemeClr val="accent1"/>
                </a:solidFill>
              </a:ln>
            </p:spPr>
            <p:txBody>
              <a:bodyPr wrap="square" rtlCol="0">
                <a:spAutoFit/>
              </a:bodyPr>
              <a:lstStyle/>
              <a:p>
                <a:pPr algn="ctr"/>
                <a:r>
                  <a:rPr lang="zh-CN" altLang="en-US" sz="2000" dirty="0" smtClean="0">
                    <a:latin typeface="+mn-ea"/>
                    <a:ea typeface="+mn-ea"/>
                  </a:rPr>
                  <a:t>通常说极限存在是不包括 </a:t>
                </a:r>
                <a14:m>
                  <m:oMath xmlns:m="http://schemas.openxmlformats.org/officeDocument/2006/math">
                    <m:func>
                      <m:funcPr>
                        <m:ctrlPr>
                          <a:rPr lang="en-US" altLang="zh-CN" sz="2000" b="0" i="1" smtClean="0">
                            <a:latin typeface="+mn-ea"/>
                            <a:ea typeface="+mn-ea"/>
                          </a:rPr>
                        </m:ctrlPr>
                      </m:funcPr>
                      <m:fName>
                        <m:r>
                          <m:rPr>
                            <m:sty m:val="p"/>
                          </m:rPr>
                          <a:rPr lang="en-US" altLang="zh-CN" sz="2000" b="0" i="0" smtClean="0">
                            <a:latin typeface="+mn-ea"/>
                            <a:ea typeface="+mn-ea"/>
                          </a:rPr>
                          <m:t>lim</m:t>
                        </m:r>
                      </m:fName>
                      <m:e>
                        <m:r>
                          <a:rPr lang="en-US" altLang="zh-CN" sz="2000" b="0" i="1" smtClean="0">
                            <a:latin typeface="+mn-ea"/>
                            <a:ea typeface="+mn-ea"/>
                          </a:rPr>
                          <m:t>𝑓</m:t>
                        </m:r>
                        <m:d>
                          <m:dPr>
                            <m:ctrlPr>
                              <a:rPr lang="en-US" altLang="zh-CN" sz="2000" b="0" i="1" smtClean="0">
                                <a:latin typeface="+mn-ea"/>
                                <a:ea typeface="+mn-ea"/>
                              </a:rPr>
                            </m:ctrlPr>
                          </m:dPr>
                          <m:e>
                            <m:r>
                              <a:rPr lang="en-US" altLang="zh-CN" sz="2000" b="0" i="1" smtClean="0">
                                <a:latin typeface="+mn-ea"/>
                                <a:ea typeface="+mn-ea"/>
                              </a:rPr>
                              <m:t>𝑧</m:t>
                            </m:r>
                          </m:e>
                        </m:d>
                      </m:e>
                    </m:func>
                    <m:r>
                      <a:rPr lang="en-US" altLang="zh-CN" sz="2000" b="0" i="1" smtClean="0">
                        <a:latin typeface="+mn-ea"/>
                        <a:ea typeface="+mn-ea"/>
                      </a:rPr>
                      <m:t>=∞</m:t>
                    </m:r>
                  </m:oMath>
                </a14:m>
                <a:r>
                  <a:rPr lang="zh-CN" altLang="en-US" sz="2000" dirty="0" smtClean="0">
                    <a:latin typeface="+mn-ea"/>
                    <a:ea typeface="+mn-ea"/>
                  </a:rPr>
                  <a:t> 的情形的</a:t>
                </a:r>
                <a:endParaRPr lang="zh-CN" altLang="en-US" sz="2000" dirty="0">
                  <a:latin typeface="+mn-ea"/>
                  <a:ea typeface="+mn-ea"/>
                </a:endParaRPr>
              </a:p>
            </p:txBody>
          </p:sp>
        </mc:Choice>
        <mc:Fallback>
          <p:sp>
            <p:nvSpPr>
              <p:cNvPr id="2" name="文本框 1"/>
              <p:cNvSpPr txBox="1">
                <a:spLocks noRot="1" noChangeAspect="1" noMove="1" noResize="1" noEditPoints="1" noAdjustHandles="1" noChangeArrowheads="1" noChangeShapeType="1" noTextEdit="1"/>
              </p:cNvSpPr>
              <p:nvPr/>
            </p:nvSpPr>
            <p:spPr>
              <a:xfrm>
                <a:off x="8112224" y="4149080"/>
                <a:ext cx="3024336" cy="707886"/>
              </a:xfrm>
              <a:prstGeom prst="rect">
                <a:avLst/>
              </a:prstGeom>
              <a:blipFill>
                <a:blip r:embed="rId3"/>
                <a:stretch>
                  <a:fillRect l="-1603" t="-4202" r="-1002" b="-12605"/>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4474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fade">
                                      <p:cBhvr>
                                        <p:cTn id="32" dur="500"/>
                                        <p:tgtEl>
                                          <p:spTgt spid="40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98">
                                            <p:txEl>
                                              <p:pRg st="6" end="6"/>
                                            </p:txEl>
                                          </p:spTgt>
                                        </p:tgtEl>
                                        <p:attrNameLst>
                                          <p:attrName>style.visibility</p:attrName>
                                        </p:attrNameLst>
                                      </p:cBhvr>
                                      <p:to>
                                        <p:strVal val="visible"/>
                                      </p:to>
                                    </p:set>
                                    <p:animEffect transition="in" filter="fade">
                                      <p:cBhvr>
                                        <p:cTn id="37" dur="500"/>
                                        <p:tgtEl>
                                          <p:spTgt spid="409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uiExpand="1" build="p"/>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t">
                <a:noAutofit/>
              </a:bodyPr>
              <a:lstStyle/>
              <a:p>
                <a:pPr>
                  <a:defRPr/>
                </a:pPr>
                <a:r>
                  <a:rPr lang="zh-CN" altLang="en-US" dirty="0" smtClean="0"/>
                  <a:t>与高等数学中的极限不同之处在于</a:t>
                </a:r>
                <a:r>
                  <a:rPr lang="en-US" altLang="zh-CN" dirty="0" smtClean="0"/>
                  <a:t>, </a:t>
                </a:r>
                <a:r>
                  <a:rPr lang="zh-CN" altLang="en-US" dirty="0" smtClean="0"/>
                  <a:t>我们考虑的邻域是复平面上的一个开圆盘</a:t>
                </a:r>
                <a:r>
                  <a:rPr lang="en-US" altLang="zh-CN" dirty="0" smtClean="0"/>
                  <a:t>, </a:t>
                </a:r>
                <a:r>
                  <a:rPr lang="zh-CN" altLang="en-US" dirty="0" smtClean="0"/>
                  <a:t>而不是高等数学中的一个开区间</a:t>
                </a:r>
                <a:r>
                  <a:rPr lang="en-US" altLang="zh-CN" dirty="0" smtClean="0"/>
                  <a:t>.</a:t>
                </a:r>
              </a:p>
              <a:p>
                <a:pPr>
                  <a:defRPr/>
                </a:pPr>
                <a:r>
                  <a:rPr lang="zh-CN" altLang="en-US" dirty="0" smtClean="0"/>
                  <a:t>和多变量微积分类似</a:t>
                </a:r>
                <a:r>
                  <a:rPr lang="en-US" altLang="zh-CN" dirty="0" smtClean="0"/>
                  <a:t>, </a:t>
                </a:r>
                <a:r>
                  <a:rPr lang="zh-CN" altLang="en-US" dirty="0" smtClean="0"/>
                  <a:t>这里</a:t>
                </a:r>
                <a:r>
                  <a:rPr lang="en-US" altLang="zh-CN" dirty="0" smtClean="0"/>
                  <a:t>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oMath>
                </a14:m>
                <a:r>
                  <a:rPr lang="en-US" altLang="zh-CN" dirty="0"/>
                  <a:t> </a:t>
                </a:r>
                <a:r>
                  <a:rPr lang="zh-CN" altLang="en-US" dirty="0"/>
                  <a:t>可以</a:t>
                </a:r>
                <a:r>
                  <a:rPr lang="zh-CN" altLang="en-US" dirty="0" smtClean="0"/>
                  <a:t>是沿着任意一条曲线趋向于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smtClean="0"/>
                  <a:t>.</a:t>
                </a:r>
              </a:p>
              <a:p>
                <a:pPr>
                  <a:defRPr/>
                </a:pPr>
                <a:r>
                  <a:rPr lang="zh-CN" altLang="en-US" dirty="0"/>
                  <a:t>也</a:t>
                </a:r>
                <a:r>
                  <a:rPr lang="zh-CN" altLang="en-US" dirty="0" smtClean="0"/>
                  <a:t>可以看成 </a:t>
                </a:r>
                <a14:m>
                  <m:oMath xmlns:m="http://schemas.openxmlformats.org/officeDocument/2006/math">
                    <m:r>
                      <a:rPr lang="en-US" altLang="zh-CN" b="0" i="1" smtClean="0">
                        <a:latin typeface="Cambria Math" panose="02040503050406030204" pitchFamily="18" charset="0"/>
                      </a:rPr>
                      <m:t>𝑧</m:t>
                    </m:r>
                  </m:oMath>
                </a14:m>
                <a:r>
                  <a:rPr lang="en-US" altLang="zh-CN" dirty="0" smtClean="0"/>
                  <a:t> </a:t>
                </a:r>
                <a:r>
                  <a:rPr lang="zh-CN" altLang="en-US" dirty="0" smtClean="0"/>
                  <a:t>是在一个开圆盘内任意的点逐渐地靠拢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a14:m>
                <a:r>
                  <a:rPr lang="en-US" altLang="zh-CN" dirty="0" smtClean="0"/>
                  <a:t>.</a:t>
                </a:r>
                <a:endParaRPr lang="en-US" altLang="zh-CN" dirty="0"/>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grpSp>
        <p:nvGrpSpPr>
          <p:cNvPr id="47" name="组合 46"/>
          <p:cNvGrpSpPr/>
          <p:nvPr/>
        </p:nvGrpSpPr>
        <p:grpSpPr>
          <a:xfrm>
            <a:off x="2052000" y="3780000"/>
            <a:ext cx="2304000" cy="2268000"/>
            <a:chOff x="1403928" y="3780000"/>
            <a:chExt cx="2304000" cy="2268000"/>
          </a:xfrm>
        </p:grpSpPr>
        <p:cxnSp>
          <p:nvCxnSpPr>
            <p:cNvPr id="7" name="x轴"/>
            <p:cNvCxnSpPr/>
            <p:nvPr/>
          </p:nvCxnSpPr>
          <p:spPr>
            <a:xfrm>
              <a:off x="1511928" y="5760000"/>
              <a:ext cx="2196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x"/>
                <p:cNvSpPr txBox="1"/>
                <p:nvPr/>
              </p:nvSpPr>
              <p:spPr>
                <a:xfrm>
                  <a:off x="3311928" y="5688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xmlns="">
            <p:sp>
              <p:nvSpPr>
                <p:cNvPr id="8" name="x"/>
                <p:cNvSpPr txBox="1">
                  <a:spLocks noRot="1" noChangeAspect="1" noMove="1" noResize="1" noEditPoints="1" noAdjustHandles="1" noChangeArrowheads="1" noChangeShapeType="1" noTextEdit="1"/>
                </p:cNvSpPr>
                <p:nvPr/>
              </p:nvSpPr>
              <p:spPr>
                <a:xfrm>
                  <a:off x="3311928" y="5688000"/>
                  <a:ext cx="360000" cy="360000"/>
                </a:xfrm>
                <a:prstGeom prst="rect">
                  <a:avLst/>
                </a:prstGeom>
                <a:blipFill>
                  <a:blip r:embed="rId4"/>
                  <a:stretch>
                    <a:fillRect b="-16949"/>
                  </a:stretch>
                </a:blipFill>
              </p:spPr>
              <p:txBody>
                <a:bodyPr/>
                <a:lstStyle/>
                <a:p>
                  <a:r>
                    <a:rPr lang="zh-CN" altLang="en-US">
                      <a:noFill/>
                    </a:rPr>
                    <a:t> </a:t>
                  </a:r>
                </a:p>
              </p:txBody>
            </p:sp>
          </mc:Fallback>
        </mc:AlternateContent>
        <p:cxnSp>
          <p:nvCxnSpPr>
            <p:cNvPr id="9" name="y轴"/>
            <p:cNvCxnSpPr/>
            <p:nvPr/>
          </p:nvCxnSpPr>
          <p:spPr>
            <a:xfrm flipV="1">
              <a:off x="1799928" y="3816000"/>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y"/>
                <p:cNvSpPr txBox="1"/>
                <p:nvPr/>
              </p:nvSpPr>
              <p:spPr>
                <a:xfrm>
                  <a:off x="1403928" y="3780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xmlns="">
            <p:sp>
              <p:nvSpPr>
                <p:cNvPr id="10" name="y"/>
                <p:cNvSpPr txBox="1">
                  <a:spLocks noRot="1" noChangeAspect="1" noMove="1" noResize="1" noEditPoints="1" noAdjustHandles="1" noChangeArrowheads="1" noChangeShapeType="1" noTextEdit="1"/>
                </p:cNvSpPr>
                <p:nvPr/>
              </p:nvSpPr>
              <p:spPr>
                <a:xfrm>
                  <a:off x="1403928" y="3780000"/>
                  <a:ext cx="360000" cy="360000"/>
                </a:xfrm>
                <a:prstGeom prst="rect">
                  <a:avLst/>
                </a:prstGeom>
                <a:blipFill>
                  <a:blip r:embed="rId5"/>
                  <a:stretch>
                    <a:fillRect l="-5085" r="-3390" b="-457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O"/>
                <p:cNvSpPr txBox="1"/>
                <p:nvPr/>
              </p:nvSpPr>
              <p:spPr>
                <a:xfrm>
                  <a:off x="1403928" y="5652000"/>
                  <a:ext cx="370108" cy="343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xmlns="">
            <p:sp>
              <p:nvSpPr>
                <p:cNvPr id="11" name="O"/>
                <p:cNvSpPr txBox="1">
                  <a:spLocks noRot="1" noChangeAspect="1" noMove="1" noResize="1" noEditPoints="1" noAdjustHandles="1" noChangeArrowheads="1" noChangeShapeType="1" noTextEdit="1"/>
                </p:cNvSpPr>
                <p:nvPr/>
              </p:nvSpPr>
              <p:spPr>
                <a:xfrm>
                  <a:off x="1403928" y="5652000"/>
                  <a:ext cx="370108" cy="343999"/>
                </a:xfrm>
                <a:prstGeom prst="rect">
                  <a:avLst/>
                </a:prstGeom>
                <a:blipFill>
                  <a:blip r:embed="rId6"/>
                  <a:stretch>
                    <a:fillRect l="-5000" r="-10000" b="-29825"/>
                  </a:stretch>
                </a:blipFill>
              </p:spPr>
              <p:txBody>
                <a:bodyPr/>
                <a:lstStyle/>
                <a:p>
                  <a:r>
                    <a:rPr lang="zh-CN" altLang="en-US">
                      <a:noFill/>
                    </a:rPr>
                    <a:t> </a:t>
                  </a:r>
                </a:p>
              </p:txBody>
            </p:sp>
          </mc:Fallback>
        </mc:AlternateContent>
        <p:sp>
          <p:nvSpPr>
            <p:cNvPr id="17" name="任意多边形 16"/>
            <p:cNvSpPr/>
            <p:nvPr/>
          </p:nvSpPr>
          <p:spPr>
            <a:xfrm>
              <a:off x="2759817" y="4427419"/>
              <a:ext cx="666750" cy="249532"/>
            </a:xfrm>
            <a:custGeom>
              <a:avLst/>
              <a:gdLst>
                <a:gd name="connsiteX0" fmla="*/ 666750 w 666750"/>
                <a:gd name="connsiteY0" fmla="*/ 92369 h 249532"/>
                <a:gd name="connsiteX1" fmla="*/ 247650 w 666750"/>
                <a:gd name="connsiteY1" fmla="*/ 6644 h 249532"/>
                <a:gd name="connsiteX2" fmla="*/ 0 w 666750"/>
                <a:gd name="connsiteY2" fmla="*/ 249532 h 249532"/>
              </a:gdLst>
              <a:ahLst/>
              <a:cxnLst>
                <a:cxn ang="0">
                  <a:pos x="connsiteX0" y="connsiteY0"/>
                </a:cxn>
                <a:cxn ang="0">
                  <a:pos x="connsiteX1" y="connsiteY1"/>
                </a:cxn>
                <a:cxn ang="0">
                  <a:pos x="connsiteX2" y="connsiteY2"/>
                </a:cxn>
              </a:cxnLst>
              <a:rect l="l" t="t" r="r" b="b"/>
              <a:pathLst>
                <a:path w="666750" h="249532">
                  <a:moveTo>
                    <a:pt x="666750" y="92369"/>
                  </a:moveTo>
                  <a:cubicBezTo>
                    <a:pt x="512762" y="36409"/>
                    <a:pt x="358775" y="-19550"/>
                    <a:pt x="247650" y="6644"/>
                  </a:cubicBezTo>
                  <a:cubicBezTo>
                    <a:pt x="136525" y="32838"/>
                    <a:pt x="68262" y="141185"/>
                    <a:pt x="0" y="249532"/>
                  </a:cubicBezTo>
                </a:path>
              </a:pathLst>
            </a:custGeom>
            <a:noFill/>
            <a:ln w="15875">
              <a:solidFill>
                <a:srgbClr val="00B05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endCxn id="2" idx="2"/>
            </p:cNvCxnSpPr>
            <p:nvPr/>
          </p:nvCxnSpPr>
          <p:spPr>
            <a:xfrm flipV="1">
              <a:off x="2135560" y="4689144"/>
              <a:ext cx="576064" cy="74989"/>
            </a:xfrm>
            <a:prstGeom prst="straightConnector1">
              <a:avLst/>
            </a:prstGeom>
            <a:ln w="127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a:xfrm>
              <a:off x="2696736" y="4686300"/>
              <a:ext cx="475089" cy="485775"/>
            </a:xfrm>
            <a:custGeom>
              <a:avLst/>
              <a:gdLst>
                <a:gd name="connsiteX0" fmla="*/ 475089 w 475089"/>
                <a:gd name="connsiteY0" fmla="*/ 485775 h 485775"/>
                <a:gd name="connsiteX1" fmla="*/ 41702 w 475089"/>
                <a:gd name="connsiteY1" fmla="*/ 376238 h 485775"/>
                <a:gd name="connsiteX2" fmla="*/ 41702 w 475089"/>
                <a:gd name="connsiteY2" fmla="*/ 0 h 485775"/>
              </a:gdLst>
              <a:ahLst/>
              <a:cxnLst>
                <a:cxn ang="0">
                  <a:pos x="connsiteX0" y="connsiteY0"/>
                </a:cxn>
                <a:cxn ang="0">
                  <a:pos x="connsiteX1" y="connsiteY1"/>
                </a:cxn>
                <a:cxn ang="0">
                  <a:pos x="connsiteX2" y="connsiteY2"/>
                </a:cxn>
              </a:cxnLst>
              <a:rect l="l" t="t" r="r" b="b"/>
              <a:pathLst>
                <a:path w="475089" h="485775">
                  <a:moveTo>
                    <a:pt x="475089" y="485775"/>
                  </a:moveTo>
                  <a:cubicBezTo>
                    <a:pt x="294511" y="471487"/>
                    <a:pt x="113933" y="457200"/>
                    <a:pt x="41702" y="376238"/>
                  </a:cubicBezTo>
                  <a:cubicBezTo>
                    <a:pt x="-30529" y="295276"/>
                    <a:pt x="5586" y="147638"/>
                    <a:pt x="41702" y="0"/>
                  </a:cubicBezTo>
                </a:path>
              </a:pathLst>
            </a:custGeom>
            <a:noFill/>
            <a:ln w="12700">
              <a:solidFill>
                <a:srgbClr val="00B05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711624" y="4653144"/>
              <a:ext cx="72000" cy="72000"/>
            </a:xfrm>
            <a:prstGeom prst="ellipse">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6372000" y="3816000"/>
            <a:ext cx="2304000" cy="2232000"/>
            <a:chOff x="7092464" y="3816000"/>
            <a:chExt cx="2304000" cy="2232000"/>
          </a:xfrm>
        </p:grpSpPr>
        <p:cxnSp>
          <p:nvCxnSpPr>
            <p:cNvPr id="23" name="x轴"/>
            <p:cNvCxnSpPr/>
            <p:nvPr/>
          </p:nvCxnSpPr>
          <p:spPr>
            <a:xfrm>
              <a:off x="7200464" y="5760000"/>
              <a:ext cx="2196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x"/>
                <p:cNvSpPr txBox="1"/>
                <p:nvPr/>
              </p:nvSpPr>
              <p:spPr>
                <a:xfrm>
                  <a:off x="9000464" y="5688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xmlns="">
            <p:sp>
              <p:nvSpPr>
                <p:cNvPr id="24" name="x"/>
                <p:cNvSpPr txBox="1">
                  <a:spLocks noRot="1" noChangeAspect="1" noMove="1" noResize="1" noEditPoints="1" noAdjustHandles="1" noChangeArrowheads="1" noChangeShapeType="1" noTextEdit="1"/>
                </p:cNvSpPr>
                <p:nvPr/>
              </p:nvSpPr>
              <p:spPr>
                <a:xfrm>
                  <a:off x="9000464" y="5688000"/>
                  <a:ext cx="360000" cy="360000"/>
                </a:xfrm>
                <a:prstGeom prst="rect">
                  <a:avLst/>
                </a:prstGeom>
                <a:blipFill>
                  <a:blip r:embed="rId7"/>
                  <a:stretch>
                    <a:fillRect b="-16949"/>
                  </a:stretch>
                </a:blipFill>
              </p:spPr>
              <p:txBody>
                <a:bodyPr/>
                <a:lstStyle/>
                <a:p>
                  <a:r>
                    <a:rPr lang="zh-CN" altLang="en-US">
                      <a:noFill/>
                    </a:rPr>
                    <a:t> </a:t>
                  </a:r>
                </a:p>
              </p:txBody>
            </p:sp>
          </mc:Fallback>
        </mc:AlternateContent>
        <p:cxnSp>
          <p:nvCxnSpPr>
            <p:cNvPr id="25" name="y轴"/>
            <p:cNvCxnSpPr/>
            <p:nvPr/>
          </p:nvCxnSpPr>
          <p:spPr>
            <a:xfrm flipV="1">
              <a:off x="7488464" y="3816000"/>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y"/>
                <p:cNvSpPr txBox="1"/>
                <p:nvPr/>
              </p:nvSpPr>
              <p:spPr>
                <a:xfrm>
                  <a:off x="7092464" y="3852000"/>
                  <a:ext cx="360000" cy="36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xmlns="">
            <p:sp>
              <p:nvSpPr>
                <p:cNvPr id="26" name="y"/>
                <p:cNvSpPr txBox="1">
                  <a:spLocks noRot="1" noChangeAspect="1" noMove="1" noResize="1" noEditPoints="1" noAdjustHandles="1" noChangeArrowheads="1" noChangeShapeType="1" noTextEdit="1"/>
                </p:cNvSpPr>
                <p:nvPr/>
              </p:nvSpPr>
              <p:spPr>
                <a:xfrm>
                  <a:off x="7092464" y="3852000"/>
                  <a:ext cx="360000" cy="360000"/>
                </a:xfrm>
                <a:prstGeom prst="rect">
                  <a:avLst/>
                </a:prstGeom>
                <a:blipFill>
                  <a:blip r:embed="rId8"/>
                  <a:stretch>
                    <a:fillRect l="-5085" r="-3390" b="-440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
                <p:cNvSpPr txBox="1"/>
                <p:nvPr/>
              </p:nvSpPr>
              <p:spPr>
                <a:xfrm>
                  <a:off x="7092464" y="5652000"/>
                  <a:ext cx="370108" cy="343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xmlns="">
            <p:sp>
              <p:nvSpPr>
                <p:cNvPr id="27" name="O"/>
                <p:cNvSpPr txBox="1">
                  <a:spLocks noRot="1" noChangeAspect="1" noMove="1" noResize="1" noEditPoints="1" noAdjustHandles="1" noChangeArrowheads="1" noChangeShapeType="1" noTextEdit="1"/>
                </p:cNvSpPr>
                <p:nvPr/>
              </p:nvSpPr>
              <p:spPr>
                <a:xfrm>
                  <a:off x="7092464" y="5652000"/>
                  <a:ext cx="370108" cy="343999"/>
                </a:xfrm>
                <a:prstGeom prst="rect">
                  <a:avLst/>
                </a:prstGeom>
                <a:blipFill>
                  <a:blip r:embed="rId9"/>
                  <a:stretch>
                    <a:fillRect l="-3279" r="-9836" b="-29825"/>
                  </a:stretch>
                </a:blipFill>
              </p:spPr>
              <p:txBody>
                <a:bodyPr/>
                <a:lstStyle/>
                <a:p>
                  <a:r>
                    <a:rPr lang="zh-CN" altLang="en-US">
                      <a:noFill/>
                    </a:rPr>
                    <a:t> </a:t>
                  </a:r>
                </a:p>
              </p:txBody>
            </p:sp>
          </mc:Fallback>
        </mc:AlternateContent>
        <p:sp>
          <p:nvSpPr>
            <p:cNvPr id="28" name="椭圆 27"/>
            <p:cNvSpPr/>
            <p:nvPr/>
          </p:nvSpPr>
          <p:spPr>
            <a:xfrm>
              <a:off x="8532464" y="4644000"/>
              <a:ext cx="72000" cy="72000"/>
            </a:xfrm>
            <a:prstGeom prst="ellipse">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920464" y="4032000"/>
              <a:ext cx="1296000" cy="129600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136464" y="4248000"/>
              <a:ext cx="864000" cy="86400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352464" y="4464000"/>
              <a:ext cx="432000" cy="432000"/>
            </a:xfrm>
            <a:prstGeom prst="ellipse">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p:cNvSpPr txBox="1"/>
                <p:nvPr/>
              </p:nvSpPr>
              <p:spPr>
                <a:xfrm>
                  <a:off x="8148761" y="3907439"/>
                  <a:ext cx="4178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B050"/>
                            </a:solidFill>
                            <a:latin typeface="Cambria Math" panose="02040503050406030204" pitchFamily="18" charset="0"/>
                          </a:rPr>
                          <m:t>𝑧</m:t>
                        </m:r>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8148761" y="3907439"/>
                  <a:ext cx="417873" cy="461665"/>
                </a:xfrm>
                <a:prstGeom prst="rect">
                  <a:avLst/>
                </a:prstGeom>
                <a:blipFill>
                  <a:blip r:embed="rId10"/>
                  <a:stretch>
                    <a:fillRect/>
                  </a:stretch>
                </a:blipFill>
              </p:spPr>
              <p:txBody>
                <a:bodyPr/>
                <a:lstStyle/>
                <a:p>
                  <a:r>
                    <a:rPr lang="zh-CN" altLang="en-US">
                      <a:noFill/>
                    </a:rPr>
                    <a:t> </a:t>
                  </a:r>
                </a:p>
              </p:txBody>
            </p:sp>
          </mc:Fallback>
        </mc:AlternateContent>
        <p:sp>
          <p:nvSpPr>
            <p:cNvPr id="36" name="椭圆 35"/>
            <p:cNvSpPr/>
            <p:nvPr/>
          </p:nvSpPr>
          <p:spPr>
            <a:xfrm>
              <a:off x="8184240" y="4237816"/>
              <a:ext cx="36000" cy="36000"/>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011799" y="4390216"/>
              <a:ext cx="36000" cy="36000"/>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291719" y="4593856"/>
              <a:ext cx="36000" cy="36000"/>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449910" y="4593856"/>
              <a:ext cx="36000" cy="36000"/>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8336640" y="4953896"/>
              <a:ext cx="36000" cy="36000"/>
            </a:xfrm>
            <a:prstGeom prst="ellipse">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717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2" end="2"/>
                                            </p:txEl>
                                          </p:spTgt>
                                        </p:tgtEl>
                                        <p:attrNameLst>
                                          <p:attrName>style.visibility</p:attrName>
                                        </p:attrNameLst>
                                      </p:cBhvr>
                                      <p:to>
                                        <p:strVal val="visible"/>
                                      </p:to>
                                    </p:set>
                                    <p:animEffect transition="in" filter="fade">
                                      <p:cBhvr>
                                        <p:cTn id="22" dur="500"/>
                                        <p:tgtEl>
                                          <p:spTgt spid="40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marL="0" indent="0" algn="ctr">
                  <a:buNone/>
                  <a:defRPr/>
                </a:pPr>
                <a:r>
                  <a:rPr lang="zh-CN" altLang="en-US" b="1" dirty="0" smtClean="0">
                    <a:solidFill>
                      <a:srgbClr val="00B050"/>
                    </a:solidFill>
                  </a:rPr>
                  <a:t>极限与实变函数极限</a:t>
                </a:r>
                <a:endParaRPr lang="en-US" altLang="zh-CN" b="1" dirty="0" smtClean="0">
                  <a:solidFill>
                    <a:srgbClr val="00B050"/>
                  </a:solidFill>
                </a:endParaRPr>
              </a:p>
              <a:p>
                <a:pPr>
                  <a:defRPr/>
                </a:pPr>
                <a:r>
                  <a:rPr lang="zh-CN" altLang="en-US" dirty="0" smtClean="0">
                    <a:solidFill>
                      <a:srgbClr val="0000FF"/>
                    </a:solidFill>
                  </a:rPr>
                  <a:t>定理</a:t>
                </a:r>
                <a:r>
                  <a:rPr lang="zh-CN" altLang="en-US" dirty="0" smtClean="0"/>
                  <a:t> </a:t>
                </a:r>
                <a:r>
                  <a:rPr lang="zh-CN" altLang="en-US" b="1" dirty="0" smtClean="0"/>
                  <a:t>设 </a:t>
                </a:r>
                <a14:m>
                  <m:oMath xmlns:m="http://schemas.openxmlformats.org/officeDocument/2006/math">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𝒖</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𝒊𝒗</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𝒊</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𝟎</m:t>
                        </m:r>
                      </m:sub>
                    </m:sSub>
                  </m:oMath>
                </a14:m>
                <a:r>
                  <a:rPr lang="en-US" altLang="zh-CN" b="1" dirty="0" smtClean="0"/>
                  <a:t>,</a:t>
                </a:r>
              </a:p>
              <a:p>
                <a:pPr>
                  <a:defRPr/>
                </a:pPr>
                <a:r>
                  <a:rPr lang="zh-CN" altLang="en-US" b="1" dirty="0" smtClean="0"/>
                  <a:t>则 </a:t>
                </a:r>
                <a14:m>
                  <m:oMath xmlns:m="http://schemas.openxmlformats.org/officeDocument/2006/math">
                    <m:func>
                      <m:funcPr>
                        <m:ctrlPr>
                          <a:rPr lang="en-US" altLang="zh-CN" b="1" i="1" smtClean="0">
                            <a:latin typeface="Cambria Math" panose="02040503050406030204" pitchFamily="18" charset="0"/>
                          </a:rPr>
                        </m:ctrlPr>
                      </m:funcPr>
                      <m:fName>
                        <m:limLow>
                          <m:limLowPr>
                            <m:ctrlPr>
                              <a:rPr lang="en-US" altLang="zh-CN" b="1" i="1" smtClean="0">
                                <a:latin typeface="Cambria Math" panose="02040503050406030204" pitchFamily="18" charset="0"/>
                              </a:rPr>
                            </m:ctrlPr>
                          </m:limLowPr>
                          <m:e>
                            <m:r>
                              <a:rPr lang="en-US" altLang="zh-CN" b="1" i="0" smtClean="0">
                                <a:latin typeface="Cambria Math" panose="02040503050406030204" pitchFamily="18" charset="0"/>
                              </a:rPr>
                              <m:t>𝐥𝐢𝐦</m:t>
                            </m:r>
                          </m:e>
                          <m:lim>
                            <m:r>
                              <a:rPr lang="en-US" altLang="zh-CN" b="1" i="1" smtClean="0">
                                <a:latin typeface="Cambria Math" panose="02040503050406030204" pitchFamily="18" charset="0"/>
                              </a:rPr>
                              <m:t>𝒛</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𝒛</m:t>
                                </m:r>
                              </m:e>
                              <m:sub>
                                <m:r>
                                  <a:rPr lang="en-US" altLang="zh-CN" b="1" i="1" smtClean="0">
                                    <a:latin typeface="Cambria Math" panose="02040503050406030204" pitchFamily="18" charset="0"/>
                                  </a:rPr>
                                  <m:t>𝟎</m:t>
                                </m:r>
                              </m:sub>
                            </m:sSub>
                          </m:lim>
                        </m:limLow>
                      </m:fName>
                      <m:e>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𝒛</m:t>
                            </m:r>
                          </m:e>
                        </m:d>
                      </m:e>
                    </m:func>
                    <m:r>
                      <a:rPr lang="en-US" altLang="zh-CN" b="1" i="1" smtClean="0">
                        <a:latin typeface="Cambria Math" panose="02040503050406030204" pitchFamily="18" charset="0"/>
                      </a:rPr>
                      <m:t>=</m:t>
                    </m:r>
                    <m:r>
                      <a:rPr lang="en-US" altLang="zh-CN" b="1" i="1" smtClean="0">
                        <a:latin typeface="Cambria Math" panose="02040503050406030204" pitchFamily="18" charset="0"/>
                      </a:rPr>
                      <m:t>𝑨</m:t>
                    </m:r>
                  </m:oMath>
                </a14:m>
                <a:r>
                  <a:rPr lang="en-US" altLang="zh-CN" b="1" dirty="0" smtClean="0"/>
                  <a:t> </a:t>
                </a:r>
                <a:r>
                  <a:rPr lang="zh-CN" altLang="en-US" b="1" dirty="0" smtClean="0"/>
                  <a:t>当且仅当 </a:t>
                </a:r>
                <a:endParaRPr lang="en-US" altLang="zh-CN" b="1" dirty="0" smtClean="0"/>
              </a:p>
              <a:p>
                <a:pPr marL="0" indent="0">
                  <a:buNone/>
                  <a:defRPr/>
                </a:pPr>
                <a14:m>
                  <m:oMathPara xmlns:m="http://schemas.openxmlformats.org/officeDocument/2006/math">
                    <m:oMathParaPr>
                      <m:jc m:val="centerGroup"/>
                    </m:oMathParaPr>
                    <m:oMath xmlns:m="http://schemas.openxmlformats.org/officeDocument/2006/math">
                      <m:func>
                        <m:funcPr>
                          <m:ctrlPr>
                            <a:rPr lang="en-US" altLang="zh-CN" b="1" i="1">
                              <a:latin typeface="Cambria Math" panose="02040503050406030204" pitchFamily="18" charset="0"/>
                            </a:rPr>
                          </m:ctrlPr>
                        </m:funcPr>
                        <m:fName>
                          <m:limLow>
                            <m:limLowPr>
                              <m:ctrlPr>
                                <a:rPr lang="en-US" altLang="zh-CN" b="1" i="1">
                                  <a:latin typeface="Cambria Math" panose="02040503050406030204" pitchFamily="18" charset="0"/>
                                </a:rPr>
                              </m:ctrlPr>
                            </m:limLowPr>
                            <m:e>
                              <m:r>
                                <a:rPr lang="en-US" altLang="zh-CN" b="1" i="0">
                                  <a:latin typeface="Cambria Math" panose="02040503050406030204" pitchFamily="18" charset="0"/>
                                </a:rPr>
                                <m:t>𝐥𝐢𝐦</m:t>
                              </m:r>
                            </m:e>
                            <m:lim>
                              <m:eqArr>
                                <m:eqArrPr>
                                  <m:ctrlPr>
                                    <a:rPr lang="en-US" altLang="zh-CN" b="1" i="1" smtClean="0">
                                      <a:latin typeface="Cambria Math" panose="02040503050406030204" pitchFamily="18" charset="0"/>
                                    </a:rPr>
                                  </m:ctrlPr>
                                </m:eqArrPr>
                                <m:e>
                                  <m:r>
                                    <a:rPr lang="en-US" altLang="zh-CN" b="1" i="1" smtClean="0">
                                      <a:latin typeface="Cambria Math" panose="02040503050406030204" pitchFamily="18" charset="0"/>
                                    </a:rPr>
                                    <m:t>𝒙</m:t>
                                  </m:r>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𝟎</m:t>
                                      </m:r>
                                    </m:sub>
                                  </m:sSub>
                                </m:e>
                                <m:e>
                                  <m:r>
                                    <a:rPr lang="en-US" altLang="zh-CN" b="1" i="1" smtClean="0">
                                      <a:latin typeface="Cambria Math" panose="02040503050406030204" pitchFamily="18" charset="0"/>
                                    </a:rPr>
                                    <m:t>𝒚</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𝒚</m:t>
                                      </m:r>
                                    </m:e>
                                    <m:sub>
                                      <m:r>
                                        <a:rPr lang="en-US" altLang="zh-CN" b="1" i="1" smtClean="0">
                                          <a:latin typeface="Cambria Math" panose="02040503050406030204" pitchFamily="18" charset="0"/>
                                        </a:rPr>
                                        <m:t>𝟎</m:t>
                                      </m:r>
                                    </m:sub>
                                  </m:sSub>
                                </m:e>
                              </m:eqArr>
                            </m:lim>
                          </m:limLow>
                        </m:fName>
                        <m:e>
                          <m:r>
                            <a:rPr lang="en-US" altLang="zh-CN" b="1" i="1" smtClean="0">
                              <a:latin typeface="Cambria Math" panose="02040503050406030204" pitchFamily="18" charset="0"/>
                            </a:rPr>
                            <m:t>𝒖</m:t>
                          </m:r>
                          <m:d>
                            <m:dPr>
                              <m:ctrlPr>
                                <a:rPr lang="en-US" altLang="zh-CN" b="1" i="1">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e>
                      </m:func>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  </m:t>
                      </m:r>
                      <m:func>
                        <m:funcPr>
                          <m:ctrlPr>
                            <a:rPr lang="en-US" altLang="zh-CN" b="1" i="1">
                              <a:latin typeface="Cambria Math" panose="02040503050406030204" pitchFamily="18" charset="0"/>
                            </a:rPr>
                          </m:ctrlPr>
                        </m:funcPr>
                        <m:fName>
                          <m:limLow>
                            <m:limLowPr>
                              <m:ctrlPr>
                                <a:rPr lang="en-US" altLang="zh-CN" b="1" i="1">
                                  <a:latin typeface="Cambria Math" panose="02040503050406030204" pitchFamily="18" charset="0"/>
                                </a:rPr>
                              </m:ctrlPr>
                            </m:limLowPr>
                            <m:e>
                              <m:r>
                                <a:rPr lang="en-US" altLang="zh-CN" b="1" i="0">
                                  <a:latin typeface="Cambria Math" panose="02040503050406030204" pitchFamily="18" charset="0"/>
                                </a:rPr>
                                <m:t>𝐥𝐢𝐦</m:t>
                              </m:r>
                            </m:e>
                            <m:lim>
                              <m:eqArr>
                                <m:eqArrPr>
                                  <m:ctrlPr>
                                    <a:rPr lang="en-US" altLang="zh-CN" b="1" i="1">
                                      <a:latin typeface="Cambria Math" panose="02040503050406030204" pitchFamily="18" charset="0"/>
                                    </a:rPr>
                                  </m:ctrlPr>
                                </m:eqArrPr>
                                <m:e>
                                  <m:r>
                                    <a:rPr lang="en-US" altLang="zh-CN" b="1" i="1">
                                      <a:latin typeface="Cambria Math" panose="02040503050406030204" pitchFamily="18" charset="0"/>
                                    </a:rPr>
                                    <m:t>𝒙</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𝟎</m:t>
                                      </m:r>
                                    </m:sub>
                                  </m:sSub>
                                </m:e>
                                <m:e>
                                  <m:r>
                                    <a:rPr lang="en-US" altLang="zh-CN" b="1" i="1">
                                      <a:latin typeface="Cambria Math" panose="02040503050406030204" pitchFamily="18" charset="0"/>
                                    </a:rPr>
                                    <m:t>𝒚</m:t>
                                  </m:r>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𝟎</m:t>
                                      </m:r>
                                    </m:sub>
                                  </m:sSub>
                                </m:e>
                              </m:eqArr>
                            </m:lim>
                          </m:limLow>
                        </m:fName>
                        <m:e>
                          <m:r>
                            <a:rPr lang="en-US" altLang="zh-CN" b="1" i="1" smtClean="0">
                              <a:latin typeface="Cambria Math" panose="02040503050406030204" pitchFamily="18" charset="0"/>
                            </a:rPr>
                            <m:t>𝒗</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e>
                      </m:func>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𝒗</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oMath>
                  </m:oMathPara>
                </a14:m>
                <a:endParaRPr lang="en-US" altLang="zh-CN" b="1" dirty="0"/>
              </a:p>
              <a:p>
                <a:pPr>
                  <a:defRPr/>
                </a:pPr>
                <a:r>
                  <a:rPr lang="zh-CN" altLang="en-US" dirty="0" smtClean="0"/>
                  <a:t>这个定理的证明是比较显然的</a:t>
                </a:r>
                <a:r>
                  <a:rPr lang="en-US" altLang="zh-CN" dirty="0" smtClean="0"/>
                  <a:t>, </a:t>
                </a:r>
                <a:r>
                  <a:rPr lang="zh-CN" altLang="en-US" dirty="0" smtClean="0"/>
                  <a:t>这是因为三角不等式</a:t>
                </a:r>
                <a:endParaRPr lang="en-US" altLang="zh-CN" dirty="0" smtClean="0"/>
              </a:p>
              <a:p>
                <a:pPr marL="0" indent="0">
                  <a:buNone/>
                  <a:defRPr/>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e>
                          </m:d>
                        </m:e>
                      </m:fun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635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fade">
                                      <p:cBhvr>
                                        <p:cTn id="32"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marL="0" indent="0" algn="ctr">
                  <a:buNone/>
                  <a:defRPr/>
                </a:pPr>
                <a:r>
                  <a:rPr lang="zh-CN" altLang="en-US" b="1" dirty="0" smtClean="0">
                    <a:solidFill>
                      <a:srgbClr val="00B050"/>
                    </a:solidFill>
                  </a:rPr>
                  <a:t>极限的四则运算</a:t>
                </a:r>
                <a:endParaRPr lang="en-US" altLang="zh-CN" b="1" dirty="0" smtClean="0">
                  <a:solidFill>
                    <a:srgbClr val="00B050"/>
                  </a:solidFill>
                </a:endParaRPr>
              </a:p>
              <a:p>
                <a:pPr>
                  <a:defRPr/>
                </a:pPr>
                <a:r>
                  <a:rPr lang="zh-CN" altLang="en-US" dirty="0" smtClean="0"/>
                  <a:t>因此极限的四则运算法则对于复变函数也是成立的</a:t>
                </a:r>
                <a:r>
                  <a:rPr lang="en-US" altLang="zh-CN" dirty="0" smtClean="0"/>
                  <a:t>.</a:t>
                </a:r>
              </a:p>
              <a:p>
                <a:pPr>
                  <a:defRPr/>
                </a:pPr>
                <a:r>
                  <a:rPr lang="zh-CN" altLang="en-US" dirty="0">
                    <a:solidFill>
                      <a:srgbClr val="0000FF"/>
                    </a:solidFill>
                  </a:rPr>
                  <a:t>定理</a:t>
                </a:r>
                <a:r>
                  <a:rPr lang="zh-CN" altLang="en-US" dirty="0"/>
                  <a:t> </a:t>
                </a:r>
                <a:r>
                  <a:rPr lang="zh-CN" altLang="en-US" dirty="0" smtClean="0"/>
                  <a:t>设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a:latin typeface="Cambria Math" panose="02040503050406030204" pitchFamily="18" charset="0"/>
                              </a:rPr>
                              <m:t>𝑧</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𝑧</m:t>
                                </m:r>
                              </m:e>
                              <m:sub>
                                <m:r>
                                  <a:rPr lang="en-US" altLang="zh-CN">
                                    <a:latin typeface="Cambria Math" panose="02040503050406030204" pitchFamily="18" charset="0"/>
                                  </a:rPr>
                                  <m:t>0</m:t>
                                </m:r>
                              </m:sub>
                            </m:sSub>
                          </m:lim>
                        </m:limLow>
                      </m:fName>
                      <m:e>
                        <m:r>
                          <a:rPr lang="en-US" altLang="zh-CN">
                            <a:latin typeface="Cambria Math" panose="02040503050406030204" pitchFamily="18" charset="0"/>
                          </a:rPr>
                          <m:t>𝑓</m:t>
                        </m:r>
                        <m:d>
                          <m:dPr>
                            <m:ctrlPr>
                              <a:rPr lang="en-US" altLang="zh-CN" i="1">
                                <a:latin typeface="Cambria Math" panose="02040503050406030204" pitchFamily="18" charset="0"/>
                              </a:rPr>
                            </m:ctrlPr>
                          </m:dPr>
                          <m:e>
                            <m:r>
                              <a:rPr lang="en-US" altLang="zh-CN">
                                <a:latin typeface="Cambria Math" panose="02040503050406030204" pitchFamily="18" charset="0"/>
                              </a:rPr>
                              <m:t>𝑧</m:t>
                            </m:r>
                          </m:e>
                        </m:d>
                      </m:e>
                    </m:func>
                    <m:r>
                      <a:rPr lang="en-US" altLang="zh-CN">
                        <a:latin typeface="Cambria Math" panose="02040503050406030204" pitchFamily="18" charset="0"/>
                      </a:rPr>
                      <m:t>=</m:t>
                    </m:r>
                    <m:r>
                      <a:rPr lang="en-US" altLang="zh-CN">
                        <a:latin typeface="Cambria Math" panose="02040503050406030204" pitchFamily="18" charset="0"/>
                      </a:rPr>
                      <m:t>𝐴</m:t>
                    </m:r>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a:latin typeface="Cambria Math" panose="02040503050406030204" pitchFamily="18" charset="0"/>
                              </a:rPr>
                              <m:t>𝑧</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𝑧</m:t>
                                </m:r>
                              </m:e>
                              <m:sub>
                                <m:r>
                                  <a:rPr lang="en-US" altLang="zh-CN">
                                    <a:latin typeface="Cambria Math" panose="02040503050406030204" pitchFamily="18" charset="0"/>
                                  </a:rPr>
                                  <m:t>0</m:t>
                                </m:r>
                              </m:sub>
                            </m:sSub>
                          </m:lim>
                        </m:limLow>
                      </m:fName>
                      <m:e>
                        <m:r>
                          <a:rPr lang="en-US" altLang="zh-CN" b="0" i="1" smtClean="0">
                            <a:latin typeface="Cambria Math" panose="02040503050406030204" pitchFamily="18" charset="0"/>
                          </a:rPr>
                          <m:t>𝑔</m:t>
                        </m:r>
                        <m:d>
                          <m:dPr>
                            <m:ctrlPr>
                              <a:rPr lang="en-US" altLang="zh-CN" i="1">
                                <a:latin typeface="Cambria Math" panose="02040503050406030204" pitchFamily="18" charset="0"/>
                              </a:rPr>
                            </m:ctrlPr>
                          </m:dPr>
                          <m:e>
                            <m:r>
                              <a:rPr lang="en-US" altLang="zh-CN">
                                <a:latin typeface="Cambria Math" panose="02040503050406030204" pitchFamily="18" charset="0"/>
                              </a:rPr>
                              <m:t>𝑧</m:t>
                            </m:r>
                          </m:e>
                        </m:d>
                      </m:e>
                    </m:func>
                    <m:r>
                      <a:rPr lang="en-US" altLang="zh-CN">
                        <a:latin typeface="Cambria Math" panose="02040503050406030204" pitchFamily="18" charset="0"/>
                      </a:rPr>
                      <m:t>=</m:t>
                    </m:r>
                    <m:r>
                      <a:rPr lang="en-US" altLang="zh-CN">
                        <a:latin typeface="Cambria Math" panose="02040503050406030204" pitchFamily="18" charset="0"/>
                      </a:rPr>
                      <m:t>𝐵</m:t>
                    </m:r>
                  </m:oMath>
                </a14:m>
                <a:r>
                  <a:rPr lang="en-US" altLang="zh-CN" dirty="0"/>
                  <a:t>.</a:t>
                </a:r>
              </a:p>
              <a:p>
                <a:pPr marL="342900" indent="-342900">
                  <a:lnSpc>
                    <a:spcPct val="120000"/>
                  </a:lnSpc>
                </a:pPr>
                <a:r>
                  <a:rPr lang="en-US" altLang="zh-CN" dirty="0"/>
                  <a:t>(1)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a:latin typeface="Cambria Math" panose="02040503050406030204" pitchFamily="18" charset="0"/>
                              </a:rPr>
                              <m:t>𝑧</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𝑧</m:t>
                                </m:r>
                              </m:e>
                              <m:sub>
                                <m:r>
                                  <a:rPr lang="en-US" altLang="zh-CN">
                                    <a:latin typeface="Cambria Math" panose="02040503050406030204" pitchFamily="18" charset="0"/>
                                  </a:rPr>
                                  <m:t>0</m:t>
                                </m:r>
                              </m:sub>
                            </m:sSub>
                          </m:lim>
                        </m:limLow>
                      </m:fName>
                      <m:e>
                        <m:d>
                          <m:dPr>
                            <m:ctrlPr>
                              <a:rPr lang="en-US" altLang="zh-CN" i="1">
                                <a:latin typeface="Cambria Math" panose="02040503050406030204" pitchFamily="18" charset="0"/>
                              </a:rPr>
                            </m:ctrlPr>
                          </m:dPr>
                          <m:e>
                            <m:r>
                              <a:rPr lang="en-US" altLang="zh-CN">
                                <a:latin typeface="Cambria Math" panose="02040503050406030204" pitchFamily="18" charset="0"/>
                              </a:rPr>
                              <m:t>𝑓</m:t>
                            </m:r>
                            <m:r>
                              <a:rPr lang="en-US" altLang="zh-CN">
                                <a:latin typeface="Cambria Math" panose="02040503050406030204" pitchFamily="18" charset="0"/>
                              </a:rPr>
                              <m:t>±</m:t>
                            </m:r>
                            <m:r>
                              <a:rPr lang="en-US" altLang="zh-CN">
                                <a:latin typeface="Cambria Math" panose="02040503050406030204" pitchFamily="18" charset="0"/>
                              </a:rPr>
                              <m:t>𝑔</m:t>
                            </m:r>
                          </m:e>
                        </m:d>
                        <m:d>
                          <m:dPr>
                            <m:ctrlPr>
                              <a:rPr lang="en-US" altLang="zh-CN" i="1">
                                <a:latin typeface="Cambria Math" panose="02040503050406030204" pitchFamily="18" charset="0"/>
                              </a:rPr>
                            </m:ctrlPr>
                          </m:dPr>
                          <m:e>
                            <m:r>
                              <a:rPr lang="en-US" altLang="zh-CN" b="0" i="1" smtClean="0">
                                <a:latin typeface="Cambria Math" panose="02040503050406030204" pitchFamily="18" charset="0"/>
                              </a:rPr>
                              <m:t>𝑧</m:t>
                            </m:r>
                          </m:e>
                        </m:d>
                      </m:e>
                    </m:func>
                    <m:r>
                      <a:rPr lang="en-US" altLang="zh-CN">
                        <a:latin typeface="Cambria Math" panose="02040503050406030204" pitchFamily="18" charset="0"/>
                      </a:rPr>
                      <m:t>=</m:t>
                    </m:r>
                    <m:r>
                      <a:rPr lang="en-US" altLang="zh-CN">
                        <a:latin typeface="Cambria Math" panose="02040503050406030204" pitchFamily="18" charset="0"/>
                      </a:rPr>
                      <m:t>𝐴</m:t>
                    </m:r>
                    <m:r>
                      <a:rPr lang="en-US" altLang="zh-CN">
                        <a:latin typeface="Cambria Math" panose="02040503050406030204" pitchFamily="18" charset="0"/>
                      </a:rPr>
                      <m:t>±</m:t>
                    </m:r>
                    <m:r>
                      <a:rPr lang="en-US" altLang="zh-CN">
                        <a:latin typeface="Cambria Math" panose="02040503050406030204" pitchFamily="18" charset="0"/>
                      </a:rPr>
                      <m:t>𝐵</m:t>
                    </m:r>
                  </m:oMath>
                </a14:m>
                <a:r>
                  <a:rPr lang="en-US" altLang="zh-CN" dirty="0"/>
                  <a:t>.</a:t>
                </a:r>
              </a:p>
              <a:p>
                <a:pPr marL="342900" indent="-342900">
                  <a:lnSpc>
                    <a:spcPct val="120000"/>
                  </a:lnSpc>
                </a:pPr>
                <a:r>
                  <a:rPr lang="en-US" altLang="zh-CN" dirty="0"/>
                  <a:t>(2)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a:latin typeface="Cambria Math" panose="02040503050406030204" pitchFamily="18" charset="0"/>
                              </a:rPr>
                              <m:t>𝑧</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𝑧</m:t>
                                </m:r>
                              </m:e>
                              <m:sub>
                                <m:r>
                                  <a:rPr lang="en-US" altLang="zh-CN">
                                    <a:latin typeface="Cambria Math" panose="02040503050406030204" pitchFamily="18" charset="0"/>
                                  </a:rPr>
                                  <m:t>0</m:t>
                                </m:r>
                              </m:sub>
                            </m:sSub>
                          </m:lim>
                        </m:limLow>
                      </m:fName>
                      <m:e>
                        <m:d>
                          <m:dPr>
                            <m:ctrlPr>
                              <a:rPr lang="en-US" altLang="zh-CN" i="1">
                                <a:latin typeface="Cambria Math" panose="02040503050406030204" pitchFamily="18" charset="0"/>
                              </a:rPr>
                            </m:ctrlPr>
                          </m:dPr>
                          <m:e>
                            <m:r>
                              <a:rPr lang="en-US" altLang="zh-CN">
                                <a:latin typeface="Cambria Math" panose="02040503050406030204" pitchFamily="18" charset="0"/>
                              </a:rPr>
                              <m:t>𝑓𝑔</m:t>
                            </m:r>
                          </m:e>
                        </m:d>
                        <m:d>
                          <m:dPr>
                            <m:ctrlPr>
                              <a:rPr lang="en-US" altLang="zh-CN" i="1">
                                <a:latin typeface="Cambria Math" panose="02040503050406030204" pitchFamily="18" charset="0"/>
                              </a:rPr>
                            </m:ctrlPr>
                          </m:dPr>
                          <m:e>
                            <m:r>
                              <a:rPr lang="en-US" altLang="zh-CN" b="0" i="1" smtClean="0">
                                <a:latin typeface="Cambria Math" panose="02040503050406030204" pitchFamily="18" charset="0"/>
                              </a:rPr>
                              <m:t>𝑧</m:t>
                            </m:r>
                          </m:e>
                        </m:d>
                      </m:e>
                    </m:func>
                    <m:r>
                      <a:rPr lang="en-US" altLang="zh-CN">
                        <a:latin typeface="Cambria Math" panose="02040503050406030204" pitchFamily="18" charset="0"/>
                      </a:rPr>
                      <m:t>=</m:t>
                    </m:r>
                    <m:r>
                      <a:rPr lang="en-US" altLang="zh-CN">
                        <a:latin typeface="Cambria Math" panose="02040503050406030204" pitchFamily="18" charset="0"/>
                      </a:rPr>
                      <m:t>𝐴𝐵</m:t>
                    </m:r>
                  </m:oMath>
                </a14:m>
                <a:r>
                  <a:rPr lang="en-US" altLang="zh-CN" dirty="0"/>
                  <a:t>.</a:t>
                </a:r>
              </a:p>
              <a:p>
                <a:pPr marL="342900" indent="-342900">
                  <a:lnSpc>
                    <a:spcPct val="100000"/>
                  </a:lnSpc>
                </a:pPr>
                <a:r>
                  <a:rPr lang="en-US" altLang="zh-CN" dirty="0"/>
                  <a:t>(3) </a:t>
                </a:r>
                <a:r>
                  <a:rPr lang="zh-CN" altLang="en-US" dirty="0"/>
                  <a:t>当 </a:t>
                </a:r>
                <a14:m>
                  <m:oMath xmlns:m="http://schemas.openxmlformats.org/officeDocument/2006/math">
                    <m:r>
                      <a:rPr lang="en-US" altLang="zh-CN">
                        <a:latin typeface="Cambria Math" panose="02040503050406030204" pitchFamily="18" charset="0"/>
                      </a:rPr>
                      <m:t>𝐵</m:t>
                    </m:r>
                    <m:r>
                      <a:rPr lang="en-US" altLang="zh-CN">
                        <a:latin typeface="Cambria Math" panose="02040503050406030204" pitchFamily="18" charset="0"/>
                      </a:rPr>
                      <m:t>≠0</m:t>
                    </m:r>
                  </m:oMath>
                </a14:m>
                <a:r>
                  <a:rPr lang="zh-CN" altLang="en-US" dirty="0"/>
                  <a:t> 时</a:t>
                </a:r>
                <a:r>
                  <a:rPr lang="en-US" altLang="zh-CN" dirty="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a:latin typeface="Cambria Math" panose="02040503050406030204" pitchFamily="18" charset="0"/>
                              </a:rPr>
                              <m:t>𝑧</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𝑧</m:t>
                                </m:r>
                              </m:e>
                              <m:sub>
                                <m:r>
                                  <a:rPr lang="en-US" altLang="zh-CN">
                                    <a:latin typeface="Cambria Math" panose="02040503050406030204" pitchFamily="18" charset="0"/>
                                  </a:rPr>
                                  <m:t>0</m:t>
                                </m:r>
                              </m:sub>
                            </m:sSub>
                          </m:lim>
                        </m:limLow>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a:latin typeface="Cambria Math" panose="02040503050406030204" pitchFamily="18" charset="0"/>
                                  </a:rPr>
                                  <m:t>𝑓</m:t>
                                </m:r>
                              </m:num>
                              <m:den>
                                <m:r>
                                  <a:rPr lang="en-US" altLang="zh-CN">
                                    <a:latin typeface="Cambria Math" panose="02040503050406030204" pitchFamily="18" charset="0"/>
                                  </a:rPr>
                                  <m:t>𝑔</m:t>
                                </m:r>
                              </m:den>
                            </m:f>
                          </m:e>
                        </m:d>
                      </m:e>
                    </m:func>
                    <m:d>
                      <m:dPr>
                        <m:ctrlPr>
                          <a:rPr lang="en-US" altLang="zh-CN" i="1">
                            <a:latin typeface="Cambria Math" panose="02040503050406030204" pitchFamily="18" charset="0"/>
                          </a:rPr>
                        </m:ctrlPr>
                      </m:dPr>
                      <m:e>
                        <m:r>
                          <a:rPr lang="en-US" altLang="zh-CN" b="0" i="1" smtClean="0">
                            <a:latin typeface="Cambria Math" panose="02040503050406030204" pitchFamily="18" charset="0"/>
                          </a:rPr>
                          <m:t>𝑧</m:t>
                        </m:r>
                      </m:e>
                    </m:d>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a:latin typeface="Cambria Math" panose="02040503050406030204" pitchFamily="18" charset="0"/>
                          </a:rPr>
                          <m:t>𝐴</m:t>
                        </m:r>
                      </m:num>
                      <m:den>
                        <m:r>
                          <a:rPr lang="en-US" altLang="zh-CN">
                            <a:latin typeface="Cambria Math" panose="02040503050406030204" pitchFamily="18" charset="0"/>
                          </a:rPr>
                          <m:t>𝐵</m:t>
                        </m:r>
                      </m:den>
                    </m:f>
                  </m:oMath>
                </a14:m>
                <a:r>
                  <a:rPr lang="en-US" altLang="zh-CN" dirty="0" smtClean="0"/>
                  <a:t>.</a:t>
                </a:r>
                <a:endParaRPr lang="en-US" altLang="zh-CN" dirty="0"/>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434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8">
                                            <p:txEl>
                                              <p:pRg st="5" end="5"/>
                                            </p:txEl>
                                          </p:spTgt>
                                        </p:tgtEl>
                                        <p:attrNameLst>
                                          <p:attrName>style.visibility</p:attrName>
                                        </p:attrNameLst>
                                      </p:cBhvr>
                                      <p:to>
                                        <p:strVal val="visible"/>
                                      </p:to>
                                    </p:set>
                                    <p:animEffect transition="in" filter="fade">
                                      <p:cBhvr>
                                        <p:cTn id="32" dur="500"/>
                                        <p:tgtEl>
                                          <p:spTgt spid="4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正文"/>
              <p:cNvSpPr>
                <a:spLocks noGrp="1" noChangeArrowheads="1"/>
              </p:cNvSpPr>
              <p:nvPr>
                <p:ph type="body" sz="quarter" idx="10"/>
              </p:nvPr>
            </p:nvSpPr>
            <p:spPr/>
            <p:txBody>
              <a:bodyPr anchor="ctr">
                <a:noAutofit/>
              </a:bodyPr>
              <a:lstStyle/>
              <a:p>
                <a:pPr>
                  <a:defRPr/>
                </a:pPr>
                <a:r>
                  <a:rPr lang="zh-CN" altLang="en-US" dirty="0" smtClean="0">
                    <a:solidFill>
                      <a:srgbClr val="0000FF"/>
                    </a:solidFill>
                  </a:rPr>
                  <a:t>例</a:t>
                </a:r>
                <a:r>
                  <a:rPr lang="zh-CN" altLang="en-US" dirty="0" smtClean="0"/>
                  <a:t> 证明当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→0</m:t>
                    </m:r>
                  </m:oMath>
                </a14:m>
                <a:r>
                  <a:rPr lang="en-US" altLang="zh-CN" dirty="0" smtClean="0"/>
                  <a:t> </a:t>
                </a:r>
                <a:r>
                  <a:rPr lang="zh-CN" altLang="en-US" dirty="0" smtClean="0"/>
                  <a:t>时</a:t>
                </a:r>
                <a:r>
                  <a:rPr lang="zh-CN" altLang="en-US" dirty="0"/>
                  <a:t>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Re</m:t>
                            </m:r>
                          </m:fName>
                          <m:e>
                            <m:r>
                              <a:rPr lang="en-US" altLang="zh-CN" i="1">
                                <a:latin typeface="Cambria Math" panose="02040503050406030204" pitchFamily="18" charset="0"/>
                              </a:rPr>
                              <m:t>𝑧</m:t>
                            </m:r>
                          </m:e>
                        </m:func>
                      </m:num>
                      <m:den>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𝑧</m:t>
                            </m:r>
                          </m:e>
                        </m:d>
                      </m:den>
                    </m:f>
                  </m:oMath>
                </a14:m>
                <a:r>
                  <a:rPr lang="en-US" altLang="zh-CN" dirty="0" smtClean="0"/>
                  <a:t> </a:t>
                </a:r>
                <a:r>
                  <a:rPr lang="zh-CN" altLang="en-US" dirty="0" smtClean="0"/>
                  <a:t>的极限不存在</a:t>
                </a:r>
                <a:r>
                  <a:rPr lang="en-US" altLang="zh-CN" dirty="0" smtClean="0"/>
                  <a:t>.</a:t>
                </a:r>
              </a:p>
              <a:p>
                <a:pPr>
                  <a:defRPr/>
                </a:pPr>
                <a:r>
                  <a:rPr lang="zh-CN" altLang="en-US" dirty="0" smtClean="0">
                    <a:solidFill>
                      <a:srgbClr val="0000FF"/>
                    </a:solidFill>
                  </a:rPr>
                  <a:t>证</a:t>
                </a:r>
                <a:r>
                  <a:rPr lang="zh-CN" altLang="en-US" dirty="0" smtClean="0"/>
                  <a:t> 令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𝑦𝑖</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e>
                        </m:rad>
                      </m:den>
                    </m:f>
                  </m:oMath>
                </a14:m>
                <a:r>
                  <a:rPr lang="en-US" altLang="zh-CN" dirty="0" smtClean="0"/>
                  <a:t>. </a:t>
                </a:r>
                <a:r>
                  <a:rPr lang="zh-CN" altLang="en-US" dirty="0" smtClean="0"/>
                  <a:t>因此</a:t>
                </a:r>
                <a:endParaRPr lang="en-US" altLang="zh-CN" dirty="0" smtClean="0"/>
              </a:p>
              <a:p>
                <a:pPr marL="0" indent="0">
                  <a:buNone/>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e>
                          </m:rad>
                        </m:den>
                      </m:f>
                      <m:r>
                        <a:rPr lang="en-US" altLang="zh-CN" b="0" i="1" smtClean="0">
                          <a:latin typeface="Cambria Math" panose="02040503050406030204" pitchFamily="18" charset="0"/>
                        </a:rPr>
                        <m:t>,  </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m:oMathPara>
                </a14:m>
                <a:endParaRPr lang="en-US" altLang="zh-CN" dirty="0" smtClean="0"/>
              </a:p>
              <a:p>
                <a:pPr>
                  <a:defRPr/>
                </a:pPr>
                <a:r>
                  <a:rPr lang="zh-CN" altLang="en-US" dirty="0" smtClean="0"/>
                  <a:t>让 </a:t>
                </a:r>
                <a14:m>
                  <m:oMath xmlns:m="http://schemas.openxmlformats.org/officeDocument/2006/math">
                    <m:r>
                      <a:rPr lang="en-US" altLang="zh-CN" b="0" i="1" smtClean="0">
                        <a:latin typeface="Cambria Math" panose="02040503050406030204" pitchFamily="18" charset="0"/>
                      </a:rPr>
                      <m:t>𝑧</m:t>
                    </m:r>
                  </m:oMath>
                </a14:m>
                <a:r>
                  <a:rPr lang="en-US" altLang="zh-CN" dirty="0" smtClean="0"/>
                  <a:t> </a:t>
                </a:r>
                <a:r>
                  <a:rPr lang="zh-CN" altLang="en-US" dirty="0" smtClean="0"/>
                  <a:t>沿着直线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𝑘𝑥</m:t>
                    </m:r>
                  </m:oMath>
                </a14:m>
                <a:r>
                  <a:rPr lang="en-US" altLang="zh-CN" dirty="0" smtClean="0"/>
                  <a:t> </a:t>
                </a:r>
                <a:r>
                  <a:rPr lang="zh-CN" altLang="en-US" dirty="0" smtClean="0"/>
                  <a:t>趋向于 </a:t>
                </a:r>
                <a14:m>
                  <m:oMath xmlns:m="http://schemas.openxmlformats.org/officeDocument/2006/math">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𝑘</m:t>
                                </m:r>
                              </m:e>
                              <m:sup>
                                <m:r>
                                  <a:rPr lang="en-US" altLang="zh-CN" b="0" i="1" smtClean="0">
                                    <a:latin typeface="Cambria Math" panose="02040503050406030204" pitchFamily="18" charset="0"/>
                                  </a:rPr>
                                  <m:t>2</m:t>
                                </m:r>
                              </m:sup>
                            </m:sSup>
                          </m:e>
                        </m:rad>
                      </m:den>
                    </m:f>
                  </m:oMath>
                </a14:m>
                <a:r>
                  <a:rPr lang="en-US" altLang="zh-CN" dirty="0" smtClean="0"/>
                  <a:t>.</a:t>
                </a:r>
              </a:p>
              <a:p>
                <a:pPr>
                  <a:defRPr/>
                </a:pPr>
                <a:r>
                  <a:rPr lang="zh-CN" altLang="en-US" dirty="0" smtClean="0"/>
                  <a:t>对于不同的 </a:t>
                </a:r>
                <a14:m>
                  <m:oMath xmlns:m="http://schemas.openxmlformats.org/officeDocument/2006/math">
                    <m:r>
                      <a:rPr lang="en-US" altLang="zh-CN" b="0" i="1" smtClean="0">
                        <a:latin typeface="Cambria Math" panose="02040503050406030204" pitchFamily="18" charset="0"/>
                      </a:rPr>
                      <m:t>𝑘</m:t>
                    </m:r>
                  </m:oMath>
                </a14:m>
                <a:r>
                  <a:rPr lang="en-US" altLang="zh-CN" dirty="0" smtClean="0"/>
                  <a:t>, </a:t>
                </a:r>
                <a:r>
                  <a:rPr lang="zh-CN" altLang="en-US" dirty="0" smtClean="0"/>
                  <a:t>这个数值均不相同</a:t>
                </a:r>
                <a:r>
                  <a:rPr lang="en-US" altLang="zh-CN" dirty="0" smtClean="0"/>
                  <a:t>, </a:t>
                </a:r>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eqArr>
                              <m:eqArrPr>
                                <m:ctrlPr>
                                  <a:rPr lang="en-US" altLang="zh-CN" i="1">
                                    <a:latin typeface="Cambria Math" panose="02040503050406030204" pitchFamily="18" charset="0"/>
                                  </a:rPr>
                                </m:ctrlPr>
                              </m:eqArrPr>
                              <m:e>
                                <m:r>
                                  <a:rPr lang="en-US" altLang="zh-CN" i="1">
                                    <a:latin typeface="Cambria Math" panose="02040503050406030204" pitchFamily="18" charset="0"/>
                                  </a:rPr>
                                  <m:t>𝑥</m:t>
                                </m:r>
                                <m:r>
                                  <a:rPr lang="en-US" altLang="zh-CN" i="1">
                                    <a:latin typeface="Cambria Math" panose="02040503050406030204" pitchFamily="18" charset="0"/>
                                  </a:rPr>
                                  <m:t>→0</m:t>
                                </m:r>
                              </m:e>
                              <m:e>
                                <m:r>
                                  <a:rPr lang="en-US" altLang="zh-CN" i="1">
                                    <a:latin typeface="Cambria Math" panose="02040503050406030204" pitchFamily="18" charset="0"/>
                                  </a:rPr>
                                  <m:t>𝑦</m:t>
                                </m:r>
                                <m:r>
                                  <a:rPr lang="en-US" altLang="zh-CN" i="1">
                                    <a:latin typeface="Cambria Math" panose="02040503050406030204" pitchFamily="18" charset="0"/>
                                  </a:rPr>
                                  <m:t>→0</m:t>
                                </m:r>
                              </m:e>
                            </m:eqArr>
                          </m:lim>
                        </m:limLow>
                      </m:fName>
                      <m:e>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func>
                  </m:oMath>
                </a14:m>
                <a:r>
                  <a:rPr lang="en-US" altLang="zh-CN" dirty="0" smtClean="0"/>
                  <a:t> </a:t>
                </a:r>
                <a:r>
                  <a:rPr lang="zh-CN" altLang="en-US" dirty="0" smtClean="0"/>
                  <a:t>不存在</a:t>
                </a:r>
                <a:r>
                  <a:rPr lang="en-US" altLang="zh-CN" dirty="0" smtClean="0"/>
                  <a:t>.</a:t>
                </a:r>
                <a:endParaRPr lang="en-US" altLang="zh-CN" dirty="0"/>
              </a:p>
            </p:txBody>
          </p:sp>
        </mc:Choice>
        <mc:Fallback xmlns="">
          <p:sp>
            <p:nvSpPr>
              <p:cNvPr id="4098" name="正文"/>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103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8">
                                            <p:txEl>
                                              <p:pRg st="0" end="0"/>
                                            </p:txEl>
                                          </p:spTgt>
                                        </p:tgtEl>
                                        <p:attrNameLst>
                                          <p:attrName>style.visibility</p:attrName>
                                        </p:attrNameLst>
                                      </p:cBhvr>
                                      <p:to>
                                        <p:strVal val="visible"/>
                                      </p:to>
                                    </p:set>
                                    <p:animEffect transition="in" filter="fade">
                                      <p:cBhvr>
                                        <p:cTn id="7" dur="500"/>
                                        <p:tgtEl>
                                          <p:spTgt spid="40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8">
                                            <p:txEl>
                                              <p:pRg st="1" end="1"/>
                                            </p:txEl>
                                          </p:spTgt>
                                        </p:tgtEl>
                                        <p:attrNameLst>
                                          <p:attrName>style.visibility</p:attrName>
                                        </p:attrNameLst>
                                      </p:cBhvr>
                                      <p:to>
                                        <p:strVal val="visible"/>
                                      </p:to>
                                    </p:set>
                                    <p:animEffect transition="in" filter="fade">
                                      <p:cBhvr>
                                        <p:cTn id="12" dur="500"/>
                                        <p:tgtEl>
                                          <p:spTgt spid="40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8">
                                            <p:txEl>
                                              <p:pRg st="2" end="2"/>
                                            </p:txEl>
                                          </p:spTgt>
                                        </p:tgtEl>
                                        <p:attrNameLst>
                                          <p:attrName>style.visibility</p:attrName>
                                        </p:attrNameLst>
                                      </p:cBhvr>
                                      <p:to>
                                        <p:strVal val="visible"/>
                                      </p:to>
                                    </p:set>
                                    <p:animEffect transition="in" filter="fade">
                                      <p:cBhvr>
                                        <p:cTn id="17" dur="500"/>
                                        <p:tgtEl>
                                          <p:spTgt spid="40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8">
                                            <p:txEl>
                                              <p:pRg st="3" end="3"/>
                                            </p:txEl>
                                          </p:spTgt>
                                        </p:tgtEl>
                                        <p:attrNameLst>
                                          <p:attrName>style.visibility</p:attrName>
                                        </p:attrNameLst>
                                      </p:cBhvr>
                                      <p:to>
                                        <p:strVal val="visible"/>
                                      </p:to>
                                    </p:set>
                                    <p:animEffect transition="in" filter="fade">
                                      <p:cBhvr>
                                        <p:cTn id="22" dur="500"/>
                                        <p:tgtEl>
                                          <p:spTgt spid="40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98">
                                            <p:txEl>
                                              <p:pRg st="4" end="4"/>
                                            </p:txEl>
                                          </p:spTgt>
                                        </p:tgtEl>
                                        <p:attrNameLst>
                                          <p:attrName>style.visibility</p:attrName>
                                        </p:attrNameLst>
                                      </p:cBhvr>
                                      <p:to>
                                        <p:strVal val="visible"/>
                                      </p:to>
                                    </p:set>
                                    <p:animEffect transition="in" filter="fade">
                                      <p:cBhvr>
                                        <p:cTn id="27"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FUT" id="{00D2E22C-DF7A-4DAA-8C59-8A1BAFBA4426}" vid="{F913151E-D0D1-42EF-8D82-59776266B37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742</TotalTime>
  <Words>279</Words>
  <Application>Microsoft Office PowerPoint</Application>
  <PresentationFormat>宽屏</PresentationFormat>
  <Paragraphs>95</Paragraphs>
  <Slides>14</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宋体</vt:lpstr>
      <vt:lpstr>微软雅黑</vt:lpstr>
      <vt:lpstr>Arial</vt:lpstr>
      <vt:lpstr>Calibri</vt:lpstr>
      <vt:lpstr>Cambria Math</vt:lpstr>
      <vt:lpstr>HFUT</vt:lpstr>
      <vt:lpstr>1.6 极限和连续性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复变函数与积分变换</dc:title>
  <dc:creator>TKL</dc:creator>
  <cp:lastModifiedBy>zsx</cp:lastModifiedBy>
  <cp:revision>283</cp:revision>
  <dcterms:created xsi:type="dcterms:W3CDTF">2014-07-17T06:40:44Z</dcterms:created>
  <dcterms:modified xsi:type="dcterms:W3CDTF">2022-07-05T04:33:12Z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