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2" r:id="rId1"/>
  </p:sldMasterIdLst>
  <p:notesMasterIdLst>
    <p:notesMasterId r:id="rId17"/>
  </p:notesMasterIdLst>
  <p:handoutMasterIdLst>
    <p:handoutMasterId r:id="rId18"/>
  </p:handoutMasterIdLst>
  <p:sldIdLst>
    <p:sldId id="260" r:id="rId2"/>
    <p:sldId id="261" r:id="rId3"/>
    <p:sldId id="263" r:id="rId4"/>
    <p:sldId id="264" r:id="rId5"/>
    <p:sldId id="275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90" d="100"/>
          <a:sy n="90" d="100"/>
        </p:scale>
        <p:origin x="461" y="31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2022/7/11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2800" b="1" spc="600">
                <a:solidFill>
                  <a:srgbClr val="FF0000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3855965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995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302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ags" Target="../tags/tag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480534" y="10859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概率论与数理统计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0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pPr algn="ctr" eaLnBrk="1" hangingPunct="1"/>
            <a:r>
              <a:rPr lang="zh-CN" altLang="en-US" sz="3600" b="1" dirty="0" smtClean="0">
                <a:solidFill>
                  <a:srgbClr val="00B050"/>
                </a:solidFill>
              </a:rPr>
              <a:t>第五章</a:t>
            </a:r>
            <a:r>
              <a:rPr lang="en-US" altLang="zh-CN" sz="3600" b="1" dirty="0" smtClean="0">
                <a:solidFill>
                  <a:srgbClr val="00B050"/>
                </a:solidFill>
              </a:rPr>
              <a:t/>
            </a:r>
            <a:br>
              <a:rPr lang="en-US" altLang="zh-CN" sz="3600" b="1" dirty="0" smtClean="0">
                <a:solidFill>
                  <a:srgbClr val="00B050"/>
                </a:solidFill>
              </a:rPr>
            </a:br>
            <a:r>
              <a:rPr lang="en-US" altLang="zh-CN" sz="3600" dirty="0">
                <a:solidFill>
                  <a:srgbClr val="00B050"/>
                </a:solidFill>
              </a:rPr>
              <a:t/>
            </a:r>
            <a:br>
              <a:rPr lang="en-US" altLang="zh-CN" sz="3600" dirty="0">
                <a:solidFill>
                  <a:srgbClr val="00B050"/>
                </a:solidFill>
              </a:rPr>
            </a:br>
            <a:r>
              <a:rPr lang="zh-CN" altLang="zh-CN" sz="3600" b="1" dirty="0" smtClean="0">
                <a:solidFill>
                  <a:srgbClr val="00B050"/>
                </a:solidFill>
              </a:rPr>
              <a:t>大数定律和中心极限定理</a:t>
            </a:r>
            <a:r>
              <a:rPr lang="en-US" altLang="zh-CN" sz="3600" b="1" dirty="0" smtClean="0">
                <a:solidFill>
                  <a:srgbClr val="00B050"/>
                </a:solidFill>
              </a:rPr>
              <a:t/>
            </a:r>
            <a:br>
              <a:rPr lang="en-US" altLang="zh-CN" sz="3600" b="1" dirty="0" smtClean="0">
                <a:solidFill>
                  <a:srgbClr val="00B050"/>
                </a:solidFill>
              </a:rPr>
            </a:br>
            <a:endParaRPr lang="zh-CN" altLang="en-US" sz="36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1075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96000" y="819000"/>
                <a:ext cx="10800000" cy="4242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设随机变量序列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独立同分布，且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的概率密度为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&lt;1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0,</m:t>
                              </m:r>
                            </m:e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其它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→∞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依概率收敛于 </a:t>
                </a:r>
                <a:r>
                  <a:rPr lang="zh-CN" altLang="en-US" sz="2400" u="sng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sz="2400" dirty="0"/>
                  <a:t> 由于 </a:t>
                </a:r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limUpp>
                        <m:limUp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偶函数</m:t>
                          </m:r>
                        </m:lim>
                      </m:limUp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dirty="0" smtClean="0"/>
              </a:p>
              <a:p>
                <a:r>
                  <a:rPr lang="zh-CN" altLang="en-US" sz="2400" dirty="0" smtClean="0"/>
                  <a:t>因此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  <m:limUpp>
                        <m:limUp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lim>
                      </m:limUpp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  <a:p>
                <a:endParaRPr lang="zh-CN" altLang="en-US" sz="2400" u="sng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4242380"/>
              </a:xfrm>
              <a:prstGeom prst="rect">
                <a:avLst/>
              </a:prstGeom>
              <a:blipFill>
                <a:blip r:embed="rId2"/>
                <a:stretch>
                  <a:fillRect l="-847" t="-1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0160001" y="1031894"/>
                <a:ext cx="431800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01" y="1031894"/>
                <a:ext cx="431800" cy="786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6077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§2 </a:t>
                </a:r>
                <a:r>
                  <a:rPr lang="zh-CN" altLang="en-US" sz="2800" dirty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中心极限定理</a:t>
                </a:r>
                <a:endParaRPr lang="en-US" altLang="zh-CN" sz="28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2.1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zh-CN" altLang="zh-CN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列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维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r>
                  <a:rPr lang="zh-CN" altLang="zh-CN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林德伯格</a:t>
                </a:r>
                <a:r>
                  <a:rPr lang="zh-CN" altLang="zh-CN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中心极限定理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）设随机变量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相互独立同分布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ra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(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标准化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的分布函数，则对任意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nary>
                            <m:nary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该定理也被称为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独立同分布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中心极限定理。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当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充分大时，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)，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即近似地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limUpp>
                      <m:limUp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limUp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∼</m:t>
                        </m:r>
                      </m:e>
                      <m:lim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</m:lim>
                    </m:limUpp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(0,1)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，从而近似地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∼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𝑁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𝜇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特别地，当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≥30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时，该误差可以忽略不计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blipFill>
                <a:blip r:embed="rId2"/>
                <a:stretch>
                  <a:fillRect l="-4345" t="-1167" b="-2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8128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57900" y="819000"/>
                <a:ext cx="10800000" cy="522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由于在该定理中，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的概率分布可以是任意的，因此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的概率分布难以精确得到，但只要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充分大，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就近似服从正态分布，这突出了正态分布在概率统计中的重要地位。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在实际问题中，有些随机变量是诸多独立同分布，且影响甚微的小因素叠加而成的，因此这些随机变量可以近似刻画成服从正态分布的随机变量，这就是中心极限定理的客观背景。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在运用中，我们可以使用 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412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口诀来记忆：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400" dirty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</a:t>
                </a:r>
                <a:r>
                  <a:rPr lang="zh-CN" altLang="en-US" sz="2400" dirty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：四个条件：独立、同分布、期望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存在、方差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存在</a:t>
                </a:r>
                <a:endParaRPr lang="en-US" altLang="zh-CN" sz="24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400" dirty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：一个结论：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≥30</m:t>
                    </m:r>
                  </m:oMath>
                </a14:m>
                <a:r>
                  <a:rPr lang="en-US" altLang="zh-CN" sz="2400" dirty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时，近似地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>
                  <a:solidFill>
                    <a:srgbClr val="00B0F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400" dirty="0">
                    <a:solidFill>
                      <a:srgbClr val="FF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400" dirty="0">
                    <a:solidFill>
                      <a:srgbClr val="FF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：两个步骤：建立上述结论、标准正态分布</a:t>
                </a:r>
                <a:r>
                  <a:rPr lang="zh-CN" altLang="en-US" sz="2400" dirty="0" smtClean="0">
                    <a:solidFill>
                      <a:srgbClr val="FF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查表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00" y="819000"/>
                <a:ext cx="10800000" cy="5220000"/>
              </a:xfrm>
              <a:prstGeom prst="rect">
                <a:avLst/>
              </a:prstGeom>
              <a:blipFill>
                <a:blip r:embed="rId2"/>
                <a:stretch>
                  <a:fillRect l="-903" t="-11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5524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设随机变量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(100)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，利用中心极限定理计算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≤110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b="0" dirty="0" smtClean="0">
                  <a:latin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分析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本题已经超出泊松分布表的查表范围，故不适用直接用泊松分布计算。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sz="2400" dirty="0"/>
                  <a:t> 由泊松分布的可加性知，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zh-CN" altLang="en-US" sz="2400" dirty="0"/>
                  <a:t>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sz="2400" dirty="0"/>
                  <a:t> 独立同分布。</a:t>
                </a:r>
                <a:endParaRPr lang="en-US" altLang="zh-CN" sz="2400" dirty="0"/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/>
                  <a:t>由于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由中心极限定理，近似地有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100,100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≤110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−100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110−100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=0.8413.</m:t>
                      </m:r>
                    </m:oMath>
                  </m:oMathPara>
                </a14:m>
                <a:endParaRPr lang="zh-CN" altLang="en-US" sz="2400" dirty="0"/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拆成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是否可以呢？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实际上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，当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𝜆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较大时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，在期望值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𝜆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附近我们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𝜆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)≈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𝜆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𝜆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blipFill>
                <a:blip r:embed="rId2"/>
                <a:stretch>
                  <a:fillRect l="-847" t="-1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2730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96000" y="819000"/>
                <a:ext cx="10800000" cy="3206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2.2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棣莫弗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—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拉普拉斯中心极限定理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=1,2,…,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则对任意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𝑛𝑝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𝑛𝑝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</m:e>
                                  </m:rad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𝑑𝑡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证明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实际上，我们在定理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2.1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(1,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即可。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该定理说明，二项分布以正态分布为极限分布。若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，则当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充分大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时，近似有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𝑛𝑝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。当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≥30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时，该误差可以忽略不计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3206006"/>
              </a:xfrm>
              <a:prstGeom prst="rect">
                <a:avLst/>
              </a:prstGeom>
              <a:blipFill>
                <a:blip r:embed="rId2"/>
                <a:stretch>
                  <a:fillRect l="-847" t="-2091" r="-169" b="-2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6201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96000" y="819000"/>
                <a:ext cx="10800000" cy="447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设一批产品的次品率为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2%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，试利用中心极限定理确定，至少要检验多少件产品，才能使得次品数占检验数的比例不大于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4%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的概率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≥99.87%</m:t>
                    </m:r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解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设检验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件产品，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表示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件产品中次品的件数，则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,0.02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 smtClean="0">
                  <a:latin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中心极限定理知，近似地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0.02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,0.02×0.98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0.02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0.14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由题意知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≤0.04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≥0.9987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即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−0.02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0.14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≤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0.04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−0.02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0.14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7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Φ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𝑛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7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≥0.9987=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Φ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3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故有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</m:e>
                        </m:rad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 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7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≥3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≥441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，所以至少要取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4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41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件产品时，才能使得次品数占检验数比例不大于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4%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的概率不小于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99.87%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4474751"/>
              </a:xfrm>
              <a:prstGeom prst="rect">
                <a:avLst/>
              </a:prstGeom>
              <a:blipFill>
                <a:blip r:embed="rId2"/>
                <a:stretch>
                  <a:fillRect l="-847" t="-1499" b="-17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1011767" y="4936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8059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96000" y="819000"/>
                <a:ext cx="10800000" cy="5391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§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 </a:t>
                </a:r>
                <a:r>
                  <a:rPr lang="zh-CN" altLang="en-US" sz="2400" dirty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切比雪夫不等式和大数定律</a:t>
                </a:r>
                <a:endParaRPr lang="en-US" altLang="zh-CN" sz="24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§1.1 </a:t>
                </a:r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切比雪夫不等式</a:t>
                </a:r>
                <a:endParaRPr lang="en-US" altLang="zh-CN" sz="2400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1.1 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设随机变量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的数学期望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，方差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𝐷𝑋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zh-CN" altLang="en-US" sz="2000" dirty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期望和方差必须存在才能</a:t>
                </a:r>
                <a:r>
                  <a:rPr lang="zh-CN" altLang="en-US" sz="20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应用该</a:t>
                </a:r>
                <a:r>
                  <a:rPr lang="zh-CN" altLang="en-US" sz="2000" dirty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），则对任意的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，有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}≤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，或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≥1−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zh-CN" altLang="en-US" sz="2000" dirty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该</a:t>
                </a:r>
                <a:r>
                  <a:rPr lang="zh-CN" altLang="en-US" sz="20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范围关于</a:t>
                </a:r>
                <a:r>
                  <a:rPr lang="zh-CN" altLang="en-US" sz="2000" dirty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期望对称，两边小中间大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）。此不等式称为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切比雪夫不等式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证明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我们仅对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为连续型随机变量情形进行证明。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的概率密度函数为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则对任意的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  <m:sup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切比雪夫不等式不需要我们知道具体的分布是什么，只需要知道期望和方差就可以进行估计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5391476"/>
              </a:xfrm>
              <a:prstGeom prst="rect">
                <a:avLst/>
              </a:prstGeom>
              <a:blipFill>
                <a:blip r:embed="rId2"/>
                <a:stretch>
                  <a:fillRect l="-847" t="-904" r="-2257" b="-1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0471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设随机变量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10000,0.1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试根据切比雪夫不等式估计概率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800&lt;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&lt;1200}</m:t>
                    </m:r>
                  </m:oMath>
                </a14:m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解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=10000×0.1=1000,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𝐷𝑋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=10000×0.1×0.9=900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由切比雪夫不等式，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800&lt;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&lt;1200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−1000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&lt;200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𝐸𝑋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&lt;200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≥1−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𝐷𝑋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900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=0.9775.</m:t>
                      </m:r>
                    </m:oMath>
                  </m:oMathPara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此处并非计算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800&lt;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&lt;1200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的精确值，而是估计它的大致取值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事实上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800&lt;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&lt;1200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=801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1199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10000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0.9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10000−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很难计算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5220000"/>
              </a:xfrm>
              <a:prstGeom prst="rect">
                <a:avLst/>
              </a:prstGeom>
              <a:blipFill>
                <a:blip r:embed="rId5"/>
                <a:stretch>
                  <a:fillRect l="-847" t="-1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6913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96000" y="819000"/>
                <a:ext cx="10800000" cy="4507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则根据切比雪夫不等式有（     ）。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（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&lt;2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≤0.5,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≥2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≤0.5</m:t>
                    </m:r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&lt;2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0.5, 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≥2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（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C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&lt;2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≤0.5,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≥2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（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D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&lt;2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0.5, 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≥2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≤0.5</m:t>
                    </m:r>
                  </m:oMath>
                </a14:m>
                <a:endParaRPr lang="en-US" altLang="zh-CN" sz="2400" dirty="0" smtClean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解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根据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两边小中间大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，选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+mn-ea"/>
                  </a:rPr>
                  <a:t>D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实际上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，由于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𝐷𝑋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，根据切比雪夫不等式有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≥2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𝐸𝑋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≥2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&lt;2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≥1−0.5=0.5.</m:t>
                      </m:r>
                    </m:oMath>
                  </m:oMathPara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4507901"/>
              </a:xfrm>
              <a:prstGeom prst="rect">
                <a:avLst/>
              </a:prstGeom>
              <a:blipFill>
                <a:blip r:embed="rId2"/>
                <a:stretch>
                  <a:fillRect l="-847" t="-1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095066" y="819000"/>
            <a:ext cx="77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D</a:t>
            </a:r>
            <a:endParaRPr lang="zh-CN" altLang="en-US" sz="24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33075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96000" y="819000"/>
                <a:ext cx="10800000" cy="4304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独立同分布，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用切比雪夫不等式估计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≥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𝜀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≤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     ）。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（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rad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（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C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（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D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e>
                        </m:rad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400" dirty="0" smtClean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解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我们知道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𝑌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:endParaRPr lang="en-US" altLang="zh-CN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𝐸𝑌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𝐷𝑌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4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den>
                      </m:f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因此，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𝑌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𝜀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≤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𝐷𝑌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4304448"/>
              </a:xfrm>
              <a:prstGeom prst="rect">
                <a:avLst/>
              </a:prstGeom>
              <a:blipFill>
                <a:blip r:embed="rId2"/>
                <a:stretch>
                  <a:fillRect l="-847" t="-1133" b="-2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703233" y="1318533"/>
            <a:ext cx="77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82617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96000" y="819000"/>
                <a:ext cx="10800000" cy="5173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§1.2 </a:t>
                </a:r>
                <a:r>
                  <a:rPr lang="zh-CN" altLang="en-US" sz="2400" dirty="0" smtClean="0">
                    <a:solidFill>
                      <a:srgbClr val="00B05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大数定律</a:t>
                </a:r>
                <a:endParaRPr lang="en-US" altLang="zh-CN" sz="2400" dirty="0" smtClean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设有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随机变量序列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1.1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如果存在常数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使得对任意的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则称序列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依概率收敛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于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，记为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limUpp>
                      <m:limUp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lim>
                    </m:limUp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1.2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如果对任意的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&gt;1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均有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相互独立，则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相互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独立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。这等价于其中任取有限多个随机变量相互独立。</a:t>
                </a: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所谓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的大数定理，是指在特定条件下，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limUpp>
                        <m:limUp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lim>
                      </m:limUp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0.</m:t>
                      </m:r>
                    </m:oMath>
                  </m:oMathPara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5173660"/>
              </a:xfrm>
              <a:prstGeom prst="rect">
                <a:avLst/>
              </a:prstGeom>
              <a:blipFill>
                <a:blip r:embed="rId2"/>
                <a:stretch>
                  <a:fillRect l="-847" t="-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3334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96000" y="819000"/>
                <a:ext cx="10800000" cy="4470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1.2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切比雪夫大数定律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是</a:t>
                </a:r>
                <a:r>
                  <a:rPr lang="zh-CN" altLang="en-US" sz="24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相互独立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的随机变量序列，且每个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均存在，且</a:t>
                </a:r>
                <a:r>
                  <a:rPr lang="zh-CN" altLang="en-US" sz="24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存在常数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，使得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对所有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成立（方差有界）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，则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对任意的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，有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den>
                                          </m:f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den>
                                          </m:f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=1, 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即</m:t>
                      </m:r>
                      <m:limLow>
                        <m:limLow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limUpp>
                        <m:limUp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lim>
                      </m:limUp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0.</m:t>
                      </m:r>
                    </m:oMath>
                  </m:oMathPara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推论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1.2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是相互独立的随机变量序列，且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𝜇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𝐷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=1,2,…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limUpp>
                        <m:limUp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lim>
                      </m:limUp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4470968"/>
              </a:xfrm>
              <a:prstGeom prst="rect">
                <a:avLst/>
              </a:prstGeom>
              <a:blipFill>
                <a:blip r:embed="rId2"/>
                <a:stretch>
                  <a:fillRect l="-847" t="-1499" r="-3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7949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96000" y="819000"/>
                <a:ext cx="10800000" cy="3768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1.3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伯努利大数定律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重独立重复试验中事件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发生的次数，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是事件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在每次试验中发生的概率，则对任意的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，有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=1,  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即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limUpp>
                        <m:limUp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lim>
                      </m:limUp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证明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实际上，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，其中每个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。因此由切比雪夫大数定律可得该定理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该定律表明在独立重复试验中，当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时，事件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发生的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频率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依概率收敛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于事件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发生的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概率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从而为第一章中概率的统计定义提供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了理论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保障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3768852"/>
              </a:xfrm>
              <a:prstGeom prst="rect">
                <a:avLst/>
              </a:prstGeom>
              <a:blipFill>
                <a:blip r:embed="rId2"/>
                <a:stretch>
                  <a:fillRect l="-847" t="-1777" r="-3668" b="-2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7823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96000" y="819000"/>
                <a:ext cx="10800000" cy="4540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1.4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辛钦大数定律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）设随机变量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solidFill>
                      <a:srgbClr val="00B0F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相互独立同分布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，则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对任意的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，有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den>
                                          </m:f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=1, 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limUpp>
                        <m:limUp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lim>
                      </m:limUp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推论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1.3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设随机变量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相互独立同分布，如果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依概率收敛于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即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nary>
                      </m:e>
                    </m:func>
                    <m:limUpp>
                      <m:limUp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lim>
                    </m:limUpp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为任意正整数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特别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地，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limUpp>
                        <m:limUp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lim>
                      </m:limUpp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  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  <m:limUpp>
                        <m:limUp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lim>
                      </m:limUpp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记住结论</m:t>
                      </m:r>
                    </m:oMath>
                  </m:oMathPara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819000"/>
                <a:ext cx="10800000" cy="4540282"/>
              </a:xfrm>
              <a:prstGeom prst="rect">
                <a:avLst/>
              </a:prstGeom>
              <a:blipFill>
                <a:blip r:embed="rId2"/>
                <a:stretch>
                  <a:fillRect l="-847" t="-1477" r="-3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0761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D75BD4D5-3948-4EB0-BAD6-757092DB763B}" vid="{46891644-EA31-4CD2-B651-752B403DB99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2041</TotalTime>
  <Words>176</Words>
  <Application>Microsoft Office PowerPoint</Application>
  <PresentationFormat>宽屏</PresentationFormat>
  <Paragraphs>95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仿宋</vt:lpstr>
      <vt:lpstr>黑体</vt:lpstr>
      <vt:lpstr>微软雅黑</vt:lpstr>
      <vt:lpstr>Arial</vt:lpstr>
      <vt:lpstr>Cambria Math</vt:lpstr>
      <vt:lpstr>HFUT</vt:lpstr>
      <vt:lpstr>Equation</vt:lpstr>
      <vt:lpstr>第五章  大数定律和中心极限定理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大数定律和中心极限定理</dc:title>
  <dc:creator>宁荣健;张神星</dc:creator>
  <cp:lastModifiedBy>zsx</cp:lastModifiedBy>
  <cp:revision>169</cp:revision>
  <dcterms:created xsi:type="dcterms:W3CDTF">2019-06-19T02:08:00Z</dcterms:created>
  <dcterms:modified xsi:type="dcterms:W3CDTF">2022-07-11T08:19:10Z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