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4" r:id="rId1"/>
  </p:sldMasterIdLst>
  <p:notesMasterIdLst>
    <p:notesMasterId r:id="rId39"/>
  </p:notesMasterIdLst>
  <p:handoutMasterIdLst>
    <p:handoutMasterId r:id="rId40"/>
  </p:handoutMasterIdLst>
  <p:sldIdLst>
    <p:sldId id="352" r:id="rId2"/>
    <p:sldId id="332" r:id="rId3"/>
    <p:sldId id="360" r:id="rId4"/>
    <p:sldId id="381" r:id="rId5"/>
    <p:sldId id="382" r:id="rId6"/>
    <p:sldId id="356" r:id="rId7"/>
    <p:sldId id="357" r:id="rId8"/>
    <p:sldId id="383" r:id="rId9"/>
    <p:sldId id="358" r:id="rId10"/>
    <p:sldId id="359" r:id="rId11"/>
    <p:sldId id="384" r:id="rId12"/>
    <p:sldId id="361" r:id="rId13"/>
    <p:sldId id="362" r:id="rId14"/>
    <p:sldId id="385" r:id="rId15"/>
    <p:sldId id="363" r:id="rId16"/>
    <p:sldId id="364" r:id="rId17"/>
    <p:sldId id="386" r:id="rId18"/>
    <p:sldId id="365" r:id="rId19"/>
    <p:sldId id="366" r:id="rId20"/>
    <p:sldId id="367" r:id="rId21"/>
    <p:sldId id="368" r:id="rId22"/>
    <p:sldId id="387" r:id="rId23"/>
    <p:sldId id="388" r:id="rId24"/>
    <p:sldId id="369" r:id="rId25"/>
    <p:sldId id="370" r:id="rId26"/>
    <p:sldId id="371" r:id="rId27"/>
    <p:sldId id="389" r:id="rId28"/>
    <p:sldId id="372" r:id="rId29"/>
    <p:sldId id="391" r:id="rId30"/>
    <p:sldId id="390" r:id="rId31"/>
    <p:sldId id="373" r:id="rId32"/>
    <p:sldId id="374" r:id="rId33"/>
    <p:sldId id="379" r:id="rId34"/>
    <p:sldId id="375" r:id="rId35"/>
    <p:sldId id="376" r:id="rId36"/>
    <p:sldId id="377" r:id="rId37"/>
    <p:sldId id="378" r:id="rId38"/>
  </p:sldIdLst>
  <p:sldSz cx="12192000" cy="6858000"/>
  <p:notesSz cx="6858000" cy="9144000"/>
  <p:defaultTex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88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B050"/>
    <a:srgbClr val="009900"/>
    <a:srgbClr val="FF0000"/>
    <a:srgbClr val="006600"/>
    <a:srgbClr val="0033CC"/>
    <a:srgbClr val="EAEAEA"/>
    <a:srgbClr val="969696"/>
    <a:srgbClr val="00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4682" autoAdjust="0"/>
  </p:normalViewPr>
  <p:slideViewPr>
    <p:cSldViewPr>
      <p:cViewPr varScale="1">
        <p:scale>
          <a:sx n="90" d="100"/>
          <a:sy n="90" d="100"/>
        </p:scale>
        <p:origin x="403" y="31"/>
      </p:cViewPr>
      <p:guideLst>
        <p:guide orient="horz" pos="288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33" d="100"/>
        <a:sy n="33" d="100"/>
      </p:scale>
      <p:origin x="0" y="-5909"/>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ln>
        </p:spPr>
        <p:txBody>
          <a:bodyPr vert="horz" wrap="square" lIns="91440" tIns="45720" rIns="91440" bIns="45720" numCol="1" anchor="t" anchorCtr="0" compatLnSpc="1">
            <a:prstTxWarp prst="textNoShape">
              <a:avLst/>
            </a:prstTxWarp>
          </a:bodyPr>
          <a:lstStyle>
            <a:lvl1pPr>
              <a:defRPr sz="1200">
                <a:latin typeface="Times New Roman" panose="02020603050405020304" pitchFamily="18" charset="0"/>
              </a:defRPr>
            </a:lvl1pPr>
          </a:lstStyle>
          <a:p>
            <a:endParaRPr lang="en-US" altLang="zh-CN"/>
          </a:p>
        </p:txBody>
      </p:sp>
      <p:sp>
        <p:nvSpPr>
          <p:cNvPr id="3075" name="Rectangle 3"/>
          <p:cNvSpPr>
            <a:spLocks noGrp="1" noChangeArrowheads="1"/>
          </p:cNvSpPr>
          <p:nvPr>
            <p:ph type="dt" sz="quarter" idx="1"/>
          </p:nvPr>
        </p:nvSpPr>
        <p:spPr bwMode="auto">
          <a:xfrm>
            <a:off x="3886200" y="0"/>
            <a:ext cx="2971800" cy="457200"/>
          </a:xfrm>
          <a:prstGeom prst="rect">
            <a:avLst/>
          </a:prstGeom>
          <a:noFill/>
          <a:ln w="9525">
            <a:noFill/>
            <a:miter lim="800000"/>
          </a:ln>
        </p:spPr>
        <p:txBody>
          <a:bodyPr vert="horz" wrap="square" lIns="91440" tIns="45720" rIns="91440" bIns="45720" numCol="1" anchor="t" anchorCtr="0" compatLnSpc="1">
            <a:prstTxWarp prst="textNoShape">
              <a:avLst/>
            </a:prstTxWarp>
          </a:bodyPr>
          <a:lstStyle>
            <a:lvl1pPr algn="r">
              <a:defRPr sz="1200">
                <a:latin typeface="Times New Roman" panose="02020603050405020304" pitchFamily="18" charset="0"/>
              </a:defRPr>
            </a:lvl1pPr>
          </a:lstStyle>
          <a:p>
            <a:endParaRPr lang="en-US" altLang="zh-CN"/>
          </a:p>
        </p:txBody>
      </p:sp>
      <p:sp>
        <p:nvSpPr>
          <p:cNvPr id="3077" name="Rectangle 5"/>
          <p:cNvSpPr>
            <a:spLocks noGrp="1" noChangeArrowheads="1"/>
          </p:cNvSpPr>
          <p:nvPr>
            <p:ph type="sldNum" sz="quarter" idx="3"/>
          </p:nvPr>
        </p:nvSpPr>
        <p:spPr bwMode="auto">
          <a:xfrm>
            <a:off x="3886200" y="8686800"/>
            <a:ext cx="2971800" cy="457200"/>
          </a:xfrm>
          <a:prstGeom prst="rect">
            <a:avLst/>
          </a:prstGeom>
          <a:noFill/>
          <a:ln w="9525">
            <a:noFill/>
            <a:miter lim="800000"/>
          </a:ln>
        </p:spPr>
        <p:txBody>
          <a:bodyPr vert="horz" wrap="square" lIns="91440" tIns="45720" rIns="91440" bIns="45720" numCol="1" anchor="b" anchorCtr="0" compatLnSpc="1"/>
          <a:lstStyle>
            <a:lvl1pPr algn="r">
              <a:defRPr sz="1200" noProof="1" dirty="0">
                <a:latin typeface="Times New Roman" panose="02020503050405090304" pitchFamily="18" charset="0"/>
                <a:ea typeface="SimSun" pitchFamily="2" charset="-122"/>
              </a:defRPr>
            </a:lvl1pPr>
          </a:lstStyle>
          <a:p>
            <a:fld id="{2EFFEC77-84FD-4F46-BAB1-CF09307EDD85}" type="slidenum">
              <a:rPr lang="en-US" altLang="zh-CN"/>
              <a:pPr/>
              <a:t>‹#›</a:t>
            </a:fld>
            <a:endParaRPr lang="en-US" altLang="zh-CN">
              <a:ea typeface="宋体" panose="02010600030101010101" pitchFamily="2" charset="-122"/>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2971800" cy="457200"/>
          </a:xfrm>
          <a:prstGeom prst="rect">
            <a:avLst/>
          </a:prstGeom>
          <a:noFill/>
          <a:ln w="9525">
            <a:noFill/>
            <a:miter lim="800000"/>
          </a:ln>
        </p:spPr>
        <p:txBody>
          <a:bodyPr vert="horz" wrap="square" lIns="91440" tIns="45720" rIns="91440" bIns="45720" numCol="1" anchor="t" anchorCtr="0" compatLnSpc="1">
            <a:prstTxWarp prst="textNoShape">
              <a:avLst/>
            </a:prstTxWarp>
          </a:bodyPr>
          <a:lstStyle>
            <a:lvl1pPr>
              <a:defRPr sz="1200">
                <a:latin typeface="Times New Roman" panose="02020603050405020304" pitchFamily="18" charset="0"/>
              </a:defRPr>
            </a:lvl1pPr>
          </a:lstStyle>
          <a:p>
            <a:endParaRPr lang="en-US" altLang="zh-CN"/>
          </a:p>
        </p:txBody>
      </p:sp>
      <p:sp>
        <p:nvSpPr>
          <p:cNvPr id="2051" name="Rectangle 3"/>
          <p:cNvSpPr>
            <a:spLocks noGrp="1" noChangeArrowheads="1"/>
          </p:cNvSpPr>
          <p:nvPr>
            <p:ph type="dt" idx="1"/>
          </p:nvPr>
        </p:nvSpPr>
        <p:spPr bwMode="auto">
          <a:xfrm>
            <a:off x="3886200" y="0"/>
            <a:ext cx="2971800" cy="457200"/>
          </a:xfrm>
          <a:prstGeom prst="rect">
            <a:avLst/>
          </a:prstGeom>
          <a:noFill/>
          <a:ln w="9525">
            <a:noFill/>
            <a:miter lim="800000"/>
          </a:ln>
        </p:spPr>
        <p:txBody>
          <a:bodyPr vert="horz" wrap="square" lIns="91440" tIns="45720" rIns="91440" bIns="45720" numCol="1" anchor="t" anchorCtr="0" compatLnSpc="1">
            <a:prstTxWarp prst="textNoShape">
              <a:avLst/>
            </a:prstTxWarp>
          </a:bodyPr>
          <a:lstStyle>
            <a:lvl1pPr algn="r">
              <a:defRPr sz="1200">
                <a:latin typeface="Times New Roman" panose="02020603050405020304" pitchFamily="18" charset="0"/>
              </a:defRPr>
            </a:lvl1pPr>
          </a:lstStyle>
          <a:p>
            <a:endParaRPr lang="en-US" altLang="zh-CN"/>
          </a:p>
        </p:txBody>
      </p:sp>
      <p:sp>
        <p:nvSpPr>
          <p:cNvPr id="10244" name="Rectangle 4"/>
          <p:cNvSpPr>
            <a:spLocks noGrp="1" noRot="1" noChangeAspect="1" noChangeArrowheads="1"/>
          </p:cNvSpPr>
          <p:nvPr>
            <p:ph type="sldImg" idx="4294967295"/>
          </p:nvPr>
        </p:nvSpPr>
        <p:spPr bwMode="auto">
          <a:xfrm>
            <a:off x="381000" y="685800"/>
            <a:ext cx="6096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53" name="Rectangle 5"/>
          <p:cNvSpPr>
            <a:spLocks noGrp="1" noChangeArrowheads="1"/>
          </p:cNvSpPr>
          <p:nvPr>
            <p:ph type="body" sz="quarter" idx="3"/>
          </p:nvPr>
        </p:nvSpPr>
        <p:spPr bwMode="auto">
          <a:xfrm>
            <a:off x="914400" y="4343400"/>
            <a:ext cx="5029200" cy="4114800"/>
          </a:xfrm>
          <a:prstGeom prst="rect">
            <a:avLst/>
          </a:prstGeom>
          <a:noFill/>
          <a:ln w="9525">
            <a:noFill/>
            <a:miter lim="800000"/>
          </a:ln>
        </p:spPr>
        <p:txBody>
          <a:bodyPr vert="horz" wrap="square" lIns="91440" tIns="45720" rIns="91440" bIns="45720" numCol="1" anchor="t" anchorCtr="0" compatLnSpc="1">
            <a:prstTxWarp prst="textNoShape">
              <a:avLst/>
            </a:prstTxWarp>
          </a:bodyPr>
          <a:lstStyle/>
          <a:p>
            <a:pPr lvl="0"/>
            <a:r>
              <a:rPr lang="zh-CN" altLang="en-US" smtClean="0"/>
              <a:t>单击以编辑母版文本样式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2054" name="Rectangle 6"/>
          <p:cNvSpPr>
            <a:spLocks noGrp="1" noChangeArrowheads="1"/>
          </p:cNvSpPr>
          <p:nvPr>
            <p:ph type="ftr" sz="quarter" idx="4"/>
          </p:nvPr>
        </p:nvSpPr>
        <p:spPr bwMode="auto">
          <a:xfrm>
            <a:off x="0" y="8686800"/>
            <a:ext cx="2971800" cy="457200"/>
          </a:xfrm>
          <a:prstGeom prst="rect">
            <a:avLst/>
          </a:prstGeom>
          <a:noFill/>
          <a:ln w="9525">
            <a:noFill/>
            <a:miter lim="800000"/>
          </a:ln>
        </p:spPr>
        <p:txBody>
          <a:bodyPr vert="horz" wrap="square" lIns="91440" tIns="45720" rIns="91440" bIns="45720" numCol="1" anchor="b" anchorCtr="0" compatLnSpc="1">
            <a:prstTxWarp prst="textNoShape">
              <a:avLst/>
            </a:prstTxWarp>
          </a:bodyPr>
          <a:lstStyle>
            <a:lvl1pPr>
              <a:defRPr sz="1200">
                <a:latin typeface="Times New Roman" panose="02020603050405020304" pitchFamily="18" charset="0"/>
              </a:defRPr>
            </a:lvl1pPr>
          </a:lstStyle>
          <a:p>
            <a:endParaRPr lang="en-US" altLang="zh-CN"/>
          </a:p>
        </p:txBody>
      </p:sp>
      <p:sp>
        <p:nvSpPr>
          <p:cNvPr id="2055" name="Rectangle 7"/>
          <p:cNvSpPr>
            <a:spLocks noGrp="1" noChangeArrowheads="1"/>
          </p:cNvSpPr>
          <p:nvPr>
            <p:ph type="sldNum" sz="quarter" idx="5"/>
          </p:nvPr>
        </p:nvSpPr>
        <p:spPr bwMode="auto">
          <a:xfrm>
            <a:off x="3886200" y="8686800"/>
            <a:ext cx="2971800" cy="457200"/>
          </a:xfrm>
          <a:prstGeom prst="rect">
            <a:avLst/>
          </a:prstGeom>
          <a:noFill/>
          <a:ln w="9525">
            <a:noFill/>
            <a:miter lim="800000"/>
          </a:ln>
        </p:spPr>
        <p:txBody>
          <a:bodyPr vert="horz" wrap="square" lIns="91440" tIns="45720" rIns="91440" bIns="45720" numCol="1" anchor="b" anchorCtr="0" compatLnSpc="1"/>
          <a:lstStyle>
            <a:lvl1pPr algn="r">
              <a:defRPr sz="1200" noProof="1" dirty="0">
                <a:latin typeface="Times New Roman" panose="02020503050405090304" pitchFamily="18" charset="0"/>
                <a:ea typeface="SimSun" pitchFamily="2" charset="-122"/>
              </a:defRPr>
            </a:lvl1pPr>
          </a:lstStyle>
          <a:p>
            <a:fld id="{4F2C60FA-8FA6-4012-B809-1A1CCFF63C5E}" type="slidenum">
              <a:rPr lang="en-US" altLang="zh-CN"/>
              <a:pPr/>
              <a:t>‹#›</a:t>
            </a:fld>
            <a:endParaRPr lang="en-US" altLang="zh-CN">
              <a:ea typeface="宋体" panose="02010600030101010101" pitchFamily="2" charset="-122"/>
            </a:endParaRPr>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503050405090304" pitchFamily="18"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anose="02020503050405090304" pitchFamily="18"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anose="02020503050405090304" pitchFamily="18"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anose="02020503050405090304" pitchFamily="18"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anose="0202050305040509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1"/>
            </p:custDataLst>
          </p:nvPr>
        </p:nvSpPr>
        <p:spPr>
          <a:xfrm>
            <a:off x="696000" y="819000"/>
            <a:ext cx="10800000" cy="5220000"/>
          </a:xfrm>
          <a:prstGeom prst="rect">
            <a:avLst/>
          </a:prstGeom>
        </p:spPr>
        <p:txBody>
          <a:bodyPr lIns="101600" tIns="38100" rIns="25400" bIns="38100" anchor="ctr" anchorCtr="0">
            <a:noAutofit/>
          </a:bodyPr>
          <a:lstStyle>
            <a:lvl1pPr algn="ctr">
              <a:defRPr sz="3600" b="1" spc="600">
                <a:solidFill>
                  <a:srgbClr val="00B050"/>
                </a:solidFill>
                <a:effectLst/>
              </a:defRPr>
            </a:lvl1pPr>
          </a:lstStyle>
          <a:p>
            <a:r>
              <a:rPr lang="zh-CN" altLang="en-US" dirty="0" smtClean="0"/>
              <a:t>第</a:t>
            </a:r>
            <a:r>
              <a:rPr lang="en-US" altLang="zh-CN" dirty="0" smtClean="0"/>
              <a:t>X</a:t>
            </a:r>
            <a:r>
              <a:rPr lang="zh-CN" altLang="en-US" dirty="0" smtClean="0"/>
              <a:t>章</a:t>
            </a:r>
            <a:r>
              <a:rPr lang="en-US" altLang="zh-CN" dirty="0" smtClean="0"/>
              <a:t/>
            </a:r>
            <a:br>
              <a:rPr lang="en-US" altLang="zh-CN" dirty="0" smtClean="0"/>
            </a:br>
            <a:r>
              <a:rPr lang="en-US" altLang="zh-CN" dirty="0" smtClean="0"/>
              <a:t/>
            </a:r>
            <a:br>
              <a:rPr lang="en-US" altLang="zh-CN" dirty="0" smtClean="0"/>
            </a:br>
            <a:r>
              <a:rPr lang="zh-CN" altLang="en-US" dirty="0" smtClean="0"/>
              <a:t>单击</a:t>
            </a:r>
            <a:r>
              <a:rPr lang="zh-CN" altLang="en-US" dirty="0"/>
              <a:t>此处编辑</a:t>
            </a:r>
            <a:r>
              <a:rPr lang="zh-CN" altLang="en-US" dirty="0" smtClean="0"/>
              <a:t>标题</a:t>
            </a:r>
            <a:r>
              <a:rPr lang="en-US" altLang="zh-CN" dirty="0" smtClean="0"/>
              <a:t/>
            </a:r>
            <a:br>
              <a:rPr lang="en-US" altLang="zh-CN" dirty="0" smtClean="0"/>
            </a:br>
            <a:endParaRPr lang="zh-CN" altLang="en-US" dirty="0"/>
          </a:p>
        </p:txBody>
      </p:sp>
    </p:spTree>
    <p:extLst>
      <p:ext uri="{BB962C8B-B14F-4D97-AF65-F5344CB8AC3E}">
        <p14:creationId xmlns:p14="http://schemas.microsoft.com/office/powerpoint/2010/main" val="2148141234"/>
      </p:ext>
    </p:extLst>
  </p:cSld>
  <p:clrMapOvr>
    <a:masterClrMapping/>
  </p:clrMapOvr>
  <p:timing>
    <p:tnLst>
      <p:par>
        <p:cTn id="1" dur="indefinite" restart="never" nodeType="tmRoot"/>
      </p:par>
    </p:tnLst>
  </p:timing>
  <p:hf sldNum="0" hdr="0" ftr="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96000" y="721534"/>
            <a:ext cx="10800000" cy="504000"/>
          </a:xfrm>
          <a:prstGeom prst="rect">
            <a:avLst/>
          </a:prstGeom>
        </p:spPr>
        <p:txBody>
          <a:bodyPr anchor="ctr"/>
          <a:lstStyle>
            <a:lvl1pPr algn="ctr">
              <a:defRPr sz="2800" b="0">
                <a:solidFill>
                  <a:srgbClr val="00B050"/>
                </a:solidFill>
                <a:latin typeface="+mj-ea"/>
                <a:ea typeface="+mj-ea"/>
              </a:defRPr>
            </a:lvl1pPr>
          </a:lstStyle>
          <a:p>
            <a:r>
              <a:rPr lang="zh-CN" altLang="en-US" smtClean="0"/>
              <a:t>单击此处编辑母版标题样式</a:t>
            </a:r>
            <a:endParaRPr lang="zh-CN" altLang="en-US" dirty="0"/>
          </a:p>
        </p:txBody>
      </p:sp>
      <p:sp>
        <p:nvSpPr>
          <p:cNvPr id="4" name="内容占位符 3"/>
          <p:cNvSpPr>
            <a:spLocks noGrp="1"/>
          </p:cNvSpPr>
          <p:nvPr>
            <p:ph sz="quarter" idx="10"/>
          </p:nvPr>
        </p:nvSpPr>
        <p:spPr>
          <a:xfrm>
            <a:off x="696000" y="1422398"/>
            <a:ext cx="10800000" cy="4680000"/>
          </a:xfrm>
          <a:prstGeom prst="rect">
            <a:avLst/>
          </a:prstGeom>
        </p:spPr>
        <p:txBody>
          <a:bodyPr anchor="ctr"/>
          <a:lstStyle>
            <a:lvl1pPr>
              <a:defRPr sz="2400">
                <a:latin typeface="+mn-ea"/>
                <a:ea typeface="+mn-ea"/>
              </a:defRPr>
            </a:lvl1pPr>
            <a:lvl2pPr>
              <a:defRPr sz="2400">
                <a:latin typeface="+mn-ea"/>
                <a:ea typeface="+mn-ea"/>
              </a:defRPr>
            </a:lvl2pPr>
            <a:lvl3pPr>
              <a:defRPr sz="2400">
                <a:latin typeface="+mn-ea"/>
                <a:ea typeface="+mn-ea"/>
              </a:defRPr>
            </a:lvl3pPr>
            <a:lvl4pPr>
              <a:defRPr sz="2400">
                <a:latin typeface="+mn-ea"/>
                <a:ea typeface="+mn-ea"/>
              </a:defRPr>
            </a:lvl4pPr>
            <a:lvl5pPr>
              <a:defRPr sz="2400">
                <a:latin typeface="+mn-ea"/>
                <a:ea typeface="+mn-ea"/>
              </a:defRPr>
            </a:lvl5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Tree>
    <p:extLst>
      <p:ext uri="{BB962C8B-B14F-4D97-AF65-F5344CB8AC3E}">
        <p14:creationId xmlns:p14="http://schemas.microsoft.com/office/powerpoint/2010/main" val="340418128"/>
      </p:ext>
    </p:extLst>
  </p:cSld>
  <p:clrMapOvr>
    <a:masterClrMapping/>
  </p:clrMapOvr>
  <p:timing>
    <p:tnLst>
      <p:par>
        <p:cTn id="1" dur="indefinite" restart="never" nodeType="tmRoot"/>
      </p:par>
    </p:tnLst>
  </p:timing>
  <p:hf sldNum="0" hdr="0" ftr="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正文">
    <p:spTree>
      <p:nvGrpSpPr>
        <p:cNvPr id="1" name=""/>
        <p:cNvGrpSpPr/>
        <p:nvPr/>
      </p:nvGrpSpPr>
      <p:grpSpPr>
        <a:xfrm>
          <a:off x="0" y="0"/>
          <a:ext cx="0" cy="0"/>
          <a:chOff x="0" y="0"/>
          <a:chExt cx="0" cy="0"/>
        </a:xfrm>
      </p:grpSpPr>
      <p:sp>
        <p:nvSpPr>
          <p:cNvPr id="6" name="文本占位符 5"/>
          <p:cNvSpPr>
            <a:spLocks noGrp="1"/>
          </p:cNvSpPr>
          <p:nvPr>
            <p:ph type="body" sz="quarter" idx="10"/>
          </p:nvPr>
        </p:nvSpPr>
        <p:spPr>
          <a:xfrm>
            <a:off x="696000" y="882000"/>
            <a:ext cx="10800000" cy="5220000"/>
          </a:xfrm>
          <a:prstGeom prst="rect">
            <a:avLst/>
          </a:prstGeom>
        </p:spPr>
        <p:txBody>
          <a:bodyPr anchor="ctr"/>
          <a:lstStyle>
            <a:lvl1pPr>
              <a:defRPr sz="2400"/>
            </a:lvl1pPr>
            <a:lvl2pPr>
              <a:defRPr sz="2400"/>
            </a:lvl2pPr>
            <a:lvl3pPr>
              <a:defRPr sz="2400"/>
            </a:lvl3pPr>
            <a:lvl4pPr>
              <a:defRPr sz="2400"/>
            </a:lvl4pPr>
            <a:lvl5pPr>
              <a:defRPr sz="2400"/>
            </a:lvl5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Tree>
    <p:extLst>
      <p:ext uri="{BB962C8B-B14F-4D97-AF65-F5344CB8AC3E}">
        <p14:creationId xmlns:p14="http://schemas.microsoft.com/office/powerpoint/2010/main" val="2302476169"/>
      </p:ext>
    </p:extLst>
  </p:cSld>
  <p:clrMapOvr>
    <a:masterClrMapping/>
  </p:clrMapOvr>
  <p:timing>
    <p:tnLst>
      <p:par>
        <p:cTn id="1" dur="indefinite" restart="never" nodeType="tmRoot"/>
      </p:par>
    </p:tnLst>
  </p:timing>
  <p:hf sldNum="0" hdr="0" ftr="0"/>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858270366"/>
      </p:ext>
    </p:extLst>
  </p:cSld>
  <p:clrMapOvr>
    <a:masterClrMapping/>
  </p:clrMapOvr>
  <p:transition>
    <p:zoom/>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正文">
    <p:spTree>
      <p:nvGrpSpPr>
        <p:cNvPr id="1" name=""/>
        <p:cNvGrpSpPr/>
        <p:nvPr/>
      </p:nvGrpSpPr>
      <p:grpSpPr>
        <a:xfrm>
          <a:off x="0" y="0"/>
          <a:ext cx="0" cy="0"/>
          <a:chOff x="0" y="0"/>
          <a:chExt cx="0" cy="0"/>
        </a:xfrm>
      </p:grpSpPr>
      <p:sp>
        <p:nvSpPr>
          <p:cNvPr id="3" name="文本占位符 2"/>
          <p:cNvSpPr>
            <a:spLocks noGrp="1"/>
          </p:cNvSpPr>
          <p:nvPr>
            <p:ph type="body" sz="quarter" idx="10" hasCustomPrompt="1"/>
          </p:nvPr>
        </p:nvSpPr>
        <p:spPr>
          <a:xfrm>
            <a:off x="696000" y="819000"/>
            <a:ext cx="10800000" cy="5220000"/>
          </a:xfrm>
          <a:prstGeom prst="rect">
            <a:avLst/>
          </a:prstGeom>
        </p:spPr>
        <p:txBody>
          <a:bodyPr/>
          <a:lstStyle>
            <a:lvl1pPr marL="342900" indent="-342900">
              <a:lnSpc>
                <a:spcPct val="120000"/>
              </a:lnSpc>
              <a:spcAft>
                <a:spcPts val="600"/>
              </a:spcAft>
              <a:buFont typeface="Arial" panose="020B0604020202020204" pitchFamily="34" charset="0"/>
              <a:buChar char="•"/>
              <a:defRPr lang="en-US" altLang="zh-CN" sz="2400" b="0" smtClean="0">
                <a:solidFill>
                  <a:schemeClr val="tx1"/>
                </a:solidFill>
                <a:effectLst/>
                <a:latin typeface="+mn-ea"/>
                <a:ea typeface="+mn-ea"/>
              </a:defRPr>
            </a:lvl1pPr>
            <a:lvl2pPr marL="457200" indent="0">
              <a:buNone/>
              <a:defRPr sz="2400">
                <a:latin typeface="黑体" panose="02010609060101010101" pitchFamily="49" charset="-122"/>
                <a:ea typeface="黑体" panose="02010609060101010101" pitchFamily="49" charset="-122"/>
              </a:defRPr>
            </a:lvl2pPr>
            <a:lvl3pPr>
              <a:defRPr sz="2400">
                <a:latin typeface="黑体" panose="02010609060101010101" pitchFamily="49" charset="-122"/>
                <a:ea typeface="黑体" panose="02010609060101010101" pitchFamily="49" charset="-122"/>
              </a:defRPr>
            </a:lvl3pPr>
            <a:lvl4pPr>
              <a:defRPr sz="2400">
                <a:latin typeface="黑体" panose="02010609060101010101" pitchFamily="49" charset="-122"/>
                <a:ea typeface="黑体" panose="02010609060101010101" pitchFamily="49" charset="-122"/>
              </a:defRPr>
            </a:lvl4pPr>
            <a:lvl5pPr>
              <a:defRPr sz="2400">
                <a:latin typeface="黑体" panose="02010609060101010101" pitchFamily="49" charset="-122"/>
                <a:ea typeface="黑体" panose="02010609060101010101" pitchFamily="49" charset="-122"/>
              </a:defRPr>
            </a:lvl5pPr>
          </a:lstStyle>
          <a:p>
            <a:r>
              <a:rPr lang="zh-CN" altLang="en-US" sz="2000" b="0" dirty="0" smtClean="0">
                <a:solidFill>
                  <a:srgbClr val="D4D4D4"/>
                </a:solidFill>
                <a:effectLst/>
                <a:latin typeface="Consolas" panose="020B0609020204030204" pitchFamily="49" charset="0"/>
              </a:rPr>
              <a:t>标题 </a:t>
            </a:r>
            <a:r>
              <a:rPr lang="en-US" altLang="zh-CN" sz="2000" b="0" dirty="0" smtClean="0">
                <a:solidFill>
                  <a:srgbClr val="D4D4D4"/>
                </a:solidFill>
                <a:effectLst/>
                <a:latin typeface="Consolas" panose="020B0609020204030204" pitchFamily="49" charset="0"/>
              </a:rPr>
              <a:t>0 176 80</a:t>
            </a:r>
          </a:p>
          <a:p>
            <a:r>
              <a:rPr lang="zh-CN" altLang="en-US" sz="2000" b="0" dirty="0" smtClean="0">
                <a:solidFill>
                  <a:srgbClr val="D4D4D4"/>
                </a:solidFill>
                <a:effectLst/>
                <a:latin typeface="Consolas" panose="020B0609020204030204" pitchFamily="49" charset="0"/>
              </a:rPr>
              <a:t>环境名</a:t>
            </a:r>
            <a:r>
              <a:rPr lang="en-US" altLang="zh-CN" sz="2000" b="0" dirty="0" smtClean="0">
                <a:solidFill>
                  <a:srgbClr val="D4D4D4"/>
                </a:solidFill>
                <a:effectLst/>
                <a:latin typeface="Consolas" panose="020B0609020204030204" pitchFamily="49" charset="0"/>
              </a:rPr>
              <a:t>,</a:t>
            </a:r>
            <a:r>
              <a:rPr lang="zh-CN" altLang="en-US" sz="2000" b="0" dirty="0" smtClean="0">
                <a:solidFill>
                  <a:srgbClr val="D4D4D4"/>
                </a:solidFill>
                <a:effectLst/>
                <a:latin typeface="Consolas" panose="020B0609020204030204" pitchFamily="49" charset="0"/>
              </a:rPr>
              <a:t>概念 </a:t>
            </a:r>
            <a:r>
              <a:rPr lang="en-US" altLang="zh-CN" sz="2000" b="0" dirty="0" smtClean="0">
                <a:solidFill>
                  <a:srgbClr val="D4D4D4"/>
                </a:solidFill>
                <a:effectLst/>
                <a:latin typeface="Consolas" panose="020B0609020204030204" pitchFamily="49" charset="0"/>
              </a:rPr>
              <a:t>0 0 255</a:t>
            </a:r>
          </a:p>
          <a:p>
            <a:r>
              <a:rPr lang="zh-CN" altLang="en-US" sz="2000" b="0" dirty="0" smtClean="0">
                <a:solidFill>
                  <a:srgbClr val="D4D4D4"/>
                </a:solidFill>
                <a:effectLst/>
                <a:latin typeface="Consolas" panose="020B0609020204030204" pitchFamily="49" charset="0"/>
              </a:rPr>
              <a:t>强调 </a:t>
            </a:r>
            <a:r>
              <a:rPr lang="en-US" altLang="zh-CN" sz="2000" b="0" dirty="0" smtClean="0">
                <a:solidFill>
                  <a:srgbClr val="D4D4D4"/>
                </a:solidFill>
                <a:effectLst/>
                <a:latin typeface="Consolas" panose="020B0609020204030204" pitchFamily="49" charset="0"/>
              </a:rPr>
              <a:t>255 0 0</a:t>
            </a:r>
          </a:p>
          <a:p>
            <a:r>
              <a:rPr lang="zh-CN" altLang="en-US" sz="2000" b="0" dirty="0" smtClean="0">
                <a:solidFill>
                  <a:srgbClr val="D4D4D4"/>
                </a:solidFill>
                <a:effectLst/>
                <a:latin typeface="Consolas" panose="020B0609020204030204" pitchFamily="49" charset="0"/>
              </a:rPr>
              <a:t>坐标轴 </a:t>
            </a:r>
            <a:r>
              <a:rPr lang="en-US" altLang="zh-CN" sz="2000" b="0" dirty="0" smtClean="0">
                <a:solidFill>
                  <a:srgbClr val="D4D4D4"/>
                </a:solidFill>
                <a:effectLst/>
                <a:latin typeface="Consolas" panose="020B0609020204030204" pitchFamily="49" charset="0"/>
              </a:rPr>
              <a:t>91 155 213</a:t>
            </a:r>
          </a:p>
          <a:p>
            <a:r>
              <a:rPr lang="zh-CN" altLang="en-US" sz="2000" b="0" dirty="0" smtClean="0">
                <a:solidFill>
                  <a:srgbClr val="D4D4D4"/>
                </a:solidFill>
                <a:effectLst/>
                <a:latin typeface="Consolas" panose="020B0609020204030204" pitchFamily="49" charset="0"/>
              </a:rPr>
              <a:t>函数图像</a:t>
            </a:r>
          </a:p>
          <a:p>
            <a:r>
              <a:rPr lang="en-US" altLang="zh-CN" sz="2000" b="0" dirty="0" smtClean="0">
                <a:solidFill>
                  <a:srgbClr val="D4D4D4"/>
                </a:solidFill>
                <a:effectLst/>
                <a:latin typeface="Consolas" panose="020B0609020204030204" pitchFamily="49" charset="0"/>
              </a:rPr>
              <a:t>192 0 0 </a:t>
            </a:r>
          </a:p>
          <a:p>
            <a:r>
              <a:rPr lang="en-US" altLang="zh-CN" sz="2000" b="0" dirty="0" smtClean="0">
                <a:solidFill>
                  <a:srgbClr val="D4D4D4"/>
                </a:solidFill>
                <a:effectLst/>
                <a:latin typeface="Consolas" panose="020B0609020204030204" pitchFamily="49" charset="0"/>
              </a:rPr>
              <a:t>0 153 0</a:t>
            </a:r>
          </a:p>
          <a:p>
            <a:r>
              <a:rPr lang="en-US" altLang="zh-CN" sz="2000" b="0" dirty="0" smtClean="0">
                <a:solidFill>
                  <a:srgbClr val="D4D4D4"/>
                </a:solidFill>
                <a:effectLst/>
                <a:latin typeface="Consolas" panose="020B0609020204030204" pitchFamily="49" charset="0"/>
              </a:rPr>
              <a:t>112 48 160</a:t>
            </a:r>
          </a:p>
          <a:p>
            <a:pPr lvl="0">
              <a:spcAft>
                <a:spcPts val="1200"/>
              </a:spcAft>
            </a:pPr>
            <a:endParaRPr lang="zh-CN" altLang="en-US" sz="2000" dirty="0" smtClean="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257746297"/>
      </p:ext>
    </p:extLst>
  </p:cSld>
  <p:clrMapOvr>
    <a:masterClrMapping/>
  </p:clrMapOvr>
  <p:timing>
    <p:tnLst>
      <p:par>
        <p:cTn id="1" dur="indefinite" restart="never" nodeType="tmRoot"/>
      </p:par>
    </p:tnLst>
  </p:timing>
  <p:hf sldNum="0" hdr="0" ftr="0"/>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ags" Target="../tags/tag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8">
            <a:lum/>
          </a:blip>
          <a:srcRect/>
          <a:stretch>
            <a:fillRect/>
          </a:stretch>
        </a:blipFill>
        <a:effectLst/>
      </p:bgPr>
    </p:bg>
    <p:spTree>
      <p:nvGrpSpPr>
        <p:cNvPr id="1" name=""/>
        <p:cNvGrpSpPr/>
        <p:nvPr/>
      </p:nvGrpSpPr>
      <p:grpSpPr>
        <a:xfrm>
          <a:off x="0" y="0"/>
          <a:ext cx="0" cy="0"/>
          <a:chOff x="0" y="0"/>
          <a:chExt cx="0" cy="0"/>
        </a:xfrm>
      </p:grpSpPr>
      <p:sp>
        <p:nvSpPr>
          <p:cNvPr id="5" name="矩形 4"/>
          <p:cNvSpPr/>
          <p:nvPr/>
        </p:nvSpPr>
        <p:spPr>
          <a:xfrm>
            <a:off x="0" y="0"/>
            <a:ext cx="12192000" cy="677333"/>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KSO_TEMPLATE" hidden="1"/>
          <p:cNvSpPr/>
          <p:nvPr>
            <p:custDataLst>
              <p:tags r:id="rId7"/>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7" name="图片 16"/>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33575" y="62462"/>
            <a:ext cx="553935" cy="553935"/>
          </a:xfrm>
          <a:prstGeom prst="rect">
            <a:avLst/>
          </a:prstGeom>
        </p:spPr>
      </p:pic>
      <p:sp>
        <p:nvSpPr>
          <p:cNvPr id="19" name="矩形 18"/>
          <p:cNvSpPr/>
          <p:nvPr/>
        </p:nvSpPr>
        <p:spPr>
          <a:xfrm>
            <a:off x="0" y="6508233"/>
            <a:ext cx="12192000" cy="1492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p:cNvSpPr txBox="1"/>
          <p:nvPr/>
        </p:nvSpPr>
        <p:spPr>
          <a:xfrm>
            <a:off x="8174567" y="107832"/>
            <a:ext cx="3436379" cy="461665"/>
          </a:xfrm>
          <a:prstGeom prst="rect">
            <a:avLst/>
          </a:prstGeom>
          <a:noFill/>
        </p:spPr>
        <p:txBody>
          <a:bodyPr wrap="square" rtlCol="0">
            <a:spAutoFit/>
          </a:bodyPr>
          <a:lstStyle/>
          <a:p>
            <a:pPr algn="r"/>
            <a:r>
              <a:rPr lang="zh-CN" altLang="en-US" sz="2400" b="1" dirty="0" smtClean="0">
                <a:solidFill>
                  <a:srgbClr val="00B0F0"/>
                </a:solidFill>
                <a:latin typeface="+mj-ea"/>
                <a:ea typeface="+mj-ea"/>
              </a:rPr>
              <a:t>数学（下）</a:t>
            </a:r>
            <a:endParaRPr lang="zh-CN" altLang="en-US" sz="2400" b="1" dirty="0">
              <a:solidFill>
                <a:srgbClr val="00B0F0"/>
              </a:solidFill>
              <a:latin typeface="+mj-ea"/>
              <a:ea typeface="+mj-ea"/>
            </a:endParaRPr>
          </a:p>
        </p:txBody>
      </p:sp>
      <p:pic>
        <p:nvPicPr>
          <p:cNvPr id="26" name="图片 25"/>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821085" y="80211"/>
            <a:ext cx="2012393" cy="516909"/>
          </a:xfrm>
          <a:prstGeom prst="rect">
            <a:avLst/>
          </a:prstGeom>
        </p:spPr>
      </p:pic>
    </p:spTree>
    <p:extLst>
      <p:ext uri="{BB962C8B-B14F-4D97-AF65-F5344CB8AC3E}">
        <p14:creationId xmlns:p14="http://schemas.microsoft.com/office/powerpoint/2010/main" val="651039162"/>
      </p:ext>
    </p:extLst>
  </p:cSld>
  <p:clrMap bg1="lt1" tx1="dk1" bg2="lt2" tx2="dk2" accent1="accent1" accent2="accent2" accent3="accent3" accent4="accent4" accent5="accent5" accent6="accent6" hlink="hlink" folHlink="folHlink"/>
  <p:sldLayoutIdLst>
    <p:sldLayoutId id="2147483725" r:id="rId1"/>
    <p:sldLayoutId id="2147483726" r:id="rId2"/>
    <p:sldLayoutId id="2147483727" r:id="rId3"/>
    <p:sldLayoutId id="2147483728" r:id="rId4"/>
    <p:sldLayoutId id="2147483717" r:id="rId5"/>
  </p:sldLayoutIdLst>
  <p:transition>
    <p:zoom/>
  </p:transition>
  <p:timing>
    <p:tnLst>
      <p:par>
        <p:cTn id="1" dur="indefinite" restart="never" nodeType="tmRoot"/>
      </p:par>
    </p:tnLst>
  </p:timing>
  <p:hf sldNum="0" hdr="0" ftr="0"/>
  <p:txStyles>
    <p:titleStyle>
      <a:lvl1pPr algn="l" defTabSz="914400" rtl="0" eaLnBrk="1" fontAlgn="auto" latinLnBrk="0" hangingPunct="1">
        <a:lnSpc>
          <a:spcPct val="100000"/>
        </a:lnSpc>
        <a:spcBef>
          <a:spcPct val="0"/>
        </a:spcBef>
        <a:buNone/>
        <a:defRPr sz="2800" b="1" u="none" strike="noStrike" kern="1200" cap="none" spc="200" normalizeH="0">
          <a:solidFill>
            <a:schemeClr val="tx1"/>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mn-lt"/>
          <a:ea typeface="+mn-ea"/>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33.jpg"/><Relationship Id="rId2" Type="http://schemas.openxmlformats.org/officeDocument/2006/relationships/image" Target="../media/image36.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image" Target="../media/image340.pn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image" Target="../media/image360.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50.png"/><Relationship Id="rId7" Type="http://schemas.openxmlformats.org/officeDocument/2006/relationships/image" Target="../media/image9.png"/><Relationship Id="rId2" Type="http://schemas.openxmlformats.org/officeDocument/2006/relationships/image" Target="../media/image7.png"/><Relationship Id="rId1" Type="http://schemas.openxmlformats.org/officeDocument/2006/relationships/slideLayout" Target="../slideLayouts/slideLayout3.xml"/><Relationship Id="rId6" Type="http://schemas.openxmlformats.org/officeDocument/2006/relationships/image" Target="../media/image8.png"/><Relationship Id="rId5" Type="http://schemas.openxmlformats.org/officeDocument/2006/relationships/image" Target="../media/image70.png"/><Relationship Id="rId4" Type="http://schemas.openxmlformats.org/officeDocument/2006/relationships/image" Target="../media/image60.png"/></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2.png"/><Relationship Id="rId2" Type="http://schemas.openxmlformats.org/officeDocument/2006/relationships/image" Target="../media/image10.png"/><Relationship Id="rId1" Type="http://schemas.openxmlformats.org/officeDocument/2006/relationships/slideLayout" Target="../slideLayouts/slideLayout3.xml"/><Relationship Id="rId6" Type="http://schemas.openxmlformats.org/officeDocument/2006/relationships/image" Target="../media/image11.png"/><Relationship Id="rId5" Type="http://schemas.openxmlformats.org/officeDocument/2006/relationships/image" Target="../media/image16.png"/><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第三章 一元函数微分学</a:t>
            </a:r>
          </a:p>
        </p:txBody>
      </p:sp>
    </p:spTree>
    <p:extLst>
      <p:ext uri="{BB962C8B-B14F-4D97-AF65-F5344CB8AC3E}">
        <p14:creationId xmlns:p14="http://schemas.microsoft.com/office/powerpoint/2010/main" val="343812279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文本占位符 3"/>
              <p:cNvSpPr>
                <a:spLocks noGrp="1"/>
              </p:cNvSpPr>
              <p:nvPr>
                <p:ph type="body" sz="quarter" idx="10"/>
              </p:nvPr>
            </p:nvSpPr>
            <p:spPr/>
            <p:txBody>
              <a:bodyPr>
                <a:normAutofit/>
              </a:bodyPr>
              <a:lstStyle/>
              <a:p>
                <a:r>
                  <a:rPr lang="zh-CN" altLang="en-US" dirty="0" smtClean="0"/>
                  <a:t>换言之</a:t>
                </a:r>
                <a:r>
                  <a:rPr lang="en-US" altLang="zh-CN" dirty="0" smtClean="0"/>
                  <a:t>,</a:t>
                </a:r>
                <a:endParaRPr lang="en-US" altLang="zh-CN" i="1" dirty="0" smtClean="0"/>
              </a:p>
              <a:p>
                <a:pPr marL="0" indent="0">
                  <a:buNone/>
                </a:pPr>
                <a14:m>
                  <m:oMathPara xmlns:m="http://schemas.openxmlformats.org/officeDocument/2006/math">
                    <m:oMathParaPr>
                      <m:jc m:val="center"/>
                    </m:oMathParaPr>
                    <m:oMath xmlns:m="http://schemas.openxmlformats.org/officeDocument/2006/math">
                      <m:r>
                        <a:rPr lang="en-US" altLang="zh-CN" b="0" i="1" smtClean="0">
                          <a:solidFill>
                            <a:srgbClr val="FF0000"/>
                          </a:solidFill>
                          <a:latin typeface="Cambria Math" panose="02040503050406030204" pitchFamily="18" charset="0"/>
                        </a:rPr>
                        <m:t>𝑓</m:t>
                      </m:r>
                      <m:r>
                        <a:rPr lang="en-US" altLang="zh-CN" b="0" i="1" smtClean="0">
                          <a:solidFill>
                            <a:srgbClr val="FF0000"/>
                          </a:solidFill>
                          <a:latin typeface="Cambria Math" panose="02040503050406030204" pitchFamily="18" charset="0"/>
                        </a:rPr>
                        <m:t>′</m:t>
                      </m:r>
                      <m:d>
                        <m:dPr>
                          <m:ctrlPr>
                            <a:rPr lang="en-US" altLang="zh-CN" b="0" i="1" smtClean="0">
                              <a:solidFill>
                                <a:srgbClr val="FF0000"/>
                              </a:solidFill>
                              <a:latin typeface="Cambria Math" panose="02040503050406030204" pitchFamily="18" charset="0"/>
                            </a:rPr>
                          </m:ctrlPr>
                        </m:dPr>
                        <m:e>
                          <m:sSub>
                            <m:sSubPr>
                              <m:ctrlPr>
                                <a:rPr lang="en-US" altLang="zh-CN" b="0" i="1" smtClean="0">
                                  <a:solidFill>
                                    <a:srgbClr val="FF0000"/>
                                  </a:solidFill>
                                  <a:latin typeface="Cambria Math" panose="02040503050406030204" pitchFamily="18" charset="0"/>
                                </a:rPr>
                              </m:ctrlPr>
                            </m:sSubPr>
                            <m:e>
                              <m:r>
                                <a:rPr lang="en-US" altLang="zh-CN" b="0" i="1" smtClean="0">
                                  <a:solidFill>
                                    <a:srgbClr val="FF0000"/>
                                  </a:solidFill>
                                  <a:latin typeface="Cambria Math" panose="02040503050406030204" pitchFamily="18" charset="0"/>
                                </a:rPr>
                                <m:t>𝑥</m:t>
                              </m:r>
                            </m:e>
                            <m:sub>
                              <m:r>
                                <a:rPr lang="en-US" altLang="zh-CN" b="0" i="1" smtClean="0">
                                  <a:solidFill>
                                    <a:srgbClr val="FF0000"/>
                                  </a:solidFill>
                                  <a:latin typeface="Cambria Math" panose="02040503050406030204" pitchFamily="18" charset="0"/>
                                </a:rPr>
                                <m:t>0</m:t>
                              </m:r>
                            </m:sub>
                          </m:sSub>
                        </m:e>
                      </m:d>
                      <m:r>
                        <a:rPr lang="en-US" altLang="zh-CN" b="0" i="1" smtClean="0">
                          <a:solidFill>
                            <a:srgbClr val="FF0000"/>
                          </a:solidFill>
                          <a:latin typeface="Cambria Math" panose="02040503050406030204" pitchFamily="18" charset="0"/>
                        </a:rPr>
                        <m:t>=</m:t>
                      </m:r>
                      <m:limLow>
                        <m:limLowPr>
                          <m:ctrlPr>
                            <a:rPr lang="en-US" altLang="zh-CN" i="1">
                              <a:solidFill>
                                <a:srgbClr val="FF0000"/>
                              </a:solidFill>
                              <a:latin typeface="Cambria Math" panose="02040503050406030204" pitchFamily="18" charset="0"/>
                            </a:rPr>
                          </m:ctrlPr>
                        </m:limLowPr>
                        <m:e>
                          <m:r>
                            <m:rPr>
                              <m:sty m:val="p"/>
                            </m:rPr>
                            <a:rPr lang="en-US" altLang="zh-CN">
                              <a:solidFill>
                                <a:srgbClr val="FF0000"/>
                              </a:solidFill>
                              <a:latin typeface="Cambria Math" panose="02040503050406030204" pitchFamily="18" charset="0"/>
                            </a:rPr>
                            <m:t>lim</m:t>
                          </m:r>
                        </m:e>
                        <m:lim>
                          <m:r>
                            <a:rPr lang="en-US" altLang="zh-CN" b="0" i="1" smtClean="0">
                              <a:solidFill>
                                <a:srgbClr val="FF0000"/>
                              </a:solidFill>
                              <a:latin typeface="Cambria Math" panose="02040503050406030204" pitchFamily="18" charset="0"/>
                            </a:rPr>
                            <m:t>𝑥</m:t>
                          </m:r>
                          <m:r>
                            <a:rPr lang="en-US" altLang="zh-CN" i="1">
                              <a:solidFill>
                                <a:srgbClr val="FF0000"/>
                              </a:solidFill>
                              <a:latin typeface="Cambria Math" panose="02040503050406030204" pitchFamily="18" charset="0"/>
                            </a:rPr>
                            <m:t>→</m:t>
                          </m:r>
                          <m:sSub>
                            <m:sSubPr>
                              <m:ctrlPr>
                                <a:rPr lang="en-US" altLang="zh-CN" i="1">
                                  <a:solidFill>
                                    <a:srgbClr val="FF0000"/>
                                  </a:solidFill>
                                  <a:latin typeface="Cambria Math" panose="02040503050406030204" pitchFamily="18" charset="0"/>
                                </a:rPr>
                              </m:ctrlPr>
                            </m:sSubPr>
                            <m:e>
                              <m:r>
                                <a:rPr lang="en-US" altLang="zh-CN" b="0" i="1" smtClean="0">
                                  <a:solidFill>
                                    <a:srgbClr val="FF0000"/>
                                  </a:solidFill>
                                  <a:latin typeface="Cambria Math" panose="02040503050406030204" pitchFamily="18" charset="0"/>
                                </a:rPr>
                                <m:t>𝑥</m:t>
                              </m:r>
                            </m:e>
                            <m:sub>
                              <m:r>
                                <a:rPr lang="en-US" altLang="zh-CN" i="1">
                                  <a:solidFill>
                                    <a:srgbClr val="FF0000"/>
                                  </a:solidFill>
                                  <a:latin typeface="Cambria Math" panose="02040503050406030204" pitchFamily="18" charset="0"/>
                                </a:rPr>
                                <m:t>0</m:t>
                              </m:r>
                            </m:sub>
                          </m:sSub>
                        </m:lim>
                      </m:limLow>
                      <m:f>
                        <m:fPr>
                          <m:ctrlPr>
                            <a:rPr lang="en-US" altLang="zh-CN" i="1">
                              <a:solidFill>
                                <a:srgbClr val="FF0000"/>
                              </a:solidFill>
                              <a:latin typeface="Cambria Math" panose="02040503050406030204" pitchFamily="18" charset="0"/>
                            </a:rPr>
                          </m:ctrlPr>
                        </m:fPr>
                        <m:num>
                          <m:r>
                            <a:rPr lang="en-US" altLang="zh-CN" i="1">
                              <a:solidFill>
                                <a:srgbClr val="FF0000"/>
                              </a:solidFill>
                              <a:latin typeface="Cambria Math" panose="02040503050406030204" pitchFamily="18" charset="0"/>
                            </a:rPr>
                            <m:t>𝑓</m:t>
                          </m:r>
                          <m:d>
                            <m:dPr>
                              <m:ctrlPr>
                                <a:rPr lang="en-US" altLang="zh-CN" i="1">
                                  <a:solidFill>
                                    <a:srgbClr val="FF0000"/>
                                  </a:solidFill>
                                  <a:latin typeface="Cambria Math" panose="02040503050406030204" pitchFamily="18" charset="0"/>
                                </a:rPr>
                              </m:ctrlPr>
                            </m:dPr>
                            <m:e>
                              <m:r>
                                <a:rPr lang="en-US" altLang="zh-CN" i="1">
                                  <a:solidFill>
                                    <a:srgbClr val="FF0000"/>
                                  </a:solidFill>
                                  <a:latin typeface="Cambria Math" panose="02040503050406030204" pitchFamily="18" charset="0"/>
                                </a:rPr>
                                <m:t>𝑥</m:t>
                              </m:r>
                            </m:e>
                          </m:d>
                          <m:r>
                            <a:rPr lang="en-US" altLang="zh-CN" i="1">
                              <a:solidFill>
                                <a:srgbClr val="FF0000"/>
                              </a:solidFill>
                              <a:latin typeface="Cambria Math" panose="02040503050406030204" pitchFamily="18" charset="0"/>
                            </a:rPr>
                            <m:t>−</m:t>
                          </m:r>
                          <m:r>
                            <a:rPr lang="en-US" altLang="zh-CN" i="1">
                              <a:solidFill>
                                <a:srgbClr val="FF0000"/>
                              </a:solidFill>
                              <a:latin typeface="Cambria Math" panose="02040503050406030204" pitchFamily="18" charset="0"/>
                            </a:rPr>
                            <m:t>𝑓</m:t>
                          </m:r>
                          <m:d>
                            <m:dPr>
                              <m:ctrlPr>
                                <a:rPr lang="en-US" altLang="zh-CN" i="1">
                                  <a:solidFill>
                                    <a:srgbClr val="FF0000"/>
                                  </a:solidFill>
                                  <a:latin typeface="Cambria Math" panose="02040503050406030204" pitchFamily="18" charset="0"/>
                                </a:rPr>
                              </m:ctrlPr>
                            </m:dPr>
                            <m:e>
                              <m:sSub>
                                <m:sSubPr>
                                  <m:ctrlPr>
                                    <a:rPr lang="en-US" altLang="zh-CN" i="1">
                                      <a:solidFill>
                                        <a:srgbClr val="FF0000"/>
                                      </a:solidFill>
                                      <a:latin typeface="Cambria Math" panose="02040503050406030204" pitchFamily="18" charset="0"/>
                                    </a:rPr>
                                  </m:ctrlPr>
                                </m:sSubPr>
                                <m:e>
                                  <m:r>
                                    <a:rPr lang="en-US" altLang="zh-CN" i="1">
                                      <a:solidFill>
                                        <a:srgbClr val="FF0000"/>
                                      </a:solidFill>
                                      <a:latin typeface="Cambria Math" panose="02040503050406030204" pitchFamily="18" charset="0"/>
                                    </a:rPr>
                                    <m:t>𝑥</m:t>
                                  </m:r>
                                </m:e>
                                <m:sub>
                                  <m:r>
                                    <a:rPr lang="en-US" altLang="zh-CN" i="1">
                                      <a:solidFill>
                                        <a:srgbClr val="FF0000"/>
                                      </a:solidFill>
                                      <a:latin typeface="Cambria Math" panose="02040503050406030204" pitchFamily="18" charset="0"/>
                                    </a:rPr>
                                    <m:t>0</m:t>
                                  </m:r>
                                </m:sub>
                              </m:sSub>
                            </m:e>
                          </m:d>
                        </m:num>
                        <m:den>
                          <m:r>
                            <a:rPr lang="en-US" altLang="zh-CN" i="1">
                              <a:solidFill>
                                <a:srgbClr val="FF0000"/>
                              </a:solidFill>
                              <a:latin typeface="Cambria Math" panose="02040503050406030204" pitchFamily="18" charset="0"/>
                            </a:rPr>
                            <m:t>𝑥</m:t>
                          </m:r>
                          <m:r>
                            <a:rPr lang="en-US" altLang="zh-CN" i="1">
                              <a:solidFill>
                                <a:srgbClr val="FF0000"/>
                              </a:solidFill>
                              <a:latin typeface="Cambria Math" panose="02040503050406030204" pitchFamily="18" charset="0"/>
                            </a:rPr>
                            <m:t>−</m:t>
                          </m:r>
                          <m:sSub>
                            <m:sSubPr>
                              <m:ctrlPr>
                                <a:rPr lang="en-US" altLang="zh-CN" i="1">
                                  <a:solidFill>
                                    <a:srgbClr val="FF0000"/>
                                  </a:solidFill>
                                  <a:latin typeface="Cambria Math" panose="02040503050406030204" pitchFamily="18" charset="0"/>
                                </a:rPr>
                              </m:ctrlPr>
                            </m:sSubPr>
                            <m:e>
                              <m:r>
                                <a:rPr lang="en-US" altLang="zh-CN" i="1">
                                  <a:solidFill>
                                    <a:srgbClr val="FF0000"/>
                                  </a:solidFill>
                                  <a:latin typeface="Cambria Math" panose="02040503050406030204" pitchFamily="18" charset="0"/>
                                </a:rPr>
                                <m:t>𝑥</m:t>
                              </m:r>
                            </m:e>
                            <m:sub>
                              <m:r>
                                <a:rPr lang="en-US" altLang="zh-CN" i="1">
                                  <a:solidFill>
                                    <a:srgbClr val="FF0000"/>
                                  </a:solidFill>
                                  <a:latin typeface="Cambria Math" panose="02040503050406030204" pitchFamily="18" charset="0"/>
                                </a:rPr>
                                <m:t>0</m:t>
                              </m:r>
                            </m:sub>
                          </m:sSub>
                        </m:den>
                      </m:f>
                      <m:r>
                        <a:rPr lang="en-US" altLang="zh-CN" b="0" i="1" smtClean="0">
                          <a:solidFill>
                            <a:srgbClr val="FF0000"/>
                          </a:solidFill>
                          <a:latin typeface="Cambria Math" panose="02040503050406030204" pitchFamily="18" charset="0"/>
                        </a:rPr>
                        <m:t>=</m:t>
                      </m:r>
                      <m:limLow>
                        <m:limLowPr>
                          <m:ctrlPr>
                            <a:rPr lang="en-US" altLang="zh-CN" i="1">
                              <a:solidFill>
                                <a:srgbClr val="FF0000"/>
                              </a:solidFill>
                              <a:latin typeface="Cambria Math" panose="02040503050406030204" pitchFamily="18" charset="0"/>
                            </a:rPr>
                          </m:ctrlPr>
                        </m:limLowPr>
                        <m:e>
                          <m:r>
                            <m:rPr>
                              <m:sty m:val="p"/>
                            </m:rPr>
                            <a:rPr lang="en-US" altLang="zh-CN">
                              <a:solidFill>
                                <a:srgbClr val="FF0000"/>
                              </a:solidFill>
                              <a:latin typeface="Cambria Math" panose="02040503050406030204" pitchFamily="18" charset="0"/>
                            </a:rPr>
                            <m:t>lim</m:t>
                          </m:r>
                        </m:e>
                        <m:lim>
                          <m:r>
                            <m:rPr>
                              <m:sty m:val="p"/>
                            </m:rPr>
                            <a:rPr lang="en-US" altLang="zh-CN">
                              <a:solidFill>
                                <a:srgbClr val="FF0000"/>
                              </a:solidFill>
                              <a:latin typeface="Cambria Math" panose="02040503050406030204" pitchFamily="18" charset="0"/>
                            </a:rPr>
                            <m:t>Δ</m:t>
                          </m:r>
                          <m:r>
                            <a:rPr lang="en-US" altLang="zh-CN" i="1">
                              <a:solidFill>
                                <a:srgbClr val="FF0000"/>
                              </a:solidFill>
                              <a:latin typeface="Cambria Math" panose="02040503050406030204" pitchFamily="18" charset="0"/>
                            </a:rPr>
                            <m:t>𝑥</m:t>
                          </m:r>
                          <m:r>
                            <a:rPr lang="en-US" altLang="zh-CN" i="1">
                              <a:solidFill>
                                <a:srgbClr val="FF0000"/>
                              </a:solidFill>
                              <a:latin typeface="Cambria Math" panose="02040503050406030204" pitchFamily="18" charset="0"/>
                            </a:rPr>
                            <m:t>→0</m:t>
                          </m:r>
                        </m:lim>
                      </m:limLow>
                      <m:f>
                        <m:fPr>
                          <m:ctrlPr>
                            <a:rPr lang="en-US" altLang="zh-CN" b="0" i="1" smtClean="0">
                              <a:solidFill>
                                <a:srgbClr val="FF0000"/>
                              </a:solidFill>
                              <a:latin typeface="Cambria Math" panose="02040503050406030204" pitchFamily="18" charset="0"/>
                            </a:rPr>
                          </m:ctrlPr>
                        </m:fPr>
                        <m:num>
                          <m:r>
                            <m:rPr>
                              <m:sty m:val="p"/>
                            </m:rPr>
                            <a:rPr lang="en-US" altLang="zh-CN" b="0" i="0" smtClean="0">
                              <a:solidFill>
                                <a:srgbClr val="FF0000"/>
                              </a:solidFill>
                              <a:latin typeface="Cambria Math" panose="02040503050406030204" pitchFamily="18" charset="0"/>
                            </a:rPr>
                            <m:t>Δ</m:t>
                          </m:r>
                          <m:r>
                            <a:rPr lang="en-US" altLang="zh-CN" b="0" i="1" smtClean="0">
                              <a:solidFill>
                                <a:srgbClr val="FF0000"/>
                              </a:solidFill>
                              <a:latin typeface="Cambria Math" panose="02040503050406030204" pitchFamily="18" charset="0"/>
                            </a:rPr>
                            <m:t>𝑦</m:t>
                          </m:r>
                        </m:num>
                        <m:den>
                          <m:r>
                            <m:rPr>
                              <m:sty m:val="p"/>
                            </m:rPr>
                            <a:rPr lang="en-US" altLang="zh-CN" b="0" i="0" smtClean="0">
                              <a:solidFill>
                                <a:srgbClr val="FF0000"/>
                              </a:solidFill>
                              <a:latin typeface="Cambria Math" panose="02040503050406030204" pitchFamily="18" charset="0"/>
                            </a:rPr>
                            <m:t>Δ</m:t>
                          </m:r>
                          <m:r>
                            <a:rPr lang="en-US" altLang="zh-CN" b="0" i="1" smtClean="0">
                              <a:solidFill>
                                <a:srgbClr val="FF0000"/>
                              </a:solidFill>
                              <a:latin typeface="Cambria Math" panose="02040503050406030204" pitchFamily="18" charset="0"/>
                            </a:rPr>
                            <m:t>𝑥</m:t>
                          </m:r>
                        </m:den>
                      </m:f>
                      <m:r>
                        <a:rPr lang="en-US" altLang="zh-CN" b="0" i="1" smtClean="0">
                          <a:solidFill>
                            <a:srgbClr val="FF0000"/>
                          </a:solidFill>
                          <a:latin typeface="Cambria Math" panose="02040503050406030204" pitchFamily="18" charset="0"/>
                        </a:rPr>
                        <m:t>=</m:t>
                      </m:r>
                      <m:limLow>
                        <m:limLowPr>
                          <m:ctrlPr>
                            <a:rPr lang="en-US" altLang="zh-CN" i="1" smtClean="0">
                              <a:solidFill>
                                <a:srgbClr val="FF0000"/>
                              </a:solidFill>
                              <a:latin typeface="Cambria Math" panose="02040503050406030204" pitchFamily="18" charset="0"/>
                            </a:rPr>
                          </m:ctrlPr>
                        </m:limLowPr>
                        <m:e>
                          <m:r>
                            <m:rPr>
                              <m:sty m:val="p"/>
                            </m:rPr>
                            <a:rPr lang="en-US" altLang="zh-CN">
                              <a:solidFill>
                                <a:srgbClr val="FF0000"/>
                              </a:solidFill>
                              <a:latin typeface="Cambria Math" panose="02040503050406030204" pitchFamily="18" charset="0"/>
                            </a:rPr>
                            <m:t>lim</m:t>
                          </m:r>
                        </m:e>
                        <m:lim>
                          <m:r>
                            <m:rPr>
                              <m:sty m:val="p"/>
                            </m:rPr>
                            <a:rPr lang="en-US" altLang="zh-CN">
                              <a:solidFill>
                                <a:srgbClr val="FF0000"/>
                              </a:solidFill>
                              <a:latin typeface="Cambria Math" panose="02040503050406030204" pitchFamily="18" charset="0"/>
                            </a:rPr>
                            <m:t>Δ</m:t>
                          </m:r>
                          <m:r>
                            <a:rPr lang="en-US" altLang="zh-CN" i="1">
                              <a:solidFill>
                                <a:srgbClr val="FF0000"/>
                              </a:solidFill>
                              <a:latin typeface="Cambria Math" panose="02040503050406030204" pitchFamily="18" charset="0"/>
                            </a:rPr>
                            <m:t>𝑥</m:t>
                          </m:r>
                          <m:r>
                            <a:rPr lang="en-US" altLang="zh-CN" i="1">
                              <a:solidFill>
                                <a:srgbClr val="FF0000"/>
                              </a:solidFill>
                              <a:latin typeface="Cambria Math" panose="02040503050406030204" pitchFamily="18" charset="0"/>
                            </a:rPr>
                            <m:t>→0</m:t>
                          </m:r>
                        </m:lim>
                      </m:limLow>
                      <m:f>
                        <m:fPr>
                          <m:ctrlPr>
                            <a:rPr lang="en-US" altLang="zh-CN" b="0" i="1" smtClean="0">
                              <a:solidFill>
                                <a:srgbClr val="FF0000"/>
                              </a:solidFill>
                              <a:latin typeface="Cambria Math" panose="02040503050406030204" pitchFamily="18" charset="0"/>
                            </a:rPr>
                          </m:ctrlPr>
                        </m:fPr>
                        <m:num>
                          <m:r>
                            <a:rPr lang="en-US" altLang="zh-CN" b="0" i="1" smtClean="0">
                              <a:solidFill>
                                <a:srgbClr val="FF0000"/>
                              </a:solidFill>
                              <a:latin typeface="Cambria Math" panose="02040503050406030204" pitchFamily="18" charset="0"/>
                            </a:rPr>
                            <m:t>𝑓</m:t>
                          </m:r>
                          <m:d>
                            <m:dPr>
                              <m:ctrlPr>
                                <a:rPr lang="en-US" altLang="zh-CN" b="0" i="1" smtClean="0">
                                  <a:solidFill>
                                    <a:srgbClr val="FF0000"/>
                                  </a:solidFill>
                                  <a:latin typeface="Cambria Math" panose="02040503050406030204" pitchFamily="18" charset="0"/>
                                </a:rPr>
                              </m:ctrlPr>
                            </m:dPr>
                            <m:e>
                              <m:sSub>
                                <m:sSubPr>
                                  <m:ctrlPr>
                                    <a:rPr lang="en-US" altLang="zh-CN" b="0" i="1" smtClean="0">
                                      <a:solidFill>
                                        <a:srgbClr val="FF0000"/>
                                      </a:solidFill>
                                      <a:latin typeface="Cambria Math" panose="02040503050406030204" pitchFamily="18" charset="0"/>
                                    </a:rPr>
                                  </m:ctrlPr>
                                </m:sSubPr>
                                <m:e>
                                  <m:r>
                                    <a:rPr lang="en-US" altLang="zh-CN" b="0" i="1" smtClean="0">
                                      <a:solidFill>
                                        <a:srgbClr val="FF0000"/>
                                      </a:solidFill>
                                      <a:latin typeface="Cambria Math" panose="02040503050406030204" pitchFamily="18" charset="0"/>
                                    </a:rPr>
                                    <m:t>𝑥</m:t>
                                  </m:r>
                                </m:e>
                                <m:sub>
                                  <m:r>
                                    <a:rPr lang="en-US" altLang="zh-CN" b="0" i="1" smtClean="0">
                                      <a:solidFill>
                                        <a:srgbClr val="FF0000"/>
                                      </a:solidFill>
                                      <a:latin typeface="Cambria Math" panose="02040503050406030204" pitchFamily="18" charset="0"/>
                                    </a:rPr>
                                    <m:t>0</m:t>
                                  </m:r>
                                </m:sub>
                              </m:sSub>
                              <m:r>
                                <a:rPr lang="en-US" altLang="zh-CN" b="0" i="1" smtClean="0">
                                  <a:solidFill>
                                    <a:srgbClr val="FF0000"/>
                                  </a:solidFill>
                                  <a:latin typeface="Cambria Math" panose="02040503050406030204" pitchFamily="18" charset="0"/>
                                </a:rPr>
                                <m:t>+</m:t>
                              </m:r>
                              <m:r>
                                <m:rPr>
                                  <m:sty m:val="p"/>
                                </m:rPr>
                                <a:rPr lang="en-US" altLang="zh-CN" b="0" i="0" smtClean="0">
                                  <a:solidFill>
                                    <a:srgbClr val="FF0000"/>
                                  </a:solidFill>
                                  <a:latin typeface="Cambria Math" panose="02040503050406030204" pitchFamily="18" charset="0"/>
                                </a:rPr>
                                <m:t>Δ</m:t>
                              </m:r>
                              <m:r>
                                <a:rPr lang="en-US" altLang="zh-CN" b="0" i="1" smtClean="0">
                                  <a:solidFill>
                                    <a:srgbClr val="FF0000"/>
                                  </a:solidFill>
                                  <a:latin typeface="Cambria Math" panose="02040503050406030204" pitchFamily="18" charset="0"/>
                                </a:rPr>
                                <m:t>𝑥</m:t>
                              </m:r>
                            </m:e>
                          </m:d>
                          <m:r>
                            <a:rPr lang="en-US" altLang="zh-CN" b="0" i="1" smtClean="0">
                              <a:solidFill>
                                <a:srgbClr val="FF0000"/>
                              </a:solidFill>
                              <a:latin typeface="Cambria Math" panose="02040503050406030204" pitchFamily="18" charset="0"/>
                            </a:rPr>
                            <m:t>−</m:t>
                          </m:r>
                          <m:r>
                            <a:rPr lang="en-US" altLang="zh-CN" b="0" i="1" smtClean="0">
                              <a:solidFill>
                                <a:srgbClr val="FF0000"/>
                              </a:solidFill>
                              <a:latin typeface="Cambria Math" panose="02040503050406030204" pitchFamily="18" charset="0"/>
                            </a:rPr>
                            <m:t>𝑓</m:t>
                          </m:r>
                          <m:d>
                            <m:dPr>
                              <m:ctrlPr>
                                <a:rPr lang="en-US" altLang="zh-CN" b="0" i="1" smtClean="0">
                                  <a:solidFill>
                                    <a:srgbClr val="FF0000"/>
                                  </a:solidFill>
                                  <a:latin typeface="Cambria Math" panose="02040503050406030204" pitchFamily="18" charset="0"/>
                                </a:rPr>
                              </m:ctrlPr>
                            </m:dPr>
                            <m:e>
                              <m:sSub>
                                <m:sSubPr>
                                  <m:ctrlPr>
                                    <a:rPr lang="en-US" altLang="zh-CN" b="0" i="1" smtClean="0">
                                      <a:solidFill>
                                        <a:srgbClr val="FF0000"/>
                                      </a:solidFill>
                                      <a:latin typeface="Cambria Math" panose="02040503050406030204" pitchFamily="18" charset="0"/>
                                    </a:rPr>
                                  </m:ctrlPr>
                                </m:sSubPr>
                                <m:e>
                                  <m:r>
                                    <a:rPr lang="en-US" altLang="zh-CN" b="0" i="1" smtClean="0">
                                      <a:solidFill>
                                        <a:srgbClr val="FF0000"/>
                                      </a:solidFill>
                                      <a:latin typeface="Cambria Math" panose="02040503050406030204" pitchFamily="18" charset="0"/>
                                    </a:rPr>
                                    <m:t>𝑥</m:t>
                                  </m:r>
                                </m:e>
                                <m:sub>
                                  <m:r>
                                    <a:rPr lang="en-US" altLang="zh-CN" b="0" i="1" smtClean="0">
                                      <a:solidFill>
                                        <a:srgbClr val="FF0000"/>
                                      </a:solidFill>
                                      <a:latin typeface="Cambria Math" panose="02040503050406030204" pitchFamily="18" charset="0"/>
                                    </a:rPr>
                                    <m:t>0</m:t>
                                  </m:r>
                                </m:sub>
                              </m:sSub>
                            </m:e>
                          </m:d>
                        </m:num>
                        <m:den>
                          <m:r>
                            <m:rPr>
                              <m:sty m:val="p"/>
                            </m:rPr>
                            <a:rPr lang="en-US" altLang="zh-CN" b="0" i="0" smtClean="0">
                              <a:solidFill>
                                <a:srgbClr val="FF0000"/>
                              </a:solidFill>
                              <a:latin typeface="Cambria Math" panose="02040503050406030204" pitchFamily="18" charset="0"/>
                            </a:rPr>
                            <m:t>Δ</m:t>
                          </m:r>
                          <m:r>
                            <a:rPr lang="en-US" altLang="zh-CN" b="0" i="1" smtClean="0">
                              <a:solidFill>
                                <a:srgbClr val="FF0000"/>
                              </a:solidFill>
                              <a:latin typeface="Cambria Math" panose="02040503050406030204" pitchFamily="18" charset="0"/>
                            </a:rPr>
                            <m:t>𝑥</m:t>
                          </m:r>
                        </m:den>
                      </m:f>
                      <m:r>
                        <a:rPr lang="en-US" altLang="zh-CN" b="0" i="1" smtClean="0">
                          <a:latin typeface="Cambria Math" panose="02040503050406030204" pitchFamily="18" charset="0"/>
                        </a:rPr>
                        <m:t>.</m:t>
                      </m:r>
                    </m:oMath>
                  </m:oMathPara>
                </a14:m>
                <a:endParaRPr lang="en-US" altLang="zh-CN" dirty="0" smtClean="0"/>
              </a:p>
              <a:p>
                <a:r>
                  <a:rPr lang="zh-CN" altLang="en-US" dirty="0" smtClean="0"/>
                  <a:t>如果该极限不存在</a:t>
                </a:r>
                <a:r>
                  <a:rPr lang="en-US" altLang="zh-CN" dirty="0" smtClean="0"/>
                  <a:t>, </a:t>
                </a:r>
                <a:r>
                  <a:rPr lang="zh-CN" altLang="en-US" dirty="0" smtClean="0"/>
                  <a:t>则称 </a:t>
                </a:r>
                <a14:m>
                  <m:oMath xmlns:m="http://schemas.openxmlformats.org/officeDocument/2006/math">
                    <m:r>
                      <a:rPr lang="en-US" altLang="zh-CN" i="1">
                        <a:latin typeface="Cambria Math" panose="02040503050406030204" pitchFamily="18" charset="0"/>
                      </a:rPr>
                      <m:t>𝑓</m:t>
                    </m:r>
                  </m:oMath>
                </a14:m>
                <a:r>
                  <a:rPr lang="en-US" altLang="zh-CN" dirty="0"/>
                  <a:t> </a:t>
                </a:r>
                <a:r>
                  <a:rPr lang="zh-CN" altLang="en-US" dirty="0"/>
                  <a:t>在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oMath>
                </a14:m>
                <a:r>
                  <a:rPr lang="en-US" altLang="zh-CN" dirty="0"/>
                  <a:t> </a:t>
                </a:r>
                <a:r>
                  <a:rPr lang="zh-CN" altLang="en-US" dirty="0" smtClean="0"/>
                  <a:t>处</a:t>
                </a:r>
                <a:r>
                  <a:rPr lang="zh-CN" altLang="en-US" dirty="0" smtClean="0">
                    <a:solidFill>
                      <a:srgbClr val="00B050"/>
                    </a:solidFill>
                  </a:rPr>
                  <a:t>不可导</a:t>
                </a:r>
                <a:r>
                  <a:rPr lang="zh-CN" altLang="en-US" dirty="0" smtClean="0"/>
                  <a:t>或</a:t>
                </a:r>
                <a:r>
                  <a:rPr lang="zh-CN" altLang="en-US" dirty="0" smtClean="0">
                    <a:solidFill>
                      <a:srgbClr val="00B050"/>
                    </a:solidFill>
                  </a:rPr>
                  <a:t>没有导数</a:t>
                </a:r>
                <a:r>
                  <a:rPr lang="en-US" altLang="zh-CN" dirty="0" smtClean="0"/>
                  <a:t>.</a:t>
                </a:r>
              </a:p>
              <a:p>
                <a:r>
                  <a:rPr lang="zh-CN" altLang="en-US" dirty="0"/>
                  <a:t>第一</a:t>
                </a:r>
                <a:r>
                  <a:rPr lang="zh-CN" altLang="en-US" dirty="0" smtClean="0"/>
                  <a:t>种形式常常用在研究抽象函数性质与导函数关系时</a:t>
                </a:r>
                <a:r>
                  <a:rPr lang="en-US" altLang="zh-CN" dirty="0" smtClean="0"/>
                  <a:t>, </a:t>
                </a:r>
                <a:r>
                  <a:rPr lang="zh-CN" altLang="en-US" dirty="0" smtClean="0"/>
                  <a:t>而第三种形式则常常用在计算具体函数的导数</a:t>
                </a:r>
                <a:r>
                  <a:rPr lang="en-US" altLang="zh-CN" dirty="0" smtClean="0"/>
                  <a:t>, </a:t>
                </a:r>
                <a:r>
                  <a:rPr lang="zh-CN" altLang="en-US" dirty="0" smtClean="0"/>
                  <a:t>此时该极限是 </a:t>
                </a:r>
                <a14:m>
                  <m:oMath xmlns:m="http://schemas.openxmlformats.org/officeDocument/2006/math">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0</m:t>
                        </m:r>
                      </m:num>
                      <m:den>
                        <m:r>
                          <a:rPr lang="en-US" altLang="zh-CN" b="0" i="1" smtClean="0">
                            <a:latin typeface="Cambria Math" panose="02040503050406030204" pitchFamily="18" charset="0"/>
                          </a:rPr>
                          <m:t>0</m:t>
                        </m:r>
                      </m:den>
                    </m:f>
                  </m:oMath>
                </a14:m>
                <a:r>
                  <a:rPr lang="zh-CN" altLang="en-US" dirty="0" smtClean="0"/>
                  <a:t> 型不定式</a:t>
                </a:r>
                <a:r>
                  <a:rPr lang="en-US" altLang="zh-CN" dirty="0" smtClean="0"/>
                  <a:t>, </a:t>
                </a:r>
                <a:r>
                  <a:rPr lang="zh-CN" altLang="en-US" dirty="0" smtClean="0"/>
                  <a:t>我们可以利用等价无穷小来计算</a:t>
                </a:r>
                <a:r>
                  <a:rPr lang="en-US" altLang="zh-CN" dirty="0" smtClean="0"/>
                  <a:t>.</a:t>
                </a:r>
              </a:p>
              <a:p>
                <a:r>
                  <a:rPr lang="zh-CN" altLang="en-US" dirty="0"/>
                  <a:t>第二</a:t>
                </a:r>
                <a:r>
                  <a:rPr lang="zh-CN" altLang="en-US" dirty="0" smtClean="0"/>
                  <a:t>种形式则表明了导数和微分的关系</a:t>
                </a:r>
                <a:r>
                  <a:rPr lang="en-US" altLang="zh-CN" dirty="0" smtClean="0"/>
                  <a:t>, </a:t>
                </a:r>
                <a:r>
                  <a:rPr lang="zh-CN" altLang="en-US" dirty="0" smtClean="0"/>
                  <a:t>这种关系我们会在后面再介绍</a:t>
                </a:r>
                <a:r>
                  <a:rPr lang="en-US" altLang="zh-CN" dirty="0" smtClean="0"/>
                  <a:t>.</a:t>
                </a:r>
              </a:p>
            </p:txBody>
          </p:sp>
        </mc:Choice>
        <mc:Fallback xmlns="">
          <p:sp>
            <p:nvSpPr>
              <p:cNvPr id="4" name="文本占位符 3"/>
              <p:cNvSpPr>
                <a:spLocks noGrp="1" noRot="1" noChangeAspect="1" noMove="1" noResize="1" noEditPoints="1" noAdjustHandles="1" noChangeArrowheads="1" noChangeShapeType="1" noTextEdit="1"/>
              </p:cNvSpPr>
              <p:nvPr>
                <p:ph type="body" sz="quarter" idx="10"/>
              </p:nvPr>
            </p:nvSpPr>
            <p:spPr>
              <a:blipFill>
                <a:blip r:embed="rId2"/>
                <a:stretch>
                  <a:fillRect l="-734" t="-233" r="-50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3544054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文本占位符 3"/>
              <p:cNvSpPr>
                <a:spLocks noGrp="1"/>
              </p:cNvSpPr>
              <p:nvPr>
                <p:ph type="body" sz="quarter" idx="10"/>
              </p:nvPr>
            </p:nvSpPr>
            <p:spPr/>
            <p:txBody>
              <a:bodyPr>
                <a:normAutofit/>
              </a:bodyPr>
              <a:lstStyle/>
              <a:p>
                <a:r>
                  <a:rPr lang="zh-CN" altLang="en-US" dirty="0" smtClean="0"/>
                  <a:t>由导数定义知</a:t>
                </a:r>
                <a:r>
                  <a:rPr lang="en-US" altLang="zh-CN" dirty="0" smtClean="0"/>
                  <a:t>, </a:t>
                </a:r>
                <a:r>
                  <a:rPr lang="zh-CN" altLang="en-US" dirty="0" smtClean="0"/>
                  <a:t>如果函数 </a:t>
                </a:r>
                <a14:m>
                  <m:oMath xmlns:m="http://schemas.openxmlformats.org/officeDocument/2006/math">
                    <m:r>
                      <a:rPr lang="en-US" altLang="zh-CN" b="0" i="1" smtClean="0">
                        <a:latin typeface="Cambria Math" panose="02040503050406030204" pitchFamily="18" charset="0"/>
                      </a:rPr>
                      <m:t>𝑓</m:t>
                    </m:r>
                  </m:oMath>
                </a14:m>
                <a:r>
                  <a:rPr lang="en-US" altLang="zh-CN" dirty="0" smtClean="0"/>
                  <a:t> </a:t>
                </a:r>
                <a:r>
                  <a:rPr lang="zh-CN" altLang="en-US" dirty="0" smtClean="0"/>
                  <a:t>在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oMath>
                </a14:m>
                <a:r>
                  <a:rPr lang="en-US" altLang="zh-CN" dirty="0" smtClean="0"/>
                  <a:t> </a:t>
                </a:r>
                <a:r>
                  <a:rPr lang="zh-CN" altLang="en-US" dirty="0" smtClean="0"/>
                  <a:t>处可导</a:t>
                </a:r>
                <a:r>
                  <a:rPr lang="en-US" altLang="zh-CN" dirty="0" smtClean="0"/>
                  <a:t>, </a:t>
                </a:r>
                <a:r>
                  <a:rPr lang="zh-CN" altLang="en-US" dirty="0" smtClean="0"/>
                  <a:t>则曲线 </a:t>
                </a:r>
                <a14:m>
                  <m:oMath xmlns:m="http://schemas.openxmlformats.org/officeDocument/2006/math">
                    <m:r>
                      <a:rPr lang="en-US" altLang="zh-CN" b="0" i="1" smtClean="0">
                        <a:latin typeface="Cambria Math" panose="02040503050406030204" pitchFamily="18" charset="0"/>
                      </a:rPr>
                      <m:t>𝐶</m:t>
                    </m:r>
                    <m:r>
                      <a:rPr lang="en-US" altLang="zh-CN" b="0" i="1" smtClean="0">
                        <a:latin typeface="Cambria Math" panose="02040503050406030204" pitchFamily="18" charset="0"/>
                      </a:rPr>
                      <m:t>:</m:t>
                    </m:r>
                    <m:r>
                      <a:rPr lang="en-US" altLang="zh-CN" b="0" i="1" smtClean="0">
                        <a:latin typeface="Cambria Math" panose="02040503050406030204" pitchFamily="18" charset="0"/>
                      </a:rPr>
                      <m:t>𝑦</m:t>
                    </m:r>
                    <m:r>
                      <a:rPr lang="en-US" altLang="zh-CN" b="0" i="1" smtClean="0">
                        <a:latin typeface="Cambria Math" panose="02040503050406030204" pitchFamily="18" charset="0"/>
                      </a:rPr>
                      <m:t>=</m:t>
                    </m:r>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oMath>
                </a14:m>
                <a:r>
                  <a:rPr lang="en-US" altLang="zh-CN" dirty="0" smtClean="0"/>
                  <a:t> </a:t>
                </a:r>
                <a:r>
                  <a:rPr lang="zh-CN" altLang="en-US" dirty="0" smtClean="0"/>
                  <a:t>在点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𝑀</m:t>
                        </m:r>
                      </m:e>
                      <m:sub>
                        <m:r>
                          <a:rPr lang="en-US" altLang="zh-CN" b="0" i="1" smtClean="0">
                            <a:latin typeface="Cambria Math" panose="02040503050406030204" pitchFamily="18" charset="0"/>
                          </a:rPr>
                          <m:t>0</m:t>
                        </m:r>
                      </m:sub>
                    </m:sSub>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b="0" i="1" smtClean="0">
                                <a:latin typeface="Cambria Math" panose="02040503050406030204" pitchFamily="18" charset="0"/>
                              </a:rPr>
                              <m:t>0</m:t>
                            </m:r>
                          </m:sub>
                        </m:sSub>
                      </m:e>
                    </m:d>
                  </m:oMath>
                </a14:m>
                <a:r>
                  <a:rPr lang="en-US" altLang="zh-CN" dirty="0" smtClean="0"/>
                  <a:t> </a:t>
                </a:r>
                <a:r>
                  <a:rPr lang="zh-CN" altLang="en-US" dirty="0" smtClean="0"/>
                  <a:t>处切线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𝑀</m:t>
                        </m:r>
                      </m:e>
                      <m:sub>
                        <m:r>
                          <a:rPr lang="en-US" altLang="zh-CN" b="0" i="1" smtClean="0">
                            <a:latin typeface="Cambria Math" panose="02040503050406030204" pitchFamily="18" charset="0"/>
                          </a:rPr>
                          <m:t>0</m:t>
                        </m:r>
                      </m:sub>
                    </m:sSub>
                    <m:r>
                      <a:rPr lang="en-US" altLang="zh-CN" b="0" i="1" smtClean="0">
                        <a:latin typeface="Cambria Math" panose="02040503050406030204" pitchFamily="18" charset="0"/>
                      </a:rPr>
                      <m:t>𝑇</m:t>
                    </m:r>
                  </m:oMath>
                </a14:m>
                <a:r>
                  <a:rPr lang="en-US" altLang="zh-CN" dirty="0" smtClean="0"/>
                  <a:t> </a:t>
                </a:r>
                <a:r>
                  <a:rPr lang="zh-CN" altLang="en-US" dirty="0" smtClean="0"/>
                  <a:t>的斜率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𝑘</m:t>
                        </m:r>
                      </m:e>
                      <m: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𝑀</m:t>
                            </m:r>
                          </m:e>
                          <m:sub>
                            <m:r>
                              <a:rPr lang="en-US" altLang="zh-CN" b="0" i="1" smtClean="0">
                                <a:latin typeface="Cambria Math" panose="02040503050406030204" pitchFamily="18" charset="0"/>
                              </a:rPr>
                              <m:t>0</m:t>
                            </m:r>
                          </m:sub>
                        </m:sSub>
                        <m:r>
                          <a:rPr lang="en-US" altLang="zh-CN" b="0" i="1" smtClean="0">
                            <a:latin typeface="Cambria Math" panose="02040503050406030204" pitchFamily="18" charset="0"/>
                          </a:rPr>
                          <m:t>𝑇</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𝑓</m:t>
                    </m:r>
                    <m:r>
                      <a:rPr lang="en-US" altLang="zh-CN" b="0" i="1" smtClean="0">
                        <a:latin typeface="Cambria Math" panose="02040503050406030204" pitchFamily="18" charset="0"/>
                      </a:rPr>
                      <m:t>′</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e>
                    </m:d>
                  </m:oMath>
                </a14:m>
                <a:r>
                  <a:rPr lang="en-US" altLang="zh-CN" dirty="0" smtClean="0"/>
                  <a:t>, </a:t>
                </a:r>
                <a:r>
                  <a:rPr lang="zh-CN" altLang="en-US" dirty="0" smtClean="0"/>
                  <a:t>因此切线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𝑀</m:t>
                        </m:r>
                      </m:e>
                      <m:sub>
                        <m:r>
                          <a:rPr lang="en-US" altLang="zh-CN" b="0" i="1" smtClean="0">
                            <a:latin typeface="Cambria Math" panose="02040503050406030204" pitchFamily="18" charset="0"/>
                          </a:rPr>
                          <m:t>0</m:t>
                        </m:r>
                      </m:sub>
                    </m:sSub>
                    <m:r>
                      <a:rPr lang="en-US" altLang="zh-CN" b="0" i="1" smtClean="0">
                        <a:latin typeface="Cambria Math" panose="02040503050406030204" pitchFamily="18" charset="0"/>
                      </a:rPr>
                      <m:t>𝑇</m:t>
                    </m:r>
                  </m:oMath>
                </a14:m>
                <a:r>
                  <a:rPr lang="en-US" altLang="zh-CN" dirty="0" smtClean="0"/>
                  <a:t> </a:t>
                </a:r>
                <a:r>
                  <a:rPr lang="zh-CN" altLang="en-US" dirty="0" smtClean="0"/>
                  <a:t>的方程为</a:t>
                </a:r>
                <a:endParaRPr lang="en-US" altLang="zh-CN" dirty="0" smtClean="0"/>
              </a:p>
              <a:p>
                <a:pPr marL="0" indent="0">
                  <a:buNone/>
                </a:pPr>
                <a14:m>
                  <m:oMathPara xmlns:m="http://schemas.openxmlformats.org/officeDocument/2006/math">
                    <m:oMathParaPr>
                      <m:jc m:val="center"/>
                    </m:oMathParaPr>
                    <m:oMath xmlns:m="http://schemas.openxmlformats.org/officeDocument/2006/math">
                      <m:r>
                        <a:rPr lang="en-US" altLang="zh-CN" b="0" i="1" smtClean="0">
                          <a:latin typeface="Cambria Math" panose="02040503050406030204" pitchFamily="18" charset="0"/>
                        </a:rPr>
                        <m:t>𝑦</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b="0" i="1" smtClean="0">
                              <a:latin typeface="Cambria Math" panose="02040503050406030204" pitchFamily="18" charset="0"/>
                            </a:rPr>
                            <m:t>0</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𝑓</m:t>
                      </m:r>
                      <m:r>
                        <a:rPr lang="en-US" altLang="zh-CN" b="0" i="1" smtClean="0">
                          <a:latin typeface="Cambria Math" panose="02040503050406030204" pitchFamily="18" charset="0"/>
                        </a:rPr>
                        <m:t>′</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e>
                      </m:d>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e>
                      </m:d>
                      <m:r>
                        <a:rPr lang="en-US" altLang="zh-CN" b="0" i="1" smtClean="0">
                          <a:latin typeface="Cambria Math" panose="02040503050406030204" pitchFamily="18" charset="0"/>
                        </a:rPr>
                        <m:t>.</m:t>
                      </m:r>
                    </m:oMath>
                  </m:oMathPara>
                </a14:m>
                <a:endParaRPr lang="en-US" altLang="zh-CN" dirty="0" smtClean="0"/>
              </a:p>
              <a:p>
                <a:r>
                  <a:rPr lang="zh-CN" altLang="en-US" dirty="0" smtClean="0"/>
                  <a:t>相应</a:t>
                </a:r>
                <a:r>
                  <a:rPr lang="zh-CN" altLang="en-US" dirty="0"/>
                  <a:t>的</a:t>
                </a:r>
                <a:r>
                  <a:rPr lang="zh-CN" altLang="en-US" dirty="0" smtClean="0"/>
                  <a:t>法线斜率为 </a:t>
                </a:r>
                <a14:m>
                  <m:oMath xmlns:m="http://schemas.openxmlformats.org/officeDocument/2006/math">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𝑓</m:t>
                            </m:r>
                          </m:e>
                          <m:sup>
                            <m:r>
                              <a:rPr lang="en-US" altLang="zh-CN" b="0" i="1" smtClean="0">
                                <a:latin typeface="Cambria Math" panose="02040503050406030204" pitchFamily="18" charset="0"/>
                              </a:rPr>
                              <m:t>′</m:t>
                            </m:r>
                          </m:sup>
                        </m:sSup>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e>
                        </m:d>
                      </m:den>
                    </m:f>
                  </m:oMath>
                </a14:m>
                <a:r>
                  <a:rPr lang="en-US" altLang="zh-CN" dirty="0" smtClean="0"/>
                  <a:t> (</a:t>
                </a:r>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𝑓</m:t>
                        </m:r>
                      </m:e>
                      <m:sup>
                        <m:r>
                          <a:rPr lang="en-US" altLang="zh-CN" b="0" i="1" smtClean="0">
                            <a:latin typeface="Cambria Math" panose="02040503050406030204" pitchFamily="18" charset="0"/>
                          </a:rPr>
                          <m:t>′</m:t>
                        </m:r>
                      </m:sup>
                    </m:sSup>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e>
                    </m:d>
                    <m:r>
                      <a:rPr lang="en-US" altLang="zh-CN" b="0" i="1" smtClean="0">
                        <a:latin typeface="Cambria Math" panose="02040503050406030204" pitchFamily="18" charset="0"/>
                      </a:rPr>
                      <m:t>=0</m:t>
                    </m:r>
                  </m:oMath>
                </a14:m>
                <a:r>
                  <a:rPr lang="en-US" altLang="zh-CN" dirty="0" smtClean="0"/>
                  <a:t> </a:t>
                </a:r>
                <a:r>
                  <a:rPr lang="zh-CN" altLang="en-US" dirty="0" smtClean="0"/>
                  <a:t>时则为竖直直线</a:t>
                </a:r>
                <a:r>
                  <a:rPr lang="en-US" altLang="zh-CN" dirty="0" smtClean="0"/>
                  <a:t>), </a:t>
                </a:r>
                <a:r>
                  <a:rPr lang="zh-CN" altLang="en-US" dirty="0" smtClean="0"/>
                  <a:t>方程</a:t>
                </a:r>
                <a:r>
                  <a:rPr lang="zh-CN" altLang="en-US" dirty="0"/>
                  <a:t>为</a:t>
                </a:r>
                <a:endParaRPr lang="en-US" altLang="zh-CN" dirty="0" smtClean="0"/>
              </a:p>
              <a:p>
                <a:pPr marL="0" indent="0">
                  <a:buNone/>
                </a:pPr>
                <a14:m>
                  <m:oMathPara xmlns:m="http://schemas.openxmlformats.org/officeDocument/2006/math">
                    <m:oMathParaPr>
                      <m:jc m:val="center"/>
                    </m:oMathParaPr>
                    <m:oMath xmlns:m="http://schemas.openxmlformats.org/officeDocument/2006/math">
                      <m:r>
                        <a:rPr lang="en-US" altLang="zh-CN" i="1">
                          <a:latin typeface="Cambria Math" panose="02040503050406030204" pitchFamily="18" charset="0"/>
                        </a:rPr>
                        <m:t>𝑥</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r>
                        <a:rPr lang="en-US" altLang="zh-CN" i="1">
                          <a:latin typeface="Cambria Math" panose="02040503050406030204" pitchFamily="18" charset="0"/>
                        </a:rPr>
                        <m:t>+</m:t>
                      </m:r>
                      <m:sSup>
                        <m:sSupPr>
                          <m:ctrlPr>
                            <a:rPr lang="en-US" altLang="zh-CN" i="1">
                              <a:latin typeface="Cambria Math" panose="02040503050406030204" pitchFamily="18" charset="0"/>
                            </a:rPr>
                          </m:ctrlPr>
                        </m:sSupPr>
                        <m:e>
                          <m:r>
                            <a:rPr lang="en-US" altLang="zh-CN" i="1">
                              <a:latin typeface="Cambria Math" panose="02040503050406030204" pitchFamily="18" charset="0"/>
                            </a:rPr>
                            <m:t>𝑓</m:t>
                          </m:r>
                        </m:e>
                        <m:sup>
                          <m:r>
                            <a:rPr lang="en-US" altLang="zh-CN" i="1">
                              <a:latin typeface="Cambria Math" panose="02040503050406030204" pitchFamily="18" charset="0"/>
                            </a:rPr>
                            <m:t>′</m:t>
                          </m:r>
                        </m:sup>
                      </m:sSup>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e>
                      </m:d>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𝑦</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b="0" i="1" smtClean="0">
                                  <a:latin typeface="Cambria Math" panose="02040503050406030204" pitchFamily="18" charset="0"/>
                                </a:rPr>
                                <m:t>0</m:t>
                              </m:r>
                            </m:sub>
                          </m:sSub>
                        </m:e>
                      </m:d>
                      <m:r>
                        <a:rPr lang="en-US" altLang="zh-CN" i="1">
                          <a:latin typeface="Cambria Math" panose="02040503050406030204" pitchFamily="18" charset="0"/>
                        </a:rPr>
                        <m:t>=0</m:t>
                      </m:r>
                      <m:r>
                        <a:rPr lang="en-US" altLang="zh-CN" b="0" i="0" smtClean="0">
                          <a:latin typeface="Cambria Math" panose="02040503050406030204" pitchFamily="18" charset="0"/>
                        </a:rPr>
                        <m:t>.</m:t>
                      </m:r>
                    </m:oMath>
                  </m:oMathPara>
                </a14:m>
                <a:endParaRPr lang="en-US" altLang="zh-CN" dirty="0" smtClean="0"/>
              </a:p>
              <a:p>
                <a:r>
                  <a:rPr lang="zh-CN" altLang="en-US" dirty="0" smtClean="0"/>
                  <a:t>当 </a:t>
                </a:r>
                <a14:m>
                  <m:oMath xmlns:m="http://schemas.openxmlformats.org/officeDocument/2006/math">
                    <m:r>
                      <a:rPr lang="en-US" altLang="zh-CN" b="0" i="1" smtClean="0">
                        <a:latin typeface="Cambria Math" panose="02040503050406030204" pitchFamily="18" charset="0"/>
                      </a:rPr>
                      <m:t>𝑓</m:t>
                    </m:r>
                    <m:r>
                      <a:rPr lang="en-US" altLang="zh-CN" b="0" i="1" smtClean="0">
                        <a:latin typeface="Cambria Math" panose="02040503050406030204" pitchFamily="18" charset="0"/>
                      </a:rPr>
                      <m:t>′</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e>
                    </m:d>
                    <m:r>
                      <a:rPr lang="en-US" altLang="zh-CN" b="0" i="1" smtClean="0">
                        <a:latin typeface="Cambria Math" panose="02040503050406030204" pitchFamily="18" charset="0"/>
                      </a:rPr>
                      <m:t>=∞</m:t>
                    </m:r>
                  </m:oMath>
                </a14:m>
                <a:r>
                  <a:rPr lang="en-US" altLang="zh-CN" dirty="0" smtClean="0"/>
                  <a:t> </a:t>
                </a:r>
                <a:r>
                  <a:rPr lang="zh-CN" altLang="en-US" dirty="0" smtClean="0"/>
                  <a:t>时</a:t>
                </a:r>
                <a:r>
                  <a:rPr lang="en-US" altLang="zh-CN" dirty="0" smtClean="0"/>
                  <a:t>, </a:t>
                </a:r>
                <a:r>
                  <a:rPr lang="zh-CN" altLang="en-US" dirty="0" smtClean="0"/>
                  <a:t>切线为竖直直线</a:t>
                </a:r>
                <a:r>
                  <a:rPr lang="en-US" altLang="zh-CN" dirty="0" smtClean="0"/>
                  <a:t>, </a:t>
                </a:r>
              </a:p>
              <a:p>
                <a:pPr marL="0" indent="0" algn="ctr">
                  <a:buNone/>
                </a:pPr>
                <a:r>
                  <a:rPr lang="zh-CN" altLang="en-US" dirty="0" smtClean="0"/>
                  <a:t>切线方程为 </a:t>
                </a:r>
                <a14:m>
                  <m:oMath xmlns:m="http://schemas.openxmlformats.org/officeDocument/2006/math">
                    <m:r>
                      <a:rPr lang="en-US" altLang="zh-CN" b="0" i="1" smtClean="0">
                        <a:latin typeface="Cambria Math" panose="02040503050406030204" pitchFamily="18" charset="0"/>
                      </a:rPr>
                      <m:t>𝑥</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oMath>
                </a14:m>
                <a:r>
                  <a:rPr lang="en-US" altLang="zh-CN" dirty="0" smtClean="0"/>
                  <a:t>, </a:t>
                </a:r>
                <a:r>
                  <a:rPr lang="zh-CN" altLang="en-US" dirty="0" smtClean="0"/>
                  <a:t>法线方程为 </a:t>
                </a:r>
                <a14:m>
                  <m:oMath xmlns:m="http://schemas.openxmlformats.org/officeDocument/2006/math">
                    <m:r>
                      <a:rPr lang="en-US" altLang="zh-CN" b="0" i="1" smtClean="0">
                        <a:latin typeface="Cambria Math" panose="02040503050406030204" pitchFamily="18" charset="0"/>
                      </a:rPr>
                      <m:t>𝑦</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b="0" i="1" smtClean="0">
                            <a:latin typeface="Cambria Math" panose="02040503050406030204" pitchFamily="18" charset="0"/>
                          </a:rPr>
                          <m:t>0</m:t>
                        </m:r>
                      </m:sub>
                    </m:sSub>
                  </m:oMath>
                </a14:m>
                <a:r>
                  <a:rPr lang="en-US" altLang="zh-CN" dirty="0" smtClean="0"/>
                  <a:t>.</a:t>
                </a:r>
              </a:p>
            </p:txBody>
          </p:sp>
        </mc:Choice>
        <mc:Fallback xmlns="">
          <p:sp>
            <p:nvSpPr>
              <p:cNvPr id="4" name="文本占位符 3"/>
              <p:cNvSpPr>
                <a:spLocks noGrp="1" noRot="1" noChangeAspect="1" noMove="1" noResize="1" noEditPoints="1" noAdjustHandles="1" noChangeArrowheads="1" noChangeShapeType="1" noTextEdit="1"/>
              </p:cNvSpPr>
              <p:nvPr>
                <p:ph type="body" sz="quarter" idx="10"/>
              </p:nvPr>
            </p:nvSpPr>
            <p:spPr>
              <a:blipFill>
                <a:blip r:embed="rId2"/>
                <a:stretch>
                  <a:fillRect l="-734" t="-23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7163420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fade">
                                      <p:cBhvr>
                                        <p:cTn id="32"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文本占位符 3"/>
              <p:cNvSpPr>
                <a:spLocks noGrp="1"/>
              </p:cNvSpPr>
              <p:nvPr>
                <p:ph type="body" sz="quarter" idx="10"/>
              </p:nvPr>
            </p:nvSpPr>
            <p:spPr/>
            <p:txBody>
              <a:bodyPr>
                <a:normAutofit fontScale="92500" lnSpcReduction="10000"/>
              </a:bodyPr>
              <a:lstStyle/>
              <a:p>
                <a:r>
                  <a:rPr lang="zh-CN" altLang="en-US" dirty="0" smtClean="0">
                    <a:solidFill>
                      <a:srgbClr val="0000FF"/>
                    </a:solidFill>
                  </a:rPr>
                  <a:t>例</a:t>
                </a:r>
                <a:r>
                  <a:rPr lang="zh-CN" altLang="en-US" dirty="0" smtClean="0"/>
                  <a:t> 从正上方竖直向下的光线经过曲线 </a:t>
                </a:r>
                <a14:m>
                  <m:oMath xmlns:m="http://schemas.openxmlformats.org/officeDocument/2006/math">
                    <m:r>
                      <a:rPr lang="en-US" altLang="zh-CN" b="0" i="1" smtClean="0">
                        <a:latin typeface="Cambria Math" panose="02040503050406030204" pitchFamily="18" charset="0"/>
                      </a:rPr>
                      <m:t>𝑦</m:t>
                    </m:r>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𝑥</m:t>
                            </m:r>
                          </m:e>
                          <m:sup>
                            <m:r>
                              <a:rPr lang="en-US" altLang="zh-CN" b="0" i="1" smtClean="0">
                                <a:latin typeface="Cambria Math" panose="02040503050406030204" pitchFamily="18" charset="0"/>
                              </a:rPr>
                              <m:t>2</m:t>
                            </m:r>
                          </m:sup>
                        </m:sSup>
                      </m:num>
                      <m:den>
                        <m:r>
                          <a:rPr lang="en-US" altLang="zh-CN" b="0" i="1" smtClean="0">
                            <a:latin typeface="Cambria Math" panose="02040503050406030204" pitchFamily="18" charset="0"/>
                          </a:rPr>
                          <m:t>4</m:t>
                        </m:r>
                        <m:r>
                          <a:rPr lang="en-US" altLang="zh-CN" b="0" i="1" smtClean="0">
                            <a:latin typeface="Cambria Math" panose="02040503050406030204" pitchFamily="18" charset="0"/>
                          </a:rPr>
                          <m:t>𝑎</m:t>
                        </m:r>
                      </m:den>
                    </m:f>
                  </m:oMath>
                </a14:m>
                <a:r>
                  <a:rPr lang="zh-CN" altLang="en-US" dirty="0" smtClean="0"/>
                  <a:t> 反射后一定经过它的焦点 </a:t>
                </a:r>
                <a14:m>
                  <m:oMath xmlns:m="http://schemas.openxmlformats.org/officeDocument/2006/math">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0,</m:t>
                        </m:r>
                        <m:r>
                          <a:rPr lang="en-US" altLang="zh-CN" b="0" i="1" smtClean="0">
                            <a:latin typeface="Cambria Math" panose="02040503050406030204" pitchFamily="18" charset="0"/>
                          </a:rPr>
                          <m:t>𝑎</m:t>
                        </m:r>
                      </m:e>
                    </m:d>
                  </m:oMath>
                </a14:m>
                <a:r>
                  <a:rPr lang="en-US" altLang="zh-CN" dirty="0" smtClean="0"/>
                  <a:t>.</a:t>
                </a:r>
              </a:p>
              <a:p>
                <a:r>
                  <a:rPr lang="zh-CN" altLang="en-US" dirty="0" smtClean="0">
                    <a:solidFill>
                      <a:srgbClr val="0000FF"/>
                    </a:solidFill>
                  </a:rPr>
                  <a:t>证明 </a:t>
                </a:r>
                <a:r>
                  <a:rPr lang="zh-CN" altLang="en-US" dirty="0" smtClean="0"/>
                  <a:t>设光线</a:t>
                </a:r>
                <a:r>
                  <a:rPr lang="zh-CN" altLang="en-US" dirty="0"/>
                  <a:t>方程</a:t>
                </a:r>
                <a:r>
                  <a:rPr lang="zh-CN" altLang="en-US" dirty="0" smtClean="0"/>
                  <a:t>为 </a:t>
                </a:r>
                <a14:m>
                  <m:oMath xmlns:m="http://schemas.openxmlformats.org/officeDocument/2006/math">
                    <m:r>
                      <a:rPr lang="en-US" altLang="zh-CN" b="0" i="1" smtClean="0">
                        <a:latin typeface="Cambria Math" panose="02040503050406030204" pitchFamily="18" charset="0"/>
                      </a:rPr>
                      <m:t>𝑥</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oMath>
                </a14:m>
                <a:r>
                  <a:rPr lang="en-US" altLang="zh-CN" dirty="0" smtClean="0"/>
                  <a:t>. </a:t>
                </a:r>
                <a:r>
                  <a:rPr lang="zh-CN" altLang="en-US" dirty="0" smtClean="0"/>
                  <a:t>则反射点为 </a:t>
                </a:r>
                <a14:m>
                  <m:oMath xmlns:m="http://schemas.openxmlformats.org/officeDocument/2006/math">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up>
                                <m:r>
                                  <a:rPr lang="en-US" altLang="zh-CN" b="0" i="1" smtClean="0">
                                    <a:latin typeface="Cambria Math" panose="02040503050406030204" pitchFamily="18" charset="0"/>
                                  </a:rPr>
                                  <m:t>2</m:t>
                                </m:r>
                              </m:sup>
                            </m:sSubSup>
                          </m:num>
                          <m:den>
                            <m:r>
                              <a:rPr lang="en-US" altLang="zh-CN" b="0" i="1" smtClean="0">
                                <a:latin typeface="Cambria Math" panose="02040503050406030204" pitchFamily="18" charset="0"/>
                              </a:rPr>
                              <m:t>4</m:t>
                            </m:r>
                            <m:r>
                              <a:rPr lang="en-US" altLang="zh-CN" b="0" i="1" smtClean="0">
                                <a:latin typeface="Cambria Math" panose="02040503050406030204" pitchFamily="18" charset="0"/>
                              </a:rPr>
                              <m:t>𝑎</m:t>
                            </m:r>
                          </m:den>
                        </m:f>
                      </m:e>
                    </m:d>
                  </m:oMath>
                </a14:m>
                <a:r>
                  <a:rPr lang="en-US" altLang="zh-CN" dirty="0" smtClean="0"/>
                  <a:t>. </a:t>
                </a:r>
                <a:r>
                  <a:rPr lang="zh-CN" altLang="en-US" dirty="0" smtClean="0"/>
                  <a:t>由于</a:t>
                </a:r>
                <a:endParaRPr lang="en-US" altLang="zh-CN" dirty="0" smtClean="0">
                  <a:solidFill>
                    <a:schemeClr val="tx1"/>
                  </a:solidFill>
                </a:endParaRPr>
              </a:p>
              <a:p>
                <a:pPr marL="0" indent="0">
                  <a:buNone/>
                </a:pPr>
                <a14:m>
                  <m:oMathPara xmlns:m="http://schemas.openxmlformats.org/officeDocument/2006/math">
                    <m:oMathParaPr>
                      <m:jc m:val="center"/>
                    </m:oMathParaPr>
                    <m:oMath xmlns:m="http://schemas.openxmlformats.org/officeDocument/2006/math">
                      <m:r>
                        <a:rPr lang="en-US" altLang="zh-CN" b="0" i="1" smtClean="0">
                          <a:solidFill>
                            <a:schemeClr val="tx1"/>
                          </a:solidFill>
                          <a:latin typeface="Cambria Math" panose="02040503050406030204" pitchFamily="18" charset="0"/>
                        </a:rPr>
                        <m:t>𝑓</m:t>
                      </m:r>
                      <m:r>
                        <a:rPr lang="en-US" altLang="zh-CN" b="0" i="1" smtClean="0">
                          <a:solidFill>
                            <a:schemeClr val="tx1"/>
                          </a:solidFill>
                          <a:latin typeface="Cambria Math" panose="02040503050406030204" pitchFamily="18" charset="0"/>
                        </a:rPr>
                        <m:t>′</m:t>
                      </m:r>
                      <m:d>
                        <m:dPr>
                          <m:ctrlPr>
                            <a:rPr lang="en-US" altLang="zh-CN" b="0" i="1" smtClean="0">
                              <a:solidFill>
                                <a:schemeClr val="tx1"/>
                              </a:solidFill>
                              <a:latin typeface="Cambria Math" panose="02040503050406030204" pitchFamily="18" charset="0"/>
                            </a:rPr>
                          </m:ctrlPr>
                        </m:dPr>
                        <m:e>
                          <m:sSub>
                            <m:sSubPr>
                              <m:ctrlPr>
                                <a:rPr lang="en-US" altLang="zh-CN" b="0" i="1" smtClean="0">
                                  <a:solidFill>
                                    <a:schemeClr val="tx1"/>
                                  </a:solidFill>
                                  <a:latin typeface="Cambria Math" panose="02040503050406030204" pitchFamily="18" charset="0"/>
                                </a:rPr>
                              </m:ctrlPr>
                            </m:sSubPr>
                            <m:e>
                              <m:r>
                                <a:rPr lang="en-US" altLang="zh-CN" b="0" i="1" smtClean="0">
                                  <a:solidFill>
                                    <a:schemeClr val="tx1"/>
                                  </a:solidFill>
                                  <a:latin typeface="Cambria Math" panose="02040503050406030204" pitchFamily="18" charset="0"/>
                                </a:rPr>
                                <m:t>𝑥</m:t>
                              </m:r>
                            </m:e>
                            <m:sub>
                              <m:r>
                                <a:rPr lang="en-US" altLang="zh-CN" b="0" i="1" smtClean="0">
                                  <a:solidFill>
                                    <a:schemeClr val="tx1"/>
                                  </a:solidFill>
                                  <a:latin typeface="Cambria Math" panose="02040503050406030204" pitchFamily="18" charset="0"/>
                                </a:rPr>
                                <m:t>0</m:t>
                              </m:r>
                            </m:sub>
                          </m:sSub>
                        </m:e>
                      </m:d>
                      <m:r>
                        <a:rPr lang="en-US" altLang="zh-CN" i="1">
                          <a:latin typeface="Cambria Math" panose="02040503050406030204" pitchFamily="18" charset="0"/>
                        </a:rPr>
                        <m:t>=</m:t>
                      </m:r>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lim</m:t>
                          </m:r>
                        </m:e>
                        <m:lim>
                          <m:r>
                            <m:rPr>
                              <m:sty m:val="p"/>
                            </m:rPr>
                            <a:rPr lang="en-US" altLang="zh-CN">
                              <a:latin typeface="Cambria Math" panose="02040503050406030204" pitchFamily="18" charset="0"/>
                            </a:rPr>
                            <m:t>Δ</m:t>
                          </m:r>
                          <m:r>
                            <a:rPr lang="en-US" altLang="zh-CN" i="1">
                              <a:latin typeface="Cambria Math" panose="02040503050406030204" pitchFamily="18" charset="0"/>
                            </a:rPr>
                            <m:t>𝑥</m:t>
                          </m:r>
                          <m:r>
                            <a:rPr lang="en-US" altLang="zh-CN" i="1">
                              <a:latin typeface="Cambria Math" panose="02040503050406030204" pitchFamily="18" charset="0"/>
                            </a:rPr>
                            <m:t>→0</m:t>
                          </m:r>
                        </m:lim>
                      </m:limLow>
                      <m:f>
                        <m:fPr>
                          <m:ctrlPr>
                            <a:rPr lang="en-US" altLang="zh-CN" i="1">
                              <a:latin typeface="Cambria Math" panose="02040503050406030204" pitchFamily="18" charset="0"/>
                            </a:rPr>
                          </m:ctrlPr>
                        </m:fPr>
                        <m:num>
                          <m:r>
                            <a:rPr lang="en-US" altLang="zh-CN" i="1">
                              <a:latin typeface="Cambria Math" panose="02040503050406030204" pitchFamily="18" charset="0"/>
                            </a:rPr>
                            <m:t>𝑓</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r>
                                <a:rPr lang="en-US" altLang="zh-CN" i="1">
                                  <a:latin typeface="Cambria Math" panose="02040503050406030204" pitchFamily="18" charset="0"/>
                                </a:rPr>
                                <m:t>+</m:t>
                              </m:r>
                              <m:r>
                                <m:rPr>
                                  <m:sty m:val="p"/>
                                </m:rPr>
                                <a:rPr lang="en-US" altLang="zh-CN">
                                  <a:latin typeface="Cambria Math" panose="02040503050406030204" pitchFamily="18" charset="0"/>
                                </a:rPr>
                                <m:t>Δ</m:t>
                              </m:r>
                              <m:r>
                                <a:rPr lang="en-US" altLang="zh-CN" i="1">
                                  <a:latin typeface="Cambria Math" panose="02040503050406030204" pitchFamily="18" charset="0"/>
                                </a:rPr>
                                <m:t>𝑥</m:t>
                              </m:r>
                            </m:e>
                          </m:d>
                          <m:r>
                            <a:rPr lang="en-US" altLang="zh-CN" i="1">
                              <a:latin typeface="Cambria Math" panose="02040503050406030204" pitchFamily="18" charset="0"/>
                            </a:rPr>
                            <m:t>−</m:t>
                          </m:r>
                          <m:r>
                            <a:rPr lang="en-US" altLang="zh-CN" i="1">
                              <a:latin typeface="Cambria Math" panose="02040503050406030204" pitchFamily="18" charset="0"/>
                            </a:rPr>
                            <m:t>𝑓</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e>
                          </m:d>
                        </m:num>
                        <m:den>
                          <m:r>
                            <m:rPr>
                              <m:sty m:val="p"/>
                            </m:rPr>
                            <a:rPr lang="en-US" altLang="zh-CN">
                              <a:latin typeface="Cambria Math" panose="02040503050406030204" pitchFamily="18" charset="0"/>
                            </a:rPr>
                            <m:t>Δ</m:t>
                          </m:r>
                          <m:r>
                            <a:rPr lang="en-US" altLang="zh-CN" i="1">
                              <a:latin typeface="Cambria Math" panose="02040503050406030204" pitchFamily="18" charset="0"/>
                            </a:rPr>
                            <m:t>𝑥</m:t>
                          </m:r>
                        </m:den>
                      </m:f>
                      <m:r>
                        <a:rPr lang="en-US" altLang="zh-CN" i="1" smtClean="0">
                          <a:latin typeface="Cambria Math" panose="02040503050406030204" pitchFamily="18" charset="0"/>
                        </a:rPr>
                        <m:t>=</m:t>
                      </m:r>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lim</m:t>
                          </m:r>
                        </m:e>
                        <m:lim>
                          <m:r>
                            <m:rPr>
                              <m:sty m:val="p"/>
                            </m:rPr>
                            <a:rPr lang="en-US" altLang="zh-CN">
                              <a:latin typeface="Cambria Math" panose="02040503050406030204" pitchFamily="18" charset="0"/>
                            </a:rPr>
                            <m:t>Δ</m:t>
                          </m:r>
                          <m:r>
                            <a:rPr lang="en-US" altLang="zh-CN" i="1">
                              <a:latin typeface="Cambria Math" panose="02040503050406030204" pitchFamily="18" charset="0"/>
                            </a:rPr>
                            <m:t>𝑥</m:t>
                          </m:r>
                          <m:r>
                            <a:rPr lang="en-US" altLang="zh-CN" i="1">
                              <a:latin typeface="Cambria Math" panose="02040503050406030204" pitchFamily="18" charset="0"/>
                            </a:rPr>
                            <m:t>→0</m:t>
                          </m:r>
                        </m:lim>
                      </m:limLow>
                      <m:f>
                        <m:fPr>
                          <m:ctrlPr>
                            <a:rPr lang="en-US" altLang="zh-CN" i="1">
                              <a:latin typeface="Cambria Math" panose="02040503050406030204" pitchFamily="18" charset="0"/>
                            </a:rPr>
                          </m:ctrlPr>
                        </m:fPr>
                        <m:num>
                          <m:sSup>
                            <m:sSupPr>
                              <m:ctrlPr>
                                <a:rPr lang="en-US" altLang="zh-CN" b="0" i="1" smtClean="0">
                                  <a:latin typeface="Cambria Math" panose="02040503050406030204" pitchFamily="18" charset="0"/>
                                </a:rPr>
                              </m:ctrlPr>
                            </m:sSupPr>
                            <m:e>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r>
                                    <a:rPr lang="en-US" altLang="zh-CN" i="1">
                                      <a:latin typeface="Cambria Math" panose="02040503050406030204" pitchFamily="18" charset="0"/>
                                    </a:rPr>
                                    <m:t>+</m:t>
                                  </m:r>
                                  <m:r>
                                    <m:rPr>
                                      <m:sty m:val="p"/>
                                    </m:rPr>
                                    <a:rPr lang="en-US" altLang="zh-CN">
                                      <a:latin typeface="Cambria Math" panose="02040503050406030204" pitchFamily="18" charset="0"/>
                                    </a:rPr>
                                    <m:t>Δ</m:t>
                                  </m:r>
                                  <m:r>
                                    <a:rPr lang="en-US" altLang="zh-CN" i="1">
                                      <a:latin typeface="Cambria Math" panose="02040503050406030204" pitchFamily="18" charset="0"/>
                                    </a:rPr>
                                    <m:t>𝑥</m:t>
                                  </m:r>
                                </m:e>
                              </m:d>
                            </m:e>
                            <m:sup>
                              <m:r>
                                <a:rPr lang="en-US" altLang="zh-CN" b="0" i="1" smtClean="0">
                                  <a:latin typeface="Cambria Math" panose="02040503050406030204" pitchFamily="18" charset="0"/>
                                </a:rPr>
                                <m:t>2</m:t>
                              </m:r>
                            </m:sup>
                          </m:sSup>
                          <m:r>
                            <a:rPr lang="en-US" altLang="zh-CN" i="1">
                              <a:latin typeface="Cambria Math" panose="02040503050406030204" pitchFamily="18" charset="0"/>
                            </a:rPr>
                            <m:t>−</m:t>
                          </m:r>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up>
                              <m:r>
                                <a:rPr lang="en-US" altLang="zh-CN" b="0" i="1" smtClean="0">
                                  <a:latin typeface="Cambria Math" panose="02040503050406030204" pitchFamily="18" charset="0"/>
                                </a:rPr>
                                <m:t>2</m:t>
                              </m:r>
                            </m:sup>
                          </m:sSubSup>
                        </m:num>
                        <m:den>
                          <m:r>
                            <a:rPr lang="en-US" altLang="zh-CN" b="0" i="0" smtClean="0">
                              <a:latin typeface="Cambria Math" panose="02040503050406030204" pitchFamily="18" charset="0"/>
                            </a:rPr>
                            <m:t>4</m:t>
                          </m:r>
                          <m:r>
                            <a:rPr lang="en-US" altLang="zh-CN" b="0" i="1" smtClean="0">
                              <a:latin typeface="Cambria Math" panose="02040503050406030204" pitchFamily="18" charset="0"/>
                            </a:rPr>
                            <m:t>𝑎</m:t>
                          </m:r>
                          <m:r>
                            <m:rPr>
                              <m:sty m:val="p"/>
                            </m:rPr>
                            <a:rPr lang="en-US" altLang="zh-CN">
                              <a:latin typeface="Cambria Math" panose="02040503050406030204" pitchFamily="18" charset="0"/>
                            </a:rPr>
                            <m:t>Δ</m:t>
                          </m:r>
                          <m:r>
                            <a:rPr lang="en-US" altLang="zh-CN" i="1">
                              <a:latin typeface="Cambria Math" panose="02040503050406030204" pitchFamily="18" charset="0"/>
                            </a:rPr>
                            <m:t>𝑥</m:t>
                          </m:r>
                        </m:den>
                      </m:f>
                      <m:r>
                        <a:rPr lang="en-US" altLang="zh-CN" i="1">
                          <a:latin typeface="Cambria Math" panose="02040503050406030204" pitchFamily="18" charset="0"/>
                        </a:rPr>
                        <m:t>=</m:t>
                      </m:r>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lim</m:t>
                          </m:r>
                        </m:e>
                        <m:lim>
                          <m:r>
                            <m:rPr>
                              <m:sty m:val="p"/>
                            </m:rPr>
                            <a:rPr lang="en-US" altLang="zh-CN">
                              <a:latin typeface="Cambria Math" panose="02040503050406030204" pitchFamily="18" charset="0"/>
                            </a:rPr>
                            <m:t>Δ</m:t>
                          </m:r>
                          <m:r>
                            <a:rPr lang="en-US" altLang="zh-CN" i="1">
                              <a:latin typeface="Cambria Math" panose="02040503050406030204" pitchFamily="18" charset="0"/>
                            </a:rPr>
                            <m:t>𝑥</m:t>
                          </m:r>
                          <m:r>
                            <a:rPr lang="en-US" altLang="zh-CN" i="1">
                              <a:latin typeface="Cambria Math" panose="02040503050406030204" pitchFamily="18" charset="0"/>
                            </a:rPr>
                            <m:t>→0</m:t>
                          </m:r>
                        </m:lim>
                      </m:limLow>
                      <m:f>
                        <m:fPr>
                          <m:ctrlPr>
                            <a:rPr lang="en-US" altLang="zh-CN" i="1">
                              <a:latin typeface="Cambria Math" panose="02040503050406030204" pitchFamily="18" charset="0"/>
                            </a:rPr>
                          </m:ctrlPr>
                        </m:fPr>
                        <m:num>
                          <m:r>
                            <a:rPr lang="en-US" altLang="zh-CN" i="1">
                              <a:latin typeface="Cambria Math" panose="02040503050406030204" pitchFamily="18" charset="0"/>
                            </a:rPr>
                            <m:t>2</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r>
                            <a:rPr lang="en-US" altLang="zh-CN" i="1">
                              <a:latin typeface="Cambria Math" panose="02040503050406030204" pitchFamily="18" charset="0"/>
                            </a:rPr>
                            <m:t>+</m:t>
                          </m:r>
                          <m:r>
                            <m:rPr>
                              <m:sty m:val="p"/>
                            </m:rPr>
                            <a:rPr lang="en-US" altLang="zh-CN">
                              <a:latin typeface="Cambria Math" panose="02040503050406030204" pitchFamily="18" charset="0"/>
                            </a:rPr>
                            <m:t>Δ</m:t>
                          </m:r>
                          <m:r>
                            <a:rPr lang="en-US" altLang="zh-CN" i="1">
                              <a:latin typeface="Cambria Math" panose="02040503050406030204" pitchFamily="18" charset="0"/>
                            </a:rPr>
                            <m:t>𝑥</m:t>
                          </m:r>
                        </m:num>
                        <m:den>
                          <m:r>
                            <a:rPr lang="en-US" altLang="zh-CN" b="0" i="0" smtClean="0">
                              <a:latin typeface="Cambria Math" panose="02040503050406030204" pitchFamily="18" charset="0"/>
                            </a:rPr>
                            <m:t>4</m:t>
                          </m:r>
                          <m:r>
                            <a:rPr lang="en-US" altLang="zh-CN" i="1">
                              <a:latin typeface="Cambria Math" panose="02040503050406030204" pitchFamily="18" charset="0"/>
                            </a:rPr>
                            <m:t>𝑎</m:t>
                          </m:r>
                        </m:den>
                      </m:f>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num>
                        <m:den>
                          <m:r>
                            <a:rPr lang="en-US" altLang="zh-CN" b="0" i="1" smtClean="0">
                              <a:latin typeface="Cambria Math" panose="02040503050406030204" pitchFamily="18" charset="0"/>
                            </a:rPr>
                            <m:t>2</m:t>
                          </m:r>
                          <m:r>
                            <a:rPr lang="en-US" altLang="zh-CN" b="0" i="1" smtClean="0">
                              <a:latin typeface="Cambria Math" panose="02040503050406030204" pitchFamily="18" charset="0"/>
                            </a:rPr>
                            <m:t>𝑎</m:t>
                          </m:r>
                        </m:den>
                      </m:f>
                      <m:r>
                        <a:rPr lang="en-US" altLang="zh-CN" b="0" i="1" smtClean="0">
                          <a:latin typeface="Cambria Math" panose="02040503050406030204" pitchFamily="18" charset="0"/>
                        </a:rPr>
                        <m:t>,</m:t>
                      </m:r>
                    </m:oMath>
                  </m:oMathPara>
                </a14:m>
                <a:endParaRPr lang="en-US" altLang="zh-CN" dirty="0" smtClean="0"/>
              </a:p>
              <a:p>
                <a:r>
                  <a:rPr lang="zh-CN" altLang="en-US" dirty="0" smtClean="0"/>
                  <a:t>因此该点的切线斜率 </a:t>
                </a:r>
                <a14:m>
                  <m:oMath xmlns:m="http://schemas.openxmlformats.org/officeDocument/2006/math">
                    <m:func>
                      <m:funcPr>
                        <m:ctrlPr>
                          <a:rPr lang="en-US" altLang="zh-CN" i="1">
                            <a:latin typeface="Cambria Math" panose="02040503050406030204" pitchFamily="18" charset="0"/>
                          </a:rPr>
                        </m:ctrlPr>
                      </m:funcPr>
                      <m:fName>
                        <m:r>
                          <m:rPr>
                            <m:sty m:val="p"/>
                          </m:rPr>
                          <a:rPr lang="en-US" altLang="zh-CN">
                            <a:latin typeface="Cambria Math" panose="02040503050406030204" pitchFamily="18" charset="0"/>
                          </a:rPr>
                          <m:t>tan</m:t>
                        </m:r>
                      </m:fName>
                      <m:e>
                        <m:r>
                          <a:rPr lang="en-US" altLang="zh-CN" i="1">
                            <a:latin typeface="Cambria Math" panose="02040503050406030204" pitchFamily="18" charset="0"/>
                          </a:rPr>
                          <m:t>𝑛</m:t>
                        </m:r>
                      </m:e>
                    </m:func>
                    <m:r>
                      <a:rPr lang="en-US" altLang="zh-CN" b="0" i="1" smtClean="0">
                        <a:latin typeface="Cambria Math" panose="02040503050406030204" pitchFamily="18" charset="0"/>
                      </a:rPr>
                      <m:t>=</m:t>
                    </m:r>
                    <m:r>
                      <a:rPr lang="en-US" altLang="zh-CN" b="0" i="0" smtClean="0">
                        <a:latin typeface="Cambria Math" panose="02040503050406030204" pitchFamily="18" charset="0"/>
                      </a:rPr>
                      <m:t>−</m:t>
                    </m:r>
                    <m:f>
                      <m:fPr>
                        <m:ctrlPr>
                          <a:rPr lang="en-US" altLang="zh-CN" i="1">
                            <a:latin typeface="Cambria Math" panose="02040503050406030204" pitchFamily="18" charset="0"/>
                          </a:rPr>
                        </m:ctrlPr>
                      </m:fPr>
                      <m:num>
                        <m:r>
                          <a:rPr lang="en-US" altLang="zh-CN" b="0" i="1" smtClean="0">
                            <a:latin typeface="Cambria Math" panose="02040503050406030204" pitchFamily="18" charset="0"/>
                          </a:rPr>
                          <m:t>2</m:t>
                        </m:r>
                        <m:r>
                          <a:rPr lang="en-US" altLang="zh-CN" b="0" i="1" smtClean="0">
                            <a:latin typeface="Cambria Math" panose="02040503050406030204" pitchFamily="18" charset="0"/>
                          </a:rPr>
                          <m:t>𝑎</m:t>
                        </m:r>
                      </m:num>
                      <m:den>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den>
                    </m:f>
                  </m:oMath>
                </a14:m>
                <a:r>
                  <a:rPr lang="en-US" altLang="zh-CN" dirty="0" smtClean="0"/>
                  <a:t>, </a:t>
                </a:r>
                <a:r>
                  <a:rPr lang="zh-CN" altLang="en-US" dirty="0" smtClean="0"/>
                  <a:t>反射光线的斜率为</a:t>
                </a:r>
                <a:endParaRPr lang="en-US" altLang="zh-CN" dirty="0" smtClean="0"/>
              </a:p>
              <a:p>
                <a:pPr marL="0" indent="0" algn="ctr">
                  <a:buNone/>
                </a:pPr>
                <a14:m>
                  <m:oMathPara xmlns:m="http://schemas.openxmlformats.org/officeDocument/2006/math">
                    <m:oMathParaPr>
                      <m:jc m:val="centerGroup"/>
                    </m:oMathParaPr>
                    <m:oMath xmlns:m="http://schemas.openxmlformats.org/officeDocument/2006/math">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tan</m:t>
                          </m:r>
                        </m:fName>
                        <m:e>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2</m:t>
                              </m:r>
                              <m:r>
                                <a:rPr lang="en-US" altLang="zh-CN" b="0" i="1" smtClean="0">
                                  <a:latin typeface="Cambria Math" panose="02040503050406030204" pitchFamily="18" charset="0"/>
                                </a:rPr>
                                <m:t>𝑛</m:t>
                              </m:r>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𝜋</m:t>
                                  </m:r>
                                </m:num>
                                <m:den>
                                  <m:r>
                                    <a:rPr lang="en-US" altLang="zh-CN" b="0" i="1" smtClean="0">
                                      <a:latin typeface="Cambria Math" panose="02040503050406030204" pitchFamily="18" charset="0"/>
                                    </a:rPr>
                                    <m:t>2</m:t>
                                  </m:r>
                                </m:den>
                              </m:f>
                            </m:e>
                          </m:d>
                        </m:e>
                      </m:func>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func>
                            <m:funcPr>
                              <m:ctrlPr>
                                <a:rPr lang="en-US" altLang="zh-CN" b="0" i="1" smtClean="0">
                                  <a:latin typeface="Cambria Math" panose="02040503050406030204" pitchFamily="18" charset="0"/>
                                </a:rPr>
                              </m:ctrlPr>
                            </m:funcPr>
                            <m:fName>
                              <m:sSup>
                                <m:sSupPr>
                                  <m:ctrlPr>
                                    <a:rPr lang="en-US" altLang="zh-CN" b="0" i="1" smtClean="0">
                                      <a:latin typeface="Cambria Math" panose="02040503050406030204" pitchFamily="18" charset="0"/>
                                    </a:rPr>
                                  </m:ctrlPr>
                                </m:sSupPr>
                                <m:e>
                                  <m:r>
                                    <m:rPr>
                                      <m:sty m:val="p"/>
                                    </m:rPr>
                                    <a:rPr lang="en-US" altLang="zh-CN" b="0" i="0" smtClean="0">
                                      <a:latin typeface="Cambria Math" panose="02040503050406030204" pitchFamily="18" charset="0"/>
                                    </a:rPr>
                                    <m:t>tan</m:t>
                                  </m:r>
                                </m:e>
                                <m:sup>
                                  <m:r>
                                    <a:rPr lang="en-US" altLang="zh-CN" b="0" i="1" smtClean="0">
                                      <a:latin typeface="Cambria Math" panose="02040503050406030204" pitchFamily="18" charset="0"/>
                                    </a:rPr>
                                    <m:t>2</m:t>
                                  </m:r>
                                </m:sup>
                              </m:sSup>
                            </m:fName>
                            <m:e>
                              <m:r>
                                <a:rPr lang="en-US" altLang="zh-CN" b="0" i="1" smtClean="0">
                                  <a:latin typeface="Cambria Math" panose="02040503050406030204" pitchFamily="18" charset="0"/>
                                </a:rPr>
                                <m:t>𝑛</m:t>
                              </m:r>
                            </m:e>
                          </m:func>
                          <m:r>
                            <a:rPr lang="en-US" altLang="zh-CN" b="0" i="1" smtClean="0">
                              <a:latin typeface="Cambria Math" panose="02040503050406030204" pitchFamily="18" charset="0"/>
                            </a:rPr>
                            <m:t>−1</m:t>
                          </m:r>
                        </m:num>
                        <m:den>
                          <m:r>
                            <a:rPr lang="en-US" altLang="zh-CN" b="0" i="1" smtClean="0">
                              <a:latin typeface="Cambria Math" panose="02040503050406030204" pitchFamily="18" charset="0"/>
                            </a:rPr>
                            <m:t>2</m:t>
                          </m:r>
                          <m:func>
                            <m:funcPr>
                              <m:ctrlPr>
                                <a:rPr lang="en-US" altLang="zh-CN" i="1">
                                  <a:latin typeface="Cambria Math" panose="02040503050406030204" pitchFamily="18" charset="0"/>
                                </a:rPr>
                              </m:ctrlPr>
                            </m:funcPr>
                            <m:fName>
                              <m:r>
                                <m:rPr>
                                  <m:sty m:val="p"/>
                                </m:rPr>
                                <a:rPr lang="en-US" altLang="zh-CN">
                                  <a:latin typeface="Cambria Math" panose="02040503050406030204" pitchFamily="18" charset="0"/>
                                </a:rPr>
                                <m:t>tan</m:t>
                              </m:r>
                            </m:fName>
                            <m:e>
                              <m:r>
                                <a:rPr lang="en-US" altLang="zh-CN" i="1">
                                  <a:latin typeface="Cambria Math" panose="02040503050406030204" pitchFamily="18" charset="0"/>
                                </a:rPr>
                                <m:t>𝑛</m:t>
                              </m:r>
                            </m:e>
                          </m:func>
                        </m:den>
                      </m:f>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up>
                              <m:r>
                                <a:rPr lang="en-US" altLang="zh-CN" b="0" i="1" smtClean="0">
                                  <a:latin typeface="Cambria Math" panose="02040503050406030204" pitchFamily="18" charset="0"/>
                                </a:rPr>
                                <m:t>2</m:t>
                              </m:r>
                            </m:sup>
                          </m:sSubSup>
                          <m:r>
                            <a:rPr lang="en-US" altLang="zh-CN" b="0" i="1" smtClean="0">
                              <a:latin typeface="Cambria Math" panose="02040503050406030204" pitchFamily="18" charset="0"/>
                            </a:rPr>
                            <m:t>−4</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𝑎</m:t>
                              </m:r>
                            </m:e>
                            <m:sup>
                              <m:r>
                                <a:rPr lang="en-US" altLang="zh-CN" b="0" i="1" smtClean="0">
                                  <a:latin typeface="Cambria Math" panose="02040503050406030204" pitchFamily="18" charset="0"/>
                                </a:rPr>
                                <m:t>2</m:t>
                              </m:r>
                            </m:sup>
                          </m:sSup>
                        </m:num>
                        <m:den>
                          <m:r>
                            <a:rPr lang="en-US" altLang="zh-CN" b="0" i="1" smtClean="0">
                              <a:latin typeface="Cambria Math" panose="02040503050406030204" pitchFamily="18" charset="0"/>
                            </a:rPr>
                            <m:t>4</m:t>
                          </m:r>
                          <m:r>
                            <a:rPr lang="en-US" altLang="zh-CN" b="0" i="1" smtClean="0">
                              <a:latin typeface="Cambria Math" panose="02040503050406030204" pitchFamily="18" charset="0"/>
                            </a:rPr>
                            <m:t>𝑎</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den>
                      </m:f>
                      <m:r>
                        <a:rPr lang="en-US" altLang="zh-CN" b="0" i="1" smtClean="0">
                          <a:latin typeface="Cambria Math" panose="02040503050406030204" pitchFamily="18" charset="0"/>
                        </a:rPr>
                        <m:t>.</m:t>
                      </m:r>
                    </m:oMath>
                  </m:oMathPara>
                </a14:m>
                <a:endParaRPr lang="en-US" altLang="zh-CN" dirty="0" smtClean="0"/>
              </a:p>
              <a:p>
                <a:r>
                  <a:rPr lang="zh-CN" altLang="en-US" dirty="0" smtClean="0"/>
                  <a:t>因此反射光线的方程为 </a:t>
                </a:r>
                <a14:m>
                  <m:oMath xmlns:m="http://schemas.openxmlformats.org/officeDocument/2006/math">
                    <m:r>
                      <a:rPr lang="en-US" altLang="zh-CN" b="0" i="1" smtClean="0">
                        <a:latin typeface="Cambria Math" panose="02040503050406030204" pitchFamily="18" charset="0"/>
                      </a:rPr>
                      <m:t>𝑦</m:t>
                    </m:r>
                    <m:r>
                      <a:rPr lang="en-US" altLang="zh-CN" b="0" i="1" smtClean="0">
                        <a:latin typeface="Cambria Math" panose="02040503050406030204" pitchFamily="18" charset="0"/>
                      </a:rPr>
                      <m:t>=</m:t>
                    </m:r>
                    <m:f>
                      <m:fPr>
                        <m:ctrlPr>
                          <a:rPr lang="en-US" altLang="zh-CN" i="1">
                            <a:latin typeface="Cambria Math" panose="02040503050406030204" pitchFamily="18" charset="0"/>
                          </a:rPr>
                        </m:ctrlPr>
                      </m:fPr>
                      <m:num>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𝑥</m:t>
                            </m:r>
                          </m:e>
                          <m:sub>
                            <m:r>
                              <a:rPr lang="en-US" altLang="zh-CN" i="1">
                                <a:latin typeface="Cambria Math" panose="02040503050406030204" pitchFamily="18" charset="0"/>
                              </a:rPr>
                              <m:t>0</m:t>
                            </m:r>
                          </m:sub>
                          <m:sup>
                            <m:r>
                              <a:rPr lang="en-US" altLang="zh-CN" i="1">
                                <a:latin typeface="Cambria Math" panose="02040503050406030204" pitchFamily="18" charset="0"/>
                              </a:rPr>
                              <m:t>2</m:t>
                            </m:r>
                          </m:sup>
                        </m:sSubSup>
                        <m:r>
                          <a:rPr lang="en-US" altLang="zh-CN" i="1">
                            <a:latin typeface="Cambria Math" panose="02040503050406030204" pitchFamily="18" charset="0"/>
                          </a:rPr>
                          <m:t>−4</m:t>
                        </m:r>
                        <m:sSup>
                          <m:sSupPr>
                            <m:ctrlPr>
                              <a:rPr lang="en-US" altLang="zh-CN" i="1">
                                <a:latin typeface="Cambria Math" panose="02040503050406030204" pitchFamily="18" charset="0"/>
                              </a:rPr>
                            </m:ctrlPr>
                          </m:sSupPr>
                          <m:e>
                            <m:r>
                              <a:rPr lang="en-US" altLang="zh-CN" i="1">
                                <a:latin typeface="Cambria Math" panose="02040503050406030204" pitchFamily="18" charset="0"/>
                              </a:rPr>
                              <m:t>𝑎</m:t>
                            </m:r>
                          </m:e>
                          <m:sup>
                            <m:r>
                              <a:rPr lang="en-US" altLang="zh-CN" i="1">
                                <a:latin typeface="Cambria Math" panose="02040503050406030204" pitchFamily="18" charset="0"/>
                              </a:rPr>
                              <m:t>2</m:t>
                            </m:r>
                          </m:sup>
                        </m:sSup>
                      </m:num>
                      <m:den>
                        <m:r>
                          <a:rPr lang="en-US" altLang="zh-CN" i="1">
                            <a:latin typeface="Cambria Math" panose="02040503050406030204" pitchFamily="18" charset="0"/>
                          </a:rPr>
                          <m:t>4</m:t>
                        </m:r>
                        <m:r>
                          <a:rPr lang="en-US" altLang="zh-CN" i="1">
                            <a:latin typeface="Cambria Math" panose="02040503050406030204" pitchFamily="18" charset="0"/>
                          </a:rPr>
                          <m:t>𝑎</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den>
                    </m:f>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e>
                    </m:d>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b="0" i="1" smtClean="0">
                            <a:latin typeface="Cambria Math" panose="02040503050406030204" pitchFamily="18" charset="0"/>
                          </a:rPr>
                          <m:t>0</m:t>
                        </m:r>
                      </m:sub>
                    </m:sSub>
                  </m:oMath>
                </a14:m>
                <a:r>
                  <a:rPr lang="en-US" altLang="zh-CN" dirty="0" smtClean="0"/>
                  <a:t>, </a:t>
                </a:r>
                <a:r>
                  <a:rPr lang="zh-CN" altLang="en-US" dirty="0" smtClean="0"/>
                  <a:t>它总经过 </a:t>
                </a:r>
                <a14:m>
                  <m:oMath xmlns:m="http://schemas.openxmlformats.org/officeDocument/2006/math">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b="0" i="1" smtClean="0">
                                <a:latin typeface="Cambria Math" panose="02040503050406030204" pitchFamily="18" charset="0"/>
                              </a:rPr>
                              <m:t>0</m:t>
                            </m:r>
                          </m:sub>
                        </m:sSub>
                      </m:e>
                    </m:d>
                  </m:oMath>
                </a14:m>
                <a:r>
                  <a:rPr lang="en-US" altLang="zh-CN" dirty="0" smtClean="0"/>
                  <a:t>.</a:t>
                </a:r>
              </a:p>
            </p:txBody>
          </p:sp>
        </mc:Choice>
        <mc:Fallback xmlns="">
          <p:sp>
            <p:nvSpPr>
              <p:cNvPr id="4" name="文本占位符 3"/>
              <p:cNvSpPr>
                <a:spLocks noGrp="1" noRot="1" noChangeAspect="1" noMove="1" noResize="1" noEditPoints="1" noAdjustHandles="1" noChangeArrowheads="1" noChangeShapeType="1" noTextEdit="1"/>
              </p:cNvSpPr>
              <p:nvPr>
                <p:ph type="body" sz="quarter" idx="10"/>
              </p:nvPr>
            </p:nvSpPr>
            <p:spPr>
              <a:blipFill>
                <a:blip r:embed="rId2"/>
                <a:stretch>
                  <a:fillRect l="-62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988141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fade">
                                      <p:cBhvr>
                                        <p:cTn id="32"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文本占位符 3"/>
              <p:cNvSpPr>
                <a:spLocks noGrp="1"/>
              </p:cNvSpPr>
              <p:nvPr>
                <p:ph type="body" sz="quarter" idx="10"/>
              </p:nvPr>
            </p:nvSpPr>
            <p:spPr/>
            <p:txBody>
              <a:bodyPr>
                <a:normAutofit/>
              </a:bodyPr>
              <a:lstStyle/>
              <a:p>
                <a:r>
                  <a:rPr lang="zh-CN" altLang="en-US" dirty="0" smtClean="0"/>
                  <a:t>由此可知</a:t>
                </a:r>
                <a:r>
                  <a:rPr lang="en-US" altLang="zh-CN" dirty="0"/>
                  <a:t>, </a:t>
                </a:r>
                <a:r>
                  <a:rPr lang="zh-CN" altLang="en-US" dirty="0"/>
                  <a:t>凹面镜的表面是旋转抛物面</a:t>
                </a:r>
                <a:r>
                  <a:rPr lang="en-US" altLang="zh-CN" dirty="0" smtClean="0"/>
                  <a:t>.</a:t>
                </a:r>
              </a:p>
              <a:p>
                <a:r>
                  <a:rPr lang="zh-CN" altLang="en-US" dirty="0" smtClean="0"/>
                  <a:t>对于凸透镜</a:t>
                </a:r>
                <a:r>
                  <a:rPr lang="en-US" altLang="zh-CN" dirty="0" smtClean="0"/>
                  <a:t>, </a:t>
                </a:r>
                <a:r>
                  <a:rPr lang="zh-CN" altLang="en-US" dirty="0" smtClean="0"/>
                  <a:t>我们也可以类似地运用折射定律来研究它的曲面方程</a:t>
                </a:r>
                <a:r>
                  <a:rPr lang="en-US" altLang="zh-CN" dirty="0" smtClean="0"/>
                  <a:t>, </a:t>
                </a:r>
                <a:r>
                  <a:rPr lang="zh-CN" altLang="en-US" dirty="0" smtClean="0"/>
                  <a:t>它的表面也是旋转抛物面</a:t>
                </a:r>
                <a:r>
                  <a:rPr lang="en-US" altLang="zh-CN" dirty="0" smtClean="0"/>
                  <a:t>. </a:t>
                </a:r>
                <a:r>
                  <a:rPr lang="zh-CN" altLang="en-US" dirty="0" smtClean="0"/>
                  <a:t>不过在精度需要不高时</a:t>
                </a:r>
                <a:r>
                  <a:rPr lang="en-US" altLang="zh-CN" dirty="0" smtClean="0"/>
                  <a:t>, </a:t>
                </a:r>
                <a:r>
                  <a:rPr lang="zh-CN" altLang="en-US" dirty="0" smtClean="0"/>
                  <a:t>往往用更容易加工的球面镜来代替</a:t>
                </a:r>
                <a:r>
                  <a:rPr lang="en-US" altLang="zh-CN" dirty="0" smtClean="0"/>
                  <a:t>.</a:t>
                </a:r>
                <a:endParaRPr lang="en-US" altLang="zh-CN" dirty="0" smtClean="0">
                  <a:solidFill>
                    <a:srgbClr val="0000FF"/>
                  </a:solidFill>
                </a:endParaRPr>
              </a:p>
              <a:p>
                <a:r>
                  <a:rPr lang="zh-CN" altLang="en-US" dirty="0" smtClean="0">
                    <a:solidFill>
                      <a:srgbClr val="0000FF"/>
                    </a:solidFill>
                  </a:rPr>
                  <a:t>例 </a:t>
                </a:r>
                <a:r>
                  <a:rPr lang="zh-CN" altLang="en-US" dirty="0" smtClean="0"/>
                  <a:t>设</a:t>
                </a:r>
                <a:r>
                  <a:rPr lang="zh-CN" altLang="en-US" dirty="0"/>
                  <a:t>一物体在做直线运动</a:t>
                </a:r>
                <a:r>
                  <a:rPr lang="en-US" altLang="zh-CN" dirty="0"/>
                  <a:t>, </a:t>
                </a:r>
                <a:r>
                  <a:rPr lang="zh-CN" altLang="en-US" dirty="0"/>
                  <a:t>位置函数为 </a:t>
                </a:r>
                <a14:m>
                  <m:oMath xmlns:m="http://schemas.openxmlformats.org/officeDocument/2006/math">
                    <m:r>
                      <a:rPr lang="en-US" altLang="zh-CN" i="1">
                        <a:latin typeface="Cambria Math" panose="02040503050406030204" pitchFamily="18" charset="0"/>
                      </a:rPr>
                      <m:t>𝑠</m:t>
                    </m:r>
                    <m:r>
                      <a:rPr lang="en-US" altLang="zh-CN" i="1">
                        <a:latin typeface="Cambria Math" panose="02040503050406030204" pitchFamily="18" charset="0"/>
                      </a:rPr>
                      <m:t>=2</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𝑡</m:t>
                        </m:r>
                      </m:e>
                      <m:sup>
                        <m:r>
                          <a:rPr lang="en-US" altLang="zh-CN" b="0" i="1" smtClean="0">
                            <a:latin typeface="Cambria Math" panose="02040503050406030204" pitchFamily="18" charset="0"/>
                          </a:rPr>
                          <m:t>2</m:t>
                        </m:r>
                      </m:sup>
                    </m:sSup>
                    <m:r>
                      <a:rPr lang="en-US" altLang="zh-CN" b="0" i="1" smtClean="0">
                        <a:latin typeface="Cambria Math" panose="02040503050406030204" pitchFamily="18" charset="0"/>
                      </a:rPr>
                      <m:t>+5</m:t>
                    </m:r>
                    <m:r>
                      <a:rPr lang="en-US" altLang="zh-CN" b="0" i="1" smtClean="0">
                        <a:latin typeface="Cambria Math" panose="02040503050406030204" pitchFamily="18" charset="0"/>
                      </a:rPr>
                      <m:t>𝑡</m:t>
                    </m:r>
                  </m:oMath>
                </a14:m>
                <a:r>
                  <a:rPr lang="en-US" altLang="zh-CN" dirty="0"/>
                  <a:t>, </a:t>
                </a:r>
                <a:r>
                  <a:rPr lang="zh-CN" altLang="en-US" dirty="0"/>
                  <a:t>其中 </a:t>
                </a:r>
                <a14:m>
                  <m:oMath xmlns:m="http://schemas.openxmlformats.org/officeDocument/2006/math">
                    <m:r>
                      <a:rPr lang="en-US" altLang="zh-CN" i="1">
                        <a:latin typeface="Cambria Math" panose="02040503050406030204" pitchFamily="18" charset="0"/>
                      </a:rPr>
                      <m:t>𝑡</m:t>
                    </m:r>
                  </m:oMath>
                </a14:m>
                <a:r>
                  <a:rPr lang="en-US" altLang="zh-CN" dirty="0"/>
                  <a:t> </a:t>
                </a:r>
                <a:r>
                  <a:rPr lang="zh-CN" altLang="en-US" dirty="0"/>
                  <a:t>为时间</a:t>
                </a:r>
                <a:r>
                  <a:rPr lang="en-US" altLang="zh-CN" dirty="0"/>
                  <a:t>. </a:t>
                </a:r>
                <a:r>
                  <a:rPr lang="zh-CN" altLang="en-US" dirty="0"/>
                  <a:t>那么在时间 </a:t>
                </a:r>
                <a14:m>
                  <m:oMath xmlns:m="http://schemas.openxmlformats.org/officeDocument/2006/math">
                    <m:sSub>
                      <m:sSubPr>
                        <m:ctrlPr>
                          <a:rPr lang="en-US" altLang="zh-CN" b="0" i="1" smtClean="0">
                            <a:latin typeface="Cambria Math" panose="02040503050406030204" pitchFamily="18" charset="0"/>
                          </a:rPr>
                        </m:ctrlPr>
                      </m:sSubPr>
                      <m:e>
                        <m:r>
                          <a:rPr lang="en-US" altLang="zh-CN" i="1">
                            <a:latin typeface="Cambria Math" panose="02040503050406030204" pitchFamily="18" charset="0"/>
                          </a:rPr>
                          <m:t>𝑡</m:t>
                        </m:r>
                      </m:e>
                      <m:sub>
                        <m:r>
                          <a:rPr lang="en-US" altLang="zh-CN" b="0" i="1" smtClean="0">
                            <a:latin typeface="Cambria Math" panose="02040503050406030204" pitchFamily="18" charset="0"/>
                          </a:rPr>
                          <m:t>0</m:t>
                        </m:r>
                      </m:sub>
                    </m:sSub>
                  </m:oMath>
                </a14:m>
                <a:r>
                  <a:rPr lang="en-US" altLang="zh-CN" dirty="0"/>
                  <a:t> </a:t>
                </a:r>
                <a:r>
                  <a:rPr lang="zh-CN" altLang="en-US" dirty="0" smtClean="0"/>
                  <a:t>时它的瞬时速度是</a:t>
                </a:r>
                <a:endParaRPr lang="en-US" altLang="zh-CN" dirty="0" smtClean="0"/>
              </a:p>
              <a:p>
                <a:pPr marL="0" indent="0" algn="ctr">
                  <a:buNone/>
                </a:pPr>
                <a14:m>
                  <m:oMathPara xmlns:m="http://schemas.openxmlformats.org/officeDocument/2006/math">
                    <m:oMathParaPr>
                      <m:jc m:val="centerGroup"/>
                    </m:oMathParaPr>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𝑠</m:t>
                          </m:r>
                        </m:e>
                        <m:sup>
                          <m:r>
                            <a:rPr lang="en-US" altLang="zh-CN" b="0" i="1" smtClean="0">
                              <a:latin typeface="Cambria Math" panose="02040503050406030204" pitchFamily="18" charset="0"/>
                            </a:rPr>
                            <m:t>′</m:t>
                          </m:r>
                        </m:sup>
                      </m:sSup>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𝑡</m:t>
                              </m:r>
                            </m:e>
                            <m:sub>
                              <m:r>
                                <a:rPr lang="en-US" altLang="zh-CN" i="1">
                                  <a:latin typeface="Cambria Math" panose="02040503050406030204" pitchFamily="18" charset="0"/>
                                </a:rPr>
                                <m:t>0</m:t>
                              </m:r>
                            </m:sub>
                          </m:sSub>
                        </m:e>
                      </m:d>
                      <m:r>
                        <m:rPr>
                          <m:aln/>
                        </m:rPr>
                        <a:rPr lang="en-US" altLang="zh-CN" b="0" i="1" smtClean="0">
                          <a:latin typeface="Cambria Math" panose="02040503050406030204" pitchFamily="18" charset="0"/>
                        </a:rPr>
                        <m:t>=</m:t>
                      </m:r>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lim</m:t>
                          </m:r>
                        </m:e>
                        <m:lim>
                          <m:r>
                            <m:rPr>
                              <m:sty m:val="p"/>
                            </m:rPr>
                            <a:rPr lang="en-US" altLang="zh-CN">
                              <a:latin typeface="Cambria Math" panose="02040503050406030204" pitchFamily="18" charset="0"/>
                            </a:rPr>
                            <m:t>Δ</m:t>
                          </m:r>
                          <m:r>
                            <a:rPr lang="en-US" altLang="zh-CN" b="0" i="1" smtClean="0">
                              <a:latin typeface="Cambria Math" panose="02040503050406030204" pitchFamily="18" charset="0"/>
                            </a:rPr>
                            <m:t>𝑡</m:t>
                          </m:r>
                          <m:r>
                            <a:rPr lang="en-US" altLang="zh-CN" i="1">
                              <a:latin typeface="Cambria Math" panose="02040503050406030204" pitchFamily="18" charset="0"/>
                            </a:rPr>
                            <m:t>→0</m:t>
                          </m:r>
                        </m:lim>
                      </m:limLow>
                      <m:f>
                        <m:fPr>
                          <m:ctrlPr>
                            <a:rPr lang="en-US" altLang="zh-CN" i="1">
                              <a:latin typeface="Cambria Math" panose="02040503050406030204" pitchFamily="18" charset="0"/>
                            </a:rPr>
                          </m:ctrlPr>
                        </m:fPr>
                        <m:num>
                          <m:r>
                            <a:rPr lang="en-US" altLang="zh-CN" b="0" i="1" smtClean="0">
                              <a:latin typeface="Cambria Math" panose="02040503050406030204" pitchFamily="18" charset="0"/>
                            </a:rPr>
                            <m:t>𝑠</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r>
                                <a:rPr lang="en-US" altLang="zh-CN" b="0" i="1" smtClean="0">
                                  <a:latin typeface="Cambria Math" panose="02040503050406030204" pitchFamily="18" charset="0"/>
                                </a:rPr>
                                <m:t>+</m:t>
                              </m:r>
                              <m:r>
                                <m:rPr>
                                  <m:sty m:val="p"/>
                                </m:rPr>
                                <a:rPr lang="en-US" altLang="zh-CN" b="0" i="0" smtClean="0">
                                  <a:latin typeface="Cambria Math" panose="02040503050406030204" pitchFamily="18" charset="0"/>
                                </a:rPr>
                                <m:t>Δ</m:t>
                              </m:r>
                              <m:r>
                                <a:rPr lang="en-US" altLang="zh-CN" b="0" i="1" smtClean="0">
                                  <a:latin typeface="Cambria Math" panose="02040503050406030204" pitchFamily="18" charset="0"/>
                                </a:rPr>
                                <m:t>𝑡</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𝑠</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num>
                        <m:den>
                          <m:r>
                            <m:rPr>
                              <m:sty m:val="p"/>
                            </m:rPr>
                            <a:rPr lang="en-US" altLang="zh-CN">
                              <a:latin typeface="Cambria Math" panose="02040503050406030204" pitchFamily="18" charset="0"/>
                            </a:rPr>
                            <m:t>Δ</m:t>
                          </m:r>
                          <m:r>
                            <a:rPr lang="en-US" altLang="zh-CN" b="0" i="1" smtClean="0">
                              <a:latin typeface="Cambria Math" panose="02040503050406030204" pitchFamily="18" charset="0"/>
                            </a:rPr>
                            <m:t>𝑡</m:t>
                          </m:r>
                        </m:den>
                      </m:f>
                      <m:r>
                        <a:rPr lang="en-US" altLang="zh-CN" i="1">
                          <a:latin typeface="Cambria Math" panose="02040503050406030204" pitchFamily="18" charset="0"/>
                        </a:rPr>
                        <m:t>=</m:t>
                      </m:r>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lim</m:t>
                          </m:r>
                        </m:e>
                        <m:lim>
                          <m:r>
                            <m:rPr>
                              <m:sty m:val="p"/>
                            </m:rPr>
                            <a:rPr lang="en-US" altLang="zh-CN">
                              <a:latin typeface="Cambria Math" panose="02040503050406030204" pitchFamily="18" charset="0"/>
                            </a:rPr>
                            <m:t>Δ</m:t>
                          </m:r>
                          <m:r>
                            <a:rPr lang="en-US" altLang="zh-CN" b="0" i="1" smtClean="0">
                              <a:latin typeface="Cambria Math" panose="02040503050406030204" pitchFamily="18" charset="0"/>
                            </a:rPr>
                            <m:t>𝑡</m:t>
                          </m:r>
                          <m:r>
                            <a:rPr lang="en-US" altLang="zh-CN" i="1">
                              <a:latin typeface="Cambria Math" panose="02040503050406030204" pitchFamily="18" charset="0"/>
                            </a:rPr>
                            <m:t>→0</m:t>
                          </m:r>
                        </m:lim>
                      </m:limLow>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2</m:t>
                          </m:r>
                          <m:sSup>
                            <m:sSupPr>
                              <m:ctrlPr>
                                <a:rPr lang="en-US" altLang="zh-CN" b="0" i="1" smtClean="0">
                                  <a:latin typeface="Cambria Math" panose="02040503050406030204" pitchFamily="18" charset="0"/>
                                </a:rPr>
                              </m:ctrlPr>
                            </m:sSupPr>
                            <m:e>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𝑡</m:t>
                                      </m:r>
                                    </m:e>
                                    <m:sub>
                                      <m:r>
                                        <a:rPr lang="en-US" altLang="zh-CN" b="0" i="1" smtClean="0">
                                          <a:latin typeface="Cambria Math" panose="02040503050406030204" pitchFamily="18" charset="0"/>
                                        </a:rPr>
                                        <m:t>0</m:t>
                                      </m:r>
                                    </m:sub>
                                  </m:sSub>
                                  <m:r>
                                    <a:rPr lang="en-US" altLang="zh-CN" b="0" i="1" smtClean="0">
                                      <a:latin typeface="Cambria Math" panose="02040503050406030204" pitchFamily="18" charset="0"/>
                                    </a:rPr>
                                    <m:t>+</m:t>
                                  </m:r>
                                  <m:r>
                                    <m:rPr>
                                      <m:sty m:val="p"/>
                                    </m:rPr>
                                    <a:rPr lang="en-US" altLang="zh-CN" b="0" i="0" smtClean="0">
                                      <a:latin typeface="Cambria Math" panose="02040503050406030204" pitchFamily="18" charset="0"/>
                                    </a:rPr>
                                    <m:t>Δ</m:t>
                                  </m:r>
                                  <m:r>
                                    <a:rPr lang="en-US" altLang="zh-CN" b="0" i="1" smtClean="0">
                                      <a:latin typeface="Cambria Math" panose="02040503050406030204" pitchFamily="18" charset="0"/>
                                    </a:rPr>
                                    <m:t>𝑡</m:t>
                                  </m:r>
                                </m:e>
                              </m:d>
                            </m:e>
                            <m:sup>
                              <m:r>
                                <a:rPr lang="en-US" altLang="zh-CN" b="0" i="1" smtClean="0">
                                  <a:latin typeface="Cambria Math" panose="02040503050406030204" pitchFamily="18" charset="0"/>
                                </a:rPr>
                                <m:t>2</m:t>
                              </m:r>
                            </m:sup>
                          </m:sSup>
                          <m:r>
                            <a:rPr lang="en-US" altLang="zh-CN" b="0" i="1" smtClean="0">
                              <a:latin typeface="Cambria Math" panose="02040503050406030204" pitchFamily="18" charset="0"/>
                            </a:rPr>
                            <m:t>+5</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𝑡</m:t>
                                  </m:r>
                                </m:e>
                                <m:sub>
                                  <m:r>
                                    <a:rPr lang="en-US" altLang="zh-CN" b="0" i="1" smtClean="0">
                                      <a:latin typeface="Cambria Math" panose="02040503050406030204" pitchFamily="18" charset="0"/>
                                    </a:rPr>
                                    <m:t>0</m:t>
                                  </m:r>
                                </m:sub>
                              </m:sSub>
                              <m:r>
                                <a:rPr lang="en-US" altLang="zh-CN" b="0" i="1" smtClean="0">
                                  <a:latin typeface="Cambria Math" panose="02040503050406030204" pitchFamily="18" charset="0"/>
                                </a:rPr>
                                <m:t>+</m:t>
                              </m:r>
                              <m:r>
                                <m:rPr>
                                  <m:sty m:val="p"/>
                                </m:rPr>
                                <a:rPr lang="en-US" altLang="zh-CN" b="0" i="0" smtClean="0">
                                  <a:latin typeface="Cambria Math" panose="02040503050406030204" pitchFamily="18" charset="0"/>
                                </a:rPr>
                                <m:t>Δ</m:t>
                              </m:r>
                              <m:r>
                                <a:rPr lang="en-US" altLang="zh-CN" b="0" i="1" smtClean="0">
                                  <a:latin typeface="Cambria Math" panose="02040503050406030204" pitchFamily="18" charset="0"/>
                                </a:rPr>
                                <m:t>𝑡</m:t>
                              </m:r>
                            </m:e>
                          </m:d>
                          <m:r>
                            <a:rPr lang="en-US" altLang="zh-CN" b="0" i="1" smtClean="0">
                              <a:latin typeface="Cambria Math" panose="02040503050406030204" pitchFamily="18" charset="0"/>
                            </a:rPr>
                            <m:t>−2</m:t>
                          </m:r>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𝑡</m:t>
                              </m:r>
                            </m:e>
                            <m:sub>
                              <m:r>
                                <a:rPr lang="en-US" altLang="zh-CN" b="0" i="1" smtClean="0">
                                  <a:latin typeface="Cambria Math" panose="02040503050406030204" pitchFamily="18" charset="0"/>
                                </a:rPr>
                                <m:t>0</m:t>
                              </m:r>
                            </m:sub>
                            <m:sup>
                              <m:r>
                                <a:rPr lang="en-US" altLang="zh-CN" b="0" i="1" smtClean="0">
                                  <a:latin typeface="Cambria Math" panose="02040503050406030204" pitchFamily="18" charset="0"/>
                                </a:rPr>
                                <m:t>2</m:t>
                              </m:r>
                            </m:sup>
                          </m:sSubSup>
                          <m:r>
                            <a:rPr lang="en-US" altLang="zh-CN" b="0" i="1" smtClean="0">
                              <a:latin typeface="Cambria Math" panose="02040503050406030204" pitchFamily="18" charset="0"/>
                            </a:rPr>
                            <m:t>−5</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𝑡</m:t>
                              </m:r>
                            </m:e>
                            <m:sub>
                              <m:r>
                                <a:rPr lang="en-US" altLang="zh-CN" b="0" i="1" smtClean="0">
                                  <a:latin typeface="Cambria Math" panose="02040503050406030204" pitchFamily="18" charset="0"/>
                                </a:rPr>
                                <m:t>0</m:t>
                              </m:r>
                            </m:sub>
                          </m:sSub>
                        </m:num>
                        <m:den>
                          <m:r>
                            <m:rPr>
                              <m:sty m:val="p"/>
                            </m:rPr>
                            <a:rPr lang="en-US" altLang="zh-CN" b="0" i="0" smtClean="0">
                              <a:latin typeface="Cambria Math" panose="02040503050406030204" pitchFamily="18" charset="0"/>
                            </a:rPr>
                            <m:t>Δ</m:t>
                          </m:r>
                          <m:r>
                            <a:rPr lang="en-US" altLang="zh-CN" b="0" i="1" smtClean="0">
                              <a:latin typeface="Cambria Math" panose="02040503050406030204" pitchFamily="18" charset="0"/>
                            </a:rPr>
                            <m:t>𝑡</m:t>
                          </m:r>
                        </m:den>
                      </m:f>
                    </m:oMath>
                    <m:oMath xmlns:m="http://schemas.openxmlformats.org/officeDocument/2006/math">
                      <m:r>
                        <m:rPr>
                          <m:aln/>
                        </m:rPr>
                        <a:rPr lang="en-US" altLang="zh-CN" i="1">
                          <a:latin typeface="Cambria Math" panose="02040503050406030204" pitchFamily="18" charset="0"/>
                        </a:rPr>
                        <m:t>=</m:t>
                      </m:r>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lim</m:t>
                          </m:r>
                        </m:e>
                        <m:lim>
                          <m:r>
                            <m:rPr>
                              <m:sty m:val="p"/>
                            </m:rPr>
                            <a:rPr lang="en-US" altLang="zh-CN">
                              <a:latin typeface="Cambria Math" panose="02040503050406030204" pitchFamily="18" charset="0"/>
                            </a:rPr>
                            <m:t>Δ</m:t>
                          </m:r>
                          <m:r>
                            <a:rPr lang="en-US" altLang="zh-CN" i="1">
                              <a:latin typeface="Cambria Math" panose="02040503050406030204" pitchFamily="18" charset="0"/>
                            </a:rPr>
                            <m:t>𝑡</m:t>
                          </m:r>
                          <m:r>
                            <a:rPr lang="en-US" altLang="zh-CN" i="1">
                              <a:latin typeface="Cambria Math" panose="02040503050406030204" pitchFamily="18" charset="0"/>
                            </a:rPr>
                            <m:t>→0</m:t>
                          </m:r>
                        </m:lim>
                      </m:limLow>
                      <m:d>
                        <m:dPr>
                          <m:ctrlPr>
                            <a:rPr lang="en-US" altLang="zh-CN" b="0" i="1" smtClean="0">
                              <a:latin typeface="Cambria Math" panose="02040503050406030204" pitchFamily="18" charset="0"/>
                            </a:rPr>
                          </m:ctrlPr>
                        </m:dPr>
                        <m:e>
                          <m:r>
                            <a:rPr lang="en-US" altLang="zh-CN" i="1">
                              <a:latin typeface="Cambria Math" panose="02040503050406030204" pitchFamily="18" charset="0"/>
                            </a:rPr>
                            <m:t>4</m:t>
                          </m:r>
                          <m:sSub>
                            <m:sSubPr>
                              <m:ctrlPr>
                                <a:rPr lang="en-US" altLang="zh-CN" i="1">
                                  <a:latin typeface="Cambria Math" panose="02040503050406030204" pitchFamily="18" charset="0"/>
                                </a:rPr>
                              </m:ctrlPr>
                            </m:sSubPr>
                            <m:e>
                              <m:r>
                                <a:rPr lang="en-US" altLang="zh-CN" i="1">
                                  <a:latin typeface="Cambria Math" panose="02040503050406030204" pitchFamily="18" charset="0"/>
                                </a:rPr>
                                <m:t>𝑡</m:t>
                              </m:r>
                            </m:e>
                            <m:sub>
                              <m:r>
                                <a:rPr lang="en-US" altLang="zh-CN" i="1">
                                  <a:latin typeface="Cambria Math" panose="02040503050406030204" pitchFamily="18" charset="0"/>
                                </a:rPr>
                                <m:t>0</m:t>
                              </m:r>
                            </m:sub>
                          </m:sSub>
                          <m:r>
                            <a:rPr lang="en-US" altLang="zh-CN" i="1">
                              <a:latin typeface="Cambria Math" panose="02040503050406030204" pitchFamily="18" charset="0"/>
                            </a:rPr>
                            <m:t>+5+2</m:t>
                          </m:r>
                          <m:r>
                            <m:rPr>
                              <m:sty m:val="p"/>
                            </m:rPr>
                            <a:rPr lang="en-US" altLang="zh-CN">
                              <a:latin typeface="Cambria Math" panose="02040503050406030204" pitchFamily="18" charset="0"/>
                            </a:rPr>
                            <m:t>Δ</m:t>
                          </m:r>
                          <m:r>
                            <a:rPr lang="en-US" altLang="zh-CN" i="1">
                              <a:latin typeface="Cambria Math" panose="02040503050406030204" pitchFamily="18" charset="0"/>
                            </a:rPr>
                            <m:t>𝑡</m:t>
                          </m:r>
                        </m:e>
                      </m:d>
                      <m:r>
                        <a:rPr lang="en-US" altLang="zh-CN" b="0" i="1" smtClean="0">
                          <a:latin typeface="Cambria Math" panose="02040503050406030204" pitchFamily="18" charset="0"/>
                        </a:rPr>
                        <m:t>=4</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𝑡</m:t>
                          </m:r>
                        </m:e>
                        <m:sub>
                          <m:r>
                            <a:rPr lang="en-US" altLang="zh-CN" b="0" i="1" smtClean="0">
                              <a:latin typeface="Cambria Math" panose="02040503050406030204" pitchFamily="18" charset="0"/>
                            </a:rPr>
                            <m:t>0</m:t>
                          </m:r>
                        </m:sub>
                      </m:sSub>
                      <m:r>
                        <a:rPr lang="en-US" altLang="zh-CN" b="0" i="1" smtClean="0">
                          <a:latin typeface="Cambria Math" panose="02040503050406030204" pitchFamily="18" charset="0"/>
                        </a:rPr>
                        <m:t>+5.</m:t>
                      </m:r>
                    </m:oMath>
                  </m:oMathPara>
                </a14:m>
                <a:endParaRPr lang="en-US" altLang="zh-CN" dirty="0" smtClean="0"/>
              </a:p>
            </p:txBody>
          </p:sp>
        </mc:Choice>
        <mc:Fallback xmlns="">
          <p:sp>
            <p:nvSpPr>
              <p:cNvPr id="4" name="文本占位符 3"/>
              <p:cNvSpPr>
                <a:spLocks noGrp="1" noRot="1" noChangeAspect="1" noMove="1" noResize="1" noEditPoints="1" noAdjustHandles="1" noChangeArrowheads="1" noChangeShapeType="1" noTextEdit="1"/>
              </p:cNvSpPr>
              <p:nvPr>
                <p:ph type="body" sz="quarter" idx="10"/>
              </p:nvPr>
            </p:nvSpPr>
            <p:spPr>
              <a:blipFill>
                <a:blip r:embed="rId2"/>
                <a:stretch>
                  <a:fillRect l="-73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3616854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文本占位符 3"/>
              <p:cNvSpPr>
                <a:spLocks noGrp="1"/>
              </p:cNvSpPr>
              <p:nvPr>
                <p:ph type="body" sz="quarter" idx="10"/>
              </p:nvPr>
            </p:nvSpPr>
            <p:spPr/>
            <p:txBody>
              <a:bodyPr>
                <a:normAutofit lnSpcReduction="10000"/>
              </a:bodyPr>
              <a:lstStyle/>
              <a:p>
                <a:r>
                  <a:rPr lang="zh-CN" altLang="en-US" dirty="0" smtClean="0"/>
                  <a:t>和极限以及连续性类似</a:t>
                </a:r>
                <a:r>
                  <a:rPr lang="en-US" altLang="zh-CN" dirty="0" smtClean="0"/>
                  <a:t>, </a:t>
                </a:r>
                <a:r>
                  <a:rPr lang="zh-CN" altLang="en-US" dirty="0" smtClean="0"/>
                  <a:t>我们也可以定义单侧导数</a:t>
                </a:r>
                <a:r>
                  <a:rPr lang="en-US" altLang="zh-CN" dirty="0"/>
                  <a:t>.</a:t>
                </a:r>
              </a:p>
              <a:p>
                <a:r>
                  <a:rPr lang="zh-CN" altLang="en-US" dirty="0" smtClean="0">
                    <a:solidFill>
                      <a:srgbClr val="00B050"/>
                    </a:solidFill>
                  </a:rPr>
                  <a:t>定义</a:t>
                </a:r>
                <a:r>
                  <a:rPr lang="zh-CN" altLang="en-US" dirty="0" smtClean="0"/>
                  <a:t> </a:t>
                </a:r>
                <a:r>
                  <a:rPr lang="zh-CN" altLang="en-US" dirty="0"/>
                  <a:t>若 </a:t>
                </a:r>
                <a14:m>
                  <m:oMath xmlns:m="http://schemas.openxmlformats.org/officeDocument/2006/math">
                    <m:func>
                      <m:funcPr>
                        <m:ctrlPr>
                          <a:rPr lang="en-US" altLang="zh-CN" i="1">
                            <a:latin typeface="Cambria Math" panose="02040503050406030204" pitchFamily="18" charset="0"/>
                          </a:rPr>
                        </m:ctrlPr>
                      </m:funcPr>
                      <m:fName>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lim</m:t>
                            </m:r>
                          </m:e>
                          <m:lim>
                            <m:r>
                              <m:rPr>
                                <m:sty m:val="p"/>
                              </m:rPr>
                              <a:rPr lang="en-US" altLang="zh-CN">
                                <a:latin typeface="Cambria Math" panose="02040503050406030204" pitchFamily="18" charset="0"/>
                              </a:rPr>
                              <m:t>Δ</m:t>
                            </m:r>
                            <m:r>
                              <a:rPr lang="en-US" altLang="zh-CN" i="1">
                                <a:latin typeface="Cambria Math" panose="02040503050406030204" pitchFamily="18" charset="0"/>
                              </a:rPr>
                              <m:t>𝑥</m:t>
                            </m:r>
                            <m:r>
                              <a:rPr lang="en-US" altLang="zh-CN" i="1">
                                <a:latin typeface="Cambria Math" panose="02040503050406030204" pitchFamily="18" charset="0"/>
                              </a:rPr>
                              <m:t>→</m:t>
                            </m:r>
                            <m:sSup>
                              <m:sSupPr>
                                <m:ctrlPr>
                                  <a:rPr lang="en-US" altLang="zh-CN" i="1">
                                    <a:latin typeface="Cambria Math" panose="02040503050406030204" pitchFamily="18" charset="0"/>
                                  </a:rPr>
                                </m:ctrlPr>
                              </m:sSupPr>
                              <m:e>
                                <m:r>
                                  <a:rPr lang="en-US" altLang="zh-CN" i="1">
                                    <a:latin typeface="Cambria Math" panose="02040503050406030204" pitchFamily="18" charset="0"/>
                                  </a:rPr>
                                  <m:t>0</m:t>
                                </m:r>
                              </m:e>
                              <m:sup>
                                <m:r>
                                  <a:rPr lang="en-US" altLang="zh-CN" i="1">
                                    <a:latin typeface="Cambria Math" panose="02040503050406030204" pitchFamily="18" charset="0"/>
                                  </a:rPr>
                                  <m:t>−</m:t>
                                </m:r>
                              </m:sup>
                            </m:sSup>
                          </m:lim>
                        </m:limLow>
                      </m:fName>
                      <m:e>
                        <m:f>
                          <m:fPr>
                            <m:ctrlPr>
                              <a:rPr lang="en-US" altLang="zh-CN" i="1">
                                <a:latin typeface="Cambria Math" panose="02040503050406030204" pitchFamily="18" charset="0"/>
                              </a:rPr>
                            </m:ctrlPr>
                          </m:fPr>
                          <m:num>
                            <m:r>
                              <m:rPr>
                                <m:sty m:val="p"/>
                              </m:rPr>
                              <a:rPr lang="en-US" altLang="zh-CN">
                                <a:latin typeface="Cambria Math" panose="02040503050406030204" pitchFamily="18" charset="0"/>
                              </a:rPr>
                              <m:t>Δ</m:t>
                            </m:r>
                            <m:r>
                              <a:rPr lang="en-US" altLang="zh-CN" i="1">
                                <a:latin typeface="Cambria Math" panose="02040503050406030204" pitchFamily="18" charset="0"/>
                              </a:rPr>
                              <m:t>𝑦</m:t>
                            </m:r>
                          </m:num>
                          <m:den>
                            <m:r>
                              <m:rPr>
                                <m:sty m:val="p"/>
                              </m:rPr>
                              <a:rPr lang="en-US" altLang="zh-CN">
                                <a:latin typeface="Cambria Math" panose="02040503050406030204" pitchFamily="18" charset="0"/>
                              </a:rPr>
                              <m:t>Δ</m:t>
                            </m:r>
                            <m:r>
                              <a:rPr lang="en-US" altLang="zh-CN" i="1">
                                <a:latin typeface="Cambria Math" panose="02040503050406030204" pitchFamily="18" charset="0"/>
                              </a:rPr>
                              <m:t>𝑥</m:t>
                            </m:r>
                          </m:den>
                        </m:f>
                      </m:e>
                    </m:func>
                  </m:oMath>
                </a14:m>
                <a:r>
                  <a:rPr lang="en-US" altLang="zh-CN" dirty="0"/>
                  <a:t> </a:t>
                </a:r>
                <a:r>
                  <a:rPr lang="zh-CN" altLang="en-US" dirty="0" smtClean="0"/>
                  <a:t>存在</a:t>
                </a:r>
                <a:r>
                  <a:rPr lang="en-US" altLang="zh-CN" dirty="0" smtClean="0"/>
                  <a:t>(</a:t>
                </a:r>
                <a:r>
                  <a:rPr lang="zh-CN" altLang="en-US" dirty="0" smtClean="0"/>
                  <a:t>这意味着 </a:t>
                </a:r>
                <a14:m>
                  <m:oMath xmlns:m="http://schemas.openxmlformats.org/officeDocument/2006/math">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oMath>
                </a14:m>
                <a:r>
                  <a:rPr lang="en-US" altLang="zh-CN" dirty="0" smtClean="0"/>
                  <a:t> </a:t>
                </a:r>
                <a:r>
                  <a:rPr lang="zh-CN" altLang="en-US" dirty="0" smtClean="0"/>
                  <a:t>在某个 </a:t>
                </a:r>
                <a14:m>
                  <m:oMath xmlns:m="http://schemas.openxmlformats.org/officeDocument/2006/math">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𝛿</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e>
                    </m:d>
                  </m:oMath>
                </a14:m>
                <a:r>
                  <a:rPr lang="en-US" altLang="zh-CN" dirty="0" smtClean="0"/>
                  <a:t> </a:t>
                </a:r>
                <a:r>
                  <a:rPr lang="zh-CN" altLang="en-US" dirty="0" smtClean="0"/>
                  <a:t>上有定义</a:t>
                </a:r>
                <a:r>
                  <a:rPr lang="en-US" altLang="zh-CN" dirty="0" smtClean="0"/>
                  <a:t>), </a:t>
                </a:r>
                <a:r>
                  <a:rPr lang="zh-CN" altLang="en-US" dirty="0" smtClean="0"/>
                  <a:t>则称函数 </a:t>
                </a:r>
                <a14:m>
                  <m:oMath xmlns:m="http://schemas.openxmlformats.org/officeDocument/2006/math">
                    <m:r>
                      <a:rPr lang="en-US" altLang="zh-CN" i="1">
                        <a:latin typeface="Cambria Math" panose="02040503050406030204" pitchFamily="18" charset="0"/>
                      </a:rPr>
                      <m:t>𝑦</m:t>
                    </m:r>
                    <m:r>
                      <a:rPr lang="en-US" altLang="zh-CN" i="1">
                        <a:latin typeface="Cambria Math" panose="02040503050406030204" pitchFamily="18" charset="0"/>
                      </a:rPr>
                      <m:t>=</m:t>
                    </m:r>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oMath>
                </a14:m>
                <a:r>
                  <a:rPr lang="en-US" altLang="zh-CN" dirty="0"/>
                  <a:t> </a:t>
                </a:r>
                <a:r>
                  <a:rPr lang="zh-CN" altLang="en-US" dirty="0"/>
                  <a:t>在点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oMath>
                </a14:m>
                <a:r>
                  <a:rPr lang="en-US" altLang="zh-CN" dirty="0"/>
                  <a:t> </a:t>
                </a:r>
                <a:r>
                  <a:rPr lang="zh-CN" altLang="en-US" dirty="0"/>
                  <a:t>处</a:t>
                </a:r>
                <a:r>
                  <a:rPr lang="zh-CN" altLang="en-US" dirty="0">
                    <a:solidFill>
                      <a:srgbClr val="00B050"/>
                    </a:solidFill>
                  </a:rPr>
                  <a:t>左可导</a:t>
                </a:r>
                <a:r>
                  <a:rPr lang="en-US" altLang="zh-CN" dirty="0"/>
                  <a:t>, </a:t>
                </a:r>
                <a:r>
                  <a:rPr lang="zh-CN" altLang="en-US" dirty="0"/>
                  <a:t>其极限值称为 </a:t>
                </a:r>
                <a14:m>
                  <m:oMath xmlns:m="http://schemas.openxmlformats.org/officeDocument/2006/math">
                    <m:r>
                      <a:rPr lang="en-US" altLang="zh-CN" i="1">
                        <a:latin typeface="Cambria Math" panose="02040503050406030204" pitchFamily="18" charset="0"/>
                      </a:rPr>
                      <m:t>𝑦</m:t>
                    </m:r>
                    <m:r>
                      <a:rPr lang="en-US" altLang="zh-CN" i="1">
                        <a:latin typeface="Cambria Math" panose="02040503050406030204" pitchFamily="18" charset="0"/>
                      </a:rPr>
                      <m:t>=</m:t>
                    </m:r>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oMath>
                </a14:m>
                <a:r>
                  <a:rPr lang="en-US" altLang="zh-CN" dirty="0"/>
                  <a:t> </a:t>
                </a:r>
                <a:r>
                  <a:rPr lang="zh-CN" altLang="en-US" dirty="0"/>
                  <a:t>在点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oMath>
                </a14:m>
                <a:r>
                  <a:rPr lang="en-US" altLang="zh-CN" dirty="0"/>
                  <a:t> </a:t>
                </a:r>
                <a:r>
                  <a:rPr lang="zh-CN" altLang="en-US" dirty="0"/>
                  <a:t>的</a:t>
                </a:r>
                <a:r>
                  <a:rPr lang="zh-CN" altLang="en-US" dirty="0">
                    <a:solidFill>
                      <a:srgbClr val="00B050"/>
                    </a:solidFill>
                  </a:rPr>
                  <a:t>左导数</a:t>
                </a:r>
                <a:r>
                  <a:rPr lang="en-US" altLang="zh-CN" dirty="0"/>
                  <a:t>, </a:t>
                </a:r>
                <a:r>
                  <a:rPr lang="zh-CN" altLang="en-US" dirty="0"/>
                  <a:t>记作 </a:t>
                </a:r>
                <a14:m>
                  <m:oMath xmlns:m="http://schemas.openxmlformats.org/officeDocument/2006/math">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𝑓</m:t>
                        </m:r>
                      </m:e>
                      <m:sub>
                        <m:r>
                          <a:rPr lang="en-US" altLang="zh-CN" i="1">
                            <a:latin typeface="Cambria Math" panose="02040503050406030204" pitchFamily="18" charset="0"/>
                          </a:rPr>
                          <m:t>−</m:t>
                        </m:r>
                      </m:sub>
                      <m:sup>
                        <m:r>
                          <a:rPr lang="en-US" altLang="zh-CN" b="0" i="1" smtClean="0">
                            <a:latin typeface="Cambria Math" panose="02040503050406030204" pitchFamily="18" charset="0"/>
                          </a:rPr>
                          <m:t>′</m:t>
                        </m:r>
                      </m:sup>
                    </m:sSubSup>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e>
                    </m:d>
                  </m:oMath>
                </a14:m>
                <a:r>
                  <a:rPr lang="en-US" altLang="zh-CN" dirty="0"/>
                  <a:t>, </a:t>
                </a:r>
                <a:r>
                  <a:rPr lang="zh-CN" altLang="en-US" dirty="0"/>
                  <a:t>即 </a:t>
                </a:r>
                <a14:m>
                  <m:oMath xmlns:m="http://schemas.openxmlformats.org/officeDocument/2006/math">
                    <m:sSubSup>
                      <m:sSubSupPr>
                        <m:ctrlPr>
                          <a:rPr lang="en-US" altLang="zh-CN" i="1">
                            <a:solidFill>
                              <a:srgbClr val="00B050"/>
                            </a:solidFill>
                            <a:latin typeface="Cambria Math" panose="02040503050406030204" pitchFamily="18" charset="0"/>
                          </a:rPr>
                        </m:ctrlPr>
                      </m:sSubSupPr>
                      <m:e>
                        <m:r>
                          <a:rPr lang="en-US" altLang="zh-CN" i="1">
                            <a:solidFill>
                              <a:srgbClr val="00B050"/>
                            </a:solidFill>
                            <a:latin typeface="Cambria Math" panose="02040503050406030204" pitchFamily="18" charset="0"/>
                          </a:rPr>
                          <m:t>𝑓</m:t>
                        </m:r>
                      </m:e>
                      <m:sub>
                        <m:r>
                          <a:rPr lang="en-US" altLang="zh-CN" i="1">
                            <a:solidFill>
                              <a:srgbClr val="00B050"/>
                            </a:solidFill>
                            <a:latin typeface="Cambria Math" panose="02040503050406030204" pitchFamily="18" charset="0"/>
                          </a:rPr>
                          <m:t>−</m:t>
                        </m:r>
                      </m:sub>
                      <m:sup>
                        <m:r>
                          <a:rPr lang="en-US" altLang="zh-CN" b="0" i="1" smtClean="0">
                            <a:solidFill>
                              <a:srgbClr val="00B050"/>
                            </a:solidFill>
                            <a:latin typeface="Cambria Math" panose="02040503050406030204" pitchFamily="18" charset="0"/>
                          </a:rPr>
                          <m:t>′</m:t>
                        </m:r>
                      </m:sup>
                    </m:sSubSup>
                    <m:d>
                      <m:dPr>
                        <m:ctrlPr>
                          <a:rPr lang="en-US" altLang="zh-CN" i="1">
                            <a:solidFill>
                              <a:srgbClr val="00B050"/>
                            </a:solidFill>
                            <a:latin typeface="Cambria Math" panose="02040503050406030204" pitchFamily="18" charset="0"/>
                          </a:rPr>
                        </m:ctrlPr>
                      </m:dPr>
                      <m:e>
                        <m:sSub>
                          <m:sSubPr>
                            <m:ctrlPr>
                              <a:rPr lang="en-US" altLang="zh-CN" i="1">
                                <a:solidFill>
                                  <a:srgbClr val="00B050"/>
                                </a:solidFill>
                                <a:latin typeface="Cambria Math" panose="02040503050406030204" pitchFamily="18" charset="0"/>
                              </a:rPr>
                            </m:ctrlPr>
                          </m:sSubPr>
                          <m:e>
                            <m:r>
                              <a:rPr lang="en-US" altLang="zh-CN" i="1">
                                <a:solidFill>
                                  <a:srgbClr val="00B050"/>
                                </a:solidFill>
                                <a:latin typeface="Cambria Math" panose="02040503050406030204" pitchFamily="18" charset="0"/>
                              </a:rPr>
                              <m:t>𝑥</m:t>
                            </m:r>
                          </m:e>
                          <m:sub>
                            <m:r>
                              <a:rPr lang="en-US" altLang="zh-CN" i="1">
                                <a:solidFill>
                                  <a:srgbClr val="00B050"/>
                                </a:solidFill>
                                <a:latin typeface="Cambria Math" panose="02040503050406030204" pitchFamily="18" charset="0"/>
                              </a:rPr>
                              <m:t>0</m:t>
                            </m:r>
                          </m:sub>
                        </m:sSub>
                      </m:e>
                    </m:d>
                    <m:r>
                      <a:rPr lang="en-US" altLang="zh-CN" i="1">
                        <a:solidFill>
                          <a:srgbClr val="00B050"/>
                        </a:solidFill>
                        <a:latin typeface="Cambria Math" panose="02040503050406030204" pitchFamily="18" charset="0"/>
                      </a:rPr>
                      <m:t>=</m:t>
                    </m:r>
                    <m:func>
                      <m:funcPr>
                        <m:ctrlPr>
                          <a:rPr lang="en-US" altLang="zh-CN" i="1">
                            <a:solidFill>
                              <a:srgbClr val="00B050"/>
                            </a:solidFill>
                            <a:latin typeface="Cambria Math" panose="02040503050406030204" pitchFamily="18" charset="0"/>
                          </a:rPr>
                        </m:ctrlPr>
                      </m:funcPr>
                      <m:fName>
                        <m:limLow>
                          <m:limLowPr>
                            <m:ctrlPr>
                              <a:rPr lang="en-US" altLang="zh-CN" i="1">
                                <a:solidFill>
                                  <a:srgbClr val="00B050"/>
                                </a:solidFill>
                                <a:latin typeface="Cambria Math" panose="02040503050406030204" pitchFamily="18" charset="0"/>
                              </a:rPr>
                            </m:ctrlPr>
                          </m:limLowPr>
                          <m:e>
                            <m:r>
                              <m:rPr>
                                <m:sty m:val="p"/>
                              </m:rPr>
                              <a:rPr lang="en-US" altLang="zh-CN">
                                <a:solidFill>
                                  <a:srgbClr val="00B050"/>
                                </a:solidFill>
                                <a:latin typeface="Cambria Math" panose="02040503050406030204" pitchFamily="18" charset="0"/>
                              </a:rPr>
                              <m:t>lim</m:t>
                            </m:r>
                          </m:e>
                          <m:lim>
                            <m:r>
                              <m:rPr>
                                <m:sty m:val="p"/>
                              </m:rPr>
                              <a:rPr lang="en-US" altLang="zh-CN">
                                <a:solidFill>
                                  <a:srgbClr val="00B050"/>
                                </a:solidFill>
                                <a:latin typeface="Cambria Math" panose="02040503050406030204" pitchFamily="18" charset="0"/>
                              </a:rPr>
                              <m:t>Δ</m:t>
                            </m:r>
                            <m:r>
                              <a:rPr lang="en-US" altLang="zh-CN" i="1">
                                <a:solidFill>
                                  <a:srgbClr val="00B050"/>
                                </a:solidFill>
                                <a:latin typeface="Cambria Math" panose="02040503050406030204" pitchFamily="18" charset="0"/>
                              </a:rPr>
                              <m:t>𝑥</m:t>
                            </m:r>
                            <m:r>
                              <a:rPr lang="en-US" altLang="zh-CN" i="1">
                                <a:solidFill>
                                  <a:srgbClr val="00B050"/>
                                </a:solidFill>
                                <a:latin typeface="Cambria Math" panose="02040503050406030204" pitchFamily="18" charset="0"/>
                              </a:rPr>
                              <m:t>→</m:t>
                            </m:r>
                            <m:sSup>
                              <m:sSupPr>
                                <m:ctrlPr>
                                  <a:rPr lang="en-US" altLang="zh-CN" i="1">
                                    <a:solidFill>
                                      <a:srgbClr val="00B050"/>
                                    </a:solidFill>
                                    <a:latin typeface="Cambria Math" panose="02040503050406030204" pitchFamily="18" charset="0"/>
                                  </a:rPr>
                                </m:ctrlPr>
                              </m:sSupPr>
                              <m:e>
                                <m:r>
                                  <a:rPr lang="en-US" altLang="zh-CN" i="1">
                                    <a:solidFill>
                                      <a:srgbClr val="00B050"/>
                                    </a:solidFill>
                                    <a:latin typeface="Cambria Math" panose="02040503050406030204" pitchFamily="18" charset="0"/>
                                  </a:rPr>
                                  <m:t>0</m:t>
                                </m:r>
                              </m:e>
                              <m:sup>
                                <m:r>
                                  <a:rPr lang="en-US" altLang="zh-CN" i="1">
                                    <a:solidFill>
                                      <a:srgbClr val="00B050"/>
                                    </a:solidFill>
                                    <a:latin typeface="Cambria Math" panose="02040503050406030204" pitchFamily="18" charset="0"/>
                                  </a:rPr>
                                  <m:t>−</m:t>
                                </m:r>
                              </m:sup>
                            </m:sSup>
                          </m:lim>
                        </m:limLow>
                      </m:fName>
                      <m:e>
                        <m:f>
                          <m:fPr>
                            <m:ctrlPr>
                              <a:rPr lang="en-US" altLang="zh-CN" i="1">
                                <a:solidFill>
                                  <a:srgbClr val="00B050"/>
                                </a:solidFill>
                                <a:latin typeface="Cambria Math" panose="02040503050406030204" pitchFamily="18" charset="0"/>
                              </a:rPr>
                            </m:ctrlPr>
                          </m:fPr>
                          <m:num>
                            <m:r>
                              <m:rPr>
                                <m:sty m:val="p"/>
                              </m:rPr>
                              <a:rPr lang="en-US" altLang="zh-CN">
                                <a:solidFill>
                                  <a:srgbClr val="00B050"/>
                                </a:solidFill>
                                <a:latin typeface="Cambria Math" panose="02040503050406030204" pitchFamily="18" charset="0"/>
                              </a:rPr>
                              <m:t>Δ</m:t>
                            </m:r>
                            <m:r>
                              <a:rPr lang="en-US" altLang="zh-CN" i="1">
                                <a:solidFill>
                                  <a:srgbClr val="00B050"/>
                                </a:solidFill>
                                <a:latin typeface="Cambria Math" panose="02040503050406030204" pitchFamily="18" charset="0"/>
                              </a:rPr>
                              <m:t>𝑦</m:t>
                            </m:r>
                          </m:num>
                          <m:den>
                            <m:r>
                              <m:rPr>
                                <m:sty m:val="p"/>
                              </m:rPr>
                              <a:rPr lang="en-US" altLang="zh-CN">
                                <a:solidFill>
                                  <a:srgbClr val="00B050"/>
                                </a:solidFill>
                                <a:latin typeface="Cambria Math" panose="02040503050406030204" pitchFamily="18" charset="0"/>
                              </a:rPr>
                              <m:t>Δ</m:t>
                            </m:r>
                            <m:r>
                              <a:rPr lang="en-US" altLang="zh-CN" i="1">
                                <a:solidFill>
                                  <a:srgbClr val="00B050"/>
                                </a:solidFill>
                                <a:latin typeface="Cambria Math" panose="02040503050406030204" pitchFamily="18" charset="0"/>
                              </a:rPr>
                              <m:t>𝑥</m:t>
                            </m:r>
                          </m:den>
                        </m:f>
                      </m:e>
                    </m:func>
                  </m:oMath>
                </a14:m>
                <a:r>
                  <a:rPr lang="en-US" altLang="zh-CN" dirty="0"/>
                  <a:t>.</a:t>
                </a:r>
              </a:p>
              <a:p>
                <a:r>
                  <a:rPr lang="zh-CN" altLang="en-US" dirty="0">
                    <a:solidFill>
                      <a:srgbClr val="00B050"/>
                    </a:solidFill>
                  </a:rPr>
                  <a:t>定义</a:t>
                </a:r>
                <a:r>
                  <a:rPr lang="zh-CN" altLang="en-US" dirty="0"/>
                  <a:t> 若 </a:t>
                </a:r>
                <a14:m>
                  <m:oMath xmlns:m="http://schemas.openxmlformats.org/officeDocument/2006/math">
                    <m:func>
                      <m:funcPr>
                        <m:ctrlPr>
                          <a:rPr lang="en-US" altLang="zh-CN" i="1">
                            <a:latin typeface="Cambria Math" panose="02040503050406030204" pitchFamily="18" charset="0"/>
                          </a:rPr>
                        </m:ctrlPr>
                      </m:funcPr>
                      <m:fName>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lim</m:t>
                            </m:r>
                          </m:e>
                          <m:lim>
                            <m:r>
                              <m:rPr>
                                <m:sty m:val="p"/>
                              </m:rPr>
                              <a:rPr lang="en-US" altLang="zh-CN">
                                <a:latin typeface="Cambria Math" panose="02040503050406030204" pitchFamily="18" charset="0"/>
                              </a:rPr>
                              <m:t>Δ</m:t>
                            </m:r>
                            <m:r>
                              <a:rPr lang="en-US" altLang="zh-CN" i="1">
                                <a:latin typeface="Cambria Math" panose="02040503050406030204" pitchFamily="18" charset="0"/>
                              </a:rPr>
                              <m:t>𝑥</m:t>
                            </m:r>
                            <m:r>
                              <a:rPr lang="en-US" altLang="zh-CN" i="1">
                                <a:latin typeface="Cambria Math" panose="02040503050406030204" pitchFamily="18" charset="0"/>
                              </a:rPr>
                              <m:t>→</m:t>
                            </m:r>
                            <m:sSup>
                              <m:sSupPr>
                                <m:ctrlPr>
                                  <a:rPr lang="en-US" altLang="zh-CN" i="1">
                                    <a:latin typeface="Cambria Math" panose="02040503050406030204" pitchFamily="18" charset="0"/>
                                  </a:rPr>
                                </m:ctrlPr>
                              </m:sSupPr>
                              <m:e>
                                <m:r>
                                  <a:rPr lang="en-US" altLang="zh-CN" i="1">
                                    <a:latin typeface="Cambria Math" panose="02040503050406030204" pitchFamily="18" charset="0"/>
                                  </a:rPr>
                                  <m:t>0</m:t>
                                </m:r>
                              </m:e>
                              <m:sup>
                                <m:r>
                                  <a:rPr lang="en-US" altLang="zh-CN" b="0" i="1" smtClean="0">
                                    <a:latin typeface="Cambria Math" panose="02040503050406030204" pitchFamily="18" charset="0"/>
                                  </a:rPr>
                                  <m:t>+</m:t>
                                </m:r>
                              </m:sup>
                            </m:sSup>
                          </m:lim>
                        </m:limLow>
                      </m:fName>
                      <m:e>
                        <m:f>
                          <m:fPr>
                            <m:ctrlPr>
                              <a:rPr lang="en-US" altLang="zh-CN" i="1">
                                <a:latin typeface="Cambria Math" panose="02040503050406030204" pitchFamily="18" charset="0"/>
                              </a:rPr>
                            </m:ctrlPr>
                          </m:fPr>
                          <m:num>
                            <m:r>
                              <m:rPr>
                                <m:sty m:val="p"/>
                              </m:rPr>
                              <a:rPr lang="en-US" altLang="zh-CN">
                                <a:latin typeface="Cambria Math" panose="02040503050406030204" pitchFamily="18" charset="0"/>
                              </a:rPr>
                              <m:t>Δ</m:t>
                            </m:r>
                            <m:r>
                              <a:rPr lang="en-US" altLang="zh-CN" i="1">
                                <a:latin typeface="Cambria Math" panose="02040503050406030204" pitchFamily="18" charset="0"/>
                              </a:rPr>
                              <m:t>𝑦</m:t>
                            </m:r>
                          </m:num>
                          <m:den>
                            <m:r>
                              <m:rPr>
                                <m:sty m:val="p"/>
                              </m:rPr>
                              <a:rPr lang="en-US" altLang="zh-CN">
                                <a:latin typeface="Cambria Math" panose="02040503050406030204" pitchFamily="18" charset="0"/>
                              </a:rPr>
                              <m:t>Δ</m:t>
                            </m:r>
                            <m:r>
                              <a:rPr lang="en-US" altLang="zh-CN" i="1">
                                <a:latin typeface="Cambria Math" panose="02040503050406030204" pitchFamily="18" charset="0"/>
                              </a:rPr>
                              <m:t>𝑥</m:t>
                            </m:r>
                          </m:den>
                        </m:f>
                      </m:e>
                    </m:func>
                  </m:oMath>
                </a14:m>
                <a:r>
                  <a:rPr lang="en-US" altLang="zh-CN" dirty="0"/>
                  <a:t> </a:t>
                </a:r>
                <a:r>
                  <a:rPr lang="zh-CN" altLang="en-US" dirty="0"/>
                  <a:t>存在</a:t>
                </a:r>
                <a:r>
                  <a:rPr lang="en-US" altLang="zh-CN" dirty="0"/>
                  <a:t>(</a:t>
                </a:r>
                <a:r>
                  <a:rPr lang="zh-CN" altLang="en-US" dirty="0"/>
                  <a:t>这意味着 </a:t>
                </a:r>
                <a14:m>
                  <m:oMath xmlns:m="http://schemas.openxmlformats.org/officeDocument/2006/math">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oMath>
                </a14:m>
                <a:r>
                  <a:rPr lang="en-US" altLang="zh-CN" dirty="0"/>
                  <a:t> </a:t>
                </a:r>
                <a:r>
                  <a:rPr lang="zh-CN" altLang="en-US" dirty="0"/>
                  <a:t>在某个 </a:t>
                </a:r>
                <a14:m>
                  <m:oMath xmlns:m="http://schemas.openxmlformats.org/officeDocument/2006/math">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r>
                          <a:rPr lang="en-US" altLang="zh-CN" b="0" i="1" smtClean="0">
                            <a:latin typeface="Cambria Math" panose="02040503050406030204" pitchFamily="18" charset="0"/>
                          </a:rPr>
                          <m:t>+</m:t>
                        </m:r>
                        <m:r>
                          <a:rPr lang="en-US" altLang="zh-CN" i="1">
                            <a:latin typeface="Cambria Math" panose="02040503050406030204" pitchFamily="18" charset="0"/>
                          </a:rPr>
                          <m:t>𝛿</m:t>
                        </m:r>
                      </m:e>
                    </m:d>
                  </m:oMath>
                </a14:m>
                <a:r>
                  <a:rPr lang="en-US" altLang="zh-CN" dirty="0"/>
                  <a:t> </a:t>
                </a:r>
                <a:r>
                  <a:rPr lang="zh-CN" altLang="en-US" dirty="0"/>
                  <a:t>上有定义</a:t>
                </a:r>
                <a:r>
                  <a:rPr lang="en-US" altLang="zh-CN" dirty="0"/>
                  <a:t>), </a:t>
                </a:r>
                <a:r>
                  <a:rPr lang="zh-CN" altLang="en-US" dirty="0" smtClean="0"/>
                  <a:t>则称</a:t>
                </a:r>
                <a:r>
                  <a:rPr lang="zh-CN" altLang="en-US" dirty="0"/>
                  <a:t>函数</a:t>
                </a:r>
                <a:r>
                  <a:rPr lang="zh-CN" altLang="en-US" dirty="0" smtClean="0"/>
                  <a:t> </a:t>
                </a:r>
                <a14:m>
                  <m:oMath xmlns:m="http://schemas.openxmlformats.org/officeDocument/2006/math">
                    <m:r>
                      <a:rPr lang="en-US" altLang="zh-CN" i="1">
                        <a:latin typeface="Cambria Math" panose="02040503050406030204" pitchFamily="18" charset="0"/>
                      </a:rPr>
                      <m:t>𝑦</m:t>
                    </m:r>
                    <m:r>
                      <a:rPr lang="en-US" altLang="zh-CN" i="1">
                        <a:latin typeface="Cambria Math" panose="02040503050406030204" pitchFamily="18" charset="0"/>
                      </a:rPr>
                      <m:t>=</m:t>
                    </m:r>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oMath>
                </a14:m>
                <a:r>
                  <a:rPr lang="en-US" altLang="zh-CN" dirty="0"/>
                  <a:t> </a:t>
                </a:r>
                <a:r>
                  <a:rPr lang="zh-CN" altLang="en-US" dirty="0"/>
                  <a:t>在点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oMath>
                </a14:m>
                <a:r>
                  <a:rPr lang="en-US" altLang="zh-CN" dirty="0"/>
                  <a:t> </a:t>
                </a:r>
                <a:r>
                  <a:rPr lang="zh-CN" altLang="en-US" dirty="0" smtClean="0"/>
                  <a:t>处</a:t>
                </a:r>
                <a:r>
                  <a:rPr lang="zh-CN" altLang="en-US" dirty="0" smtClean="0">
                    <a:solidFill>
                      <a:srgbClr val="00B050"/>
                    </a:solidFill>
                  </a:rPr>
                  <a:t>右可</a:t>
                </a:r>
                <a:r>
                  <a:rPr lang="zh-CN" altLang="en-US" dirty="0">
                    <a:solidFill>
                      <a:srgbClr val="00B050"/>
                    </a:solidFill>
                  </a:rPr>
                  <a:t>导</a:t>
                </a:r>
                <a:r>
                  <a:rPr lang="en-US" altLang="zh-CN" dirty="0"/>
                  <a:t>, </a:t>
                </a:r>
                <a:r>
                  <a:rPr lang="zh-CN" altLang="en-US" dirty="0"/>
                  <a:t>其极限值称为 </a:t>
                </a:r>
                <a14:m>
                  <m:oMath xmlns:m="http://schemas.openxmlformats.org/officeDocument/2006/math">
                    <m:r>
                      <a:rPr lang="en-US" altLang="zh-CN" i="1">
                        <a:latin typeface="Cambria Math" panose="02040503050406030204" pitchFamily="18" charset="0"/>
                      </a:rPr>
                      <m:t>𝑦</m:t>
                    </m:r>
                    <m:r>
                      <a:rPr lang="en-US" altLang="zh-CN" i="1">
                        <a:latin typeface="Cambria Math" panose="02040503050406030204" pitchFamily="18" charset="0"/>
                      </a:rPr>
                      <m:t>=</m:t>
                    </m:r>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oMath>
                </a14:m>
                <a:r>
                  <a:rPr lang="en-US" altLang="zh-CN" dirty="0"/>
                  <a:t> </a:t>
                </a:r>
                <a:r>
                  <a:rPr lang="zh-CN" altLang="en-US" dirty="0"/>
                  <a:t>在点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oMath>
                </a14:m>
                <a:r>
                  <a:rPr lang="en-US" altLang="zh-CN" dirty="0"/>
                  <a:t> </a:t>
                </a:r>
                <a:r>
                  <a:rPr lang="zh-CN" altLang="en-US" dirty="0" smtClean="0"/>
                  <a:t>的</a:t>
                </a:r>
                <a:r>
                  <a:rPr lang="zh-CN" altLang="en-US" dirty="0" smtClean="0">
                    <a:solidFill>
                      <a:srgbClr val="00B050"/>
                    </a:solidFill>
                  </a:rPr>
                  <a:t>右导数</a:t>
                </a:r>
                <a:r>
                  <a:rPr lang="en-US" altLang="zh-CN" dirty="0"/>
                  <a:t>, </a:t>
                </a:r>
                <a:r>
                  <a:rPr lang="zh-CN" altLang="en-US" dirty="0"/>
                  <a:t>记作 </a:t>
                </a:r>
                <a14:m>
                  <m:oMath xmlns:m="http://schemas.openxmlformats.org/officeDocument/2006/math">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𝑓</m:t>
                        </m:r>
                      </m:e>
                      <m:sub>
                        <m:r>
                          <a:rPr lang="en-US" altLang="zh-CN" b="0" i="1" smtClean="0">
                            <a:latin typeface="Cambria Math" panose="02040503050406030204" pitchFamily="18" charset="0"/>
                          </a:rPr>
                          <m:t>+</m:t>
                        </m:r>
                      </m:sub>
                      <m:sup>
                        <m:r>
                          <a:rPr lang="en-US" altLang="zh-CN" b="0" i="1" smtClean="0">
                            <a:latin typeface="Cambria Math" panose="02040503050406030204" pitchFamily="18" charset="0"/>
                          </a:rPr>
                          <m:t>′</m:t>
                        </m:r>
                      </m:sup>
                    </m:sSubSup>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e>
                    </m:d>
                  </m:oMath>
                </a14:m>
                <a:r>
                  <a:rPr lang="en-US" altLang="zh-CN" dirty="0"/>
                  <a:t>, </a:t>
                </a:r>
                <a:r>
                  <a:rPr lang="zh-CN" altLang="en-US" dirty="0"/>
                  <a:t>即 </a:t>
                </a:r>
                <a14:m>
                  <m:oMath xmlns:m="http://schemas.openxmlformats.org/officeDocument/2006/math">
                    <m:sSubSup>
                      <m:sSubSupPr>
                        <m:ctrlPr>
                          <a:rPr lang="en-US" altLang="zh-CN" i="1">
                            <a:solidFill>
                              <a:srgbClr val="00B050"/>
                            </a:solidFill>
                            <a:latin typeface="Cambria Math" panose="02040503050406030204" pitchFamily="18" charset="0"/>
                          </a:rPr>
                        </m:ctrlPr>
                      </m:sSubSupPr>
                      <m:e>
                        <m:r>
                          <a:rPr lang="en-US" altLang="zh-CN" i="1">
                            <a:solidFill>
                              <a:srgbClr val="00B050"/>
                            </a:solidFill>
                            <a:latin typeface="Cambria Math" panose="02040503050406030204" pitchFamily="18" charset="0"/>
                          </a:rPr>
                          <m:t>𝑓</m:t>
                        </m:r>
                      </m:e>
                      <m:sub>
                        <m:r>
                          <a:rPr lang="en-US" altLang="zh-CN" b="0" i="1" smtClean="0">
                            <a:solidFill>
                              <a:srgbClr val="00B050"/>
                            </a:solidFill>
                            <a:latin typeface="Cambria Math" panose="02040503050406030204" pitchFamily="18" charset="0"/>
                          </a:rPr>
                          <m:t>+</m:t>
                        </m:r>
                      </m:sub>
                      <m:sup>
                        <m:r>
                          <a:rPr lang="en-US" altLang="zh-CN" b="0" i="1" smtClean="0">
                            <a:solidFill>
                              <a:srgbClr val="00B050"/>
                            </a:solidFill>
                            <a:latin typeface="Cambria Math" panose="02040503050406030204" pitchFamily="18" charset="0"/>
                          </a:rPr>
                          <m:t>′</m:t>
                        </m:r>
                      </m:sup>
                    </m:sSubSup>
                    <m:d>
                      <m:dPr>
                        <m:ctrlPr>
                          <a:rPr lang="en-US" altLang="zh-CN" i="1">
                            <a:solidFill>
                              <a:srgbClr val="00B050"/>
                            </a:solidFill>
                            <a:latin typeface="Cambria Math" panose="02040503050406030204" pitchFamily="18" charset="0"/>
                          </a:rPr>
                        </m:ctrlPr>
                      </m:dPr>
                      <m:e>
                        <m:sSub>
                          <m:sSubPr>
                            <m:ctrlPr>
                              <a:rPr lang="en-US" altLang="zh-CN" i="1">
                                <a:solidFill>
                                  <a:srgbClr val="00B050"/>
                                </a:solidFill>
                                <a:latin typeface="Cambria Math" panose="02040503050406030204" pitchFamily="18" charset="0"/>
                              </a:rPr>
                            </m:ctrlPr>
                          </m:sSubPr>
                          <m:e>
                            <m:r>
                              <a:rPr lang="en-US" altLang="zh-CN" i="1">
                                <a:solidFill>
                                  <a:srgbClr val="00B050"/>
                                </a:solidFill>
                                <a:latin typeface="Cambria Math" panose="02040503050406030204" pitchFamily="18" charset="0"/>
                              </a:rPr>
                              <m:t>𝑥</m:t>
                            </m:r>
                          </m:e>
                          <m:sub>
                            <m:r>
                              <a:rPr lang="en-US" altLang="zh-CN" i="1">
                                <a:solidFill>
                                  <a:srgbClr val="00B050"/>
                                </a:solidFill>
                                <a:latin typeface="Cambria Math" panose="02040503050406030204" pitchFamily="18" charset="0"/>
                              </a:rPr>
                              <m:t>0</m:t>
                            </m:r>
                          </m:sub>
                        </m:sSub>
                      </m:e>
                    </m:d>
                    <m:r>
                      <a:rPr lang="en-US" altLang="zh-CN" i="1">
                        <a:solidFill>
                          <a:srgbClr val="00B050"/>
                        </a:solidFill>
                        <a:latin typeface="Cambria Math" panose="02040503050406030204" pitchFamily="18" charset="0"/>
                      </a:rPr>
                      <m:t>=</m:t>
                    </m:r>
                    <m:func>
                      <m:funcPr>
                        <m:ctrlPr>
                          <a:rPr lang="en-US" altLang="zh-CN" i="1">
                            <a:solidFill>
                              <a:srgbClr val="00B050"/>
                            </a:solidFill>
                            <a:latin typeface="Cambria Math" panose="02040503050406030204" pitchFamily="18" charset="0"/>
                          </a:rPr>
                        </m:ctrlPr>
                      </m:funcPr>
                      <m:fName>
                        <m:limLow>
                          <m:limLowPr>
                            <m:ctrlPr>
                              <a:rPr lang="en-US" altLang="zh-CN" i="1">
                                <a:solidFill>
                                  <a:srgbClr val="00B050"/>
                                </a:solidFill>
                                <a:latin typeface="Cambria Math" panose="02040503050406030204" pitchFamily="18" charset="0"/>
                              </a:rPr>
                            </m:ctrlPr>
                          </m:limLowPr>
                          <m:e>
                            <m:r>
                              <m:rPr>
                                <m:sty m:val="p"/>
                              </m:rPr>
                              <a:rPr lang="en-US" altLang="zh-CN">
                                <a:solidFill>
                                  <a:srgbClr val="00B050"/>
                                </a:solidFill>
                                <a:latin typeface="Cambria Math" panose="02040503050406030204" pitchFamily="18" charset="0"/>
                              </a:rPr>
                              <m:t>lim</m:t>
                            </m:r>
                          </m:e>
                          <m:lim>
                            <m:r>
                              <m:rPr>
                                <m:sty m:val="p"/>
                              </m:rPr>
                              <a:rPr lang="en-US" altLang="zh-CN">
                                <a:solidFill>
                                  <a:srgbClr val="00B050"/>
                                </a:solidFill>
                                <a:latin typeface="Cambria Math" panose="02040503050406030204" pitchFamily="18" charset="0"/>
                              </a:rPr>
                              <m:t>Δ</m:t>
                            </m:r>
                            <m:r>
                              <a:rPr lang="en-US" altLang="zh-CN" i="1">
                                <a:solidFill>
                                  <a:srgbClr val="00B050"/>
                                </a:solidFill>
                                <a:latin typeface="Cambria Math" panose="02040503050406030204" pitchFamily="18" charset="0"/>
                              </a:rPr>
                              <m:t>𝑥</m:t>
                            </m:r>
                            <m:r>
                              <a:rPr lang="en-US" altLang="zh-CN" i="1">
                                <a:solidFill>
                                  <a:srgbClr val="00B050"/>
                                </a:solidFill>
                                <a:latin typeface="Cambria Math" panose="02040503050406030204" pitchFamily="18" charset="0"/>
                              </a:rPr>
                              <m:t>→</m:t>
                            </m:r>
                            <m:sSup>
                              <m:sSupPr>
                                <m:ctrlPr>
                                  <a:rPr lang="en-US" altLang="zh-CN" i="1">
                                    <a:solidFill>
                                      <a:srgbClr val="00B050"/>
                                    </a:solidFill>
                                    <a:latin typeface="Cambria Math" panose="02040503050406030204" pitchFamily="18" charset="0"/>
                                  </a:rPr>
                                </m:ctrlPr>
                              </m:sSupPr>
                              <m:e>
                                <m:r>
                                  <a:rPr lang="en-US" altLang="zh-CN" i="1">
                                    <a:solidFill>
                                      <a:srgbClr val="00B050"/>
                                    </a:solidFill>
                                    <a:latin typeface="Cambria Math" panose="02040503050406030204" pitchFamily="18" charset="0"/>
                                  </a:rPr>
                                  <m:t>0</m:t>
                                </m:r>
                              </m:e>
                              <m:sup>
                                <m:r>
                                  <a:rPr lang="en-US" altLang="zh-CN" b="0" i="1" smtClean="0">
                                    <a:solidFill>
                                      <a:srgbClr val="00B050"/>
                                    </a:solidFill>
                                    <a:latin typeface="Cambria Math" panose="02040503050406030204" pitchFamily="18" charset="0"/>
                                  </a:rPr>
                                  <m:t>+</m:t>
                                </m:r>
                              </m:sup>
                            </m:sSup>
                          </m:lim>
                        </m:limLow>
                      </m:fName>
                      <m:e>
                        <m:f>
                          <m:fPr>
                            <m:ctrlPr>
                              <a:rPr lang="en-US" altLang="zh-CN" i="1">
                                <a:solidFill>
                                  <a:srgbClr val="00B050"/>
                                </a:solidFill>
                                <a:latin typeface="Cambria Math" panose="02040503050406030204" pitchFamily="18" charset="0"/>
                              </a:rPr>
                            </m:ctrlPr>
                          </m:fPr>
                          <m:num>
                            <m:r>
                              <m:rPr>
                                <m:sty m:val="p"/>
                              </m:rPr>
                              <a:rPr lang="en-US" altLang="zh-CN">
                                <a:solidFill>
                                  <a:srgbClr val="00B050"/>
                                </a:solidFill>
                                <a:latin typeface="Cambria Math" panose="02040503050406030204" pitchFamily="18" charset="0"/>
                              </a:rPr>
                              <m:t>Δ</m:t>
                            </m:r>
                            <m:r>
                              <a:rPr lang="en-US" altLang="zh-CN" i="1">
                                <a:solidFill>
                                  <a:srgbClr val="00B050"/>
                                </a:solidFill>
                                <a:latin typeface="Cambria Math" panose="02040503050406030204" pitchFamily="18" charset="0"/>
                              </a:rPr>
                              <m:t>𝑦</m:t>
                            </m:r>
                          </m:num>
                          <m:den>
                            <m:r>
                              <m:rPr>
                                <m:sty m:val="p"/>
                              </m:rPr>
                              <a:rPr lang="en-US" altLang="zh-CN">
                                <a:solidFill>
                                  <a:srgbClr val="00B050"/>
                                </a:solidFill>
                                <a:latin typeface="Cambria Math" panose="02040503050406030204" pitchFamily="18" charset="0"/>
                              </a:rPr>
                              <m:t>Δ</m:t>
                            </m:r>
                            <m:r>
                              <a:rPr lang="en-US" altLang="zh-CN" i="1">
                                <a:solidFill>
                                  <a:srgbClr val="00B050"/>
                                </a:solidFill>
                                <a:latin typeface="Cambria Math" panose="02040503050406030204" pitchFamily="18" charset="0"/>
                              </a:rPr>
                              <m:t>𝑥</m:t>
                            </m:r>
                          </m:den>
                        </m:f>
                      </m:e>
                    </m:func>
                  </m:oMath>
                </a14:m>
                <a:r>
                  <a:rPr lang="en-US" altLang="zh-CN" dirty="0" smtClean="0"/>
                  <a:t>.</a:t>
                </a:r>
              </a:p>
              <a:p>
                <a:r>
                  <a:rPr lang="zh-CN" altLang="en-US" dirty="0" smtClean="0"/>
                  <a:t>如果函数在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oMath>
                </a14:m>
                <a:r>
                  <a:rPr lang="en-US" altLang="zh-CN" dirty="0" smtClean="0"/>
                  <a:t> </a:t>
                </a:r>
                <a:r>
                  <a:rPr lang="zh-CN" altLang="en-US" dirty="0" smtClean="0"/>
                  <a:t>处左右均可导</a:t>
                </a:r>
                <a:r>
                  <a:rPr lang="en-US" altLang="zh-CN" dirty="0" smtClean="0"/>
                  <a:t>, </a:t>
                </a:r>
                <a:r>
                  <a:rPr lang="zh-CN" altLang="en-US" dirty="0" smtClean="0"/>
                  <a:t>那么能推出在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oMath>
                </a14:m>
                <a:r>
                  <a:rPr lang="en-US" altLang="zh-CN" dirty="0" smtClean="0"/>
                  <a:t> </a:t>
                </a:r>
                <a:r>
                  <a:rPr lang="zh-CN" altLang="en-US" dirty="0" smtClean="0"/>
                  <a:t>处可导吗</a:t>
                </a:r>
                <a:r>
                  <a:rPr lang="en-US" altLang="zh-CN" dirty="0" smtClean="0"/>
                  <a:t>?</a:t>
                </a:r>
                <a:endParaRPr lang="en-US" altLang="zh-CN" dirty="0"/>
              </a:p>
            </p:txBody>
          </p:sp>
        </mc:Choice>
        <mc:Fallback xmlns="">
          <p:sp>
            <p:nvSpPr>
              <p:cNvPr id="4" name="文本占位符 3"/>
              <p:cNvSpPr>
                <a:spLocks noGrp="1" noRot="1" noChangeAspect="1" noMove="1" noResize="1" noEditPoints="1" noAdjustHandles="1" noChangeArrowheads="1" noChangeShapeType="1" noTextEdit="1"/>
              </p:cNvSpPr>
              <p:nvPr>
                <p:ph type="body" sz="quarter" idx="10"/>
              </p:nvPr>
            </p:nvSpPr>
            <p:spPr>
              <a:blipFill>
                <a:blip r:embed="rId2"/>
                <a:stretch>
                  <a:fillRect l="-734" t="-23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662535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文本占位符 3"/>
              <p:cNvSpPr>
                <a:spLocks noGrp="1"/>
              </p:cNvSpPr>
              <p:nvPr>
                <p:ph type="body" sz="quarter" idx="10"/>
              </p:nvPr>
            </p:nvSpPr>
            <p:spPr/>
            <p:txBody>
              <a:bodyPr>
                <a:normAutofit fontScale="92500" lnSpcReduction="20000"/>
              </a:bodyPr>
              <a:lstStyle/>
              <a:p>
                <a:r>
                  <a:rPr lang="zh-CN" altLang="en-US" dirty="0" smtClean="0">
                    <a:solidFill>
                      <a:srgbClr val="0000FF"/>
                    </a:solidFill>
                  </a:rPr>
                  <a:t>定理 </a:t>
                </a:r>
                <a:r>
                  <a:rPr lang="zh-CN" altLang="en-US" dirty="0" smtClean="0"/>
                  <a:t>函数 </a:t>
                </a:r>
                <a14:m>
                  <m:oMath xmlns:m="http://schemas.openxmlformats.org/officeDocument/2006/math">
                    <m:r>
                      <a:rPr lang="en-US" altLang="zh-CN" b="0" i="1" smtClean="0">
                        <a:latin typeface="Cambria Math" panose="02040503050406030204" pitchFamily="18" charset="0"/>
                      </a:rPr>
                      <m:t>𝑦</m:t>
                    </m:r>
                    <m:r>
                      <a:rPr lang="en-US" altLang="zh-CN" b="0" i="1" smtClean="0">
                        <a:latin typeface="Cambria Math" panose="02040503050406030204" pitchFamily="18" charset="0"/>
                      </a:rPr>
                      <m:t>=</m:t>
                    </m:r>
                    <m:r>
                      <a:rPr lang="en-US" altLang="zh-CN" b="0" i="1" smtClean="0">
                        <a:latin typeface="Cambria Math" panose="02040503050406030204" pitchFamily="18" charset="0"/>
                      </a:rPr>
                      <m:t>𝑓</m:t>
                    </m:r>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oMath>
                </a14:m>
                <a:r>
                  <a:rPr lang="zh-CN" altLang="en-US" dirty="0" smtClean="0"/>
                  <a:t> 在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oMath>
                </a14:m>
                <a:r>
                  <a:rPr lang="zh-CN" altLang="en-US" dirty="0" smtClean="0"/>
                  <a:t> 处可导当且仅当 </a:t>
                </a:r>
                <a14:m>
                  <m:oMath xmlns:m="http://schemas.openxmlformats.org/officeDocument/2006/math">
                    <m:r>
                      <a:rPr lang="en-US" altLang="zh-CN" b="0" i="1" smtClean="0">
                        <a:latin typeface="Cambria Math" panose="02040503050406030204" pitchFamily="18" charset="0"/>
                      </a:rPr>
                      <m:t>𝑓</m:t>
                    </m:r>
                  </m:oMath>
                </a14:m>
                <a:r>
                  <a:rPr lang="zh-CN" altLang="en-US" dirty="0" smtClean="0"/>
                  <a:t> 在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oMath>
                </a14:m>
                <a:r>
                  <a:rPr lang="zh-CN" altLang="en-US" dirty="0" smtClean="0"/>
                  <a:t> 处既</a:t>
                </a:r>
                <a:r>
                  <a:rPr lang="zh-CN" altLang="en-US" dirty="0" smtClean="0">
                    <a:solidFill>
                      <a:srgbClr val="FF0000"/>
                    </a:solidFill>
                  </a:rPr>
                  <a:t>左可导</a:t>
                </a:r>
                <a:r>
                  <a:rPr lang="zh-CN" altLang="en-US" dirty="0" smtClean="0"/>
                  <a:t>又</a:t>
                </a:r>
                <a:r>
                  <a:rPr lang="zh-CN" altLang="en-US" dirty="0" smtClean="0">
                    <a:solidFill>
                      <a:srgbClr val="FF0000"/>
                    </a:solidFill>
                  </a:rPr>
                  <a:t>右可导</a:t>
                </a:r>
                <a:r>
                  <a:rPr lang="en-US" altLang="zh-CN" dirty="0" smtClean="0"/>
                  <a:t>, </a:t>
                </a:r>
                <a:r>
                  <a:rPr lang="zh-CN" altLang="en-US" dirty="0" smtClean="0"/>
                  <a:t>且 </a:t>
                </a:r>
                <a14:m>
                  <m:oMath xmlns:m="http://schemas.openxmlformats.org/officeDocument/2006/math">
                    <m:sSubSup>
                      <m:sSubSupPr>
                        <m:ctrlPr>
                          <a:rPr lang="en-US" altLang="zh-CN" b="0" i="1" smtClean="0">
                            <a:solidFill>
                              <a:srgbClr val="FF0000"/>
                            </a:solidFill>
                            <a:latin typeface="Cambria Math" panose="02040503050406030204" pitchFamily="18" charset="0"/>
                          </a:rPr>
                        </m:ctrlPr>
                      </m:sSubSupPr>
                      <m:e>
                        <m:r>
                          <a:rPr lang="en-US" altLang="zh-CN" b="0" i="1" smtClean="0">
                            <a:solidFill>
                              <a:srgbClr val="FF0000"/>
                            </a:solidFill>
                            <a:latin typeface="Cambria Math" panose="02040503050406030204" pitchFamily="18" charset="0"/>
                          </a:rPr>
                          <m:t>𝑓</m:t>
                        </m:r>
                      </m:e>
                      <m:sub>
                        <m:r>
                          <a:rPr lang="en-US" altLang="zh-CN" b="0" i="1" smtClean="0">
                            <a:solidFill>
                              <a:srgbClr val="FF0000"/>
                            </a:solidFill>
                            <a:latin typeface="Cambria Math" panose="02040503050406030204" pitchFamily="18" charset="0"/>
                          </a:rPr>
                          <m:t>−</m:t>
                        </m:r>
                      </m:sub>
                      <m:sup>
                        <m:r>
                          <a:rPr lang="en-US" altLang="zh-CN" b="0" i="1" smtClean="0">
                            <a:solidFill>
                              <a:srgbClr val="FF0000"/>
                            </a:solidFill>
                            <a:latin typeface="Cambria Math" panose="02040503050406030204" pitchFamily="18" charset="0"/>
                          </a:rPr>
                          <m:t>′</m:t>
                        </m:r>
                      </m:sup>
                    </m:sSubSup>
                    <m:d>
                      <m:dPr>
                        <m:ctrlPr>
                          <a:rPr lang="en-US" altLang="zh-CN" b="0" i="1" smtClean="0">
                            <a:solidFill>
                              <a:srgbClr val="FF0000"/>
                            </a:solidFill>
                            <a:latin typeface="Cambria Math" panose="02040503050406030204" pitchFamily="18" charset="0"/>
                          </a:rPr>
                        </m:ctrlPr>
                      </m:dPr>
                      <m:e>
                        <m:sSub>
                          <m:sSubPr>
                            <m:ctrlPr>
                              <a:rPr lang="en-US" altLang="zh-CN" b="0" i="1" smtClean="0">
                                <a:solidFill>
                                  <a:srgbClr val="FF0000"/>
                                </a:solidFill>
                                <a:latin typeface="Cambria Math" panose="02040503050406030204" pitchFamily="18" charset="0"/>
                              </a:rPr>
                            </m:ctrlPr>
                          </m:sSubPr>
                          <m:e>
                            <m:r>
                              <a:rPr lang="en-US" altLang="zh-CN" b="0" i="1" smtClean="0">
                                <a:solidFill>
                                  <a:srgbClr val="FF0000"/>
                                </a:solidFill>
                                <a:latin typeface="Cambria Math" panose="02040503050406030204" pitchFamily="18" charset="0"/>
                              </a:rPr>
                              <m:t>𝑥</m:t>
                            </m:r>
                          </m:e>
                          <m:sub>
                            <m:r>
                              <a:rPr lang="en-US" altLang="zh-CN" b="0" i="1" smtClean="0">
                                <a:solidFill>
                                  <a:srgbClr val="FF0000"/>
                                </a:solidFill>
                                <a:latin typeface="Cambria Math" panose="02040503050406030204" pitchFamily="18" charset="0"/>
                              </a:rPr>
                              <m:t>0</m:t>
                            </m:r>
                          </m:sub>
                        </m:sSub>
                      </m:e>
                    </m:d>
                    <m:r>
                      <a:rPr lang="en-US" altLang="zh-CN" b="0" i="1" smtClean="0">
                        <a:solidFill>
                          <a:srgbClr val="FF0000"/>
                        </a:solidFill>
                        <a:latin typeface="Cambria Math" panose="02040503050406030204" pitchFamily="18" charset="0"/>
                      </a:rPr>
                      <m:t>=</m:t>
                    </m:r>
                    <m:sSubSup>
                      <m:sSubSupPr>
                        <m:ctrlPr>
                          <a:rPr lang="en-US" altLang="zh-CN" b="0" i="1" smtClean="0">
                            <a:solidFill>
                              <a:srgbClr val="FF0000"/>
                            </a:solidFill>
                            <a:latin typeface="Cambria Math" panose="02040503050406030204" pitchFamily="18" charset="0"/>
                          </a:rPr>
                        </m:ctrlPr>
                      </m:sSubSupPr>
                      <m:e>
                        <m:r>
                          <a:rPr lang="en-US" altLang="zh-CN" b="0" i="1" smtClean="0">
                            <a:solidFill>
                              <a:srgbClr val="FF0000"/>
                            </a:solidFill>
                            <a:latin typeface="Cambria Math" panose="02040503050406030204" pitchFamily="18" charset="0"/>
                          </a:rPr>
                          <m:t>𝑓</m:t>
                        </m:r>
                      </m:e>
                      <m:sub>
                        <m:r>
                          <a:rPr lang="en-US" altLang="zh-CN" b="0" i="1" smtClean="0">
                            <a:solidFill>
                              <a:srgbClr val="FF0000"/>
                            </a:solidFill>
                            <a:latin typeface="Cambria Math" panose="02040503050406030204" pitchFamily="18" charset="0"/>
                          </a:rPr>
                          <m:t>+</m:t>
                        </m:r>
                      </m:sub>
                      <m:sup>
                        <m:r>
                          <a:rPr lang="en-US" altLang="zh-CN" b="0" i="1" smtClean="0">
                            <a:solidFill>
                              <a:srgbClr val="FF0000"/>
                            </a:solidFill>
                            <a:latin typeface="Cambria Math" panose="02040503050406030204" pitchFamily="18" charset="0"/>
                          </a:rPr>
                          <m:t>′</m:t>
                        </m:r>
                      </m:sup>
                    </m:sSubSup>
                    <m:d>
                      <m:dPr>
                        <m:ctrlPr>
                          <a:rPr lang="en-US" altLang="zh-CN" b="0" i="1" smtClean="0">
                            <a:solidFill>
                              <a:srgbClr val="FF0000"/>
                            </a:solidFill>
                            <a:latin typeface="Cambria Math" panose="02040503050406030204" pitchFamily="18" charset="0"/>
                          </a:rPr>
                        </m:ctrlPr>
                      </m:dPr>
                      <m:e>
                        <m:sSub>
                          <m:sSubPr>
                            <m:ctrlPr>
                              <a:rPr lang="en-US" altLang="zh-CN" b="0" i="1" smtClean="0">
                                <a:solidFill>
                                  <a:srgbClr val="FF0000"/>
                                </a:solidFill>
                                <a:latin typeface="Cambria Math" panose="02040503050406030204" pitchFamily="18" charset="0"/>
                              </a:rPr>
                            </m:ctrlPr>
                          </m:sSubPr>
                          <m:e>
                            <m:r>
                              <a:rPr lang="en-US" altLang="zh-CN" b="0" i="1" smtClean="0">
                                <a:solidFill>
                                  <a:srgbClr val="FF0000"/>
                                </a:solidFill>
                                <a:latin typeface="Cambria Math" panose="02040503050406030204" pitchFamily="18" charset="0"/>
                              </a:rPr>
                              <m:t>𝑥</m:t>
                            </m:r>
                          </m:e>
                          <m:sub>
                            <m:r>
                              <a:rPr lang="en-US" altLang="zh-CN" b="0" i="1" smtClean="0">
                                <a:solidFill>
                                  <a:srgbClr val="FF0000"/>
                                </a:solidFill>
                                <a:latin typeface="Cambria Math" panose="02040503050406030204" pitchFamily="18" charset="0"/>
                              </a:rPr>
                              <m:t>0</m:t>
                            </m:r>
                          </m:sub>
                        </m:sSub>
                      </m:e>
                    </m:d>
                  </m:oMath>
                </a14:m>
                <a:r>
                  <a:rPr lang="en-US" altLang="zh-CN" dirty="0" smtClean="0"/>
                  <a:t>.</a:t>
                </a:r>
              </a:p>
              <a:p>
                <a:r>
                  <a:rPr lang="zh-CN" altLang="en-US" dirty="0" smtClean="0"/>
                  <a:t>这由极限的存在性直接推出</a:t>
                </a:r>
                <a:r>
                  <a:rPr lang="en-US" altLang="zh-CN" dirty="0" smtClean="0"/>
                  <a:t>. </a:t>
                </a:r>
                <a:r>
                  <a:rPr lang="zh-CN" altLang="en-US" dirty="0" smtClean="0"/>
                  <a:t>和连续性类似</a:t>
                </a:r>
                <a:r>
                  <a:rPr lang="en-US" altLang="zh-CN" dirty="0" smtClean="0"/>
                  <a:t>, </a:t>
                </a:r>
                <a:r>
                  <a:rPr lang="zh-CN" altLang="en-US" dirty="0" smtClean="0"/>
                  <a:t>该定理常用于讨论分段函数分点处的可导性</a:t>
                </a:r>
                <a:r>
                  <a:rPr lang="en-US" altLang="zh-CN" dirty="0" smtClean="0"/>
                  <a:t>.</a:t>
                </a:r>
              </a:p>
              <a:p>
                <a:r>
                  <a:rPr lang="zh-CN" altLang="en-US" dirty="0" smtClean="0"/>
                  <a:t>当函数 </a:t>
                </a:r>
                <a14:m>
                  <m:oMath xmlns:m="http://schemas.openxmlformats.org/officeDocument/2006/math">
                    <m:r>
                      <a:rPr lang="en-US" altLang="zh-CN" b="0" i="1" smtClean="0">
                        <a:latin typeface="Cambria Math" panose="02040503050406030204" pitchFamily="18" charset="0"/>
                      </a:rPr>
                      <m:t>𝑦</m:t>
                    </m:r>
                    <m:r>
                      <a:rPr lang="en-US" altLang="zh-CN" b="0" i="1" smtClean="0">
                        <a:latin typeface="Cambria Math" panose="02040503050406030204" pitchFamily="18" charset="0"/>
                      </a:rPr>
                      <m:t>=</m:t>
                    </m:r>
                    <m:r>
                      <a:rPr lang="en-US" altLang="zh-CN" b="0" i="1" smtClean="0">
                        <a:latin typeface="Cambria Math" panose="02040503050406030204" pitchFamily="18" charset="0"/>
                      </a:rPr>
                      <m:t>𝑓</m:t>
                    </m:r>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oMath>
                </a14:m>
                <a:r>
                  <a:rPr lang="zh-CN" altLang="en-US" dirty="0"/>
                  <a:t> 在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oMath>
                </a14:m>
                <a:r>
                  <a:rPr lang="zh-CN" altLang="en-US" dirty="0"/>
                  <a:t> 处可</a:t>
                </a:r>
                <a:r>
                  <a:rPr lang="zh-CN" altLang="en-US" dirty="0" smtClean="0"/>
                  <a:t>导时</a:t>
                </a:r>
                <a:r>
                  <a:rPr lang="en-US" altLang="zh-CN" dirty="0" smtClean="0"/>
                  <a:t>, </a:t>
                </a:r>
                <a14:m>
                  <m:oMath xmlns:m="http://schemas.openxmlformats.org/officeDocument/2006/math">
                    <m:sSup>
                      <m:sSupPr>
                        <m:ctrlPr>
                          <a:rPr lang="en-US" altLang="zh-CN" i="1">
                            <a:latin typeface="Cambria Math" panose="02040503050406030204" pitchFamily="18" charset="0"/>
                          </a:rPr>
                        </m:ctrlPr>
                      </m:sSupPr>
                      <m:e>
                        <m:r>
                          <a:rPr lang="en-US" altLang="zh-CN" i="1">
                            <a:latin typeface="Cambria Math" panose="02040503050406030204" pitchFamily="18" charset="0"/>
                          </a:rPr>
                          <m:t>𝑓</m:t>
                        </m:r>
                      </m:e>
                      <m:sup>
                        <m:r>
                          <a:rPr lang="en-US" altLang="zh-CN" b="0" i="1" smtClean="0">
                            <a:latin typeface="Cambria Math" panose="02040503050406030204" pitchFamily="18" charset="0"/>
                          </a:rPr>
                          <m:t>′</m:t>
                        </m:r>
                      </m:sup>
                    </m:sSup>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e>
                    </m:d>
                    <m:r>
                      <a:rPr lang="en-US" altLang="zh-CN" i="1">
                        <a:latin typeface="Cambria Math" panose="02040503050406030204" pitchFamily="18" charset="0"/>
                      </a:rPr>
                      <m:t>=</m:t>
                    </m:r>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𝑓</m:t>
                        </m:r>
                      </m:e>
                      <m:sub>
                        <m:r>
                          <a:rPr lang="en-US" altLang="zh-CN" i="1">
                            <a:latin typeface="Cambria Math" panose="02040503050406030204" pitchFamily="18" charset="0"/>
                          </a:rPr>
                          <m:t>−</m:t>
                        </m:r>
                      </m:sub>
                      <m:sup>
                        <m:r>
                          <a:rPr lang="en-US" altLang="zh-CN" b="0" i="1" smtClean="0">
                            <a:latin typeface="Cambria Math" panose="02040503050406030204" pitchFamily="18" charset="0"/>
                          </a:rPr>
                          <m:t>′</m:t>
                        </m:r>
                      </m:sup>
                    </m:sSubSup>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e>
                    </m:d>
                    <m:r>
                      <a:rPr lang="en-US" altLang="zh-CN" i="1">
                        <a:latin typeface="Cambria Math" panose="02040503050406030204" pitchFamily="18" charset="0"/>
                      </a:rPr>
                      <m:t>=</m:t>
                    </m:r>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𝑓</m:t>
                        </m:r>
                      </m:e>
                      <m:sub>
                        <m:r>
                          <a:rPr lang="en-US" altLang="zh-CN" i="1">
                            <a:latin typeface="Cambria Math" panose="02040503050406030204" pitchFamily="18" charset="0"/>
                          </a:rPr>
                          <m:t>+</m:t>
                        </m:r>
                      </m:sub>
                      <m:sup>
                        <m:r>
                          <a:rPr lang="en-US" altLang="zh-CN" b="0" i="1" smtClean="0">
                            <a:latin typeface="Cambria Math" panose="02040503050406030204" pitchFamily="18" charset="0"/>
                          </a:rPr>
                          <m:t>′</m:t>
                        </m:r>
                      </m:sup>
                    </m:sSubSup>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e>
                    </m:d>
                  </m:oMath>
                </a14:m>
                <a:r>
                  <a:rPr lang="en-US" altLang="zh-CN" dirty="0" smtClean="0"/>
                  <a:t>.</a:t>
                </a:r>
              </a:p>
              <a:p>
                <a:r>
                  <a:rPr lang="zh-CN" altLang="en-US" dirty="0"/>
                  <a:t>和连续性</a:t>
                </a:r>
                <a:r>
                  <a:rPr lang="zh-CN" altLang="en-US" dirty="0" smtClean="0"/>
                  <a:t>类似</a:t>
                </a:r>
                <a:r>
                  <a:rPr lang="en-US" altLang="zh-CN" dirty="0" smtClean="0"/>
                  <a:t>, </a:t>
                </a:r>
                <a:r>
                  <a:rPr lang="zh-CN" altLang="en-US" dirty="0" smtClean="0"/>
                  <a:t>我们可以研究函数在区间上的可导性</a:t>
                </a:r>
                <a:r>
                  <a:rPr lang="en-US" altLang="zh-CN" dirty="0" smtClean="0"/>
                  <a:t>.</a:t>
                </a:r>
              </a:p>
              <a:p>
                <a:r>
                  <a:rPr lang="zh-CN" altLang="en-US" dirty="0" smtClean="0">
                    <a:solidFill>
                      <a:srgbClr val="00B050"/>
                    </a:solidFill>
                  </a:rPr>
                  <a:t>定义 </a:t>
                </a:r>
                <a:r>
                  <a:rPr lang="zh-CN" altLang="en-US" dirty="0" smtClean="0"/>
                  <a:t>如果</a:t>
                </a:r>
                <a:r>
                  <a:rPr lang="zh-CN" altLang="en-US" dirty="0"/>
                  <a:t>函数 </a:t>
                </a:r>
                <a14:m>
                  <m:oMath xmlns:m="http://schemas.openxmlformats.org/officeDocument/2006/math">
                    <m:r>
                      <a:rPr lang="en-US" altLang="zh-CN" i="1">
                        <a:latin typeface="Cambria Math" panose="02040503050406030204" pitchFamily="18" charset="0"/>
                      </a:rPr>
                      <m:t>𝑦</m:t>
                    </m:r>
                    <m:r>
                      <a:rPr lang="en-US" altLang="zh-CN" i="1">
                        <a:latin typeface="Cambria Math" panose="02040503050406030204" pitchFamily="18" charset="0"/>
                      </a:rPr>
                      <m:t>=</m:t>
                    </m:r>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oMath>
                </a14:m>
                <a:r>
                  <a:rPr lang="zh-CN" altLang="en-US" dirty="0"/>
                  <a:t> 在开区间 </a:t>
                </a:r>
                <a14:m>
                  <m:oMath xmlns:m="http://schemas.openxmlformats.org/officeDocument/2006/math">
                    <m:r>
                      <a:rPr lang="en-US" altLang="zh-CN" i="1">
                        <a:latin typeface="Cambria Math" panose="02040503050406030204" pitchFamily="18" charset="0"/>
                      </a:rPr>
                      <m:t>(</m:t>
                    </m:r>
                    <m:r>
                      <a:rPr lang="en-US" altLang="zh-CN" i="1">
                        <a:latin typeface="Cambria Math" panose="02040503050406030204" pitchFamily="18" charset="0"/>
                      </a:rPr>
                      <m:t>𝑎</m:t>
                    </m:r>
                    <m:r>
                      <a:rPr lang="en-US" altLang="zh-CN" i="1">
                        <a:latin typeface="Cambria Math" panose="02040503050406030204" pitchFamily="18" charset="0"/>
                      </a:rPr>
                      <m:t>,</m:t>
                    </m:r>
                    <m:r>
                      <a:rPr lang="en-US" altLang="zh-CN" i="1">
                        <a:latin typeface="Cambria Math" panose="02040503050406030204" pitchFamily="18" charset="0"/>
                      </a:rPr>
                      <m:t>𝑏</m:t>
                    </m:r>
                    <m:r>
                      <a:rPr lang="en-US" altLang="zh-CN" i="1">
                        <a:latin typeface="Cambria Math" panose="02040503050406030204" pitchFamily="18" charset="0"/>
                      </a:rPr>
                      <m:t>)</m:t>
                    </m:r>
                  </m:oMath>
                </a14:m>
                <a:r>
                  <a:rPr lang="zh-CN" altLang="en-US" dirty="0"/>
                  <a:t> 内的每一个点</a:t>
                </a:r>
                <a:r>
                  <a:rPr lang="zh-CN" altLang="en-US" dirty="0" smtClean="0"/>
                  <a:t>都可导</a:t>
                </a:r>
                <a:r>
                  <a:rPr lang="en-US" altLang="zh-CN" dirty="0" smtClean="0"/>
                  <a:t>, </a:t>
                </a:r>
                <a:r>
                  <a:rPr lang="zh-CN" altLang="en-US" dirty="0"/>
                  <a:t>则称 </a:t>
                </a:r>
                <a14:m>
                  <m:oMath xmlns:m="http://schemas.openxmlformats.org/officeDocument/2006/math">
                    <m:r>
                      <a:rPr lang="en-US" altLang="zh-CN" i="1">
                        <a:latin typeface="Cambria Math" panose="02040503050406030204" pitchFamily="18" charset="0"/>
                      </a:rPr>
                      <m:t>𝑦</m:t>
                    </m:r>
                    <m:r>
                      <a:rPr lang="en-US" altLang="zh-CN" i="1">
                        <a:latin typeface="Cambria Math" panose="02040503050406030204" pitchFamily="18" charset="0"/>
                      </a:rPr>
                      <m:t>=</m:t>
                    </m:r>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oMath>
                </a14:m>
                <a:r>
                  <a:rPr lang="zh-CN" altLang="en-US" dirty="0"/>
                  <a:t> 在 </a:t>
                </a:r>
                <a14:m>
                  <m:oMath xmlns:m="http://schemas.openxmlformats.org/officeDocument/2006/math">
                    <m:r>
                      <a:rPr lang="en-US" altLang="zh-CN" i="1">
                        <a:solidFill>
                          <a:srgbClr val="00B050"/>
                        </a:solidFill>
                        <a:latin typeface="Cambria Math" panose="02040503050406030204" pitchFamily="18" charset="0"/>
                      </a:rPr>
                      <m:t>(</m:t>
                    </m:r>
                    <m:r>
                      <a:rPr lang="en-US" altLang="zh-CN" i="1">
                        <a:solidFill>
                          <a:srgbClr val="00B050"/>
                        </a:solidFill>
                        <a:latin typeface="Cambria Math" panose="02040503050406030204" pitchFamily="18" charset="0"/>
                      </a:rPr>
                      <m:t>𝑎</m:t>
                    </m:r>
                    <m:r>
                      <a:rPr lang="en-US" altLang="zh-CN" i="1">
                        <a:solidFill>
                          <a:srgbClr val="00B050"/>
                        </a:solidFill>
                        <a:latin typeface="Cambria Math" panose="02040503050406030204" pitchFamily="18" charset="0"/>
                      </a:rPr>
                      <m:t>,</m:t>
                    </m:r>
                    <m:r>
                      <a:rPr lang="en-US" altLang="zh-CN" i="1">
                        <a:solidFill>
                          <a:srgbClr val="00B050"/>
                        </a:solidFill>
                        <a:latin typeface="Cambria Math" panose="02040503050406030204" pitchFamily="18" charset="0"/>
                      </a:rPr>
                      <m:t>𝑏</m:t>
                    </m:r>
                    <m:r>
                      <a:rPr lang="en-US" altLang="zh-CN" i="1">
                        <a:solidFill>
                          <a:srgbClr val="00B050"/>
                        </a:solidFill>
                        <a:latin typeface="Cambria Math" panose="02040503050406030204" pitchFamily="18" charset="0"/>
                      </a:rPr>
                      <m:t>)</m:t>
                    </m:r>
                  </m:oMath>
                </a14:m>
                <a:r>
                  <a:rPr lang="zh-CN" altLang="en-US" dirty="0">
                    <a:solidFill>
                      <a:srgbClr val="00B050"/>
                    </a:solidFill>
                  </a:rPr>
                  <a:t> </a:t>
                </a:r>
                <a:r>
                  <a:rPr lang="zh-CN" altLang="en-US" dirty="0" smtClean="0">
                    <a:solidFill>
                      <a:srgbClr val="00B050"/>
                    </a:solidFill>
                  </a:rPr>
                  <a:t>内可导</a:t>
                </a:r>
                <a:r>
                  <a:rPr lang="en-US" altLang="zh-CN" dirty="0" smtClean="0"/>
                  <a:t>, </a:t>
                </a:r>
                <a:r>
                  <a:rPr lang="zh-CN" altLang="en-US" dirty="0"/>
                  <a:t>或称 </a:t>
                </a:r>
                <a14:m>
                  <m:oMath xmlns:m="http://schemas.openxmlformats.org/officeDocument/2006/math">
                    <m:r>
                      <a:rPr lang="en-US" altLang="zh-CN" i="1">
                        <a:latin typeface="Cambria Math" panose="02040503050406030204" pitchFamily="18" charset="0"/>
                      </a:rPr>
                      <m:t>𝑦</m:t>
                    </m:r>
                    <m:r>
                      <a:rPr lang="en-US" altLang="zh-CN" i="1">
                        <a:latin typeface="Cambria Math" panose="02040503050406030204" pitchFamily="18" charset="0"/>
                      </a:rPr>
                      <m:t>=</m:t>
                    </m:r>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oMath>
                </a14:m>
                <a:r>
                  <a:rPr lang="en-US" altLang="zh-CN" dirty="0"/>
                  <a:t> </a:t>
                </a:r>
                <a:r>
                  <a:rPr lang="zh-CN" altLang="en-US" dirty="0"/>
                  <a:t>是 </a:t>
                </a:r>
                <a14:m>
                  <m:oMath xmlns:m="http://schemas.openxmlformats.org/officeDocument/2006/math">
                    <m:d>
                      <m:dPr>
                        <m:ctrlPr>
                          <a:rPr lang="en-US" altLang="zh-CN" i="1">
                            <a:latin typeface="Cambria Math" panose="02040503050406030204" pitchFamily="18" charset="0"/>
                          </a:rPr>
                        </m:ctrlPr>
                      </m:dPr>
                      <m:e>
                        <m:r>
                          <a:rPr lang="en-US" altLang="zh-CN" i="1">
                            <a:latin typeface="Cambria Math" panose="02040503050406030204" pitchFamily="18" charset="0"/>
                          </a:rPr>
                          <m:t>𝑎</m:t>
                        </m:r>
                        <m:r>
                          <a:rPr lang="en-US" altLang="zh-CN" i="1">
                            <a:latin typeface="Cambria Math" panose="02040503050406030204" pitchFamily="18" charset="0"/>
                          </a:rPr>
                          <m:t>,</m:t>
                        </m:r>
                        <m:r>
                          <a:rPr lang="en-US" altLang="zh-CN" i="1">
                            <a:latin typeface="Cambria Math" panose="02040503050406030204" pitchFamily="18" charset="0"/>
                          </a:rPr>
                          <m:t>𝑏</m:t>
                        </m:r>
                      </m:e>
                    </m:d>
                  </m:oMath>
                </a14:m>
                <a:r>
                  <a:rPr lang="zh-CN" altLang="en-US" dirty="0"/>
                  <a:t> 上</a:t>
                </a:r>
                <a:r>
                  <a:rPr lang="zh-CN" altLang="en-US" dirty="0" smtClean="0"/>
                  <a:t>的</a:t>
                </a:r>
                <a:r>
                  <a:rPr lang="zh-CN" altLang="en-US" dirty="0" smtClean="0">
                    <a:solidFill>
                      <a:srgbClr val="00B050"/>
                    </a:solidFill>
                  </a:rPr>
                  <a:t>可导函数</a:t>
                </a:r>
                <a:r>
                  <a:rPr lang="en-US" altLang="zh-CN" dirty="0"/>
                  <a:t>.</a:t>
                </a:r>
              </a:p>
              <a:p>
                <a:r>
                  <a:rPr lang="zh-CN" altLang="en-US" dirty="0"/>
                  <a:t>如果函数 </a:t>
                </a:r>
                <a14:m>
                  <m:oMath xmlns:m="http://schemas.openxmlformats.org/officeDocument/2006/math">
                    <m:r>
                      <a:rPr lang="en-US" altLang="zh-CN" i="1">
                        <a:latin typeface="Cambria Math" panose="02040503050406030204" pitchFamily="18" charset="0"/>
                      </a:rPr>
                      <m:t>𝑦</m:t>
                    </m:r>
                    <m:r>
                      <a:rPr lang="en-US" altLang="zh-CN" i="1">
                        <a:latin typeface="Cambria Math" panose="02040503050406030204" pitchFamily="18" charset="0"/>
                      </a:rPr>
                      <m:t>=</m:t>
                    </m:r>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oMath>
                </a14:m>
                <a:r>
                  <a:rPr lang="zh-CN" altLang="en-US" dirty="0"/>
                  <a:t> 在 </a:t>
                </a:r>
                <a14:m>
                  <m:oMath xmlns:m="http://schemas.openxmlformats.org/officeDocument/2006/math">
                    <m:r>
                      <a:rPr lang="en-US" altLang="zh-CN" i="1">
                        <a:latin typeface="Cambria Math" panose="02040503050406030204" pitchFamily="18" charset="0"/>
                      </a:rPr>
                      <m:t>(</m:t>
                    </m:r>
                    <m:r>
                      <a:rPr lang="en-US" altLang="zh-CN" i="1">
                        <a:latin typeface="Cambria Math" panose="02040503050406030204" pitchFamily="18" charset="0"/>
                      </a:rPr>
                      <m:t>𝑎</m:t>
                    </m:r>
                    <m:r>
                      <a:rPr lang="en-US" altLang="zh-CN" i="1">
                        <a:latin typeface="Cambria Math" panose="02040503050406030204" pitchFamily="18" charset="0"/>
                      </a:rPr>
                      <m:t>,</m:t>
                    </m:r>
                    <m:r>
                      <a:rPr lang="en-US" altLang="zh-CN" i="1">
                        <a:latin typeface="Cambria Math" panose="02040503050406030204" pitchFamily="18" charset="0"/>
                      </a:rPr>
                      <m:t>𝑏</m:t>
                    </m:r>
                    <m:r>
                      <a:rPr lang="en-US" altLang="zh-CN" i="1">
                        <a:latin typeface="Cambria Math" panose="02040503050406030204" pitchFamily="18" charset="0"/>
                      </a:rPr>
                      <m:t>)</m:t>
                    </m:r>
                  </m:oMath>
                </a14:m>
                <a:r>
                  <a:rPr lang="zh-CN" altLang="en-US" dirty="0"/>
                  <a:t> </a:t>
                </a:r>
                <a:r>
                  <a:rPr lang="zh-CN" altLang="en-US" dirty="0" smtClean="0"/>
                  <a:t>内可导</a:t>
                </a:r>
                <a:r>
                  <a:rPr lang="en-US" altLang="zh-CN" dirty="0" smtClean="0"/>
                  <a:t>, </a:t>
                </a:r>
                <a:r>
                  <a:rPr lang="zh-CN" altLang="en-US" dirty="0"/>
                  <a:t>且在 </a:t>
                </a:r>
                <a14:m>
                  <m:oMath xmlns:m="http://schemas.openxmlformats.org/officeDocument/2006/math">
                    <m:r>
                      <a:rPr lang="en-US" altLang="zh-CN" i="1">
                        <a:latin typeface="Cambria Math" panose="02040503050406030204" pitchFamily="18" charset="0"/>
                      </a:rPr>
                      <m:t>𝑎</m:t>
                    </m:r>
                  </m:oMath>
                </a14:m>
                <a:r>
                  <a:rPr lang="zh-CN" altLang="en-US" dirty="0"/>
                  <a:t> 处</a:t>
                </a:r>
                <a:r>
                  <a:rPr lang="zh-CN" altLang="en-US" dirty="0" smtClean="0"/>
                  <a:t>左可导</a:t>
                </a:r>
                <a:r>
                  <a:rPr lang="en-US" altLang="zh-CN" dirty="0" smtClean="0"/>
                  <a:t>, </a:t>
                </a:r>
                <a:r>
                  <a:rPr lang="zh-CN" altLang="en-US" dirty="0"/>
                  <a:t>在 </a:t>
                </a:r>
                <a14:m>
                  <m:oMath xmlns:m="http://schemas.openxmlformats.org/officeDocument/2006/math">
                    <m:r>
                      <a:rPr lang="en-US" altLang="zh-CN" i="1">
                        <a:latin typeface="Cambria Math" panose="02040503050406030204" pitchFamily="18" charset="0"/>
                      </a:rPr>
                      <m:t>𝑏</m:t>
                    </m:r>
                  </m:oMath>
                </a14:m>
                <a:r>
                  <a:rPr lang="zh-CN" altLang="en-US" dirty="0"/>
                  <a:t> 处</a:t>
                </a:r>
                <a:r>
                  <a:rPr lang="zh-CN" altLang="en-US" dirty="0" smtClean="0"/>
                  <a:t>右可导</a:t>
                </a:r>
                <a:r>
                  <a:rPr lang="en-US" altLang="zh-CN" dirty="0" smtClean="0"/>
                  <a:t>, </a:t>
                </a:r>
                <a:r>
                  <a:rPr lang="zh-CN" altLang="en-US" dirty="0"/>
                  <a:t>则称 </a:t>
                </a:r>
                <a14:m>
                  <m:oMath xmlns:m="http://schemas.openxmlformats.org/officeDocument/2006/math">
                    <m:r>
                      <a:rPr lang="en-US" altLang="zh-CN" i="1">
                        <a:latin typeface="Cambria Math" panose="02040503050406030204" pitchFamily="18" charset="0"/>
                      </a:rPr>
                      <m:t>𝑦</m:t>
                    </m:r>
                    <m:r>
                      <a:rPr lang="en-US" altLang="zh-CN" i="1">
                        <a:latin typeface="Cambria Math" panose="02040503050406030204" pitchFamily="18" charset="0"/>
                      </a:rPr>
                      <m:t>=</m:t>
                    </m:r>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oMath>
                </a14:m>
                <a:r>
                  <a:rPr lang="zh-CN" altLang="en-US" dirty="0"/>
                  <a:t> 在 </a:t>
                </a:r>
                <a14:m>
                  <m:oMath xmlns:m="http://schemas.openxmlformats.org/officeDocument/2006/math">
                    <m:r>
                      <a:rPr lang="en-US" altLang="zh-CN" i="1" dirty="0">
                        <a:solidFill>
                          <a:srgbClr val="00B050"/>
                        </a:solidFill>
                        <a:latin typeface="Cambria Math" panose="02040503050406030204" pitchFamily="18" charset="0"/>
                      </a:rPr>
                      <m:t>[</m:t>
                    </m:r>
                    <m:r>
                      <a:rPr lang="en-US" altLang="zh-CN" i="1">
                        <a:solidFill>
                          <a:srgbClr val="00B050"/>
                        </a:solidFill>
                        <a:latin typeface="Cambria Math" panose="02040503050406030204" pitchFamily="18" charset="0"/>
                      </a:rPr>
                      <m:t>𝑎</m:t>
                    </m:r>
                    <m:r>
                      <a:rPr lang="en-US" altLang="zh-CN" i="1">
                        <a:solidFill>
                          <a:srgbClr val="00B050"/>
                        </a:solidFill>
                        <a:latin typeface="Cambria Math" panose="02040503050406030204" pitchFamily="18" charset="0"/>
                      </a:rPr>
                      <m:t>,</m:t>
                    </m:r>
                    <m:r>
                      <a:rPr lang="en-US" altLang="zh-CN" i="1">
                        <a:solidFill>
                          <a:srgbClr val="00B050"/>
                        </a:solidFill>
                        <a:latin typeface="Cambria Math" panose="02040503050406030204" pitchFamily="18" charset="0"/>
                      </a:rPr>
                      <m:t>𝑏</m:t>
                    </m:r>
                    <m:r>
                      <a:rPr lang="en-US" altLang="zh-CN" i="1">
                        <a:solidFill>
                          <a:srgbClr val="00B050"/>
                        </a:solidFill>
                        <a:latin typeface="Cambria Math" panose="02040503050406030204" pitchFamily="18" charset="0"/>
                      </a:rPr>
                      <m:t>]</m:t>
                    </m:r>
                  </m:oMath>
                </a14:m>
                <a:r>
                  <a:rPr lang="zh-CN" altLang="en-US" dirty="0">
                    <a:solidFill>
                      <a:srgbClr val="00B050"/>
                    </a:solidFill>
                  </a:rPr>
                  <a:t> </a:t>
                </a:r>
                <a:r>
                  <a:rPr lang="zh-CN" altLang="en-US" dirty="0" smtClean="0">
                    <a:solidFill>
                      <a:srgbClr val="00B050"/>
                    </a:solidFill>
                  </a:rPr>
                  <a:t>上可导</a:t>
                </a:r>
                <a:r>
                  <a:rPr lang="en-US" altLang="zh-CN" dirty="0" smtClean="0"/>
                  <a:t>, </a:t>
                </a:r>
                <a:r>
                  <a:rPr lang="zh-CN" altLang="en-US" dirty="0"/>
                  <a:t>或称 </a:t>
                </a:r>
                <a14:m>
                  <m:oMath xmlns:m="http://schemas.openxmlformats.org/officeDocument/2006/math">
                    <m:r>
                      <a:rPr lang="en-US" altLang="zh-CN" i="1">
                        <a:latin typeface="Cambria Math" panose="02040503050406030204" pitchFamily="18" charset="0"/>
                      </a:rPr>
                      <m:t>𝑦</m:t>
                    </m:r>
                    <m:r>
                      <a:rPr lang="en-US" altLang="zh-CN" i="1">
                        <a:latin typeface="Cambria Math" panose="02040503050406030204" pitchFamily="18" charset="0"/>
                      </a:rPr>
                      <m:t>=</m:t>
                    </m:r>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oMath>
                </a14:m>
                <a:r>
                  <a:rPr lang="en-US" altLang="zh-CN" dirty="0"/>
                  <a:t> </a:t>
                </a:r>
                <a:r>
                  <a:rPr lang="zh-CN" altLang="en-US" dirty="0"/>
                  <a:t>是 </a:t>
                </a:r>
                <a14:m>
                  <m:oMath xmlns:m="http://schemas.openxmlformats.org/officeDocument/2006/math">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𝑎</m:t>
                        </m:r>
                        <m:r>
                          <a:rPr lang="en-US" altLang="zh-CN" i="1">
                            <a:latin typeface="Cambria Math" panose="02040503050406030204" pitchFamily="18" charset="0"/>
                          </a:rPr>
                          <m:t>,</m:t>
                        </m:r>
                        <m:r>
                          <a:rPr lang="en-US" altLang="zh-CN" i="1">
                            <a:latin typeface="Cambria Math" panose="02040503050406030204" pitchFamily="18" charset="0"/>
                          </a:rPr>
                          <m:t>𝑏</m:t>
                        </m:r>
                      </m:e>
                    </m:d>
                  </m:oMath>
                </a14:m>
                <a:r>
                  <a:rPr lang="en-US" altLang="zh-CN" dirty="0"/>
                  <a:t> </a:t>
                </a:r>
                <a:r>
                  <a:rPr lang="zh-CN" altLang="en-US" dirty="0"/>
                  <a:t>上</a:t>
                </a:r>
                <a:r>
                  <a:rPr lang="zh-CN" altLang="en-US" dirty="0" smtClean="0"/>
                  <a:t>的</a:t>
                </a:r>
                <a:r>
                  <a:rPr lang="zh-CN" altLang="en-US" dirty="0" smtClean="0">
                    <a:solidFill>
                      <a:srgbClr val="00B050"/>
                    </a:solidFill>
                  </a:rPr>
                  <a:t>可导函数</a:t>
                </a:r>
                <a:r>
                  <a:rPr lang="en-US" altLang="zh-CN" dirty="0" smtClean="0"/>
                  <a:t>.</a:t>
                </a:r>
              </a:p>
              <a:p>
                <a:r>
                  <a:rPr lang="zh-CN" altLang="en-US" dirty="0"/>
                  <a:t>类似地</a:t>
                </a:r>
                <a:r>
                  <a:rPr lang="en-US" altLang="zh-CN" dirty="0"/>
                  <a:t>, </a:t>
                </a:r>
                <a:r>
                  <a:rPr lang="zh-CN" altLang="en-US" dirty="0"/>
                  <a:t>我们可以定义在半开半闭区间上</a:t>
                </a:r>
                <a:r>
                  <a:rPr lang="zh-CN" altLang="en-US" dirty="0" smtClean="0"/>
                  <a:t>的</a:t>
                </a:r>
                <a:r>
                  <a:rPr lang="zh-CN" altLang="en-US" dirty="0"/>
                  <a:t>可导</a:t>
                </a:r>
                <a:r>
                  <a:rPr lang="zh-CN" altLang="en-US" dirty="0" smtClean="0"/>
                  <a:t>性</a:t>
                </a:r>
                <a:r>
                  <a:rPr lang="en-US" altLang="zh-CN" dirty="0" smtClean="0"/>
                  <a:t>.</a:t>
                </a:r>
                <a:endParaRPr lang="en-US" altLang="zh-CN" dirty="0"/>
              </a:p>
            </p:txBody>
          </p:sp>
        </mc:Choice>
        <mc:Fallback xmlns="">
          <p:sp>
            <p:nvSpPr>
              <p:cNvPr id="4" name="文本占位符 3"/>
              <p:cNvSpPr>
                <a:spLocks noGrp="1" noRot="1" noChangeAspect="1" noMove="1" noResize="1" noEditPoints="1" noAdjustHandles="1" noChangeArrowheads="1" noChangeShapeType="1" noTextEdit="1"/>
              </p:cNvSpPr>
              <p:nvPr>
                <p:ph type="body" sz="quarter" idx="10"/>
              </p:nvPr>
            </p:nvSpPr>
            <p:spPr>
              <a:blipFill>
                <a:blip r:embed="rId2"/>
                <a:stretch>
                  <a:fillRect l="-621" t="-70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7521313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fade">
                                      <p:cBhvr>
                                        <p:cTn id="32" dur="500"/>
                                        <p:tgtEl>
                                          <p:spTgt spid="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Effect transition="in" filter="fade">
                                      <p:cBhvr>
                                        <p:cTn id="37"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文本占位符 3"/>
              <p:cNvSpPr>
                <a:spLocks noGrp="1"/>
              </p:cNvSpPr>
              <p:nvPr>
                <p:ph type="body" sz="quarter" idx="10"/>
              </p:nvPr>
            </p:nvSpPr>
            <p:spPr/>
            <p:txBody>
              <a:bodyPr>
                <a:normAutofit/>
              </a:bodyPr>
              <a:lstStyle/>
              <a:p>
                <a:r>
                  <a:rPr lang="zh-CN" altLang="en-US" dirty="0" smtClean="0"/>
                  <a:t>如果函数 </a:t>
                </a:r>
                <a14:m>
                  <m:oMath xmlns:m="http://schemas.openxmlformats.org/officeDocument/2006/math">
                    <m:r>
                      <a:rPr lang="en-US" altLang="zh-CN" b="0" i="1" smtClean="0">
                        <a:latin typeface="Cambria Math" panose="02040503050406030204" pitchFamily="18" charset="0"/>
                      </a:rPr>
                      <m:t>𝑦</m:t>
                    </m:r>
                    <m:r>
                      <a:rPr lang="en-US" altLang="zh-CN" b="0" i="1" smtClean="0">
                        <a:latin typeface="Cambria Math" panose="02040503050406030204" pitchFamily="18" charset="0"/>
                      </a:rPr>
                      <m:t>=</m:t>
                    </m:r>
                    <m:r>
                      <a:rPr lang="en-US" altLang="zh-CN" b="0" i="1" smtClean="0">
                        <a:latin typeface="Cambria Math" panose="02040503050406030204" pitchFamily="18" charset="0"/>
                      </a:rPr>
                      <m:t>𝑓</m:t>
                    </m:r>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oMath>
                </a14:m>
                <a:r>
                  <a:rPr lang="zh-CN" altLang="en-US" dirty="0" smtClean="0"/>
                  <a:t> 在一段区间内</a:t>
                </a:r>
                <a:r>
                  <a:rPr lang="en-US" altLang="zh-CN" dirty="0" smtClean="0"/>
                  <a:t>(</a:t>
                </a:r>
                <a:r>
                  <a:rPr lang="zh-CN" altLang="en-US" dirty="0" smtClean="0"/>
                  <a:t>上</a:t>
                </a:r>
                <a:r>
                  <a:rPr lang="en-US" altLang="zh-CN" dirty="0" smtClean="0"/>
                  <a:t>)</a:t>
                </a:r>
                <a:r>
                  <a:rPr lang="zh-CN" altLang="en-US" dirty="0" smtClean="0"/>
                  <a:t>可导</a:t>
                </a:r>
                <a:r>
                  <a:rPr lang="en-US" altLang="zh-CN" dirty="0" smtClean="0"/>
                  <a:t>, </a:t>
                </a:r>
                <a:r>
                  <a:rPr lang="zh-CN" altLang="en-US" dirty="0" smtClean="0"/>
                  <a:t>则在</a:t>
                </a:r>
                <a:r>
                  <a:rPr lang="zh-CN" altLang="en-US" dirty="0" smtClean="0">
                    <a:solidFill>
                      <a:srgbClr val="FF0000"/>
                    </a:solidFill>
                  </a:rPr>
                  <a:t>每一点 </a:t>
                </a:r>
                <a14:m>
                  <m:oMath xmlns:m="http://schemas.openxmlformats.org/officeDocument/2006/math">
                    <m:r>
                      <a:rPr lang="en-US" altLang="zh-CN" i="1" dirty="0" smtClean="0">
                        <a:solidFill>
                          <a:srgbClr val="FF0000"/>
                        </a:solidFill>
                        <a:latin typeface="Cambria Math" panose="02040503050406030204" pitchFamily="18" charset="0"/>
                      </a:rPr>
                      <m:t>𝑥</m:t>
                    </m:r>
                  </m:oMath>
                </a14:m>
                <a:r>
                  <a:rPr lang="en-US" altLang="zh-CN" dirty="0" smtClean="0">
                    <a:solidFill>
                      <a:srgbClr val="FF0000"/>
                    </a:solidFill>
                  </a:rPr>
                  <a:t> </a:t>
                </a:r>
                <a:r>
                  <a:rPr lang="zh-CN" altLang="en-US" dirty="0" smtClean="0">
                    <a:solidFill>
                      <a:srgbClr val="FF0000"/>
                    </a:solidFill>
                  </a:rPr>
                  <a:t>的导数会随着 </a:t>
                </a:r>
                <a14:m>
                  <m:oMath xmlns:m="http://schemas.openxmlformats.org/officeDocument/2006/math">
                    <m:r>
                      <a:rPr lang="en-US" altLang="zh-CN" i="1" dirty="0" smtClean="0">
                        <a:solidFill>
                          <a:srgbClr val="FF0000"/>
                        </a:solidFill>
                        <a:latin typeface="Cambria Math" panose="02040503050406030204" pitchFamily="18" charset="0"/>
                      </a:rPr>
                      <m:t>𝑥</m:t>
                    </m:r>
                  </m:oMath>
                </a14:m>
                <a:r>
                  <a:rPr lang="en-US" altLang="zh-CN" dirty="0" smtClean="0">
                    <a:solidFill>
                      <a:srgbClr val="FF0000"/>
                    </a:solidFill>
                  </a:rPr>
                  <a:t> </a:t>
                </a:r>
                <a:r>
                  <a:rPr lang="zh-CN" altLang="en-US" dirty="0" smtClean="0">
                    <a:solidFill>
                      <a:srgbClr val="FF0000"/>
                    </a:solidFill>
                  </a:rPr>
                  <a:t>的不同而变化</a:t>
                </a:r>
                <a:r>
                  <a:rPr lang="en-US" altLang="zh-CN" dirty="0" smtClean="0"/>
                  <a:t>, </a:t>
                </a:r>
                <a:r>
                  <a:rPr lang="zh-CN" altLang="en-US" dirty="0" smtClean="0"/>
                  <a:t>其导数值仍然是 </a:t>
                </a:r>
                <a14:m>
                  <m:oMath xmlns:m="http://schemas.openxmlformats.org/officeDocument/2006/math">
                    <m:r>
                      <a:rPr lang="en-US" altLang="zh-CN" i="1" dirty="0" smtClean="0">
                        <a:latin typeface="Cambria Math" panose="02040503050406030204" pitchFamily="18" charset="0"/>
                      </a:rPr>
                      <m:t>𝑥</m:t>
                    </m:r>
                  </m:oMath>
                </a14:m>
                <a:r>
                  <a:rPr lang="en-US" altLang="zh-CN" dirty="0" smtClean="0"/>
                  <a:t> </a:t>
                </a:r>
                <a:r>
                  <a:rPr lang="zh-CN" altLang="en-US" dirty="0" smtClean="0"/>
                  <a:t>的函数</a:t>
                </a:r>
                <a:r>
                  <a:rPr lang="en-US" altLang="zh-CN" dirty="0" smtClean="0"/>
                  <a:t>, </a:t>
                </a:r>
                <a:r>
                  <a:rPr lang="zh-CN" altLang="en-US" dirty="0" smtClean="0"/>
                  <a:t>称为</a:t>
                </a:r>
                <a:r>
                  <a:rPr lang="zh-CN" altLang="en-US" dirty="0" smtClean="0">
                    <a:solidFill>
                      <a:srgbClr val="00B050"/>
                    </a:solidFill>
                  </a:rPr>
                  <a:t>函数 </a:t>
                </a:r>
                <a14:m>
                  <m:oMath xmlns:m="http://schemas.openxmlformats.org/officeDocument/2006/math">
                    <m:r>
                      <a:rPr lang="en-US" altLang="zh-CN" b="0" i="1" smtClean="0">
                        <a:solidFill>
                          <a:srgbClr val="00B050"/>
                        </a:solidFill>
                        <a:latin typeface="Cambria Math" panose="02040503050406030204" pitchFamily="18" charset="0"/>
                      </a:rPr>
                      <m:t>𝑦</m:t>
                    </m:r>
                    <m:r>
                      <a:rPr lang="en-US" altLang="zh-CN" b="0" i="1" smtClean="0">
                        <a:solidFill>
                          <a:srgbClr val="00B050"/>
                        </a:solidFill>
                        <a:latin typeface="Cambria Math" panose="02040503050406030204" pitchFamily="18" charset="0"/>
                      </a:rPr>
                      <m:t>=</m:t>
                    </m:r>
                    <m:r>
                      <a:rPr lang="en-US" altLang="zh-CN" b="0" i="1" smtClean="0">
                        <a:solidFill>
                          <a:srgbClr val="00B050"/>
                        </a:solidFill>
                        <a:latin typeface="Cambria Math" panose="02040503050406030204" pitchFamily="18" charset="0"/>
                      </a:rPr>
                      <m:t>𝑓</m:t>
                    </m:r>
                    <m:d>
                      <m:dPr>
                        <m:ctrlPr>
                          <a:rPr lang="en-US" altLang="zh-CN" b="0" i="1" smtClean="0">
                            <a:solidFill>
                              <a:srgbClr val="00B050"/>
                            </a:solidFill>
                            <a:latin typeface="Cambria Math" panose="02040503050406030204" pitchFamily="18" charset="0"/>
                          </a:rPr>
                        </m:ctrlPr>
                      </m:dPr>
                      <m:e>
                        <m:r>
                          <a:rPr lang="en-US" altLang="zh-CN" b="0" i="1" smtClean="0">
                            <a:solidFill>
                              <a:srgbClr val="00B050"/>
                            </a:solidFill>
                            <a:latin typeface="Cambria Math" panose="02040503050406030204" pitchFamily="18" charset="0"/>
                          </a:rPr>
                          <m:t>𝑥</m:t>
                        </m:r>
                      </m:e>
                    </m:d>
                  </m:oMath>
                </a14:m>
                <a:r>
                  <a:rPr lang="zh-CN" altLang="en-US" dirty="0" smtClean="0">
                    <a:solidFill>
                      <a:srgbClr val="00B050"/>
                    </a:solidFill>
                  </a:rPr>
                  <a:t> 在该区间内</a:t>
                </a:r>
                <a:r>
                  <a:rPr lang="en-US" altLang="zh-CN" dirty="0" smtClean="0">
                    <a:solidFill>
                      <a:srgbClr val="00B050"/>
                    </a:solidFill>
                  </a:rPr>
                  <a:t>(</a:t>
                </a:r>
                <a:r>
                  <a:rPr lang="zh-CN" altLang="en-US" dirty="0" smtClean="0">
                    <a:solidFill>
                      <a:srgbClr val="00B050"/>
                    </a:solidFill>
                  </a:rPr>
                  <a:t>上</a:t>
                </a:r>
                <a:r>
                  <a:rPr lang="en-US" altLang="zh-CN" dirty="0" smtClean="0">
                    <a:solidFill>
                      <a:srgbClr val="00B050"/>
                    </a:solidFill>
                  </a:rPr>
                  <a:t>)</a:t>
                </a:r>
                <a:r>
                  <a:rPr lang="zh-CN" altLang="en-US" dirty="0" smtClean="0">
                    <a:solidFill>
                      <a:srgbClr val="00B050"/>
                    </a:solidFill>
                  </a:rPr>
                  <a:t>的导函数</a:t>
                </a:r>
                <a:r>
                  <a:rPr lang="en-US" altLang="zh-CN" dirty="0" smtClean="0"/>
                  <a:t>, </a:t>
                </a:r>
                <a:r>
                  <a:rPr lang="zh-CN" altLang="en-US" dirty="0" smtClean="0"/>
                  <a:t>简称为</a:t>
                </a:r>
                <a:r>
                  <a:rPr lang="zh-CN" altLang="en-US" dirty="0" smtClean="0">
                    <a:solidFill>
                      <a:srgbClr val="00B050"/>
                    </a:solidFill>
                  </a:rPr>
                  <a:t>函数的导数</a:t>
                </a:r>
                <a:r>
                  <a:rPr lang="en-US" altLang="zh-CN" dirty="0" smtClean="0"/>
                  <a:t>, </a:t>
                </a:r>
                <a:r>
                  <a:rPr lang="zh-CN" altLang="en-US" dirty="0" smtClean="0"/>
                  <a:t>记作 </a:t>
                </a:r>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𝑓</m:t>
                        </m:r>
                      </m:e>
                      <m:sup>
                        <m:r>
                          <a:rPr lang="en-US" altLang="zh-CN" b="0" i="1" smtClean="0">
                            <a:latin typeface="Cambria Math" panose="02040503050406030204" pitchFamily="18" charset="0"/>
                          </a:rPr>
                          <m:t>′</m:t>
                        </m:r>
                      </m:sup>
                    </m:sSup>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𝑦</m:t>
                        </m:r>
                      </m:e>
                      <m:sup>
                        <m:r>
                          <a:rPr lang="en-US" altLang="zh-CN" b="0" i="1" smtClean="0">
                            <a:latin typeface="Cambria Math" panose="02040503050406030204" pitchFamily="18" charset="0"/>
                          </a:rPr>
                          <m:t>′</m:t>
                        </m:r>
                      </m:sup>
                    </m:sSup>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m:rPr>
                            <m:sty m:val="p"/>
                          </m:rPr>
                          <a:rPr lang="en-US" altLang="zh-CN" b="0" i="0" smtClean="0">
                            <a:latin typeface="Cambria Math" panose="02040503050406030204" pitchFamily="18" charset="0"/>
                          </a:rPr>
                          <m:t>d</m:t>
                        </m:r>
                        <m:r>
                          <a:rPr lang="en-US" altLang="zh-CN" b="0" i="1" smtClean="0">
                            <a:latin typeface="Cambria Math" panose="02040503050406030204" pitchFamily="18" charset="0"/>
                          </a:rPr>
                          <m:t>𝑦</m:t>
                        </m:r>
                      </m:num>
                      <m:den>
                        <m:r>
                          <m:rPr>
                            <m:sty m:val="p"/>
                          </m:rPr>
                          <a:rPr lang="en-US" altLang="zh-CN" b="0" i="0" smtClean="0">
                            <a:latin typeface="Cambria Math" panose="02040503050406030204" pitchFamily="18" charset="0"/>
                          </a:rPr>
                          <m:t>d</m:t>
                        </m:r>
                        <m:r>
                          <a:rPr lang="en-US" altLang="zh-CN" b="0" i="1" smtClean="0">
                            <a:latin typeface="Cambria Math" panose="02040503050406030204" pitchFamily="18" charset="0"/>
                          </a:rPr>
                          <m:t>𝑥</m:t>
                        </m:r>
                      </m:den>
                    </m:f>
                  </m:oMath>
                </a14:m>
                <a:r>
                  <a:rPr lang="zh-CN" altLang="en-US" dirty="0" smtClean="0"/>
                  <a:t> 或 </a:t>
                </a:r>
                <a14:m>
                  <m:oMath xmlns:m="http://schemas.openxmlformats.org/officeDocument/2006/math">
                    <m:f>
                      <m:fPr>
                        <m:ctrlPr>
                          <a:rPr lang="en-US" altLang="zh-CN" b="0" i="1" smtClean="0">
                            <a:latin typeface="Cambria Math" panose="02040503050406030204" pitchFamily="18" charset="0"/>
                          </a:rPr>
                        </m:ctrlPr>
                      </m:fPr>
                      <m:num>
                        <m:r>
                          <m:rPr>
                            <m:sty m:val="p"/>
                          </m:rPr>
                          <a:rPr lang="en-US" altLang="zh-CN" b="0" i="0" smtClean="0">
                            <a:latin typeface="Cambria Math" panose="02040503050406030204" pitchFamily="18" charset="0"/>
                          </a:rPr>
                          <m:t>d</m:t>
                        </m:r>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num>
                      <m:den>
                        <m:r>
                          <m:rPr>
                            <m:sty m:val="p"/>
                          </m:rPr>
                          <a:rPr lang="en-US" altLang="zh-CN" b="0" i="0" smtClean="0">
                            <a:latin typeface="Cambria Math" panose="02040503050406030204" pitchFamily="18" charset="0"/>
                          </a:rPr>
                          <m:t>d</m:t>
                        </m:r>
                        <m:r>
                          <a:rPr lang="en-US" altLang="zh-CN" b="0" i="1" smtClean="0">
                            <a:latin typeface="Cambria Math" panose="02040503050406030204" pitchFamily="18" charset="0"/>
                          </a:rPr>
                          <m:t>𝑥</m:t>
                        </m:r>
                      </m:den>
                    </m:f>
                  </m:oMath>
                </a14:m>
                <a:r>
                  <a:rPr lang="en-US" altLang="zh-CN" dirty="0" smtClean="0"/>
                  <a:t>, </a:t>
                </a:r>
                <a:r>
                  <a:rPr lang="zh-CN" altLang="en-US" dirty="0" smtClean="0"/>
                  <a:t>即</a:t>
                </a:r>
                <a:endParaRPr lang="en-US" altLang="zh-CN" dirty="0" smtClean="0"/>
              </a:p>
              <a:p>
                <a:pPr marL="0" indent="0">
                  <a:buNone/>
                </a:pPr>
                <a14:m>
                  <m:oMathPara xmlns:m="http://schemas.openxmlformats.org/officeDocument/2006/math">
                    <m:oMathParaPr>
                      <m:jc m:val="centerGroup"/>
                    </m:oMathParaPr>
                    <m:oMath xmlns:m="http://schemas.openxmlformats.org/officeDocument/2006/math">
                      <m:sSup>
                        <m:sSupPr>
                          <m:ctrlPr>
                            <a:rPr lang="en-US" altLang="zh-CN" b="0" i="1" smtClean="0">
                              <a:solidFill>
                                <a:srgbClr val="FF0000"/>
                              </a:solidFill>
                              <a:latin typeface="Cambria Math" panose="02040503050406030204" pitchFamily="18" charset="0"/>
                            </a:rPr>
                          </m:ctrlPr>
                        </m:sSupPr>
                        <m:e>
                          <m:r>
                            <a:rPr lang="en-US" altLang="zh-CN" b="0" i="1" smtClean="0">
                              <a:solidFill>
                                <a:srgbClr val="FF0000"/>
                              </a:solidFill>
                              <a:latin typeface="Cambria Math" panose="02040503050406030204" pitchFamily="18" charset="0"/>
                            </a:rPr>
                            <m:t>𝑓</m:t>
                          </m:r>
                        </m:e>
                        <m:sup>
                          <m:r>
                            <a:rPr lang="en-US" altLang="zh-CN" b="0" i="1" smtClean="0">
                              <a:solidFill>
                                <a:srgbClr val="FF0000"/>
                              </a:solidFill>
                              <a:latin typeface="Cambria Math" panose="02040503050406030204" pitchFamily="18" charset="0"/>
                            </a:rPr>
                            <m:t>′</m:t>
                          </m:r>
                        </m:sup>
                      </m:sSup>
                      <m:d>
                        <m:dPr>
                          <m:ctrlPr>
                            <a:rPr lang="en-US" altLang="zh-CN" b="0" i="1" smtClean="0">
                              <a:solidFill>
                                <a:srgbClr val="FF0000"/>
                              </a:solidFill>
                              <a:latin typeface="Cambria Math" panose="02040503050406030204" pitchFamily="18" charset="0"/>
                            </a:rPr>
                          </m:ctrlPr>
                        </m:dPr>
                        <m:e>
                          <m:r>
                            <a:rPr lang="en-US" altLang="zh-CN" b="0" i="1" smtClean="0">
                              <a:solidFill>
                                <a:srgbClr val="FF0000"/>
                              </a:solidFill>
                              <a:latin typeface="Cambria Math" panose="02040503050406030204" pitchFamily="18" charset="0"/>
                            </a:rPr>
                            <m:t>𝑥</m:t>
                          </m:r>
                        </m:e>
                      </m:d>
                      <m:r>
                        <a:rPr lang="en-US" altLang="zh-CN" b="0" i="1" smtClean="0">
                          <a:solidFill>
                            <a:srgbClr val="FF0000"/>
                          </a:solidFill>
                          <a:latin typeface="Cambria Math" panose="02040503050406030204" pitchFamily="18" charset="0"/>
                        </a:rPr>
                        <m:t>=</m:t>
                      </m:r>
                      <m:func>
                        <m:funcPr>
                          <m:ctrlPr>
                            <a:rPr lang="en-US" altLang="zh-CN" b="0" i="1" smtClean="0">
                              <a:solidFill>
                                <a:srgbClr val="FF0000"/>
                              </a:solidFill>
                              <a:latin typeface="Cambria Math" panose="02040503050406030204" pitchFamily="18" charset="0"/>
                            </a:rPr>
                          </m:ctrlPr>
                        </m:funcPr>
                        <m:fName>
                          <m:limLow>
                            <m:limLowPr>
                              <m:ctrlPr>
                                <a:rPr lang="en-US" altLang="zh-CN" b="0" i="1" smtClean="0">
                                  <a:solidFill>
                                    <a:srgbClr val="FF0000"/>
                                  </a:solidFill>
                                  <a:latin typeface="Cambria Math" panose="02040503050406030204" pitchFamily="18" charset="0"/>
                                </a:rPr>
                              </m:ctrlPr>
                            </m:limLowPr>
                            <m:e>
                              <m:r>
                                <m:rPr>
                                  <m:sty m:val="p"/>
                                </m:rPr>
                                <a:rPr lang="en-US" altLang="zh-CN" b="0" i="0" smtClean="0">
                                  <a:solidFill>
                                    <a:srgbClr val="FF0000"/>
                                  </a:solidFill>
                                  <a:latin typeface="Cambria Math" panose="02040503050406030204" pitchFamily="18" charset="0"/>
                                </a:rPr>
                                <m:t>lim</m:t>
                              </m:r>
                            </m:e>
                            <m:lim>
                              <m:r>
                                <m:rPr>
                                  <m:sty m:val="p"/>
                                </m:rPr>
                                <a:rPr lang="en-US" altLang="zh-CN" b="0" i="0" smtClean="0">
                                  <a:solidFill>
                                    <a:srgbClr val="FF0000"/>
                                  </a:solidFill>
                                  <a:latin typeface="Cambria Math" panose="02040503050406030204" pitchFamily="18" charset="0"/>
                                </a:rPr>
                                <m:t>Δ</m:t>
                              </m:r>
                              <m:r>
                                <a:rPr lang="en-US" altLang="zh-CN" b="0" i="1" smtClean="0">
                                  <a:solidFill>
                                    <a:srgbClr val="FF0000"/>
                                  </a:solidFill>
                                  <a:latin typeface="Cambria Math" panose="02040503050406030204" pitchFamily="18" charset="0"/>
                                </a:rPr>
                                <m:t>𝑥</m:t>
                              </m:r>
                              <m:r>
                                <a:rPr lang="en-US" altLang="zh-CN" b="0" i="1" smtClean="0">
                                  <a:solidFill>
                                    <a:srgbClr val="FF0000"/>
                                  </a:solidFill>
                                  <a:latin typeface="Cambria Math" panose="02040503050406030204" pitchFamily="18" charset="0"/>
                                </a:rPr>
                                <m:t>→0</m:t>
                              </m:r>
                            </m:lim>
                          </m:limLow>
                        </m:fName>
                        <m:e>
                          <m:f>
                            <m:fPr>
                              <m:ctrlPr>
                                <a:rPr lang="en-US" altLang="zh-CN" b="0" i="1" smtClean="0">
                                  <a:solidFill>
                                    <a:srgbClr val="FF0000"/>
                                  </a:solidFill>
                                  <a:latin typeface="Cambria Math" panose="02040503050406030204" pitchFamily="18" charset="0"/>
                                </a:rPr>
                              </m:ctrlPr>
                            </m:fPr>
                            <m:num>
                              <m:r>
                                <a:rPr lang="en-US" altLang="zh-CN" b="0" i="1" smtClean="0">
                                  <a:solidFill>
                                    <a:srgbClr val="FF0000"/>
                                  </a:solidFill>
                                  <a:latin typeface="Cambria Math" panose="02040503050406030204" pitchFamily="18" charset="0"/>
                                </a:rPr>
                                <m:t>𝑓</m:t>
                              </m:r>
                              <m:d>
                                <m:dPr>
                                  <m:ctrlPr>
                                    <a:rPr lang="en-US" altLang="zh-CN" b="0" i="1" smtClean="0">
                                      <a:solidFill>
                                        <a:srgbClr val="FF0000"/>
                                      </a:solidFill>
                                      <a:latin typeface="Cambria Math" panose="02040503050406030204" pitchFamily="18" charset="0"/>
                                    </a:rPr>
                                  </m:ctrlPr>
                                </m:dPr>
                                <m:e>
                                  <m:r>
                                    <a:rPr lang="en-US" altLang="zh-CN" b="0" i="1" smtClean="0">
                                      <a:solidFill>
                                        <a:srgbClr val="FF0000"/>
                                      </a:solidFill>
                                      <a:latin typeface="Cambria Math" panose="02040503050406030204" pitchFamily="18" charset="0"/>
                                    </a:rPr>
                                    <m:t>𝑥</m:t>
                                  </m:r>
                                  <m:r>
                                    <a:rPr lang="en-US" altLang="zh-CN" b="0" i="1" smtClean="0">
                                      <a:solidFill>
                                        <a:srgbClr val="FF0000"/>
                                      </a:solidFill>
                                      <a:latin typeface="Cambria Math" panose="02040503050406030204" pitchFamily="18" charset="0"/>
                                    </a:rPr>
                                    <m:t>+</m:t>
                                  </m:r>
                                  <m:r>
                                    <m:rPr>
                                      <m:sty m:val="p"/>
                                    </m:rPr>
                                    <a:rPr lang="en-US" altLang="zh-CN" b="0" i="0" smtClean="0">
                                      <a:solidFill>
                                        <a:srgbClr val="FF0000"/>
                                      </a:solidFill>
                                      <a:latin typeface="Cambria Math" panose="02040503050406030204" pitchFamily="18" charset="0"/>
                                    </a:rPr>
                                    <m:t>Δ</m:t>
                                  </m:r>
                                  <m:r>
                                    <a:rPr lang="en-US" altLang="zh-CN" b="0" i="1" smtClean="0">
                                      <a:solidFill>
                                        <a:srgbClr val="FF0000"/>
                                      </a:solidFill>
                                      <a:latin typeface="Cambria Math" panose="02040503050406030204" pitchFamily="18" charset="0"/>
                                    </a:rPr>
                                    <m:t>𝑥</m:t>
                                  </m:r>
                                </m:e>
                              </m:d>
                              <m:r>
                                <a:rPr lang="en-US" altLang="zh-CN" b="0" i="1" smtClean="0">
                                  <a:solidFill>
                                    <a:srgbClr val="FF0000"/>
                                  </a:solidFill>
                                  <a:latin typeface="Cambria Math" panose="02040503050406030204" pitchFamily="18" charset="0"/>
                                </a:rPr>
                                <m:t>−</m:t>
                              </m:r>
                              <m:r>
                                <a:rPr lang="en-US" altLang="zh-CN" b="0" i="1" smtClean="0">
                                  <a:solidFill>
                                    <a:srgbClr val="FF0000"/>
                                  </a:solidFill>
                                  <a:latin typeface="Cambria Math" panose="02040503050406030204" pitchFamily="18" charset="0"/>
                                </a:rPr>
                                <m:t>𝑓</m:t>
                              </m:r>
                              <m:d>
                                <m:dPr>
                                  <m:ctrlPr>
                                    <a:rPr lang="en-US" altLang="zh-CN" b="0" i="1" smtClean="0">
                                      <a:solidFill>
                                        <a:srgbClr val="FF0000"/>
                                      </a:solidFill>
                                      <a:latin typeface="Cambria Math" panose="02040503050406030204" pitchFamily="18" charset="0"/>
                                    </a:rPr>
                                  </m:ctrlPr>
                                </m:dPr>
                                <m:e>
                                  <m:r>
                                    <a:rPr lang="en-US" altLang="zh-CN" b="0" i="1" smtClean="0">
                                      <a:solidFill>
                                        <a:srgbClr val="FF0000"/>
                                      </a:solidFill>
                                      <a:latin typeface="Cambria Math" panose="02040503050406030204" pitchFamily="18" charset="0"/>
                                    </a:rPr>
                                    <m:t>𝑥</m:t>
                                  </m:r>
                                </m:e>
                              </m:d>
                            </m:num>
                            <m:den>
                              <m:r>
                                <m:rPr>
                                  <m:sty m:val="p"/>
                                </m:rPr>
                                <a:rPr lang="en-US" altLang="zh-CN" b="0" i="0" smtClean="0">
                                  <a:solidFill>
                                    <a:srgbClr val="FF0000"/>
                                  </a:solidFill>
                                  <a:latin typeface="Cambria Math" panose="02040503050406030204" pitchFamily="18" charset="0"/>
                                </a:rPr>
                                <m:t>Δ</m:t>
                              </m:r>
                              <m:r>
                                <a:rPr lang="en-US" altLang="zh-CN" b="0" i="1" smtClean="0">
                                  <a:solidFill>
                                    <a:srgbClr val="FF0000"/>
                                  </a:solidFill>
                                  <a:latin typeface="Cambria Math" panose="02040503050406030204" pitchFamily="18" charset="0"/>
                                </a:rPr>
                                <m:t>𝑥</m:t>
                              </m:r>
                            </m:den>
                          </m:f>
                        </m:e>
                      </m:func>
                    </m:oMath>
                  </m:oMathPara>
                </a14:m>
                <a:endParaRPr lang="en-US" altLang="zh-CN" dirty="0" smtClean="0"/>
              </a:p>
              <a:p>
                <a:r>
                  <a:rPr lang="zh-CN" altLang="en-US" dirty="0"/>
                  <a:t>并</a:t>
                </a:r>
                <a:r>
                  <a:rPr lang="zh-CN" altLang="en-US" dirty="0" smtClean="0"/>
                  <a:t>有 </a:t>
                </a:r>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𝑓</m:t>
                        </m:r>
                      </m:e>
                      <m:sup>
                        <m:r>
                          <a:rPr lang="en-US" altLang="zh-CN" b="0" i="1" smtClean="0">
                            <a:latin typeface="Cambria Math" panose="02040503050406030204" pitchFamily="18" charset="0"/>
                          </a:rPr>
                          <m:t>′</m:t>
                        </m:r>
                      </m:sup>
                    </m:sSup>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sSub>
                      <m:sSubPr>
                        <m:ctrlPr>
                          <a:rPr lang="en-US" altLang="zh-CN" b="0" i="1" smtClean="0">
                            <a:latin typeface="Cambria Math" panose="02040503050406030204" pitchFamily="18" charset="0"/>
                          </a:rPr>
                        </m:ctrlPr>
                      </m:sSubPr>
                      <m:e>
                        <m:d>
                          <m:dPr>
                            <m:begChr m:val=""/>
                            <m:endChr m:val="|"/>
                            <m:ctrlPr>
                              <a:rPr lang="en-US" altLang="zh-CN" b="0" i="1" smtClean="0">
                                <a:latin typeface="Cambria Math" panose="02040503050406030204" pitchFamily="18" charset="0"/>
                              </a:rPr>
                            </m:ctrlPr>
                          </m:dPr>
                          <m:e>
                            <m:r>
                              <a:rPr lang="zh-CN" altLang="en-US">
                                <a:latin typeface="Cambria Math" panose="02040503050406030204" pitchFamily="18" charset="0"/>
                              </a:rPr>
                              <m:t>​</m:t>
                            </m:r>
                          </m:e>
                        </m:d>
                      </m:e>
                      <m:sub>
                        <m:r>
                          <a:rPr lang="en-US" altLang="zh-CN" b="0" i="1" smtClean="0">
                            <a:latin typeface="Cambria Math" panose="02040503050406030204" pitchFamily="18" charset="0"/>
                          </a:rPr>
                          <m:t>𝑥</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sub>
                    </m:sSub>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𝑓</m:t>
                        </m:r>
                      </m:e>
                      <m:sup>
                        <m:r>
                          <a:rPr lang="en-US" altLang="zh-CN" b="0" i="1" smtClean="0">
                            <a:latin typeface="Cambria Math" panose="02040503050406030204" pitchFamily="18" charset="0"/>
                          </a:rPr>
                          <m:t>′</m:t>
                        </m:r>
                      </m:sup>
                    </m:sSup>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e>
                    </m:d>
                  </m:oMath>
                </a14:m>
                <a:r>
                  <a:rPr lang="en-US" altLang="zh-CN" dirty="0" smtClean="0"/>
                  <a:t>.</a:t>
                </a:r>
              </a:p>
              <a:p>
                <a:r>
                  <a:rPr lang="zh-CN" altLang="en-US" dirty="0" smtClean="0"/>
                  <a:t>由此可知左右导数不能</a:t>
                </a:r>
                <a:r>
                  <a:rPr lang="zh-CN" altLang="en-US" dirty="0"/>
                  <a:t>写成 </a:t>
                </a:r>
                <a14:m>
                  <m:oMath xmlns:m="http://schemas.openxmlformats.org/officeDocument/2006/math">
                    <m:sSup>
                      <m:sSupPr>
                        <m:ctrlPr>
                          <a:rPr lang="en-US" altLang="zh-CN" i="1">
                            <a:latin typeface="Cambria Math" panose="02040503050406030204" pitchFamily="18" charset="0"/>
                          </a:rPr>
                        </m:ctrlPr>
                      </m:sSupPr>
                      <m:e>
                        <m:r>
                          <a:rPr lang="en-US" altLang="zh-CN" i="1">
                            <a:latin typeface="Cambria Math" panose="02040503050406030204" pitchFamily="18" charset="0"/>
                          </a:rPr>
                          <m:t>𝑓</m:t>
                        </m:r>
                      </m:e>
                      <m:sup>
                        <m:r>
                          <a:rPr lang="en-US" altLang="zh-CN" i="1">
                            <a:latin typeface="Cambria Math" panose="02040503050406030204" pitchFamily="18" charset="0"/>
                          </a:rPr>
                          <m:t>′</m:t>
                        </m:r>
                      </m:sup>
                    </m:sSup>
                    <m:d>
                      <m:dPr>
                        <m:ctrlPr>
                          <a:rPr lang="en-US" altLang="zh-CN" i="1">
                            <a:latin typeface="Cambria Math" panose="02040503050406030204" pitchFamily="18" charset="0"/>
                          </a:rPr>
                        </m:ctrlPr>
                      </m:dPr>
                      <m:e>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𝑥</m:t>
                            </m:r>
                          </m:e>
                          <m:sub>
                            <m:r>
                              <a:rPr lang="en-US" altLang="zh-CN" i="1">
                                <a:latin typeface="Cambria Math" panose="02040503050406030204" pitchFamily="18" charset="0"/>
                              </a:rPr>
                              <m:t>0</m:t>
                            </m:r>
                          </m:sub>
                          <m:sup>
                            <m:r>
                              <a:rPr lang="en-US" altLang="zh-CN" i="1">
                                <a:latin typeface="Cambria Math" panose="02040503050406030204" pitchFamily="18" charset="0"/>
                              </a:rPr>
                              <m:t>−</m:t>
                            </m:r>
                          </m:sup>
                        </m:sSubSup>
                      </m:e>
                    </m:d>
                  </m:oMath>
                </a14:m>
                <a:r>
                  <a:rPr lang="en-US" altLang="zh-CN" dirty="0"/>
                  <a:t> </a:t>
                </a:r>
                <a:r>
                  <a:rPr lang="zh-CN" altLang="en-US" dirty="0"/>
                  <a:t>和 </a:t>
                </a:r>
                <a14:m>
                  <m:oMath xmlns:m="http://schemas.openxmlformats.org/officeDocument/2006/math">
                    <m:sSup>
                      <m:sSupPr>
                        <m:ctrlPr>
                          <a:rPr lang="en-US" altLang="zh-CN" i="1">
                            <a:latin typeface="Cambria Math" panose="02040503050406030204" pitchFamily="18" charset="0"/>
                          </a:rPr>
                        </m:ctrlPr>
                      </m:sSupPr>
                      <m:e>
                        <m:r>
                          <a:rPr lang="en-US" altLang="zh-CN" i="1">
                            <a:latin typeface="Cambria Math" panose="02040503050406030204" pitchFamily="18" charset="0"/>
                          </a:rPr>
                          <m:t>𝑓</m:t>
                        </m:r>
                      </m:e>
                      <m:sup>
                        <m:r>
                          <a:rPr lang="en-US" altLang="zh-CN" i="1">
                            <a:latin typeface="Cambria Math" panose="02040503050406030204" pitchFamily="18" charset="0"/>
                          </a:rPr>
                          <m:t>′</m:t>
                        </m:r>
                      </m:sup>
                    </m:sSup>
                    <m:d>
                      <m:dPr>
                        <m:ctrlPr>
                          <a:rPr lang="en-US" altLang="zh-CN" i="1">
                            <a:latin typeface="Cambria Math" panose="02040503050406030204" pitchFamily="18" charset="0"/>
                          </a:rPr>
                        </m:ctrlPr>
                      </m:dPr>
                      <m:e>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𝑥</m:t>
                            </m:r>
                          </m:e>
                          <m:sub>
                            <m:r>
                              <a:rPr lang="en-US" altLang="zh-CN" i="1">
                                <a:latin typeface="Cambria Math" panose="02040503050406030204" pitchFamily="18" charset="0"/>
                              </a:rPr>
                              <m:t>0</m:t>
                            </m:r>
                          </m:sub>
                          <m:sup>
                            <m:r>
                              <a:rPr lang="en-US" altLang="zh-CN" i="1">
                                <a:latin typeface="Cambria Math" panose="02040503050406030204" pitchFamily="18" charset="0"/>
                              </a:rPr>
                              <m:t>+</m:t>
                            </m:r>
                          </m:sup>
                        </m:sSubSup>
                      </m:e>
                    </m:d>
                  </m:oMath>
                </a14:m>
                <a:r>
                  <a:rPr lang="en-US" altLang="zh-CN" dirty="0" smtClean="0"/>
                  <a:t>, </a:t>
                </a:r>
                <a:r>
                  <a:rPr lang="zh-CN" altLang="en-US" dirty="0" smtClean="0"/>
                  <a:t>因为这种写法表示的是导函数在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oMath>
                </a14:m>
                <a:r>
                  <a:rPr lang="en-US" altLang="zh-CN" dirty="0" smtClean="0"/>
                  <a:t> </a:t>
                </a:r>
                <a:r>
                  <a:rPr lang="zh-CN" altLang="en-US" dirty="0" smtClean="0"/>
                  <a:t>的左右极限</a:t>
                </a:r>
                <a:r>
                  <a:rPr lang="en-US" altLang="zh-CN" dirty="0" smtClean="0"/>
                  <a:t>.</a:t>
                </a:r>
                <a:endParaRPr lang="en-US" altLang="zh-CN" dirty="0"/>
              </a:p>
              <a:p>
                <a:endParaRPr lang="en-US" altLang="zh-CN" dirty="0"/>
              </a:p>
            </p:txBody>
          </p:sp>
        </mc:Choice>
        <mc:Fallback xmlns="">
          <p:sp>
            <p:nvSpPr>
              <p:cNvPr id="4" name="文本占位符 3"/>
              <p:cNvSpPr>
                <a:spLocks noGrp="1" noRot="1" noChangeAspect="1" noMove="1" noResize="1" noEditPoints="1" noAdjustHandles="1" noChangeArrowheads="1" noChangeShapeType="1" noTextEdit="1"/>
              </p:cNvSpPr>
              <p:nvPr>
                <p:ph type="body" sz="quarter" idx="10"/>
              </p:nvPr>
            </p:nvSpPr>
            <p:spPr>
              <a:blipFill>
                <a:blip r:embed="rId2"/>
                <a:stretch>
                  <a:fillRect l="-734" t="-233" r="-33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5754325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文本占位符 3"/>
              <p:cNvSpPr>
                <a:spLocks noGrp="1"/>
              </p:cNvSpPr>
              <p:nvPr>
                <p:ph type="body" sz="quarter" idx="10"/>
              </p:nvPr>
            </p:nvSpPr>
            <p:spPr/>
            <p:txBody>
              <a:bodyPr>
                <a:normAutofit/>
              </a:bodyPr>
              <a:lstStyle/>
              <a:p>
                <a:r>
                  <a:rPr lang="zh-CN" altLang="en-US" dirty="0" smtClean="0">
                    <a:solidFill>
                      <a:srgbClr val="0000FF"/>
                    </a:solidFill>
                  </a:rPr>
                  <a:t>例 </a:t>
                </a:r>
                <a:r>
                  <a:rPr lang="zh-CN" altLang="en-US" dirty="0" smtClean="0"/>
                  <a:t>设 </a:t>
                </a:r>
                <a14:m>
                  <m:oMath xmlns:m="http://schemas.openxmlformats.org/officeDocument/2006/math">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m:t>
                    </m:r>
                    <m:d>
                      <m:dPr>
                        <m:begChr m:val="{"/>
                        <m:endChr m:val=""/>
                        <m:ctrlPr>
                          <a:rPr lang="en-US" altLang="zh-CN" b="0" i="1" smtClean="0">
                            <a:latin typeface="Cambria Math" panose="02040503050406030204" pitchFamily="18" charset="0"/>
                          </a:rPr>
                        </m:ctrlPr>
                      </m:dPr>
                      <m:e>
                        <m:eqArr>
                          <m:eqArrPr>
                            <m:ctrlPr>
                              <a:rPr lang="en-US" altLang="zh-CN" b="0" i="1" smtClean="0">
                                <a:latin typeface="Cambria Math" panose="02040503050406030204" pitchFamily="18" charset="0"/>
                              </a:rPr>
                            </m:ctrlPr>
                          </m:eqArrPr>
                          <m:e>
                            <m:r>
                              <a:rPr lang="en-US" altLang="zh-CN" b="0" i="1" smtClean="0">
                                <a:latin typeface="Cambria Math" panose="02040503050406030204" pitchFamily="18" charset="0"/>
                              </a:rPr>
                              <m:t>&amp;</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𝑥</m:t>
                                </m:r>
                              </m:e>
                              <m:sup>
                                <m:r>
                                  <a:rPr lang="en-US" altLang="zh-CN" b="0" i="1" smtClean="0">
                                    <a:latin typeface="Cambria Math" panose="02040503050406030204" pitchFamily="18" charset="0"/>
                                  </a:rPr>
                                  <m:t>2</m:t>
                                </m:r>
                              </m:sup>
                            </m:sSup>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sin</m:t>
                                </m:r>
                              </m:fName>
                              <m:e>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𝑥</m:t>
                                    </m:r>
                                  </m:den>
                                </m:f>
                              </m:e>
                            </m:func>
                            <m:r>
                              <a:rPr lang="en-US" altLang="zh-CN" b="0" i="1" smtClean="0">
                                <a:latin typeface="Cambria Math" panose="02040503050406030204" pitchFamily="18" charset="0"/>
                              </a:rPr>
                              <m:t>, &amp;  </m:t>
                            </m:r>
                            <m:r>
                              <a:rPr lang="en-US" altLang="zh-CN" b="0" i="1" smtClean="0">
                                <a:latin typeface="Cambria Math" panose="02040503050406030204" pitchFamily="18" charset="0"/>
                              </a:rPr>
                              <m:t>𝑥</m:t>
                            </m:r>
                            <m:r>
                              <a:rPr lang="en-US" altLang="zh-CN" b="0" i="1" smtClean="0">
                                <a:latin typeface="Cambria Math" panose="02040503050406030204" pitchFamily="18" charset="0"/>
                              </a:rPr>
                              <m:t>&amp;≠0</m:t>
                            </m:r>
                          </m:e>
                          <m:e>
                            <m:r>
                              <a:rPr lang="en-US" altLang="zh-CN" b="0" i="1" smtClean="0">
                                <a:latin typeface="Cambria Math" panose="02040503050406030204" pitchFamily="18" charset="0"/>
                              </a:rPr>
                              <m:t>&amp;0,&amp;</m:t>
                            </m:r>
                            <m:r>
                              <a:rPr lang="en-US" altLang="zh-CN" b="0" i="1" smtClean="0">
                                <a:latin typeface="Cambria Math" panose="02040503050406030204" pitchFamily="18" charset="0"/>
                              </a:rPr>
                              <m:t>𝑥</m:t>
                            </m:r>
                            <m:r>
                              <a:rPr lang="en-US" altLang="zh-CN" b="0" i="1" smtClean="0">
                                <a:latin typeface="Cambria Math" panose="02040503050406030204" pitchFamily="18" charset="0"/>
                              </a:rPr>
                              <m:t>&amp;=0</m:t>
                            </m:r>
                          </m:e>
                        </m:eqArr>
                      </m:e>
                    </m:d>
                  </m:oMath>
                </a14:m>
                <a:r>
                  <a:rPr lang="en-US" altLang="zh-CN" dirty="0" smtClean="0"/>
                  <a:t>,</a:t>
                </a:r>
                <a:r>
                  <a:rPr lang="zh-CN" altLang="en-US" dirty="0" smtClean="0"/>
                  <a:t> 则</a:t>
                </a:r>
                <a:endParaRPr lang="en-US" altLang="zh-CN" dirty="0" smtClean="0"/>
              </a:p>
              <a:p>
                <a:pPr marL="0" indent="0">
                  <a:buNone/>
                </a:pPr>
                <a14:m>
                  <m:oMathPara xmlns:m="http://schemas.openxmlformats.org/officeDocument/2006/math">
                    <m:oMathParaPr>
                      <m:jc m:val="centerGroup"/>
                    </m:oMathParaPr>
                    <m:oMath xmlns:m="http://schemas.openxmlformats.org/officeDocument/2006/math">
                      <m:sSup>
                        <m:sSupPr>
                          <m:ctrlPr>
                            <a:rPr lang="en-US" altLang="zh-CN" i="1" smtClean="0">
                              <a:solidFill>
                                <a:schemeClr val="tx1"/>
                              </a:solidFill>
                              <a:latin typeface="Cambria Math" panose="02040503050406030204" pitchFamily="18" charset="0"/>
                            </a:rPr>
                          </m:ctrlPr>
                        </m:sSupPr>
                        <m:e>
                          <m:r>
                            <a:rPr lang="en-US" altLang="zh-CN" i="1">
                              <a:solidFill>
                                <a:schemeClr val="tx1"/>
                              </a:solidFill>
                              <a:latin typeface="Cambria Math" panose="02040503050406030204" pitchFamily="18" charset="0"/>
                            </a:rPr>
                            <m:t>𝑓</m:t>
                          </m:r>
                        </m:e>
                        <m:sup>
                          <m:r>
                            <a:rPr lang="en-US" altLang="zh-CN" i="1">
                              <a:solidFill>
                                <a:schemeClr val="tx1"/>
                              </a:solidFill>
                              <a:latin typeface="Cambria Math" panose="02040503050406030204" pitchFamily="18" charset="0"/>
                            </a:rPr>
                            <m:t>′</m:t>
                          </m:r>
                        </m:sup>
                      </m:sSup>
                      <m:d>
                        <m:dPr>
                          <m:ctrlPr>
                            <a:rPr lang="en-US" altLang="zh-CN" i="1">
                              <a:solidFill>
                                <a:schemeClr val="tx1"/>
                              </a:solidFill>
                              <a:latin typeface="Cambria Math" panose="02040503050406030204" pitchFamily="18" charset="0"/>
                            </a:rPr>
                          </m:ctrlPr>
                        </m:dPr>
                        <m:e>
                          <m:r>
                            <a:rPr lang="en-US" altLang="zh-CN" b="0" i="1" smtClean="0">
                              <a:solidFill>
                                <a:schemeClr val="tx1"/>
                              </a:solidFill>
                              <a:latin typeface="Cambria Math" panose="02040503050406030204" pitchFamily="18" charset="0"/>
                            </a:rPr>
                            <m:t>0</m:t>
                          </m:r>
                        </m:e>
                      </m:d>
                      <m:r>
                        <a:rPr lang="en-US" altLang="zh-CN" i="1">
                          <a:solidFill>
                            <a:schemeClr val="tx1"/>
                          </a:solidFill>
                          <a:latin typeface="Cambria Math" panose="02040503050406030204" pitchFamily="18" charset="0"/>
                        </a:rPr>
                        <m:t>=</m:t>
                      </m:r>
                      <m:func>
                        <m:funcPr>
                          <m:ctrlPr>
                            <a:rPr lang="en-US" altLang="zh-CN" i="1">
                              <a:solidFill>
                                <a:schemeClr val="tx1"/>
                              </a:solidFill>
                              <a:latin typeface="Cambria Math" panose="02040503050406030204" pitchFamily="18" charset="0"/>
                            </a:rPr>
                          </m:ctrlPr>
                        </m:funcPr>
                        <m:fName>
                          <m:limLow>
                            <m:limLowPr>
                              <m:ctrlPr>
                                <a:rPr lang="en-US" altLang="zh-CN" i="1">
                                  <a:solidFill>
                                    <a:schemeClr val="tx1"/>
                                  </a:solidFill>
                                  <a:latin typeface="Cambria Math" panose="02040503050406030204" pitchFamily="18" charset="0"/>
                                </a:rPr>
                              </m:ctrlPr>
                            </m:limLowPr>
                            <m:e>
                              <m:r>
                                <m:rPr>
                                  <m:sty m:val="p"/>
                                </m:rPr>
                                <a:rPr lang="en-US" altLang="zh-CN">
                                  <a:solidFill>
                                    <a:schemeClr val="tx1"/>
                                  </a:solidFill>
                                  <a:latin typeface="Cambria Math" panose="02040503050406030204" pitchFamily="18" charset="0"/>
                                </a:rPr>
                                <m:t>lim</m:t>
                              </m:r>
                            </m:e>
                            <m:lim>
                              <m:r>
                                <m:rPr>
                                  <m:sty m:val="p"/>
                                </m:rPr>
                                <a:rPr lang="en-US" altLang="zh-CN">
                                  <a:solidFill>
                                    <a:schemeClr val="tx1"/>
                                  </a:solidFill>
                                  <a:latin typeface="Cambria Math" panose="02040503050406030204" pitchFamily="18" charset="0"/>
                                </a:rPr>
                                <m:t>Δ</m:t>
                              </m:r>
                              <m:r>
                                <a:rPr lang="en-US" altLang="zh-CN" i="1">
                                  <a:solidFill>
                                    <a:schemeClr val="tx1"/>
                                  </a:solidFill>
                                  <a:latin typeface="Cambria Math" panose="02040503050406030204" pitchFamily="18" charset="0"/>
                                </a:rPr>
                                <m:t>𝑥</m:t>
                              </m:r>
                              <m:r>
                                <a:rPr lang="en-US" altLang="zh-CN" i="1">
                                  <a:solidFill>
                                    <a:schemeClr val="tx1"/>
                                  </a:solidFill>
                                  <a:latin typeface="Cambria Math" panose="02040503050406030204" pitchFamily="18" charset="0"/>
                                </a:rPr>
                                <m:t>→0</m:t>
                              </m:r>
                            </m:lim>
                          </m:limLow>
                        </m:fName>
                        <m:e>
                          <m:f>
                            <m:fPr>
                              <m:ctrlPr>
                                <a:rPr lang="en-US" altLang="zh-CN" i="1">
                                  <a:solidFill>
                                    <a:schemeClr val="tx1"/>
                                  </a:solidFill>
                                  <a:latin typeface="Cambria Math" panose="02040503050406030204" pitchFamily="18" charset="0"/>
                                </a:rPr>
                              </m:ctrlPr>
                            </m:fPr>
                            <m:num>
                              <m:r>
                                <a:rPr lang="en-US" altLang="zh-CN" i="1">
                                  <a:solidFill>
                                    <a:schemeClr val="tx1"/>
                                  </a:solidFill>
                                  <a:latin typeface="Cambria Math" panose="02040503050406030204" pitchFamily="18" charset="0"/>
                                </a:rPr>
                                <m:t>𝑓</m:t>
                              </m:r>
                              <m:d>
                                <m:dPr>
                                  <m:ctrlPr>
                                    <a:rPr lang="en-US" altLang="zh-CN" i="1">
                                      <a:solidFill>
                                        <a:schemeClr val="tx1"/>
                                      </a:solidFill>
                                      <a:latin typeface="Cambria Math" panose="02040503050406030204" pitchFamily="18" charset="0"/>
                                    </a:rPr>
                                  </m:ctrlPr>
                                </m:dPr>
                                <m:e>
                                  <m:r>
                                    <m:rPr>
                                      <m:sty m:val="p"/>
                                    </m:rPr>
                                    <a:rPr lang="en-US" altLang="zh-CN">
                                      <a:solidFill>
                                        <a:schemeClr val="tx1"/>
                                      </a:solidFill>
                                      <a:latin typeface="Cambria Math" panose="02040503050406030204" pitchFamily="18" charset="0"/>
                                    </a:rPr>
                                    <m:t>Δ</m:t>
                                  </m:r>
                                  <m:r>
                                    <a:rPr lang="en-US" altLang="zh-CN" i="1">
                                      <a:solidFill>
                                        <a:schemeClr val="tx1"/>
                                      </a:solidFill>
                                      <a:latin typeface="Cambria Math" panose="02040503050406030204" pitchFamily="18" charset="0"/>
                                    </a:rPr>
                                    <m:t>𝑥</m:t>
                                  </m:r>
                                </m:e>
                              </m:d>
                            </m:num>
                            <m:den>
                              <m:r>
                                <m:rPr>
                                  <m:sty m:val="p"/>
                                </m:rPr>
                                <a:rPr lang="en-US" altLang="zh-CN">
                                  <a:solidFill>
                                    <a:schemeClr val="tx1"/>
                                  </a:solidFill>
                                  <a:latin typeface="Cambria Math" panose="02040503050406030204" pitchFamily="18" charset="0"/>
                                </a:rPr>
                                <m:t>Δ</m:t>
                              </m:r>
                              <m:r>
                                <a:rPr lang="en-US" altLang="zh-CN" i="1">
                                  <a:solidFill>
                                    <a:schemeClr val="tx1"/>
                                  </a:solidFill>
                                  <a:latin typeface="Cambria Math" panose="02040503050406030204" pitchFamily="18" charset="0"/>
                                </a:rPr>
                                <m:t>𝑥</m:t>
                              </m:r>
                            </m:den>
                          </m:f>
                        </m:e>
                      </m:func>
                      <m:r>
                        <a:rPr lang="en-US" altLang="zh-CN" b="0" i="1" smtClean="0">
                          <a:latin typeface="Cambria Math" panose="02040503050406030204" pitchFamily="18" charset="0"/>
                        </a:rPr>
                        <m:t>=</m:t>
                      </m:r>
                      <m:func>
                        <m:funcPr>
                          <m:ctrlPr>
                            <a:rPr lang="en-US" altLang="zh-CN" i="1">
                              <a:latin typeface="Cambria Math" panose="02040503050406030204" pitchFamily="18" charset="0"/>
                            </a:rPr>
                          </m:ctrlPr>
                        </m:funcPr>
                        <m:fName>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lim</m:t>
                              </m:r>
                            </m:e>
                            <m:lim>
                              <m:r>
                                <m:rPr>
                                  <m:sty m:val="p"/>
                                </m:rPr>
                                <a:rPr lang="en-US" altLang="zh-CN">
                                  <a:latin typeface="Cambria Math" panose="02040503050406030204" pitchFamily="18" charset="0"/>
                                </a:rPr>
                                <m:t>Δ</m:t>
                              </m:r>
                              <m:r>
                                <a:rPr lang="en-US" altLang="zh-CN" i="1">
                                  <a:latin typeface="Cambria Math" panose="02040503050406030204" pitchFamily="18" charset="0"/>
                                </a:rPr>
                                <m:t>𝑥</m:t>
                              </m:r>
                              <m:r>
                                <a:rPr lang="en-US" altLang="zh-CN" i="1">
                                  <a:latin typeface="Cambria Math" panose="02040503050406030204" pitchFamily="18" charset="0"/>
                                </a:rPr>
                                <m:t>→0</m:t>
                              </m:r>
                            </m:lim>
                          </m:limLow>
                        </m:fName>
                        <m:e>
                          <m:f>
                            <m:fPr>
                              <m:ctrlPr>
                                <a:rPr lang="en-US" altLang="zh-CN" i="1">
                                  <a:latin typeface="Cambria Math" panose="02040503050406030204" pitchFamily="18" charset="0"/>
                                </a:rPr>
                              </m:ctrlPr>
                            </m:fPr>
                            <m:num>
                              <m:sSup>
                                <m:sSupPr>
                                  <m:ctrlPr>
                                    <a:rPr lang="en-US" altLang="zh-CN" i="1">
                                      <a:latin typeface="Cambria Math" panose="02040503050406030204" pitchFamily="18" charset="0"/>
                                    </a:rPr>
                                  </m:ctrlPr>
                                </m:sSupPr>
                                <m:e>
                                  <m:d>
                                    <m:dPr>
                                      <m:ctrlPr>
                                        <a:rPr lang="en-US" altLang="zh-CN" b="0" i="1" smtClean="0">
                                          <a:latin typeface="Cambria Math" panose="02040503050406030204" pitchFamily="18" charset="0"/>
                                        </a:rPr>
                                      </m:ctrlPr>
                                    </m:dPr>
                                    <m:e>
                                      <m:r>
                                        <m:rPr>
                                          <m:sty m:val="p"/>
                                        </m:rPr>
                                        <a:rPr lang="en-US" altLang="zh-CN">
                                          <a:latin typeface="Cambria Math" panose="02040503050406030204" pitchFamily="18" charset="0"/>
                                        </a:rPr>
                                        <m:t>Δ</m:t>
                                      </m:r>
                                      <m:r>
                                        <a:rPr lang="en-US" altLang="zh-CN" i="1">
                                          <a:latin typeface="Cambria Math" panose="02040503050406030204" pitchFamily="18" charset="0"/>
                                        </a:rPr>
                                        <m:t>𝑥</m:t>
                                      </m:r>
                                    </m:e>
                                  </m:d>
                                </m:e>
                                <m:sup>
                                  <m:r>
                                    <a:rPr lang="en-US" altLang="zh-CN" i="1">
                                      <a:latin typeface="Cambria Math" panose="02040503050406030204" pitchFamily="18" charset="0"/>
                                    </a:rPr>
                                    <m:t>2</m:t>
                                  </m:r>
                                </m:sup>
                              </m:sSup>
                              <m:func>
                                <m:funcPr>
                                  <m:ctrlPr>
                                    <a:rPr lang="en-US" altLang="zh-CN" i="1">
                                      <a:latin typeface="Cambria Math" panose="02040503050406030204" pitchFamily="18" charset="0"/>
                                    </a:rPr>
                                  </m:ctrlPr>
                                </m:funcPr>
                                <m:fName>
                                  <m:r>
                                    <m:rPr>
                                      <m:sty m:val="p"/>
                                    </m:rPr>
                                    <a:rPr lang="en-US" altLang="zh-CN">
                                      <a:latin typeface="Cambria Math" panose="02040503050406030204" pitchFamily="18" charset="0"/>
                                    </a:rPr>
                                    <m:t>sin</m:t>
                                  </m:r>
                                </m:fName>
                                <m:e>
                                  <m:f>
                                    <m:fPr>
                                      <m:ctrlPr>
                                        <a:rPr lang="en-US" altLang="zh-CN" i="1">
                                          <a:latin typeface="Cambria Math" panose="02040503050406030204" pitchFamily="18" charset="0"/>
                                        </a:rPr>
                                      </m:ctrlPr>
                                    </m:fPr>
                                    <m:num>
                                      <m:r>
                                        <a:rPr lang="en-US" altLang="zh-CN" i="1">
                                          <a:latin typeface="Cambria Math" panose="02040503050406030204" pitchFamily="18" charset="0"/>
                                        </a:rPr>
                                        <m:t>1</m:t>
                                      </m:r>
                                    </m:num>
                                    <m:den>
                                      <m:r>
                                        <m:rPr>
                                          <m:sty m:val="p"/>
                                        </m:rPr>
                                        <a:rPr lang="en-US" altLang="zh-CN" b="0" i="0" smtClean="0">
                                          <a:latin typeface="Cambria Math" panose="02040503050406030204" pitchFamily="18" charset="0"/>
                                        </a:rPr>
                                        <m:t>Δ</m:t>
                                      </m:r>
                                      <m:r>
                                        <a:rPr lang="en-US" altLang="zh-CN" i="1">
                                          <a:latin typeface="Cambria Math" panose="02040503050406030204" pitchFamily="18" charset="0"/>
                                        </a:rPr>
                                        <m:t>𝑥</m:t>
                                      </m:r>
                                    </m:den>
                                  </m:f>
                                </m:e>
                              </m:func>
                            </m:num>
                            <m:den>
                              <m:r>
                                <m:rPr>
                                  <m:sty m:val="p"/>
                                </m:rPr>
                                <a:rPr lang="en-US" altLang="zh-CN">
                                  <a:latin typeface="Cambria Math" panose="02040503050406030204" pitchFamily="18" charset="0"/>
                                </a:rPr>
                                <m:t>Δ</m:t>
                              </m:r>
                              <m:r>
                                <a:rPr lang="en-US" altLang="zh-CN" i="1">
                                  <a:latin typeface="Cambria Math" panose="02040503050406030204" pitchFamily="18" charset="0"/>
                                </a:rPr>
                                <m:t>𝑥</m:t>
                              </m:r>
                            </m:den>
                          </m:f>
                        </m:e>
                      </m:func>
                      <m:r>
                        <a:rPr lang="en-US" altLang="zh-CN" i="1">
                          <a:latin typeface="Cambria Math" panose="02040503050406030204" pitchFamily="18" charset="0"/>
                        </a:rPr>
                        <m:t>=</m:t>
                      </m:r>
                      <m:func>
                        <m:funcPr>
                          <m:ctrlPr>
                            <a:rPr lang="en-US" altLang="zh-CN" i="1">
                              <a:latin typeface="Cambria Math" panose="02040503050406030204" pitchFamily="18" charset="0"/>
                            </a:rPr>
                          </m:ctrlPr>
                        </m:funcPr>
                        <m:fName>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lim</m:t>
                              </m:r>
                            </m:e>
                            <m:lim>
                              <m:r>
                                <m:rPr>
                                  <m:sty m:val="p"/>
                                </m:rPr>
                                <a:rPr lang="en-US" altLang="zh-CN">
                                  <a:latin typeface="Cambria Math" panose="02040503050406030204" pitchFamily="18" charset="0"/>
                                </a:rPr>
                                <m:t>Δ</m:t>
                              </m:r>
                              <m:r>
                                <a:rPr lang="en-US" altLang="zh-CN" i="1">
                                  <a:latin typeface="Cambria Math" panose="02040503050406030204" pitchFamily="18" charset="0"/>
                                </a:rPr>
                                <m:t>𝑥</m:t>
                              </m:r>
                              <m:r>
                                <a:rPr lang="en-US" altLang="zh-CN" i="1">
                                  <a:latin typeface="Cambria Math" panose="02040503050406030204" pitchFamily="18" charset="0"/>
                                </a:rPr>
                                <m:t>→0</m:t>
                              </m:r>
                            </m:lim>
                          </m:limLow>
                        </m:fName>
                        <m:e>
                          <m:r>
                            <m:rPr>
                              <m:sty m:val="p"/>
                            </m:rPr>
                            <a:rPr lang="en-US" altLang="zh-CN">
                              <a:latin typeface="Cambria Math" panose="02040503050406030204" pitchFamily="18" charset="0"/>
                            </a:rPr>
                            <m:t>Δ</m:t>
                          </m:r>
                          <m:r>
                            <a:rPr lang="en-US" altLang="zh-CN" i="1">
                              <a:latin typeface="Cambria Math" panose="02040503050406030204" pitchFamily="18" charset="0"/>
                            </a:rPr>
                            <m:t>𝑥</m:t>
                          </m:r>
                          <m:func>
                            <m:funcPr>
                              <m:ctrlPr>
                                <a:rPr lang="en-US" altLang="zh-CN" i="1">
                                  <a:latin typeface="Cambria Math" panose="02040503050406030204" pitchFamily="18" charset="0"/>
                                </a:rPr>
                              </m:ctrlPr>
                            </m:funcPr>
                            <m:fName>
                              <m:r>
                                <m:rPr>
                                  <m:sty m:val="p"/>
                                </m:rPr>
                                <a:rPr lang="en-US" altLang="zh-CN">
                                  <a:latin typeface="Cambria Math" panose="02040503050406030204" pitchFamily="18" charset="0"/>
                                </a:rPr>
                                <m:t>sin</m:t>
                              </m:r>
                            </m:fName>
                            <m:e>
                              <m:f>
                                <m:fPr>
                                  <m:ctrlPr>
                                    <a:rPr lang="en-US" altLang="zh-CN" i="1">
                                      <a:latin typeface="Cambria Math" panose="02040503050406030204" pitchFamily="18" charset="0"/>
                                    </a:rPr>
                                  </m:ctrlPr>
                                </m:fPr>
                                <m:num>
                                  <m:r>
                                    <a:rPr lang="en-US" altLang="zh-CN" i="1">
                                      <a:latin typeface="Cambria Math" panose="02040503050406030204" pitchFamily="18" charset="0"/>
                                    </a:rPr>
                                    <m:t>1</m:t>
                                  </m:r>
                                </m:num>
                                <m:den>
                                  <m:r>
                                    <m:rPr>
                                      <m:sty m:val="p"/>
                                    </m:rPr>
                                    <a:rPr lang="en-US" altLang="zh-CN">
                                      <a:latin typeface="Cambria Math" panose="02040503050406030204" pitchFamily="18" charset="0"/>
                                    </a:rPr>
                                    <m:t>Δ</m:t>
                                  </m:r>
                                  <m:r>
                                    <a:rPr lang="en-US" altLang="zh-CN" i="1">
                                      <a:latin typeface="Cambria Math" panose="02040503050406030204" pitchFamily="18" charset="0"/>
                                    </a:rPr>
                                    <m:t>𝑥</m:t>
                                  </m:r>
                                </m:den>
                              </m:f>
                            </m:e>
                          </m:func>
                        </m:e>
                      </m:func>
                      <m:r>
                        <a:rPr lang="en-US" altLang="zh-CN" b="0" i="1" smtClean="0">
                          <a:latin typeface="Cambria Math" panose="02040503050406030204" pitchFamily="18" charset="0"/>
                        </a:rPr>
                        <m:t>=0</m:t>
                      </m:r>
                      <m:r>
                        <a:rPr lang="en-US" altLang="zh-CN" b="0" i="0" smtClean="0">
                          <a:latin typeface="Cambria Math" panose="02040503050406030204" pitchFamily="18" charset="0"/>
                        </a:rPr>
                        <m:t>.</m:t>
                      </m:r>
                    </m:oMath>
                  </m:oMathPara>
                </a14:m>
                <a:endParaRPr lang="en-US" altLang="zh-CN" dirty="0" smtClean="0"/>
              </a:p>
              <a:p>
                <a:r>
                  <a:rPr lang="zh-CN" altLang="en-US" dirty="0" smtClean="0"/>
                  <a:t>后续我们会看到</a:t>
                </a:r>
                <a:r>
                  <a:rPr lang="en-US" altLang="zh-CN" dirty="0"/>
                  <a:t> </a:t>
                </a:r>
                <a14:m>
                  <m:oMath xmlns:m="http://schemas.openxmlformats.org/officeDocument/2006/math">
                    <m:r>
                      <a:rPr lang="en-US" altLang="zh-CN" b="0" i="1" smtClean="0">
                        <a:latin typeface="Cambria Math" panose="02040503050406030204" pitchFamily="18" charset="0"/>
                      </a:rPr>
                      <m:t>𝑥</m:t>
                    </m:r>
                    <m:r>
                      <a:rPr lang="en-US" altLang="zh-CN" b="0" i="1" smtClean="0">
                        <a:latin typeface="Cambria Math" panose="02040503050406030204" pitchFamily="18" charset="0"/>
                      </a:rPr>
                      <m:t>≠0</m:t>
                    </m:r>
                  </m:oMath>
                </a14:m>
                <a:r>
                  <a:rPr lang="en-US" altLang="zh-CN" dirty="0" smtClean="0"/>
                  <a:t> </a:t>
                </a:r>
                <a:r>
                  <a:rPr lang="zh-CN" altLang="en-US" dirty="0" smtClean="0"/>
                  <a:t>时</a:t>
                </a:r>
                <a:r>
                  <a:rPr lang="en-US" altLang="zh-CN" dirty="0" smtClean="0"/>
                  <a:t>, </a:t>
                </a:r>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𝑓</m:t>
                        </m:r>
                      </m:e>
                      <m:sup>
                        <m:r>
                          <a:rPr lang="en-US" altLang="zh-CN" b="0" i="1" smtClean="0">
                            <a:latin typeface="Cambria Math" panose="02040503050406030204" pitchFamily="18" charset="0"/>
                          </a:rPr>
                          <m:t>′</m:t>
                        </m:r>
                      </m:sup>
                    </m:sSup>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=2</m:t>
                    </m:r>
                    <m:r>
                      <a:rPr lang="en-US" altLang="zh-CN" b="0" i="1" smtClean="0">
                        <a:latin typeface="Cambria Math" panose="02040503050406030204" pitchFamily="18" charset="0"/>
                      </a:rPr>
                      <m:t>𝑥</m:t>
                    </m:r>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sin</m:t>
                        </m:r>
                      </m:fName>
                      <m:e>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𝑥</m:t>
                            </m:r>
                          </m:den>
                        </m:f>
                      </m:e>
                    </m:func>
                    <m:r>
                      <a:rPr lang="en-US" altLang="zh-CN" b="0" i="1" smtClean="0">
                        <a:latin typeface="Cambria Math" panose="02040503050406030204" pitchFamily="18" charset="0"/>
                      </a:rPr>
                      <m:t>−</m:t>
                    </m:r>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cos</m:t>
                        </m:r>
                      </m:fName>
                      <m:e>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𝑥</m:t>
                            </m:r>
                          </m:den>
                        </m:f>
                      </m:e>
                    </m:func>
                  </m:oMath>
                </a14:m>
                <a:r>
                  <a:rPr lang="en-US" altLang="zh-CN" dirty="0" smtClean="0"/>
                  <a:t>.</a:t>
                </a:r>
              </a:p>
              <a:p>
                <a:r>
                  <a:rPr lang="zh-CN" altLang="en-US" dirty="0" smtClean="0"/>
                  <a:t>于是 </a:t>
                </a:r>
                <a14:m>
                  <m:oMath xmlns:m="http://schemas.openxmlformats.org/officeDocument/2006/math">
                    <m:func>
                      <m:funcPr>
                        <m:ctrlPr>
                          <a:rPr lang="en-US" altLang="zh-CN" b="0" i="1" smtClean="0">
                            <a:latin typeface="Cambria Math" panose="02040503050406030204" pitchFamily="18" charset="0"/>
                          </a:rPr>
                        </m:ctrlPr>
                      </m:funcPr>
                      <m:fName>
                        <m:limLow>
                          <m:limLowPr>
                            <m:ctrlPr>
                              <a:rPr lang="en-US" altLang="zh-CN" b="0" i="1" smtClean="0">
                                <a:latin typeface="Cambria Math" panose="02040503050406030204" pitchFamily="18" charset="0"/>
                              </a:rPr>
                            </m:ctrlPr>
                          </m:limLowPr>
                          <m:e>
                            <m:r>
                              <m:rPr>
                                <m:sty m:val="p"/>
                              </m:rPr>
                              <a:rPr lang="en-US" altLang="zh-CN" b="0" i="0" smtClean="0">
                                <a:latin typeface="Cambria Math" panose="02040503050406030204" pitchFamily="18" charset="0"/>
                              </a:rPr>
                              <m:t>lim</m:t>
                            </m:r>
                          </m:e>
                          <m:lim>
                            <m:r>
                              <a:rPr lang="en-US" altLang="zh-CN" b="0" i="1" smtClean="0">
                                <a:latin typeface="Cambria Math" panose="02040503050406030204" pitchFamily="18" charset="0"/>
                              </a:rPr>
                              <m:t>𝑥</m:t>
                            </m:r>
                            <m:r>
                              <a:rPr lang="en-US" altLang="zh-CN" b="0" i="1" smtClean="0">
                                <a:latin typeface="Cambria Math" panose="02040503050406030204" pitchFamily="18" charset="0"/>
                              </a:rPr>
                              <m:t>→0</m:t>
                            </m:r>
                          </m:lim>
                        </m:limLow>
                      </m:fName>
                      <m:e>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𝑓</m:t>
                            </m:r>
                          </m:e>
                          <m:sup>
                            <m:r>
                              <a:rPr lang="en-US" altLang="zh-CN" b="0" i="1" smtClean="0">
                                <a:latin typeface="Cambria Math" panose="02040503050406030204" pitchFamily="18" charset="0"/>
                              </a:rPr>
                              <m:t>′</m:t>
                            </m:r>
                          </m:sup>
                        </m:sSup>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e>
                    </m:func>
                  </m:oMath>
                </a14:m>
                <a:r>
                  <a:rPr lang="en-US" altLang="zh-CN" dirty="0" smtClean="0"/>
                  <a:t> </a:t>
                </a:r>
                <a:r>
                  <a:rPr lang="zh-CN" altLang="en-US" dirty="0" smtClean="0"/>
                  <a:t>不存在</a:t>
                </a:r>
                <a:r>
                  <a:rPr lang="en-US" altLang="zh-CN" dirty="0" smtClean="0"/>
                  <a:t>, </a:t>
                </a:r>
                <a:r>
                  <a:rPr lang="zh-CN" altLang="en-US" dirty="0" smtClean="0"/>
                  <a:t>即导函数 </a:t>
                </a:r>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𝑓</m:t>
                        </m:r>
                      </m:e>
                      <m:sup>
                        <m:r>
                          <a:rPr lang="en-US" altLang="zh-CN" b="0" i="1" smtClean="0">
                            <a:latin typeface="Cambria Math" panose="02040503050406030204" pitchFamily="18" charset="0"/>
                          </a:rPr>
                          <m:t>′</m:t>
                        </m:r>
                      </m:sup>
                    </m:sSup>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oMath>
                </a14:m>
                <a:r>
                  <a:rPr lang="en-US" altLang="zh-CN" dirty="0" smtClean="0"/>
                  <a:t> </a:t>
                </a:r>
                <a:r>
                  <a:rPr lang="zh-CN" altLang="en-US" dirty="0" smtClean="0"/>
                  <a:t>在 </a:t>
                </a:r>
                <a14:m>
                  <m:oMath xmlns:m="http://schemas.openxmlformats.org/officeDocument/2006/math">
                    <m:r>
                      <a:rPr lang="en-US" altLang="zh-CN" b="0" i="1" smtClean="0">
                        <a:latin typeface="Cambria Math" panose="02040503050406030204" pitchFamily="18" charset="0"/>
                      </a:rPr>
                      <m:t>𝑥</m:t>
                    </m:r>
                    <m:r>
                      <a:rPr lang="en-US" altLang="zh-CN" b="0" i="1" smtClean="0">
                        <a:latin typeface="Cambria Math" panose="02040503050406030204" pitchFamily="18" charset="0"/>
                      </a:rPr>
                      <m:t>=0</m:t>
                    </m:r>
                  </m:oMath>
                </a14:m>
                <a:r>
                  <a:rPr lang="en-US" altLang="zh-CN" dirty="0" smtClean="0"/>
                  <a:t> </a:t>
                </a:r>
                <a:r>
                  <a:rPr lang="zh-CN" altLang="en-US" dirty="0" smtClean="0"/>
                  <a:t>处不连续</a:t>
                </a:r>
                <a:r>
                  <a:rPr lang="en-US" altLang="zh-CN" dirty="0" smtClean="0"/>
                  <a:t>.</a:t>
                </a:r>
              </a:p>
              <a:p>
                <a:r>
                  <a:rPr lang="zh-CN" altLang="en-US" dirty="0" smtClean="0"/>
                  <a:t>所以可导函数的</a:t>
                </a:r>
                <a:r>
                  <a:rPr lang="zh-CN" altLang="en-US" dirty="0" smtClean="0">
                    <a:solidFill>
                      <a:srgbClr val="FF0000"/>
                    </a:solidFill>
                  </a:rPr>
                  <a:t>导函数不一定连续</a:t>
                </a:r>
                <a:r>
                  <a:rPr lang="en-US" altLang="zh-CN" dirty="0" smtClean="0"/>
                  <a:t>.</a:t>
                </a:r>
                <a:endParaRPr lang="en-US" altLang="zh-CN" dirty="0"/>
              </a:p>
            </p:txBody>
          </p:sp>
        </mc:Choice>
        <mc:Fallback xmlns="">
          <p:sp>
            <p:nvSpPr>
              <p:cNvPr id="4" name="文本占位符 3"/>
              <p:cNvSpPr>
                <a:spLocks noGrp="1" noRot="1" noChangeAspect="1" noMove="1" noResize="1" noEditPoints="1" noAdjustHandles="1" noChangeArrowheads="1" noChangeShapeType="1" noTextEdit="1"/>
              </p:cNvSpPr>
              <p:nvPr>
                <p:ph type="body" sz="quarter" idx="10"/>
              </p:nvPr>
            </p:nvSpPr>
            <p:spPr>
              <a:blipFill>
                <a:blip r:embed="rId2"/>
                <a:stretch>
                  <a:fillRect l="-73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5901050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文本占位符 3"/>
              <p:cNvSpPr>
                <a:spLocks noGrp="1"/>
              </p:cNvSpPr>
              <p:nvPr>
                <p:ph type="body" sz="quarter" idx="10"/>
              </p:nvPr>
            </p:nvSpPr>
            <p:spPr/>
            <p:txBody>
              <a:bodyPr>
                <a:normAutofit/>
              </a:bodyPr>
              <a:lstStyle/>
              <a:p>
                <a:r>
                  <a:rPr lang="zh-CN" altLang="en-US" dirty="0" smtClean="0">
                    <a:solidFill>
                      <a:srgbClr val="0000FF"/>
                    </a:solidFill>
                  </a:rPr>
                  <a:t>例 </a:t>
                </a:r>
                <a:r>
                  <a:rPr lang="zh-CN" altLang="en-US" dirty="0" smtClean="0"/>
                  <a:t>求 </a:t>
                </a:r>
                <a14:m>
                  <m:oMath xmlns:m="http://schemas.openxmlformats.org/officeDocument/2006/math">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𝑎𝑥</m:t>
                    </m:r>
                    <m:r>
                      <a:rPr lang="en-US" altLang="zh-CN" b="0" i="1" smtClean="0">
                        <a:latin typeface="Cambria Math" panose="02040503050406030204" pitchFamily="18" charset="0"/>
                      </a:rPr>
                      <m:t>+</m:t>
                    </m:r>
                    <m:r>
                      <a:rPr lang="en-US" altLang="zh-CN" b="0" i="1" smtClean="0">
                        <a:latin typeface="Cambria Math" panose="02040503050406030204" pitchFamily="18" charset="0"/>
                      </a:rPr>
                      <m:t>𝑏</m:t>
                    </m:r>
                  </m:oMath>
                </a14:m>
                <a:r>
                  <a:rPr lang="zh-CN" altLang="en-US" dirty="0" smtClean="0"/>
                  <a:t> 的导数</a:t>
                </a:r>
                <a:r>
                  <a:rPr lang="en-US" altLang="zh-CN" dirty="0" smtClean="0"/>
                  <a:t>, </a:t>
                </a:r>
                <a:r>
                  <a:rPr lang="zh-CN" altLang="en-US" dirty="0" smtClean="0"/>
                  <a:t>其中 </a:t>
                </a:r>
                <a14:m>
                  <m:oMath xmlns:m="http://schemas.openxmlformats.org/officeDocument/2006/math">
                    <m:r>
                      <a:rPr lang="en-US" altLang="zh-CN" b="0" i="1" smtClean="0">
                        <a:latin typeface="Cambria Math" panose="02040503050406030204" pitchFamily="18" charset="0"/>
                      </a:rPr>
                      <m:t>𝑎</m:t>
                    </m:r>
                    <m:r>
                      <a:rPr lang="en-US" altLang="zh-CN" b="0" i="1" smtClean="0">
                        <a:latin typeface="Cambria Math" panose="02040503050406030204" pitchFamily="18" charset="0"/>
                      </a:rPr>
                      <m:t>,</m:t>
                    </m:r>
                    <m:r>
                      <a:rPr lang="en-US" altLang="zh-CN" b="0" i="1" smtClean="0">
                        <a:latin typeface="Cambria Math" panose="02040503050406030204" pitchFamily="18" charset="0"/>
                      </a:rPr>
                      <m:t>𝑏</m:t>
                    </m:r>
                  </m:oMath>
                </a14:m>
                <a:r>
                  <a:rPr lang="zh-CN" altLang="en-US" dirty="0" smtClean="0"/>
                  <a:t> 均为常数</a:t>
                </a:r>
                <a:r>
                  <a:rPr lang="en-US" altLang="zh-CN" dirty="0" smtClean="0"/>
                  <a:t>.</a:t>
                </a:r>
              </a:p>
              <a:p>
                <a:r>
                  <a:rPr lang="zh-CN" altLang="en-US" dirty="0" smtClean="0">
                    <a:solidFill>
                      <a:srgbClr val="0000FF"/>
                    </a:solidFill>
                  </a:rPr>
                  <a:t>解 </a:t>
                </a:r>
                <a14:m>
                  <m:oMath xmlns:m="http://schemas.openxmlformats.org/officeDocument/2006/math">
                    <m:sSup>
                      <m:sSupPr>
                        <m:ctrlPr>
                          <a:rPr lang="en-US" altLang="zh-CN" i="1" smtClean="0">
                            <a:solidFill>
                              <a:schemeClr val="tx1"/>
                            </a:solidFill>
                            <a:latin typeface="Cambria Math" panose="02040503050406030204" pitchFamily="18" charset="0"/>
                          </a:rPr>
                        </m:ctrlPr>
                      </m:sSupPr>
                      <m:e>
                        <m:r>
                          <a:rPr lang="en-US" altLang="zh-CN" i="1">
                            <a:solidFill>
                              <a:schemeClr val="tx1"/>
                            </a:solidFill>
                            <a:latin typeface="Cambria Math" panose="02040503050406030204" pitchFamily="18" charset="0"/>
                          </a:rPr>
                          <m:t>𝑓</m:t>
                        </m:r>
                      </m:e>
                      <m:sup>
                        <m:r>
                          <a:rPr lang="en-US" altLang="zh-CN" i="1">
                            <a:solidFill>
                              <a:schemeClr val="tx1"/>
                            </a:solidFill>
                            <a:latin typeface="Cambria Math" panose="02040503050406030204" pitchFamily="18" charset="0"/>
                          </a:rPr>
                          <m:t>′</m:t>
                        </m:r>
                      </m:sup>
                    </m:sSup>
                    <m:d>
                      <m:dPr>
                        <m:ctrlPr>
                          <a:rPr lang="en-US" altLang="zh-CN" i="1">
                            <a:solidFill>
                              <a:schemeClr val="tx1"/>
                            </a:solidFill>
                            <a:latin typeface="Cambria Math" panose="02040503050406030204" pitchFamily="18" charset="0"/>
                          </a:rPr>
                        </m:ctrlPr>
                      </m:dPr>
                      <m:e>
                        <m:r>
                          <a:rPr lang="en-US" altLang="zh-CN" i="1">
                            <a:solidFill>
                              <a:schemeClr val="tx1"/>
                            </a:solidFill>
                            <a:latin typeface="Cambria Math" panose="02040503050406030204" pitchFamily="18" charset="0"/>
                          </a:rPr>
                          <m:t>𝑥</m:t>
                        </m:r>
                      </m:e>
                    </m:d>
                    <m:r>
                      <a:rPr lang="en-US" altLang="zh-CN" i="1">
                        <a:solidFill>
                          <a:schemeClr val="tx1"/>
                        </a:solidFill>
                        <a:latin typeface="Cambria Math" panose="02040503050406030204" pitchFamily="18" charset="0"/>
                      </a:rPr>
                      <m:t>=</m:t>
                    </m:r>
                    <m:func>
                      <m:funcPr>
                        <m:ctrlPr>
                          <a:rPr lang="en-US" altLang="zh-CN" i="1">
                            <a:solidFill>
                              <a:schemeClr val="tx1"/>
                            </a:solidFill>
                            <a:latin typeface="Cambria Math" panose="02040503050406030204" pitchFamily="18" charset="0"/>
                          </a:rPr>
                        </m:ctrlPr>
                      </m:funcPr>
                      <m:fName>
                        <m:limLow>
                          <m:limLowPr>
                            <m:ctrlPr>
                              <a:rPr lang="en-US" altLang="zh-CN" i="1">
                                <a:solidFill>
                                  <a:schemeClr val="tx1"/>
                                </a:solidFill>
                                <a:latin typeface="Cambria Math" panose="02040503050406030204" pitchFamily="18" charset="0"/>
                              </a:rPr>
                            </m:ctrlPr>
                          </m:limLowPr>
                          <m:e>
                            <m:r>
                              <m:rPr>
                                <m:sty m:val="p"/>
                              </m:rPr>
                              <a:rPr lang="en-US" altLang="zh-CN">
                                <a:solidFill>
                                  <a:schemeClr val="tx1"/>
                                </a:solidFill>
                                <a:latin typeface="Cambria Math" panose="02040503050406030204" pitchFamily="18" charset="0"/>
                              </a:rPr>
                              <m:t>lim</m:t>
                            </m:r>
                          </m:e>
                          <m:lim>
                            <m:r>
                              <m:rPr>
                                <m:sty m:val="p"/>
                              </m:rPr>
                              <a:rPr lang="en-US" altLang="zh-CN">
                                <a:solidFill>
                                  <a:schemeClr val="tx1"/>
                                </a:solidFill>
                                <a:latin typeface="Cambria Math" panose="02040503050406030204" pitchFamily="18" charset="0"/>
                              </a:rPr>
                              <m:t>Δ</m:t>
                            </m:r>
                            <m:r>
                              <a:rPr lang="en-US" altLang="zh-CN" i="1">
                                <a:solidFill>
                                  <a:schemeClr val="tx1"/>
                                </a:solidFill>
                                <a:latin typeface="Cambria Math" panose="02040503050406030204" pitchFamily="18" charset="0"/>
                              </a:rPr>
                              <m:t>𝑥</m:t>
                            </m:r>
                            <m:r>
                              <a:rPr lang="en-US" altLang="zh-CN" i="1">
                                <a:solidFill>
                                  <a:schemeClr val="tx1"/>
                                </a:solidFill>
                                <a:latin typeface="Cambria Math" panose="02040503050406030204" pitchFamily="18" charset="0"/>
                              </a:rPr>
                              <m:t>→0</m:t>
                            </m:r>
                          </m:lim>
                        </m:limLow>
                      </m:fName>
                      <m:e>
                        <m:f>
                          <m:fPr>
                            <m:ctrlPr>
                              <a:rPr lang="en-US" altLang="zh-CN" i="1">
                                <a:solidFill>
                                  <a:schemeClr val="tx1"/>
                                </a:solidFill>
                                <a:latin typeface="Cambria Math" panose="02040503050406030204" pitchFamily="18" charset="0"/>
                              </a:rPr>
                            </m:ctrlPr>
                          </m:fPr>
                          <m:num>
                            <m:r>
                              <a:rPr lang="en-US" altLang="zh-CN" i="1">
                                <a:solidFill>
                                  <a:schemeClr val="tx1"/>
                                </a:solidFill>
                                <a:latin typeface="Cambria Math" panose="02040503050406030204" pitchFamily="18" charset="0"/>
                              </a:rPr>
                              <m:t>𝑓</m:t>
                            </m:r>
                            <m:d>
                              <m:dPr>
                                <m:ctrlPr>
                                  <a:rPr lang="en-US" altLang="zh-CN" i="1">
                                    <a:solidFill>
                                      <a:schemeClr val="tx1"/>
                                    </a:solidFill>
                                    <a:latin typeface="Cambria Math" panose="02040503050406030204" pitchFamily="18" charset="0"/>
                                  </a:rPr>
                                </m:ctrlPr>
                              </m:dPr>
                              <m:e>
                                <m:r>
                                  <a:rPr lang="en-US" altLang="zh-CN" i="1">
                                    <a:solidFill>
                                      <a:schemeClr val="tx1"/>
                                    </a:solidFill>
                                    <a:latin typeface="Cambria Math" panose="02040503050406030204" pitchFamily="18" charset="0"/>
                                  </a:rPr>
                                  <m:t>𝑥</m:t>
                                </m:r>
                                <m:r>
                                  <a:rPr lang="en-US" altLang="zh-CN" i="1">
                                    <a:solidFill>
                                      <a:schemeClr val="tx1"/>
                                    </a:solidFill>
                                    <a:latin typeface="Cambria Math" panose="02040503050406030204" pitchFamily="18" charset="0"/>
                                  </a:rPr>
                                  <m:t>+</m:t>
                                </m:r>
                                <m:r>
                                  <m:rPr>
                                    <m:sty m:val="p"/>
                                  </m:rPr>
                                  <a:rPr lang="en-US" altLang="zh-CN">
                                    <a:solidFill>
                                      <a:schemeClr val="tx1"/>
                                    </a:solidFill>
                                    <a:latin typeface="Cambria Math" panose="02040503050406030204" pitchFamily="18" charset="0"/>
                                  </a:rPr>
                                  <m:t>Δ</m:t>
                                </m:r>
                                <m:r>
                                  <a:rPr lang="en-US" altLang="zh-CN" i="1">
                                    <a:solidFill>
                                      <a:schemeClr val="tx1"/>
                                    </a:solidFill>
                                    <a:latin typeface="Cambria Math" panose="02040503050406030204" pitchFamily="18" charset="0"/>
                                  </a:rPr>
                                  <m:t>𝑥</m:t>
                                </m:r>
                              </m:e>
                            </m:d>
                            <m:r>
                              <a:rPr lang="en-US" altLang="zh-CN" i="1">
                                <a:solidFill>
                                  <a:schemeClr val="tx1"/>
                                </a:solidFill>
                                <a:latin typeface="Cambria Math" panose="02040503050406030204" pitchFamily="18" charset="0"/>
                              </a:rPr>
                              <m:t>−</m:t>
                            </m:r>
                            <m:r>
                              <a:rPr lang="en-US" altLang="zh-CN" i="1">
                                <a:solidFill>
                                  <a:schemeClr val="tx1"/>
                                </a:solidFill>
                                <a:latin typeface="Cambria Math" panose="02040503050406030204" pitchFamily="18" charset="0"/>
                              </a:rPr>
                              <m:t>𝑓</m:t>
                            </m:r>
                            <m:d>
                              <m:dPr>
                                <m:ctrlPr>
                                  <a:rPr lang="en-US" altLang="zh-CN" i="1">
                                    <a:solidFill>
                                      <a:schemeClr val="tx1"/>
                                    </a:solidFill>
                                    <a:latin typeface="Cambria Math" panose="02040503050406030204" pitchFamily="18" charset="0"/>
                                  </a:rPr>
                                </m:ctrlPr>
                              </m:dPr>
                              <m:e>
                                <m:r>
                                  <a:rPr lang="en-US" altLang="zh-CN" i="1">
                                    <a:solidFill>
                                      <a:schemeClr val="tx1"/>
                                    </a:solidFill>
                                    <a:latin typeface="Cambria Math" panose="02040503050406030204" pitchFamily="18" charset="0"/>
                                  </a:rPr>
                                  <m:t>𝑥</m:t>
                                </m:r>
                              </m:e>
                            </m:d>
                          </m:num>
                          <m:den>
                            <m:r>
                              <m:rPr>
                                <m:sty m:val="p"/>
                              </m:rPr>
                              <a:rPr lang="en-US" altLang="zh-CN">
                                <a:solidFill>
                                  <a:schemeClr val="tx1"/>
                                </a:solidFill>
                                <a:latin typeface="Cambria Math" panose="02040503050406030204" pitchFamily="18" charset="0"/>
                              </a:rPr>
                              <m:t>Δ</m:t>
                            </m:r>
                            <m:r>
                              <a:rPr lang="en-US" altLang="zh-CN" i="1">
                                <a:solidFill>
                                  <a:schemeClr val="tx1"/>
                                </a:solidFill>
                                <a:latin typeface="Cambria Math" panose="02040503050406030204" pitchFamily="18" charset="0"/>
                              </a:rPr>
                              <m:t>𝑥</m:t>
                            </m:r>
                          </m:den>
                        </m:f>
                      </m:e>
                    </m:func>
                    <m:r>
                      <a:rPr lang="en-US" altLang="zh-CN" b="0" i="1" smtClean="0">
                        <a:latin typeface="Cambria Math" panose="02040503050406030204" pitchFamily="18" charset="0"/>
                      </a:rPr>
                      <m:t>=</m:t>
                    </m:r>
                    <m:func>
                      <m:funcPr>
                        <m:ctrlPr>
                          <a:rPr lang="en-US" altLang="zh-CN" i="1">
                            <a:latin typeface="Cambria Math" panose="02040503050406030204" pitchFamily="18" charset="0"/>
                          </a:rPr>
                        </m:ctrlPr>
                      </m:funcPr>
                      <m:fName>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lim</m:t>
                            </m:r>
                          </m:e>
                          <m:lim>
                            <m:r>
                              <m:rPr>
                                <m:sty m:val="p"/>
                              </m:rPr>
                              <a:rPr lang="en-US" altLang="zh-CN">
                                <a:latin typeface="Cambria Math" panose="02040503050406030204" pitchFamily="18" charset="0"/>
                              </a:rPr>
                              <m:t>Δ</m:t>
                            </m:r>
                            <m:r>
                              <a:rPr lang="en-US" altLang="zh-CN" i="1">
                                <a:latin typeface="Cambria Math" panose="02040503050406030204" pitchFamily="18" charset="0"/>
                              </a:rPr>
                              <m:t>𝑥</m:t>
                            </m:r>
                            <m:r>
                              <a:rPr lang="en-US" altLang="zh-CN" i="1">
                                <a:latin typeface="Cambria Math" panose="02040503050406030204" pitchFamily="18" charset="0"/>
                              </a:rPr>
                              <m:t>→0</m:t>
                            </m:r>
                          </m:lim>
                        </m:limLow>
                      </m:fName>
                      <m:e>
                        <m:f>
                          <m:fPr>
                            <m:ctrlPr>
                              <a:rPr lang="en-US" altLang="zh-CN" i="1">
                                <a:latin typeface="Cambria Math" panose="02040503050406030204" pitchFamily="18" charset="0"/>
                              </a:rPr>
                            </m:ctrlPr>
                          </m:fPr>
                          <m:num>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𝑎</m:t>
                                </m:r>
                                <m:d>
                                  <m:dPr>
                                    <m:ctrlPr>
                                      <a:rPr lang="en-US" altLang="zh-CN" i="1">
                                        <a:latin typeface="Cambria Math" panose="02040503050406030204" pitchFamily="18" charset="0"/>
                                      </a:rPr>
                                    </m:ctrlPr>
                                  </m:dPr>
                                  <m:e>
                                    <m:r>
                                      <a:rPr lang="en-US" altLang="zh-CN" i="1">
                                        <a:latin typeface="Cambria Math" panose="02040503050406030204" pitchFamily="18" charset="0"/>
                                      </a:rPr>
                                      <m:t>𝑥</m:t>
                                    </m:r>
                                    <m:r>
                                      <a:rPr lang="en-US" altLang="zh-CN" i="1">
                                        <a:latin typeface="Cambria Math" panose="02040503050406030204" pitchFamily="18" charset="0"/>
                                      </a:rPr>
                                      <m:t>+</m:t>
                                    </m:r>
                                    <m:r>
                                      <m:rPr>
                                        <m:sty m:val="p"/>
                                      </m:rPr>
                                      <a:rPr lang="en-US" altLang="zh-CN">
                                        <a:latin typeface="Cambria Math" panose="02040503050406030204" pitchFamily="18" charset="0"/>
                                      </a:rPr>
                                      <m:t>Δ</m:t>
                                    </m:r>
                                    <m:r>
                                      <a:rPr lang="en-US" altLang="zh-CN" i="1">
                                        <a:latin typeface="Cambria Math" panose="02040503050406030204" pitchFamily="18" charset="0"/>
                                      </a:rPr>
                                      <m:t>𝑥</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𝑏</m:t>
                                </m:r>
                              </m:e>
                            </m:d>
                            <m:r>
                              <a:rPr lang="en-US" altLang="zh-CN" i="1">
                                <a:latin typeface="Cambria Math" panose="02040503050406030204" pitchFamily="18" charset="0"/>
                              </a:rPr>
                              <m:t>−</m:t>
                            </m:r>
                            <m:r>
                              <a:rPr lang="en-US" altLang="zh-CN" b="0" i="1" smtClean="0">
                                <a:latin typeface="Cambria Math" panose="02040503050406030204" pitchFamily="18" charset="0"/>
                              </a:rPr>
                              <m:t>[</m:t>
                            </m:r>
                            <m:r>
                              <a:rPr lang="en-US" altLang="zh-CN" b="0" i="1" smtClean="0">
                                <a:latin typeface="Cambria Math" panose="02040503050406030204" pitchFamily="18" charset="0"/>
                              </a:rPr>
                              <m:t>𝑎𝑥</m:t>
                            </m:r>
                            <m:r>
                              <a:rPr lang="en-US" altLang="zh-CN" b="0" i="1" smtClean="0">
                                <a:latin typeface="Cambria Math" panose="02040503050406030204" pitchFamily="18" charset="0"/>
                              </a:rPr>
                              <m:t>+</m:t>
                            </m:r>
                            <m:r>
                              <a:rPr lang="en-US" altLang="zh-CN" b="0" i="1" smtClean="0">
                                <a:latin typeface="Cambria Math" panose="02040503050406030204" pitchFamily="18" charset="0"/>
                              </a:rPr>
                              <m:t>𝑏</m:t>
                            </m:r>
                            <m:r>
                              <a:rPr lang="en-US" altLang="zh-CN" b="0" i="1" smtClean="0">
                                <a:latin typeface="Cambria Math" panose="02040503050406030204" pitchFamily="18" charset="0"/>
                              </a:rPr>
                              <m:t>]</m:t>
                            </m:r>
                          </m:num>
                          <m:den>
                            <m:r>
                              <m:rPr>
                                <m:sty m:val="p"/>
                              </m:rPr>
                              <a:rPr lang="en-US" altLang="zh-CN">
                                <a:latin typeface="Cambria Math" panose="02040503050406030204" pitchFamily="18" charset="0"/>
                              </a:rPr>
                              <m:t>Δ</m:t>
                            </m:r>
                            <m:r>
                              <a:rPr lang="en-US" altLang="zh-CN" i="1">
                                <a:latin typeface="Cambria Math" panose="02040503050406030204" pitchFamily="18" charset="0"/>
                              </a:rPr>
                              <m:t>𝑥</m:t>
                            </m:r>
                          </m:den>
                        </m:f>
                      </m:e>
                    </m:func>
                    <m:r>
                      <a:rPr lang="en-US" altLang="zh-CN" i="1">
                        <a:latin typeface="Cambria Math" panose="02040503050406030204" pitchFamily="18" charset="0"/>
                      </a:rPr>
                      <m:t>=</m:t>
                    </m:r>
                    <m:func>
                      <m:funcPr>
                        <m:ctrlPr>
                          <a:rPr lang="en-US" altLang="zh-CN" i="1">
                            <a:latin typeface="Cambria Math" panose="02040503050406030204" pitchFamily="18" charset="0"/>
                          </a:rPr>
                        </m:ctrlPr>
                      </m:funcPr>
                      <m:fName>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lim</m:t>
                            </m:r>
                          </m:e>
                          <m:lim>
                            <m:r>
                              <m:rPr>
                                <m:sty m:val="p"/>
                              </m:rPr>
                              <a:rPr lang="en-US" altLang="zh-CN">
                                <a:latin typeface="Cambria Math" panose="02040503050406030204" pitchFamily="18" charset="0"/>
                              </a:rPr>
                              <m:t>Δ</m:t>
                            </m:r>
                            <m:r>
                              <a:rPr lang="en-US" altLang="zh-CN" i="1">
                                <a:latin typeface="Cambria Math" panose="02040503050406030204" pitchFamily="18" charset="0"/>
                              </a:rPr>
                              <m:t>𝑥</m:t>
                            </m:r>
                            <m:r>
                              <a:rPr lang="en-US" altLang="zh-CN" i="1">
                                <a:latin typeface="Cambria Math" panose="02040503050406030204" pitchFamily="18" charset="0"/>
                              </a:rPr>
                              <m:t>→0</m:t>
                            </m:r>
                          </m:lim>
                        </m:limLow>
                      </m:fName>
                      <m:e>
                        <m:r>
                          <a:rPr lang="en-US" altLang="zh-CN" b="0" i="1" smtClean="0">
                            <a:latin typeface="Cambria Math" panose="02040503050406030204" pitchFamily="18" charset="0"/>
                          </a:rPr>
                          <m:t>𝑎</m:t>
                        </m:r>
                      </m:e>
                    </m:func>
                    <m:r>
                      <a:rPr lang="en-US" altLang="zh-CN" b="0" i="1" smtClean="0">
                        <a:latin typeface="Cambria Math" panose="02040503050406030204" pitchFamily="18" charset="0"/>
                      </a:rPr>
                      <m:t>=</m:t>
                    </m:r>
                    <m:r>
                      <a:rPr lang="en-US" altLang="zh-CN" b="0" i="1" smtClean="0">
                        <a:latin typeface="Cambria Math" panose="02040503050406030204" pitchFamily="18" charset="0"/>
                      </a:rPr>
                      <m:t>𝑎</m:t>
                    </m:r>
                  </m:oMath>
                </a14:m>
                <a:r>
                  <a:rPr lang="en-US" altLang="zh-CN" dirty="0" smtClean="0"/>
                  <a:t>.</a:t>
                </a:r>
              </a:p>
              <a:p>
                <a:r>
                  <a:rPr lang="zh-CN" altLang="en-US" dirty="0" smtClean="0"/>
                  <a:t>即 </a:t>
                </a:r>
                <a14:m>
                  <m:oMath xmlns:m="http://schemas.openxmlformats.org/officeDocument/2006/math">
                    <m:sSup>
                      <m:sSupPr>
                        <m:ctrlPr>
                          <a:rPr lang="en-US" altLang="zh-CN" b="0" i="1" smtClean="0">
                            <a:latin typeface="Cambria Math" panose="02040503050406030204" pitchFamily="18" charset="0"/>
                          </a:rPr>
                        </m:ctrlPr>
                      </m:sSupPr>
                      <m:e>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𝑎𝑥</m:t>
                            </m:r>
                            <m:r>
                              <a:rPr lang="en-US" altLang="zh-CN" b="0" i="1" smtClean="0">
                                <a:latin typeface="Cambria Math" panose="02040503050406030204" pitchFamily="18" charset="0"/>
                              </a:rPr>
                              <m:t>+</m:t>
                            </m:r>
                            <m:r>
                              <a:rPr lang="en-US" altLang="zh-CN" b="0" i="1" smtClean="0">
                                <a:latin typeface="Cambria Math" panose="02040503050406030204" pitchFamily="18" charset="0"/>
                              </a:rPr>
                              <m:t>𝑏</m:t>
                            </m:r>
                          </m:e>
                        </m:d>
                      </m:e>
                      <m:sup>
                        <m:r>
                          <a:rPr lang="en-US" altLang="zh-CN" b="0" i="1" smtClean="0">
                            <a:latin typeface="Cambria Math" panose="02040503050406030204" pitchFamily="18" charset="0"/>
                          </a:rPr>
                          <m:t>′</m:t>
                        </m:r>
                      </m:sup>
                    </m:sSup>
                    <m:r>
                      <a:rPr lang="en-US" altLang="zh-CN" b="0" i="1" smtClean="0">
                        <a:latin typeface="Cambria Math" panose="02040503050406030204" pitchFamily="18" charset="0"/>
                      </a:rPr>
                      <m:t>=</m:t>
                    </m:r>
                    <m:r>
                      <a:rPr lang="en-US" altLang="zh-CN" b="0" i="1" smtClean="0">
                        <a:latin typeface="Cambria Math" panose="02040503050406030204" pitchFamily="18" charset="0"/>
                      </a:rPr>
                      <m:t>𝑎</m:t>
                    </m:r>
                  </m:oMath>
                </a14:m>
                <a:r>
                  <a:rPr lang="en-US" altLang="zh-CN" dirty="0" smtClean="0"/>
                  <a:t>.</a:t>
                </a:r>
              </a:p>
              <a:p>
                <a:r>
                  <a:rPr lang="zh-CN" altLang="en-US" dirty="0"/>
                  <a:t>特别</a:t>
                </a:r>
                <a:r>
                  <a:rPr lang="zh-CN" altLang="en-US" dirty="0" smtClean="0"/>
                  <a:t>地</a:t>
                </a:r>
                <a:r>
                  <a:rPr lang="en-US" altLang="zh-CN" dirty="0" smtClean="0"/>
                  <a:t>, </a:t>
                </a:r>
                <a:r>
                  <a:rPr lang="zh-CN" altLang="en-US" dirty="0" smtClean="0"/>
                  <a:t>若 </a:t>
                </a:r>
                <a14:m>
                  <m:oMath xmlns:m="http://schemas.openxmlformats.org/officeDocument/2006/math">
                    <m:r>
                      <a:rPr lang="en-US" altLang="zh-CN" b="0" i="1" smtClean="0">
                        <a:latin typeface="Cambria Math" panose="02040503050406030204" pitchFamily="18" charset="0"/>
                      </a:rPr>
                      <m:t>𝑎</m:t>
                    </m:r>
                    <m:r>
                      <a:rPr lang="en-US" altLang="zh-CN" b="0" i="1" smtClean="0">
                        <a:latin typeface="Cambria Math" panose="02040503050406030204" pitchFamily="18" charset="0"/>
                      </a:rPr>
                      <m:t>=0</m:t>
                    </m:r>
                  </m:oMath>
                </a14:m>
                <a:r>
                  <a:rPr lang="en-US" altLang="zh-CN" dirty="0" smtClean="0"/>
                  <a:t>, </a:t>
                </a:r>
                <a:r>
                  <a:rPr lang="zh-CN" altLang="en-US" dirty="0" smtClean="0"/>
                  <a:t>则 </a:t>
                </a:r>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𝑏</m:t>
                        </m:r>
                      </m:e>
                      <m:sup>
                        <m:r>
                          <a:rPr lang="en-US" altLang="zh-CN" b="0" i="1" smtClean="0">
                            <a:latin typeface="Cambria Math" panose="02040503050406030204" pitchFamily="18" charset="0"/>
                          </a:rPr>
                          <m:t>′</m:t>
                        </m:r>
                      </m:sup>
                    </m:sSup>
                    <m:r>
                      <a:rPr lang="en-US" altLang="zh-CN" b="0" i="1" smtClean="0">
                        <a:latin typeface="Cambria Math" panose="02040503050406030204" pitchFamily="18" charset="0"/>
                      </a:rPr>
                      <m:t>=0</m:t>
                    </m:r>
                  </m:oMath>
                </a14:m>
                <a:r>
                  <a:rPr lang="en-US" altLang="zh-CN" dirty="0" smtClean="0"/>
                  <a:t>, </a:t>
                </a:r>
                <a:r>
                  <a:rPr lang="zh-CN" altLang="en-US" dirty="0" smtClean="0"/>
                  <a:t>即</a:t>
                </a:r>
                <a:r>
                  <a:rPr lang="zh-CN" altLang="en-US" dirty="0" smtClean="0">
                    <a:solidFill>
                      <a:srgbClr val="FF0000"/>
                    </a:solidFill>
                  </a:rPr>
                  <a:t>常数的导数等于 </a:t>
                </a:r>
                <a14:m>
                  <m:oMath xmlns:m="http://schemas.openxmlformats.org/officeDocument/2006/math">
                    <m:r>
                      <a:rPr lang="en-US" altLang="zh-CN" b="0" i="1" smtClean="0">
                        <a:solidFill>
                          <a:srgbClr val="FF0000"/>
                        </a:solidFill>
                        <a:latin typeface="Cambria Math" panose="02040503050406030204" pitchFamily="18" charset="0"/>
                      </a:rPr>
                      <m:t>0</m:t>
                    </m:r>
                  </m:oMath>
                </a14:m>
                <a:r>
                  <a:rPr lang="en-US" altLang="zh-CN" dirty="0" smtClean="0"/>
                  <a:t>.</a:t>
                </a:r>
              </a:p>
              <a:p>
                <a:r>
                  <a:rPr lang="zh-CN" altLang="en-US" dirty="0" smtClean="0"/>
                  <a:t>这说明了 </a:t>
                </a:r>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𝑓</m:t>
                        </m:r>
                      </m:e>
                      <m:sup>
                        <m:r>
                          <a:rPr lang="en-US" altLang="zh-CN" b="0" i="1" smtClean="0">
                            <a:latin typeface="Cambria Math" panose="02040503050406030204" pitchFamily="18" charset="0"/>
                          </a:rPr>
                          <m:t>′</m:t>
                        </m:r>
                      </m:sup>
                    </m:sSup>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e>
                    </m:d>
                    <m:r>
                      <a:rPr lang="en-US" altLang="zh-CN" b="0" i="1" smtClean="0">
                        <a:latin typeface="Cambria Math" panose="02040503050406030204" pitchFamily="18" charset="0"/>
                      </a:rPr>
                      <m:t>≠[</m:t>
                    </m:r>
                    <m:r>
                      <a:rPr lang="en-US" altLang="zh-CN" b="0" i="1" smtClean="0">
                        <a:latin typeface="Cambria Math" panose="02040503050406030204" pitchFamily="18" charset="0"/>
                      </a:rPr>
                      <m:t>𝑓</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r>
                      <a:rPr lang="en-US" altLang="zh-CN" b="0" i="1" smtClean="0">
                        <a:latin typeface="Cambria Math" panose="02040503050406030204" pitchFamily="18" charset="0"/>
                      </a:rPr>
                      <m:t>)]′</m:t>
                    </m:r>
                  </m:oMath>
                </a14:m>
                <a:r>
                  <a:rPr lang="en-US" altLang="zh-CN" dirty="0" smtClean="0"/>
                  <a:t>, </a:t>
                </a:r>
                <a:r>
                  <a:rPr lang="zh-CN" altLang="en-US" dirty="0" smtClean="0"/>
                  <a:t>因此我们不可以将导数写成后一种形式</a:t>
                </a:r>
                <a:r>
                  <a:rPr lang="en-US" altLang="zh-CN" dirty="0" smtClean="0"/>
                  <a:t>.</a:t>
                </a:r>
              </a:p>
              <a:p>
                <a:r>
                  <a:rPr lang="zh-CN" altLang="en-US" dirty="0" smtClean="0"/>
                  <a:t>若 </a:t>
                </a:r>
                <a14:m>
                  <m:oMath xmlns:m="http://schemas.openxmlformats.org/officeDocument/2006/math">
                    <m:r>
                      <a:rPr lang="en-US" altLang="zh-CN" b="0" i="1" smtClean="0">
                        <a:latin typeface="Cambria Math" panose="02040503050406030204" pitchFamily="18" charset="0"/>
                      </a:rPr>
                      <m:t>𝑎</m:t>
                    </m:r>
                    <m:r>
                      <a:rPr lang="en-US" altLang="zh-CN" b="0" i="1" smtClean="0">
                        <a:latin typeface="Cambria Math" panose="02040503050406030204" pitchFamily="18" charset="0"/>
                      </a:rPr>
                      <m:t>=1,</m:t>
                    </m:r>
                    <m:r>
                      <a:rPr lang="en-US" altLang="zh-CN" b="0" i="1" smtClean="0">
                        <a:latin typeface="Cambria Math" panose="02040503050406030204" pitchFamily="18" charset="0"/>
                      </a:rPr>
                      <m:t>𝑏</m:t>
                    </m:r>
                    <m:r>
                      <a:rPr lang="en-US" altLang="zh-CN" b="0" i="1" smtClean="0">
                        <a:latin typeface="Cambria Math" panose="02040503050406030204" pitchFamily="18" charset="0"/>
                      </a:rPr>
                      <m:t>=0</m:t>
                    </m:r>
                  </m:oMath>
                </a14:m>
                <a:r>
                  <a:rPr lang="en-US" altLang="zh-CN" dirty="0" smtClean="0"/>
                  <a:t>, </a:t>
                </a:r>
                <a:r>
                  <a:rPr lang="zh-CN" altLang="en-US" dirty="0" smtClean="0"/>
                  <a:t>则 </a:t>
                </a:r>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𝑥</m:t>
                        </m:r>
                      </m:e>
                      <m:sup>
                        <m:r>
                          <a:rPr lang="en-US" altLang="zh-CN" b="0" i="1" smtClean="0">
                            <a:latin typeface="Cambria Math" panose="02040503050406030204" pitchFamily="18" charset="0"/>
                          </a:rPr>
                          <m:t>′</m:t>
                        </m:r>
                      </m:sup>
                    </m:sSup>
                    <m:r>
                      <a:rPr lang="en-US" altLang="zh-CN" b="0" i="1" smtClean="0">
                        <a:latin typeface="Cambria Math" panose="02040503050406030204" pitchFamily="18" charset="0"/>
                      </a:rPr>
                      <m:t>=1</m:t>
                    </m:r>
                  </m:oMath>
                </a14:m>
                <a:r>
                  <a:rPr lang="en-US" altLang="zh-CN" dirty="0" smtClean="0"/>
                  <a:t>.</a:t>
                </a:r>
                <a:endParaRPr lang="en-US" altLang="zh-CN" dirty="0"/>
              </a:p>
            </p:txBody>
          </p:sp>
        </mc:Choice>
        <mc:Fallback xmlns="">
          <p:sp>
            <p:nvSpPr>
              <p:cNvPr id="4" name="文本占位符 3"/>
              <p:cNvSpPr>
                <a:spLocks noGrp="1" noRot="1" noChangeAspect="1" noMove="1" noResize="1" noEditPoints="1" noAdjustHandles="1" noChangeArrowheads="1" noChangeShapeType="1" noTextEdit="1"/>
              </p:cNvSpPr>
              <p:nvPr>
                <p:ph type="body" sz="quarter" idx="10"/>
              </p:nvPr>
            </p:nvSpPr>
            <p:spPr>
              <a:blipFill>
                <a:blip r:embed="rId2"/>
                <a:stretch>
                  <a:fillRect l="-734" t="-23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4435890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fade">
                                      <p:cBhvr>
                                        <p:cTn id="32"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文本占位符 3"/>
              <p:cNvSpPr>
                <a:spLocks noGrp="1"/>
              </p:cNvSpPr>
              <p:nvPr>
                <p:ph type="body" sz="quarter" idx="10"/>
              </p:nvPr>
            </p:nvSpPr>
            <p:spPr/>
            <p:txBody>
              <a:bodyPr>
                <a:normAutofit fontScale="92500" lnSpcReduction="20000"/>
              </a:bodyPr>
              <a:lstStyle/>
              <a:p>
                <a:r>
                  <a:rPr lang="zh-CN" altLang="en-US" dirty="0" smtClean="0">
                    <a:solidFill>
                      <a:srgbClr val="0000FF"/>
                    </a:solidFill>
                  </a:rPr>
                  <a:t>例 </a:t>
                </a:r>
                <a:r>
                  <a:rPr lang="zh-CN" altLang="en-US" dirty="0"/>
                  <a:t>由于 </a:t>
                </a:r>
                <a14:m>
                  <m:oMath xmlns:m="http://schemas.openxmlformats.org/officeDocument/2006/math">
                    <m:func>
                      <m:funcPr>
                        <m:ctrlPr>
                          <a:rPr lang="en-US" altLang="zh-CN" i="1">
                            <a:latin typeface="Cambria Math" panose="02040503050406030204" pitchFamily="18" charset="0"/>
                          </a:rPr>
                        </m:ctrlPr>
                      </m:funcPr>
                      <m:fName>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lim</m:t>
                            </m:r>
                          </m:e>
                          <m:lim>
                            <m:r>
                              <a:rPr lang="en-US" altLang="zh-CN" i="1">
                                <a:latin typeface="Cambria Math" panose="02040503050406030204" pitchFamily="18" charset="0"/>
                              </a:rPr>
                              <m:t>𝑥</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lim>
                        </m:limLow>
                      </m:fName>
                      <m:e>
                        <m:f>
                          <m:fPr>
                            <m:ctrlPr>
                              <a:rPr lang="en-US" altLang="zh-CN" i="1">
                                <a:latin typeface="Cambria Math" panose="02040503050406030204" pitchFamily="18" charset="0"/>
                              </a:rPr>
                            </m:ctrlPr>
                          </m:fPr>
                          <m:num>
                            <m:func>
                              <m:funcPr>
                                <m:ctrlPr>
                                  <a:rPr lang="en-US" altLang="zh-CN" i="1">
                                    <a:latin typeface="Cambria Math" panose="02040503050406030204" pitchFamily="18" charset="0"/>
                                  </a:rPr>
                                </m:ctrlPr>
                              </m:funcPr>
                              <m:fName>
                                <m:r>
                                  <m:rPr>
                                    <m:sty m:val="p"/>
                                  </m:rPr>
                                  <a:rPr lang="en-US" altLang="zh-CN">
                                    <a:latin typeface="Cambria Math" panose="02040503050406030204" pitchFamily="18" charset="0"/>
                                  </a:rPr>
                                  <m:t>sin</m:t>
                                </m:r>
                              </m:fName>
                              <m:e>
                                <m:r>
                                  <a:rPr lang="en-US" altLang="zh-CN" i="1">
                                    <a:latin typeface="Cambria Math" panose="02040503050406030204" pitchFamily="18" charset="0"/>
                                  </a:rPr>
                                  <m:t>𝑥</m:t>
                                </m:r>
                              </m:e>
                            </m:func>
                            <m:r>
                              <a:rPr lang="en-US" altLang="zh-CN" i="1">
                                <a:latin typeface="Cambria Math" panose="02040503050406030204" pitchFamily="18" charset="0"/>
                              </a:rPr>
                              <m:t>−</m:t>
                            </m:r>
                            <m:func>
                              <m:funcPr>
                                <m:ctrlPr>
                                  <a:rPr lang="en-US" altLang="zh-CN" i="1">
                                    <a:latin typeface="Cambria Math" panose="02040503050406030204" pitchFamily="18" charset="0"/>
                                  </a:rPr>
                                </m:ctrlPr>
                              </m:funcPr>
                              <m:fName>
                                <m:r>
                                  <m:rPr>
                                    <m:sty m:val="p"/>
                                  </m:rPr>
                                  <a:rPr lang="en-US" altLang="zh-CN">
                                    <a:latin typeface="Cambria Math" panose="02040503050406030204" pitchFamily="18" charset="0"/>
                                  </a:rPr>
                                  <m:t>sin</m:t>
                                </m:r>
                              </m:fName>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e>
                            </m:func>
                          </m:num>
                          <m:den>
                            <m:r>
                              <a:rPr lang="en-US" altLang="zh-CN" i="1">
                                <a:latin typeface="Cambria Math" panose="02040503050406030204" pitchFamily="18" charset="0"/>
                              </a:rPr>
                              <m:t>𝑥</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den>
                        </m:f>
                      </m:e>
                    </m:func>
                    <m:r>
                      <a:rPr lang="en-US" altLang="zh-CN" i="1">
                        <a:latin typeface="Cambria Math" panose="02040503050406030204" pitchFamily="18" charset="0"/>
                      </a:rPr>
                      <m:t>=</m:t>
                    </m:r>
                    <m:func>
                      <m:funcPr>
                        <m:ctrlPr>
                          <a:rPr lang="en-US" altLang="zh-CN" i="1">
                            <a:latin typeface="Cambria Math" panose="02040503050406030204" pitchFamily="18" charset="0"/>
                          </a:rPr>
                        </m:ctrlPr>
                      </m:funcPr>
                      <m:fName>
                        <m:r>
                          <m:rPr>
                            <m:sty m:val="p"/>
                          </m:rPr>
                          <a:rPr lang="en-US" altLang="zh-CN">
                            <a:latin typeface="Cambria Math" panose="02040503050406030204" pitchFamily="18" charset="0"/>
                          </a:rPr>
                          <m:t>cos</m:t>
                        </m:r>
                      </m:fName>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e>
                    </m:func>
                  </m:oMath>
                </a14:m>
                <a:r>
                  <a:rPr lang="en-US" altLang="zh-CN" dirty="0"/>
                  <a:t>, </a:t>
                </a:r>
                <a:r>
                  <a:rPr lang="zh-CN" altLang="en-US" dirty="0"/>
                  <a:t>因此 </a:t>
                </a:r>
                <a14:m>
                  <m:oMath xmlns:m="http://schemas.openxmlformats.org/officeDocument/2006/math">
                    <m:sSup>
                      <m:sSupPr>
                        <m:ctrlPr>
                          <a:rPr lang="en-US" altLang="zh-CN" i="1">
                            <a:latin typeface="Cambria Math" panose="02040503050406030204" pitchFamily="18" charset="0"/>
                          </a:rPr>
                        </m:ctrlPr>
                      </m:sSupPr>
                      <m:e>
                        <m:d>
                          <m:dPr>
                            <m:ctrlPr>
                              <a:rPr lang="en-US" altLang="zh-CN" i="1">
                                <a:latin typeface="Cambria Math" panose="02040503050406030204" pitchFamily="18" charset="0"/>
                              </a:rPr>
                            </m:ctrlPr>
                          </m:dPr>
                          <m:e>
                            <m:func>
                              <m:funcPr>
                                <m:ctrlPr>
                                  <a:rPr lang="en-US" altLang="zh-CN" i="1">
                                    <a:latin typeface="Cambria Math" panose="02040503050406030204" pitchFamily="18" charset="0"/>
                                  </a:rPr>
                                </m:ctrlPr>
                              </m:funcPr>
                              <m:fName>
                                <m:r>
                                  <m:rPr>
                                    <m:sty m:val="p"/>
                                  </m:rPr>
                                  <a:rPr lang="en-US" altLang="zh-CN">
                                    <a:latin typeface="Cambria Math" panose="02040503050406030204" pitchFamily="18" charset="0"/>
                                  </a:rPr>
                                  <m:t>sin</m:t>
                                </m:r>
                              </m:fName>
                              <m:e>
                                <m:r>
                                  <a:rPr lang="en-US" altLang="zh-CN" i="1">
                                    <a:latin typeface="Cambria Math" panose="02040503050406030204" pitchFamily="18" charset="0"/>
                                  </a:rPr>
                                  <m:t>𝑥</m:t>
                                </m:r>
                              </m:e>
                            </m:func>
                          </m:e>
                        </m:d>
                      </m:e>
                      <m:sup>
                        <m:r>
                          <a:rPr lang="en-US" altLang="zh-CN" i="1">
                            <a:latin typeface="Cambria Math" panose="02040503050406030204" pitchFamily="18" charset="0"/>
                          </a:rPr>
                          <m:t>′</m:t>
                        </m:r>
                      </m:sup>
                    </m:sSup>
                    <m:sSub>
                      <m:sSubPr>
                        <m:ctrlPr>
                          <a:rPr lang="en-US" altLang="zh-CN" i="1">
                            <a:latin typeface="Cambria Math" panose="02040503050406030204" pitchFamily="18" charset="0"/>
                          </a:rPr>
                        </m:ctrlPr>
                      </m:sSubPr>
                      <m:e>
                        <m:d>
                          <m:dPr>
                            <m:begChr m:val=""/>
                            <m:endChr m:val="|"/>
                            <m:ctrlPr>
                              <a:rPr lang="en-US" altLang="zh-CN" i="1">
                                <a:latin typeface="Cambria Math" panose="02040503050406030204" pitchFamily="18" charset="0"/>
                              </a:rPr>
                            </m:ctrlPr>
                          </m:dPr>
                          <m:e>
                            <m:r>
                              <a:rPr lang="zh-CN" altLang="en-US">
                                <a:latin typeface="Cambria Math" panose="02040503050406030204" pitchFamily="18" charset="0"/>
                              </a:rPr>
                              <m:t>​</m:t>
                            </m:r>
                          </m:e>
                        </m:d>
                      </m:e>
                      <m:sub>
                        <m:r>
                          <a:rPr lang="en-US" altLang="zh-CN" i="1">
                            <a:latin typeface="Cambria Math" panose="02040503050406030204" pitchFamily="18" charset="0"/>
                          </a:rPr>
                          <m:t>𝑥</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sub>
                    </m:sSub>
                    <m:r>
                      <a:rPr lang="en-US" altLang="zh-CN" i="1">
                        <a:latin typeface="Cambria Math" panose="02040503050406030204" pitchFamily="18" charset="0"/>
                      </a:rPr>
                      <m:t>=</m:t>
                    </m:r>
                    <m:func>
                      <m:funcPr>
                        <m:ctrlPr>
                          <a:rPr lang="en-US" altLang="zh-CN" i="1">
                            <a:latin typeface="Cambria Math" panose="02040503050406030204" pitchFamily="18" charset="0"/>
                          </a:rPr>
                        </m:ctrlPr>
                      </m:funcPr>
                      <m:fName>
                        <m:r>
                          <m:rPr>
                            <m:sty m:val="p"/>
                          </m:rPr>
                          <a:rPr lang="en-US" altLang="zh-CN">
                            <a:latin typeface="Cambria Math" panose="02040503050406030204" pitchFamily="18" charset="0"/>
                          </a:rPr>
                          <m:t>cos</m:t>
                        </m:r>
                      </m:fName>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e>
                    </m:func>
                  </m:oMath>
                </a14:m>
                <a:r>
                  <a:rPr lang="en-US" altLang="zh-CN" dirty="0"/>
                  <a:t>, </a:t>
                </a:r>
                <a:r>
                  <a:rPr lang="zh-CN" altLang="en-US" dirty="0"/>
                  <a:t>即</a:t>
                </a:r>
                <a:endParaRPr lang="en-US" altLang="zh-CN" dirty="0"/>
              </a:p>
              <a:p>
                <a:pPr marL="0" indent="0">
                  <a:buNone/>
                </a:pPr>
                <a14:m>
                  <m:oMathPara xmlns:m="http://schemas.openxmlformats.org/officeDocument/2006/math">
                    <m:oMathParaPr>
                      <m:jc m:val="centerGroup"/>
                    </m:oMathParaPr>
                    <m:oMath xmlns:m="http://schemas.openxmlformats.org/officeDocument/2006/math">
                      <m:sSup>
                        <m:sSupPr>
                          <m:ctrlPr>
                            <a:rPr lang="en-US" altLang="zh-CN" i="1">
                              <a:latin typeface="Cambria Math" panose="02040503050406030204" pitchFamily="18" charset="0"/>
                            </a:rPr>
                          </m:ctrlPr>
                        </m:sSupPr>
                        <m:e>
                          <m:d>
                            <m:dPr>
                              <m:ctrlPr>
                                <a:rPr lang="en-US" altLang="zh-CN" i="1">
                                  <a:latin typeface="Cambria Math" panose="02040503050406030204" pitchFamily="18" charset="0"/>
                                </a:rPr>
                              </m:ctrlPr>
                            </m:dPr>
                            <m:e>
                              <m:func>
                                <m:funcPr>
                                  <m:ctrlPr>
                                    <a:rPr lang="en-US" altLang="zh-CN" i="1">
                                      <a:latin typeface="Cambria Math" panose="02040503050406030204" pitchFamily="18" charset="0"/>
                                    </a:rPr>
                                  </m:ctrlPr>
                                </m:funcPr>
                                <m:fName>
                                  <m:r>
                                    <m:rPr>
                                      <m:sty m:val="p"/>
                                    </m:rPr>
                                    <a:rPr lang="en-US" altLang="zh-CN">
                                      <a:latin typeface="Cambria Math" panose="02040503050406030204" pitchFamily="18" charset="0"/>
                                    </a:rPr>
                                    <m:t>sin</m:t>
                                  </m:r>
                                </m:fName>
                                <m:e>
                                  <m:r>
                                    <a:rPr lang="en-US" altLang="zh-CN" i="1">
                                      <a:latin typeface="Cambria Math" panose="02040503050406030204" pitchFamily="18" charset="0"/>
                                    </a:rPr>
                                    <m:t>𝑥</m:t>
                                  </m:r>
                                </m:e>
                              </m:func>
                            </m:e>
                          </m:d>
                        </m:e>
                        <m:sup>
                          <m:r>
                            <a:rPr lang="en-US" altLang="zh-CN" i="1">
                              <a:latin typeface="Cambria Math" panose="02040503050406030204" pitchFamily="18" charset="0"/>
                            </a:rPr>
                            <m:t>′</m:t>
                          </m:r>
                        </m:sup>
                      </m:sSup>
                      <m:r>
                        <a:rPr lang="en-US" altLang="zh-CN" i="1">
                          <a:latin typeface="Cambria Math" panose="02040503050406030204" pitchFamily="18" charset="0"/>
                        </a:rPr>
                        <m:t>=</m:t>
                      </m:r>
                      <m:func>
                        <m:funcPr>
                          <m:ctrlPr>
                            <a:rPr lang="en-US" altLang="zh-CN" i="1">
                              <a:latin typeface="Cambria Math" panose="02040503050406030204" pitchFamily="18" charset="0"/>
                            </a:rPr>
                          </m:ctrlPr>
                        </m:funcPr>
                        <m:fName>
                          <m:r>
                            <m:rPr>
                              <m:sty m:val="p"/>
                            </m:rPr>
                            <a:rPr lang="en-US" altLang="zh-CN">
                              <a:latin typeface="Cambria Math" panose="02040503050406030204" pitchFamily="18" charset="0"/>
                            </a:rPr>
                            <m:t>cos</m:t>
                          </m:r>
                        </m:fName>
                        <m:e>
                          <m:r>
                            <a:rPr lang="en-US" altLang="zh-CN" i="1">
                              <a:latin typeface="Cambria Math" panose="02040503050406030204" pitchFamily="18" charset="0"/>
                            </a:rPr>
                            <m:t>𝑥</m:t>
                          </m:r>
                        </m:e>
                      </m:func>
                      <m:r>
                        <a:rPr lang="en-US" altLang="zh-CN" i="1">
                          <a:latin typeface="Cambria Math" panose="02040503050406030204" pitchFamily="18" charset="0"/>
                        </a:rPr>
                        <m:t>.</m:t>
                      </m:r>
                    </m:oMath>
                  </m:oMathPara>
                </a14:m>
                <a:endParaRPr lang="en-US" altLang="zh-CN" dirty="0"/>
              </a:p>
              <a:p>
                <a:r>
                  <a:rPr lang="zh-CN" altLang="en-US" dirty="0"/>
                  <a:t>同理</a:t>
                </a:r>
                <a:r>
                  <a:rPr lang="en-US" altLang="zh-CN" dirty="0"/>
                  <a:t>, </a:t>
                </a:r>
                <a14:m>
                  <m:oMath xmlns:m="http://schemas.openxmlformats.org/officeDocument/2006/math">
                    <m:sSup>
                      <m:sSupPr>
                        <m:ctrlPr>
                          <a:rPr lang="en-US" altLang="zh-CN" i="1" dirty="0">
                            <a:latin typeface="Cambria Math" panose="02040503050406030204" pitchFamily="18" charset="0"/>
                          </a:rPr>
                        </m:ctrlPr>
                      </m:sSupPr>
                      <m:e>
                        <m:d>
                          <m:dPr>
                            <m:ctrlPr>
                              <a:rPr lang="en-US" altLang="zh-CN" i="1" dirty="0">
                                <a:latin typeface="Cambria Math" panose="02040503050406030204" pitchFamily="18" charset="0"/>
                              </a:rPr>
                            </m:ctrlPr>
                          </m:dPr>
                          <m:e>
                            <m:func>
                              <m:funcPr>
                                <m:ctrlPr>
                                  <a:rPr lang="en-US" altLang="zh-CN" i="1" dirty="0">
                                    <a:latin typeface="Cambria Math" panose="02040503050406030204" pitchFamily="18" charset="0"/>
                                  </a:rPr>
                                </m:ctrlPr>
                              </m:funcPr>
                              <m:fName>
                                <m:r>
                                  <m:rPr>
                                    <m:sty m:val="p"/>
                                  </m:rPr>
                                  <a:rPr lang="en-US" altLang="zh-CN" dirty="0">
                                    <a:latin typeface="Cambria Math" panose="02040503050406030204" pitchFamily="18" charset="0"/>
                                  </a:rPr>
                                  <m:t>cos</m:t>
                                </m:r>
                              </m:fName>
                              <m:e>
                                <m:r>
                                  <a:rPr lang="en-US" altLang="zh-CN" i="1" dirty="0">
                                    <a:latin typeface="Cambria Math" panose="02040503050406030204" pitchFamily="18" charset="0"/>
                                  </a:rPr>
                                  <m:t>𝑥</m:t>
                                </m:r>
                              </m:e>
                            </m:func>
                          </m:e>
                        </m:d>
                      </m:e>
                      <m:sup>
                        <m:r>
                          <a:rPr lang="en-US" altLang="zh-CN" i="1" dirty="0">
                            <a:latin typeface="Cambria Math" panose="02040503050406030204" pitchFamily="18" charset="0"/>
                          </a:rPr>
                          <m:t>′</m:t>
                        </m:r>
                      </m:sup>
                    </m:sSup>
                    <m:r>
                      <a:rPr lang="en-US" altLang="zh-CN" i="1" dirty="0">
                        <a:latin typeface="Cambria Math" panose="02040503050406030204" pitchFamily="18" charset="0"/>
                      </a:rPr>
                      <m:t>=−</m:t>
                    </m:r>
                    <m:func>
                      <m:funcPr>
                        <m:ctrlPr>
                          <a:rPr lang="en-US" altLang="zh-CN" i="1" dirty="0">
                            <a:latin typeface="Cambria Math" panose="02040503050406030204" pitchFamily="18" charset="0"/>
                          </a:rPr>
                        </m:ctrlPr>
                      </m:funcPr>
                      <m:fName>
                        <m:r>
                          <m:rPr>
                            <m:sty m:val="p"/>
                          </m:rPr>
                          <a:rPr lang="en-US" altLang="zh-CN" dirty="0">
                            <a:latin typeface="Cambria Math" panose="02040503050406030204" pitchFamily="18" charset="0"/>
                          </a:rPr>
                          <m:t>sin</m:t>
                        </m:r>
                      </m:fName>
                      <m:e>
                        <m:r>
                          <a:rPr lang="en-US" altLang="zh-CN" i="1" dirty="0">
                            <a:latin typeface="Cambria Math" panose="02040503050406030204" pitchFamily="18" charset="0"/>
                          </a:rPr>
                          <m:t>𝑥</m:t>
                        </m:r>
                      </m:e>
                    </m:func>
                  </m:oMath>
                </a14:m>
                <a:r>
                  <a:rPr lang="en-US" altLang="zh-CN" dirty="0" smtClean="0"/>
                  <a:t>.</a:t>
                </a:r>
                <a:endParaRPr lang="en-US" altLang="zh-CN" dirty="0" smtClean="0">
                  <a:solidFill>
                    <a:srgbClr val="0000FF"/>
                  </a:solidFill>
                </a:endParaRPr>
              </a:p>
              <a:p>
                <a:r>
                  <a:rPr lang="zh-CN" altLang="en-US" dirty="0" smtClean="0">
                    <a:solidFill>
                      <a:srgbClr val="0000FF"/>
                    </a:solidFill>
                  </a:rPr>
                  <a:t>例 </a:t>
                </a:r>
                <a:r>
                  <a:rPr lang="zh-CN" altLang="en-US" dirty="0" smtClean="0"/>
                  <a:t>求 </a:t>
                </a:r>
                <a14:m>
                  <m:oMath xmlns:m="http://schemas.openxmlformats.org/officeDocument/2006/math">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𝑎</m:t>
                        </m:r>
                      </m:e>
                      <m:sup>
                        <m:r>
                          <a:rPr lang="en-US" altLang="zh-CN" b="0" i="1" smtClean="0">
                            <a:latin typeface="Cambria Math" panose="02040503050406030204" pitchFamily="18" charset="0"/>
                          </a:rPr>
                          <m:t>𝑥</m:t>
                        </m:r>
                      </m:sup>
                    </m:sSup>
                    <m:r>
                      <a:rPr lang="en-US" altLang="zh-CN" b="0" i="1" smtClean="0">
                        <a:latin typeface="Cambria Math" panose="02040503050406030204" pitchFamily="18" charset="0"/>
                      </a:rPr>
                      <m:t>(</m:t>
                    </m:r>
                    <m:r>
                      <a:rPr lang="en-US" altLang="zh-CN" b="0" i="1" smtClean="0">
                        <a:latin typeface="Cambria Math" panose="02040503050406030204" pitchFamily="18" charset="0"/>
                      </a:rPr>
                      <m:t>𝑎</m:t>
                    </m:r>
                    <m:r>
                      <a:rPr lang="en-US" altLang="zh-CN" b="0" i="1" smtClean="0">
                        <a:latin typeface="Cambria Math" panose="02040503050406030204" pitchFamily="18" charset="0"/>
                      </a:rPr>
                      <m:t>&gt;0,</m:t>
                    </m:r>
                    <m:r>
                      <a:rPr lang="en-US" altLang="zh-CN" b="0" i="1" smtClean="0">
                        <a:latin typeface="Cambria Math" panose="02040503050406030204" pitchFamily="18" charset="0"/>
                      </a:rPr>
                      <m:t>𝑎</m:t>
                    </m:r>
                    <m:r>
                      <a:rPr lang="en-US" altLang="zh-CN" b="0" i="1" smtClean="0">
                        <a:latin typeface="Cambria Math" panose="02040503050406030204" pitchFamily="18" charset="0"/>
                      </a:rPr>
                      <m:t>≠1)</m:t>
                    </m:r>
                  </m:oMath>
                </a14:m>
                <a:r>
                  <a:rPr lang="zh-CN" altLang="en-US" dirty="0" smtClean="0"/>
                  <a:t> 的导数</a:t>
                </a:r>
                <a:r>
                  <a:rPr lang="en-US" altLang="zh-CN" dirty="0" smtClean="0"/>
                  <a:t>.</a:t>
                </a:r>
              </a:p>
              <a:p>
                <a:r>
                  <a:rPr lang="zh-CN" altLang="en-US" dirty="0" smtClean="0">
                    <a:solidFill>
                      <a:srgbClr val="0000FF"/>
                    </a:solidFill>
                  </a:rPr>
                  <a:t>解 </a:t>
                </a:r>
                <a14:m>
                  <m:oMath xmlns:m="http://schemas.openxmlformats.org/officeDocument/2006/math">
                    <m:sSup>
                      <m:sSupPr>
                        <m:ctrlPr>
                          <a:rPr lang="en-US" altLang="zh-CN" sz="2800" i="1" smtClean="0">
                            <a:solidFill>
                              <a:schemeClr val="tx1"/>
                            </a:solidFill>
                            <a:latin typeface="Cambria Math" panose="02040503050406030204" pitchFamily="18" charset="0"/>
                          </a:rPr>
                        </m:ctrlPr>
                      </m:sSupPr>
                      <m:e>
                        <m:r>
                          <a:rPr lang="en-US" altLang="zh-CN" sz="2800" i="1">
                            <a:solidFill>
                              <a:schemeClr val="tx1"/>
                            </a:solidFill>
                            <a:latin typeface="Cambria Math" panose="02040503050406030204" pitchFamily="18" charset="0"/>
                          </a:rPr>
                          <m:t>𝑓</m:t>
                        </m:r>
                      </m:e>
                      <m:sup>
                        <m:r>
                          <a:rPr lang="en-US" altLang="zh-CN" sz="2800" i="1">
                            <a:solidFill>
                              <a:schemeClr val="tx1"/>
                            </a:solidFill>
                            <a:latin typeface="Cambria Math" panose="02040503050406030204" pitchFamily="18" charset="0"/>
                          </a:rPr>
                          <m:t>′</m:t>
                        </m:r>
                      </m:sup>
                    </m:sSup>
                    <m:d>
                      <m:dPr>
                        <m:ctrlPr>
                          <a:rPr lang="en-US" altLang="zh-CN" sz="2800" i="1">
                            <a:solidFill>
                              <a:schemeClr val="tx1"/>
                            </a:solidFill>
                            <a:latin typeface="Cambria Math" panose="02040503050406030204" pitchFamily="18" charset="0"/>
                          </a:rPr>
                        </m:ctrlPr>
                      </m:dPr>
                      <m:e>
                        <m:r>
                          <a:rPr lang="en-US" altLang="zh-CN" sz="2800" i="1">
                            <a:solidFill>
                              <a:schemeClr val="tx1"/>
                            </a:solidFill>
                            <a:latin typeface="Cambria Math" panose="02040503050406030204" pitchFamily="18" charset="0"/>
                          </a:rPr>
                          <m:t>𝑥</m:t>
                        </m:r>
                      </m:e>
                    </m:d>
                    <m:r>
                      <a:rPr lang="en-US" altLang="zh-CN" sz="2800" i="1">
                        <a:solidFill>
                          <a:schemeClr val="tx1"/>
                        </a:solidFill>
                        <a:latin typeface="Cambria Math" panose="02040503050406030204" pitchFamily="18" charset="0"/>
                      </a:rPr>
                      <m:t>=</m:t>
                    </m:r>
                    <m:func>
                      <m:funcPr>
                        <m:ctrlPr>
                          <a:rPr lang="en-US" altLang="zh-CN" sz="2800" i="1">
                            <a:solidFill>
                              <a:schemeClr val="tx1"/>
                            </a:solidFill>
                            <a:latin typeface="Cambria Math" panose="02040503050406030204" pitchFamily="18" charset="0"/>
                          </a:rPr>
                        </m:ctrlPr>
                      </m:funcPr>
                      <m:fName>
                        <m:limLow>
                          <m:limLowPr>
                            <m:ctrlPr>
                              <a:rPr lang="en-US" altLang="zh-CN" sz="2800" i="1">
                                <a:solidFill>
                                  <a:schemeClr val="tx1"/>
                                </a:solidFill>
                                <a:latin typeface="Cambria Math" panose="02040503050406030204" pitchFamily="18" charset="0"/>
                              </a:rPr>
                            </m:ctrlPr>
                          </m:limLowPr>
                          <m:e>
                            <m:r>
                              <m:rPr>
                                <m:sty m:val="p"/>
                              </m:rPr>
                              <a:rPr lang="en-US" altLang="zh-CN" sz="2800">
                                <a:solidFill>
                                  <a:schemeClr val="tx1"/>
                                </a:solidFill>
                                <a:latin typeface="Cambria Math" panose="02040503050406030204" pitchFamily="18" charset="0"/>
                              </a:rPr>
                              <m:t>lim</m:t>
                            </m:r>
                          </m:e>
                          <m:lim>
                            <m:r>
                              <m:rPr>
                                <m:sty m:val="p"/>
                              </m:rPr>
                              <a:rPr lang="en-US" altLang="zh-CN" sz="2800">
                                <a:solidFill>
                                  <a:schemeClr val="tx1"/>
                                </a:solidFill>
                                <a:latin typeface="Cambria Math" panose="02040503050406030204" pitchFamily="18" charset="0"/>
                              </a:rPr>
                              <m:t>Δ</m:t>
                            </m:r>
                            <m:r>
                              <a:rPr lang="en-US" altLang="zh-CN" sz="2800" i="1">
                                <a:solidFill>
                                  <a:schemeClr val="tx1"/>
                                </a:solidFill>
                                <a:latin typeface="Cambria Math" panose="02040503050406030204" pitchFamily="18" charset="0"/>
                              </a:rPr>
                              <m:t>𝑥</m:t>
                            </m:r>
                            <m:r>
                              <a:rPr lang="en-US" altLang="zh-CN" sz="2800" i="1">
                                <a:solidFill>
                                  <a:schemeClr val="tx1"/>
                                </a:solidFill>
                                <a:latin typeface="Cambria Math" panose="02040503050406030204" pitchFamily="18" charset="0"/>
                              </a:rPr>
                              <m:t>→0</m:t>
                            </m:r>
                          </m:lim>
                        </m:limLow>
                      </m:fName>
                      <m:e>
                        <m:f>
                          <m:fPr>
                            <m:ctrlPr>
                              <a:rPr lang="en-US" altLang="zh-CN" sz="2800" i="1">
                                <a:solidFill>
                                  <a:schemeClr val="tx1"/>
                                </a:solidFill>
                                <a:latin typeface="Cambria Math" panose="02040503050406030204" pitchFamily="18" charset="0"/>
                              </a:rPr>
                            </m:ctrlPr>
                          </m:fPr>
                          <m:num>
                            <m:r>
                              <a:rPr lang="en-US" altLang="zh-CN" sz="2800" i="1">
                                <a:solidFill>
                                  <a:schemeClr val="tx1"/>
                                </a:solidFill>
                                <a:latin typeface="Cambria Math" panose="02040503050406030204" pitchFamily="18" charset="0"/>
                              </a:rPr>
                              <m:t>𝑓</m:t>
                            </m:r>
                            <m:d>
                              <m:dPr>
                                <m:ctrlPr>
                                  <a:rPr lang="en-US" altLang="zh-CN" sz="2800" i="1">
                                    <a:solidFill>
                                      <a:schemeClr val="tx1"/>
                                    </a:solidFill>
                                    <a:latin typeface="Cambria Math" panose="02040503050406030204" pitchFamily="18" charset="0"/>
                                  </a:rPr>
                                </m:ctrlPr>
                              </m:dPr>
                              <m:e>
                                <m:r>
                                  <a:rPr lang="en-US" altLang="zh-CN" sz="2800" i="1">
                                    <a:solidFill>
                                      <a:schemeClr val="tx1"/>
                                    </a:solidFill>
                                    <a:latin typeface="Cambria Math" panose="02040503050406030204" pitchFamily="18" charset="0"/>
                                  </a:rPr>
                                  <m:t>𝑥</m:t>
                                </m:r>
                                <m:r>
                                  <a:rPr lang="en-US" altLang="zh-CN" sz="2800" i="1">
                                    <a:solidFill>
                                      <a:schemeClr val="tx1"/>
                                    </a:solidFill>
                                    <a:latin typeface="Cambria Math" panose="02040503050406030204" pitchFamily="18" charset="0"/>
                                  </a:rPr>
                                  <m:t>+</m:t>
                                </m:r>
                                <m:r>
                                  <m:rPr>
                                    <m:sty m:val="p"/>
                                  </m:rPr>
                                  <a:rPr lang="en-US" altLang="zh-CN" sz="2800">
                                    <a:solidFill>
                                      <a:schemeClr val="tx1"/>
                                    </a:solidFill>
                                    <a:latin typeface="Cambria Math" panose="02040503050406030204" pitchFamily="18" charset="0"/>
                                  </a:rPr>
                                  <m:t>Δ</m:t>
                                </m:r>
                                <m:r>
                                  <a:rPr lang="en-US" altLang="zh-CN" sz="2800" i="1">
                                    <a:solidFill>
                                      <a:schemeClr val="tx1"/>
                                    </a:solidFill>
                                    <a:latin typeface="Cambria Math" panose="02040503050406030204" pitchFamily="18" charset="0"/>
                                  </a:rPr>
                                  <m:t>𝑥</m:t>
                                </m:r>
                              </m:e>
                            </m:d>
                            <m:r>
                              <a:rPr lang="en-US" altLang="zh-CN" sz="2800" i="1">
                                <a:solidFill>
                                  <a:schemeClr val="tx1"/>
                                </a:solidFill>
                                <a:latin typeface="Cambria Math" panose="02040503050406030204" pitchFamily="18" charset="0"/>
                              </a:rPr>
                              <m:t>−</m:t>
                            </m:r>
                            <m:r>
                              <a:rPr lang="en-US" altLang="zh-CN" sz="2800" i="1">
                                <a:solidFill>
                                  <a:schemeClr val="tx1"/>
                                </a:solidFill>
                                <a:latin typeface="Cambria Math" panose="02040503050406030204" pitchFamily="18" charset="0"/>
                              </a:rPr>
                              <m:t>𝑓</m:t>
                            </m:r>
                            <m:d>
                              <m:dPr>
                                <m:ctrlPr>
                                  <a:rPr lang="en-US" altLang="zh-CN" sz="2800" i="1">
                                    <a:solidFill>
                                      <a:schemeClr val="tx1"/>
                                    </a:solidFill>
                                    <a:latin typeface="Cambria Math" panose="02040503050406030204" pitchFamily="18" charset="0"/>
                                  </a:rPr>
                                </m:ctrlPr>
                              </m:dPr>
                              <m:e>
                                <m:r>
                                  <a:rPr lang="en-US" altLang="zh-CN" sz="2800" i="1">
                                    <a:solidFill>
                                      <a:schemeClr val="tx1"/>
                                    </a:solidFill>
                                    <a:latin typeface="Cambria Math" panose="02040503050406030204" pitchFamily="18" charset="0"/>
                                  </a:rPr>
                                  <m:t>𝑥</m:t>
                                </m:r>
                              </m:e>
                            </m:d>
                          </m:num>
                          <m:den>
                            <m:r>
                              <m:rPr>
                                <m:sty m:val="p"/>
                              </m:rPr>
                              <a:rPr lang="en-US" altLang="zh-CN" sz="2800">
                                <a:solidFill>
                                  <a:schemeClr val="tx1"/>
                                </a:solidFill>
                                <a:latin typeface="Cambria Math" panose="02040503050406030204" pitchFamily="18" charset="0"/>
                              </a:rPr>
                              <m:t>Δ</m:t>
                            </m:r>
                            <m:r>
                              <a:rPr lang="en-US" altLang="zh-CN" sz="2800" i="1">
                                <a:solidFill>
                                  <a:schemeClr val="tx1"/>
                                </a:solidFill>
                                <a:latin typeface="Cambria Math" panose="02040503050406030204" pitchFamily="18" charset="0"/>
                              </a:rPr>
                              <m:t>𝑥</m:t>
                            </m:r>
                          </m:den>
                        </m:f>
                      </m:e>
                    </m:func>
                    <m:r>
                      <a:rPr lang="en-US" altLang="zh-CN" sz="2800" b="0" i="1" smtClean="0">
                        <a:latin typeface="Cambria Math" panose="02040503050406030204" pitchFamily="18" charset="0"/>
                      </a:rPr>
                      <m:t>=</m:t>
                    </m:r>
                    <m:func>
                      <m:funcPr>
                        <m:ctrlPr>
                          <a:rPr lang="en-US" altLang="zh-CN" sz="2800" i="1">
                            <a:latin typeface="Cambria Math" panose="02040503050406030204" pitchFamily="18" charset="0"/>
                          </a:rPr>
                        </m:ctrlPr>
                      </m:funcPr>
                      <m:fName>
                        <m:limLow>
                          <m:limLowPr>
                            <m:ctrlPr>
                              <a:rPr lang="en-US" altLang="zh-CN" sz="2800" i="1">
                                <a:latin typeface="Cambria Math" panose="02040503050406030204" pitchFamily="18" charset="0"/>
                              </a:rPr>
                            </m:ctrlPr>
                          </m:limLowPr>
                          <m:e>
                            <m:r>
                              <m:rPr>
                                <m:sty m:val="p"/>
                              </m:rPr>
                              <a:rPr lang="en-US" altLang="zh-CN" sz="2800">
                                <a:latin typeface="Cambria Math" panose="02040503050406030204" pitchFamily="18" charset="0"/>
                              </a:rPr>
                              <m:t>lim</m:t>
                            </m:r>
                          </m:e>
                          <m:lim>
                            <m:r>
                              <m:rPr>
                                <m:sty m:val="p"/>
                              </m:rPr>
                              <a:rPr lang="en-US" altLang="zh-CN" sz="2800">
                                <a:latin typeface="Cambria Math" panose="02040503050406030204" pitchFamily="18" charset="0"/>
                              </a:rPr>
                              <m:t>Δ</m:t>
                            </m:r>
                            <m:r>
                              <a:rPr lang="en-US" altLang="zh-CN" sz="2800" i="1">
                                <a:latin typeface="Cambria Math" panose="02040503050406030204" pitchFamily="18" charset="0"/>
                              </a:rPr>
                              <m:t>𝑥</m:t>
                            </m:r>
                            <m:r>
                              <a:rPr lang="en-US" altLang="zh-CN" sz="2800" i="1">
                                <a:latin typeface="Cambria Math" panose="02040503050406030204" pitchFamily="18" charset="0"/>
                              </a:rPr>
                              <m:t>→0</m:t>
                            </m:r>
                          </m:lim>
                        </m:limLow>
                      </m:fName>
                      <m:e>
                        <m:f>
                          <m:fPr>
                            <m:ctrlPr>
                              <a:rPr lang="en-US" altLang="zh-CN" sz="2800" i="1">
                                <a:latin typeface="Cambria Math" panose="02040503050406030204" pitchFamily="18" charset="0"/>
                              </a:rPr>
                            </m:ctrlPr>
                          </m:fPr>
                          <m:num>
                            <m:sSup>
                              <m:sSupPr>
                                <m:ctrlPr>
                                  <a:rPr lang="en-US" altLang="zh-CN" sz="2800" i="1">
                                    <a:latin typeface="Cambria Math" panose="02040503050406030204" pitchFamily="18" charset="0"/>
                                  </a:rPr>
                                </m:ctrlPr>
                              </m:sSupPr>
                              <m:e>
                                <m:r>
                                  <a:rPr lang="en-US" altLang="zh-CN" sz="2800" i="1">
                                    <a:latin typeface="Cambria Math" panose="02040503050406030204" pitchFamily="18" charset="0"/>
                                  </a:rPr>
                                  <m:t>𝑎</m:t>
                                </m:r>
                              </m:e>
                              <m:sup>
                                <m:r>
                                  <a:rPr lang="en-US" altLang="zh-CN" sz="2800" i="1">
                                    <a:latin typeface="Cambria Math" panose="02040503050406030204" pitchFamily="18" charset="0"/>
                                  </a:rPr>
                                  <m:t>𝑥</m:t>
                                </m:r>
                                <m:r>
                                  <a:rPr lang="en-US" altLang="zh-CN" sz="2800" i="1">
                                    <a:latin typeface="Cambria Math" panose="02040503050406030204" pitchFamily="18" charset="0"/>
                                  </a:rPr>
                                  <m:t>+</m:t>
                                </m:r>
                                <m:r>
                                  <m:rPr>
                                    <m:sty m:val="p"/>
                                  </m:rPr>
                                  <a:rPr lang="en-US" altLang="zh-CN" sz="2800">
                                    <a:latin typeface="Cambria Math" panose="02040503050406030204" pitchFamily="18" charset="0"/>
                                  </a:rPr>
                                  <m:t>Δ</m:t>
                                </m:r>
                                <m:r>
                                  <a:rPr lang="en-US" altLang="zh-CN" sz="2800" i="1">
                                    <a:latin typeface="Cambria Math" panose="02040503050406030204" pitchFamily="18" charset="0"/>
                                  </a:rPr>
                                  <m:t>𝑥</m:t>
                                </m:r>
                              </m:sup>
                            </m:sSup>
                            <m:r>
                              <a:rPr lang="en-US" altLang="zh-CN" sz="2800" i="1">
                                <a:latin typeface="Cambria Math" panose="02040503050406030204" pitchFamily="18" charset="0"/>
                              </a:rPr>
                              <m:t>−</m:t>
                            </m:r>
                            <m:sSup>
                              <m:sSupPr>
                                <m:ctrlPr>
                                  <a:rPr lang="en-US" altLang="zh-CN" sz="2800" b="0" i="1" smtClean="0">
                                    <a:latin typeface="Cambria Math" panose="02040503050406030204" pitchFamily="18" charset="0"/>
                                  </a:rPr>
                                </m:ctrlPr>
                              </m:sSupPr>
                              <m:e>
                                <m:r>
                                  <a:rPr lang="en-US" altLang="zh-CN" sz="2800" b="0" i="1" smtClean="0">
                                    <a:latin typeface="Cambria Math" panose="02040503050406030204" pitchFamily="18" charset="0"/>
                                  </a:rPr>
                                  <m:t>𝑎</m:t>
                                </m:r>
                              </m:e>
                              <m:sup>
                                <m:r>
                                  <a:rPr lang="en-US" altLang="zh-CN" sz="2800" b="0" i="1" smtClean="0">
                                    <a:latin typeface="Cambria Math" panose="02040503050406030204" pitchFamily="18" charset="0"/>
                                  </a:rPr>
                                  <m:t>𝑥</m:t>
                                </m:r>
                              </m:sup>
                            </m:sSup>
                          </m:num>
                          <m:den>
                            <m:r>
                              <m:rPr>
                                <m:sty m:val="p"/>
                              </m:rPr>
                              <a:rPr lang="en-US" altLang="zh-CN" sz="2800">
                                <a:latin typeface="Cambria Math" panose="02040503050406030204" pitchFamily="18" charset="0"/>
                              </a:rPr>
                              <m:t>Δ</m:t>
                            </m:r>
                            <m:r>
                              <a:rPr lang="en-US" altLang="zh-CN" sz="2800" i="1">
                                <a:latin typeface="Cambria Math" panose="02040503050406030204" pitchFamily="18" charset="0"/>
                              </a:rPr>
                              <m:t>𝑥</m:t>
                            </m:r>
                          </m:den>
                        </m:f>
                      </m:e>
                    </m:func>
                  </m:oMath>
                </a14:m>
                <a:endParaRPr lang="en-US" altLang="zh-CN" i="1" dirty="0" smtClean="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𝑎</m:t>
                          </m:r>
                        </m:e>
                        <m:sup>
                          <m:r>
                            <a:rPr lang="en-US" altLang="zh-CN" b="0" i="1" smtClean="0">
                              <a:latin typeface="Cambria Math" panose="02040503050406030204" pitchFamily="18" charset="0"/>
                            </a:rPr>
                            <m:t>𝑥</m:t>
                          </m:r>
                        </m:sup>
                      </m:sSup>
                      <m:func>
                        <m:funcPr>
                          <m:ctrlPr>
                            <a:rPr lang="en-US" altLang="zh-CN" i="1">
                              <a:latin typeface="Cambria Math" panose="02040503050406030204" pitchFamily="18" charset="0"/>
                            </a:rPr>
                          </m:ctrlPr>
                        </m:funcPr>
                        <m:fName>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lim</m:t>
                              </m:r>
                            </m:e>
                            <m:lim>
                              <m:r>
                                <m:rPr>
                                  <m:sty m:val="p"/>
                                </m:rPr>
                                <a:rPr lang="en-US" altLang="zh-CN">
                                  <a:latin typeface="Cambria Math" panose="02040503050406030204" pitchFamily="18" charset="0"/>
                                </a:rPr>
                                <m:t>Δ</m:t>
                              </m:r>
                              <m:r>
                                <a:rPr lang="en-US" altLang="zh-CN" i="1">
                                  <a:latin typeface="Cambria Math" panose="02040503050406030204" pitchFamily="18" charset="0"/>
                                </a:rPr>
                                <m:t>𝑥</m:t>
                              </m:r>
                              <m:r>
                                <a:rPr lang="en-US" altLang="zh-CN" i="1">
                                  <a:latin typeface="Cambria Math" panose="02040503050406030204" pitchFamily="18" charset="0"/>
                                </a:rPr>
                                <m:t>→0</m:t>
                              </m:r>
                            </m:lim>
                          </m:limLow>
                        </m:fName>
                        <m:e>
                          <m:f>
                            <m:fPr>
                              <m:ctrlPr>
                                <a:rPr lang="en-US" altLang="zh-CN" i="1">
                                  <a:latin typeface="Cambria Math" panose="02040503050406030204" pitchFamily="18" charset="0"/>
                                </a:rPr>
                              </m:ctrlPr>
                            </m:fPr>
                            <m:num>
                              <m:sSup>
                                <m:sSupPr>
                                  <m:ctrlPr>
                                    <a:rPr lang="en-US" altLang="zh-CN" i="1">
                                      <a:latin typeface="Cambria Math" panose="02040503050406030204" pitchFamily="18" charset="0"/>
                                    </a:rPr>
                                  </m:ctrlPr>
                                </m:sSupPr>
                                <m:e>
                                  <m:r>
                                    <a:rPr lang="en-US" altLang="zh-CN" i="1">
                                      <a:latin typeface="Cambria Math" panose="02040503050406030204" pitchFamily="18" charset="0"/>
                                    </a:rPr>
                                    <m:t>𝑎</m:t>
                                  </m:r>
                                </m:e>
                                <m:sup>
                                  <m:r>
                                    <m:rPr>
                                      <m:sty m:val="p"/>
                                    </m:rPr>
                                    <a:rPr lang="en-US" altLang="zh-CN">
                                      <a:latin typeface="Cambria Math" panose="02040503050406030204" pitchFamily="18" charset="0"/>
                                    </a:rPr>
                                    <m:t>Δ</m:t>
                                  </m:r>
                                  <m:r>
                                    <a:rPr lang="en-US" altLang="zh-CN" i="1">
                                      <a:latin typeface="Cambria Math" panose="02040503050406030204" pitchFamily="18" charset="0"/>
                                    </a:rPr>
                                    <m:t>𝑥</m:t>
                                  </m:r>
                                </m:sup>
                              </m:sSup>
                              <m:r>
                                <a:rPr lang="en-US" altLang="zh-CN" i="1">
                                  <a:latin typeface="Cambria Math" panose="02040503050406030204" pitchFamily="18" charset="0"/>
                                </a:rPr>
                                <m:t>−</m:t>
                              </m:r>
                              <m:r>
                                <a:rPr lang="en-US" altLang="zh-CN" b="0" i="1" smtClean="0">
                                  <a:latin typeface="Cambria Math" panose="02040503050406030204" pitchFamily="18" charset="0"/>
                                </a:rPr>
                                <m:t>1</m:t>
                              </m:r>
                            </m:num>
                            <m:den>
                              <m:r>
                                <m:rPr>
                                  <m:sty m:val="p"/>
                                </m:rPr>
                                <a:rPr lang="en-US" altLang="zh-CN">
                                  <a:latin typeface="Cambria Math" panose="02040503050406030204" pitchFamily="18" charset="0"/>
                                </a:rPr>
                                <m:t>Δ</m:t>
                              </m:r>
                              <m:r>
                                <a:rPr lang="en-US" altLang="zh-CN" i="1">
                                  <a:latin typeface="Cambria Math" panose="02040503050406030204" pitchFamily="18" charset="0"/>
                                </a:rPr>
                                <m:t>𝑥</m:t>
                              </m:r>
                            </m:den>
                          </m:f>
                        </m:e>
                      </m:func>
                      <m:r>
                        <a:rPr lang="en-US" altLang="zh-CN" i="1">
                          <a:latin typeface="Cambria Math" panose="02040503050406030204" pitchFamily="18" charset="0"/>
                        </a:rPr>
                        <m:t>=</m:t>
                      </m:r>
                      <m:sSup>
                        <m:sSupPr>
                          <m:ctrlPr>
                            <a:rPr lang="en-US" altLang="zh-CN" i="1">
                              <a:latin typeface="Cambria Math" panose="02040503050406030204" pitchFamily="18" charset="0"/>
                            </a:rPr>
                          </m:ctrlPr>
                        </m:sSupPr>
                        <m:e>
                          <m:r>
                            <a:rPr lang="en-US" altLang="zh-CN" i="1">
                              <a:latin typeface="Cambria Math" panose="02040503050406030204" pitchFamily="18" charset="0"/>
                            </a:rPr>
                            <m:t>𝑎</m:t>
                          </m:r>
                        </m:e>
                        <m:sup>
                          <m:r>
                            <a:rPr lang="en-US" altLang="zh-CN" i="1">
                              <a:latin typeface="Cambria Math" panose="02040503050406030204" pitchFamily="18" charset="0"/>
                            </a:rPr>
                            <m:t>𝑥</m:t>
                          </m:r>
                        </m:sup>
                      </m:sSup>
                      <m:func>
                        <m:funcPr>
                          <m:ctrlPr>
                            <a:rPr lang="en-US" altLang="zh-CN" i="1">
                              <a:latin typeface="Cambria Math" panose="02040503050406030204" pitchFamily="18" charset="0"/>
                            </a:rPr>
                          </m:ctrlPr>
                        </m:funcPr>
                        <m:fName>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lim</m:t>
                              </m:r>
                            </m:e>
                            <m:lim>
                              <m:r>
                                <m:rPr>
                                  <m:sty m:val="p"/>
                                </m:rPr>
                                <a:rPr lang="en-US" altLang="zh-CN">
                                  <a:latin typeface="Cambria Math" panose="02040503050406030204" pitchFamily="18" charset="0"/>
                                </a:rPr>
                                <m:t>Δ</m:t>
                              </m:r>
                              <m:r>
                                <a:rPr lang="en-US" altLang="zh-CN" i="1">
                                  <a:latin typeface="Cambria Math" panose="02040503050406030204" pitchFamily="18" charset="0"/>
                                </a:rPr>
                                <m:t>𝑥</m:t>
                              </m:r>
                              <m:r>
                                <a:rPr lang="en-US" altLang="zh-CN" i="1">
                                  <a:latin typeface="Cambria Math" panose="02040503050406030204" pitchFamily="18" charset="0"/>
                                </a:rPr>
                                <m:t>→0</m:t>
                              </m:r>
                            </m:lim>
                          </m:limLow>
                        </m:fName>
                        <m:e>
                          <m:f>
                            <m:fPr>
                              <m:ctrlPr>
                                <a:rPr lang="en-US" altLang="zh-CN" i="1">
                                  <a:latin typeface="Cambria Math" panose="02040503050406030204" pitchFamily="18" charset="0"/>
                                </a:rPr>
                              </m:ctrlPr>
                            </m:fPr>
                            <m:num>
                              <m:r>
                                <m:rPr>
                                  <m:sty m:val="p"/>
                                </m:rPr>
                                <a:rPr lang="en-US" altLang="zh-CN">
                                  <a:latin typeface="Cambria Math" panose="02040503050406030204" pitchFamily="18" charset="0"/>
                                </a:rPr>
                                <m:t>Δ</m:t>
                              </m:r>
                              <m:r>
                                <a:rPr lang="en-US" altLang="zh-CN" i="1">
                                  <a:latin typeface="Cambria Math" panose="02040503050406030204" pitchFamily="18" charset="0"/>
                                </a:rPr>
                                <m:t>𝑥</m:t>
                              </m:r>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ln</m:t>
                                  </m:r>
                                </m:fName>
                                <m:e>
                                  <m:r>
                                    <a:rPr lang="en-US" altLang="zh-CN" b="0" i="1" smtClean="0">
                                      <a:latin typeface="Cambria Math" panose="02040503050406030204" pitchFamily="18" charset="0"/>
                                    </a:rPr>
                                    <m:t>𝑎</m:t>
                                  </m:r>
                                </m:e>
                              </m:func>
                            </m:num>
                            <m:den>
                              <m:r>
                                <m:rPr>
                                  <m:sty m:val="p"/>
                                </m:rPr>
                                <a:rPr lang="en-US" altLang="zh-CN">
                                  <a:latin typeface="Cambria Math" panose="02040503050406030204" pitchFamily="18" charset="0"/>
                                </a:rPr>
                                <m:t>Δ</m:t>
                              </m:r>
                              <m:r>
                                <a:rPr lang="en-US" altLang="zh-CN" i="1">
                                  <a:latin typeface="Cambria Math" panose="02040503050406030204" pitchFamily="18" charset="0"/>
                                </a:rPr>
                                <m:t>𝑥</m:t>
                              </m:r>
                            </m:den>
                          </m:f>
                        </m:e>
                      </m:func>
                      <m:r>
                        <a:rPr lang="en-US" altLang="zh-CN" b="0" i="1" smtClean="0">
                          <a:latin typeface="Cambria Math" panose="02040503050406030204" pitchFamily="18" charset="0"/>
                        </a:rPr>
                        <m:t>(</m:t>
                      </m:r>
                      <m:r>
                        <a:rPr lang="zh-CN" altLang="en-US" i="1">
                          <a:latin typeface="Cambria Math" panose="02040503050406030204" pitchFamily="18" charset="0"/>
                        </a:rPr>
                        <m:t>等价无穷小</m:t>
                      </m:r>
                      <m:r>
                        <a:rPr lang="zh-CN" altLang="en-US" i="1" smtClean="0">
                          <a:latin typeface="Cambria Math" panose="02040503050406030204" pitchFamily="18" charset="0"/>
                        </a:rPr>
                        <m:t>替换</m:t>
                      </m:r>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𝑎</m:t>
                          </m:r>
                        </m:e>
                        <m:sup>
                          <m:r>
                            <a:rPr lang="en-US" altLang="zh-CN" b="0" i="1" smtClean="0">
                              <a:latin typeface="Cambria Math" panose="02040503050406030204" pitchFamily="18" charset="0"/>
                            </a:rPr>
                            <m:t>𝑥</m:t>
                          </m:r>
                        </m:sup>
                      </m:sSup>
                      <m:func>
                        <m:funcPr>
                          <m:ctrlPr>
                            <a:rPr lang="en-US" altLang="zh-CN" i="1">
                              <a:latin typeface="Cambria Math" panose="02040503050406030204" pitchFamily="18" charset="0"/>
                            </a:rPr>
                          </m:ctrlPr>
                        </m:funcPr>
                        <m:fName>
                          <m:r>
                            <m:rPr>
                              <m:sty m:val="p"/>
                            </m:rPr>
                            <a:rPr lang="en-US" altLang="zh-CN">
                              <a:latin typeface="Cambria Math" panose="02040503050406030204" pitchFamily="18" charset="0"/>
                            </a:rPr>
                            <m:t>ln</m:t>
                          </m:r>
                        </m:fName>
                        <m:e>
                          <m:r>
                            <a:rPr lang="en-US" altLang="zh-CN" i="1">
                              <a:latin typeface="Cambria Math" panose="02040503050406030204" pitchFamily="18" charset="0"/>
                            </a:rPr>
                            <m:t>𝑎</m:t>
                          </m:r>
                        </m:e>
                      </m:func>
                      <m:r>
                        <a:rPr lang="en-US" altLang="zh-CN" b="0" i="1" smtClean="0">
                          <a:latin typeface="Cambria Math" panose="02040503050406030204" pitchFamily="18" charset="0"/>
                        </a:rPr>
                        <m:t>.</m:t>
                      </m:r>
                    </m:oMath>
                  </m:oMathPara>
                </a14:m>
                <a:endParaRPr lang="en-US" altLang="zh-CN" dirty="0" smtClean="0"/>
              </a:p>
              <a:p>
                <a:r>
                  <a:rPr lang="zh-CN" altLang="en-US" dirty="0" smtClean="0"/>
                  <a:t>即 </a:t>
                </a:r>
                <a14:m>
                  <m:oMath xmlns:m="http://schemas.openxmlformats.org/officeDocument/2006/math">
                    <m:sSup>
                      <m:sSupPr>
                        <m:ctrlPr>
                          <a:rPr lang="en-US" altLang="zh-CN" b="0" i="1" smtClean="0">
                            <a:latin typeface="Cambria Math" panose="02040503050406030204" pitchFamily="18" charset="0"/>
                          </a:rPr>
                        </m:ctrlPr>
                      </m:sSupPr>
                      <m:e>
                        <m:d>
                          <m:dPr>
                            <m:ctrlPr>
                              <a:rPr lang="en-US" altLang="zh-CN" b="0" i="1" smtClean="0">
                                <a:latin typeface="Cambria Math" panose="02040503050406030204" pitchFamily="18" charset="0"/>
                              </a:rPr>
                            </m:ctrlPr>
                          </m:dPr>
                          <m:e>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𝑎</m:t>
                                </m:r>
                              </m:e>
                              <m:sup>
                                <m:r>
                                  <a:rPr lang="en-US" altLang="zh-CN" b="0" i="1" smtClean="0">
                                    <a:latin typeface="Cambria Math" panose="02040503050406030204" pitchFamily="18" charset="0"/>
                                  </a:rPr>
                                  <m:t>𝑥</m:t>
                                </m:r>
                              </m:sup>
                            </m:sSup>
                          </m:e>
                        </m:d>
                      </m:e>
                      <m:sup>
                        <m:r>
                          <a:rPr lang="en-US" altLang="zh-CN" b="0" i="1" smtClean="0">
                            <a:latin typeface="Cambria Math" panose="02040503050406030204" pitchFamily="18" charset="0"/>
                          </a:rPr>
                          <m:t>′</m:t>
                        </m:r>
                      </m:sup>
                    </m:sSup>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𝑎</m:t>
                        </m:r>
                      </m:e>
                      <m:sup>
                        <m:r>
                          <a:rPr lang="en-US" altLang="zh-CN" b="0" i="1" smtClean="0">
                            <a:latin typeface="Cambria Math" panose="02040503050406030204" pitchFamily="18" charset="0"/>
                          </a:rPr>
                          <m:t>𝑥</m:t>
                        </m:r>
                      </m:sup>
                    </m:sSup>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ln</m:t>
                        </m:r>
                      </m:fName>
                      <m:e>
                        <m:r>
                          <a:rPr lang="en-US" altLang="zh-CN" b="0" i="1" smtClean="0">
                            <a:latin typeface="Cambria Math" panose="02040503050406030204" pitchFamily="18" charset="0"/>
                          </a:rPr>
                          <m:t>𝑎</m:t>
                        </m:r>
                      </m:e>
                    </m:func>
                  </m:oMath>
                </a14:m>
                <a:r>
                  <a:rPr lang="en-US" altLang="zh-CN" dirty="0" smtClean="0"/>
                  <a:t>.</a:t>
                </a:r>
              </a:p>
              <a:p>
                <a:r>
                  <a:rPr lang="zh-CN" altLang="en-US" dirty="0"/>
                  <a:t>特别</a:t>
                </a:r>
                <a:r>
                  <a:rPr lang="zh-CN" altLang="en-US" dirty="0" smtClean="0"/>
                  <a:t>地</a:t>
                </a:r>
                <a:r>
                  <a:rPr lang="en-US" altLang="zh-CN" dirty="0" smtClean="0"/>
                  <a:t>, </a:t>
                </a:r>
                <a:r>
                  <a:rPr lang="zh-CN" altLang="en-US" dirty="0" smtClean="0"/>
                  <a:t>若 </a:t>
                </a:r>
                <a14:m>
                  <m:oMath xmlns:m="http://schemas.openxmlformats.org/officeDocument/2006/math">
                    <m:r>
                      <a:rPr lang="en-US" altLang="zh-CN" b="0" i="1" smtClean="0">
                        <a:latin typeface="Cambria Math" panose="02040503050406030204" pitchFamily="18" charset="0"/>
                      </a:rPr>
                      <m:t>𝑎</m:t>
                    </m:r>
                    <m:r>
                      <a:rPr lang="en-US" altLang="zh-CN" b="0" i="1" smtClean="0">
                        <a:latin typeface="Cambria Math" panose="02040503050406030204" pitchFamily="18" charset="0"/>
                      </a:rPr>
                      <m:t>=</m:t>
                    </m:r>
                    <m:r>
                      <a:rPr lang="en-US" altLang="zh-CN" b="0" i="1" smtClean="0">
                        <a:latin typeface="Cambria Math" panose="02040503050406030204" pitchFamily="18" charset="0"/>
                      </a:rPr>
                      <m:t>𝑒</m:t>
                    </m:r>
                  </m:oMath>
                </a14:m>
                <a:r>
                  <a:rPr lang="en-US" altLang="zh-CN" dirty="0" smtClean="0"/>
                  <a:t>, </a:t>
                </a:r>
                <a:r>
                  <a:rPr lang="zh-CN" altLang="en-US" dirty="0" smtClean="0"/>
                  <a:t>则 </a:t>
                </a:r>
                <a14:m>
                  <m:oMath xmlns:m="http://schemas.openxmlformats.org/officeDocument/2006/math">
                    <m:d>
                      <m:dPr>
                        <m:ctrlPr>
                          <a:rPr lang="en-US" altLang="zh-CN" b="0" i="1" smtClean="0">
                            <a:solidFill>
                              <a:srgbClr val="FF0000"/>
                            </a:solidFill>
                            <a:latin typeface="Cambria Math" panose="02040503050406030204" pitchFamily="18" charset="0"/>
                          </a:rPr>
                        </m:ctrlPr>
                      </m:dPr>
                      <m:e>
                        <m:sSup>
                          <m:sSupPr>
                            <m:ctrlPr>
                              <a:rPr lang="en-US" altLang="zh-CN" b="0" i="1" smtClean="0">
                                <a:solidFill>
                                  <a:srgbClr val="FF0000"/>
                                </a:solidFill>
                                <a:latin typeface="Cambria Math" panose="02040503050406030204" pitchFamily="18" charset="0"/>
                              </a:rPr>
                            </m:ctrlPr>
                          </m:sSupPr>
                          <m:e>
                            <m:r>
                              <a:rPr lang="en-US" altLang="zh-CN" b="0" i="1" smtClean="0">
                                <a:solidFill>
                                  <a:srgbClr val="FF0000"/>
                                </a:solidFill>
                                <a:latin typeface="Cambria Math" panose="02040503050406030204" pitchFamily="18" charset="0"/>
                              </a:rPr>
                              <m:t>𝑒</m:t>
                            </m:r>
                          </m:e>
                          <m:sup>
                            <m:r>
                              <a:rPr lang="en-US" altLang="zh-CN" b="0" i="1" smtClean="0">
                                <a:solidFill>
                                  <a:srgbClr val="FF0000"/>
                                </a:solidFill>
                                <a:latin typeface="Cambria Math" panose="02040503050406030204" pitchFamily="18" charset="0"/>
                              </a:rPr>
                              <m:t>𝑥</m:t>
                            </m:r>
                          </m:sup>
                        </m:sSup>
                      </m:e>
                    </m:d>
                    <m:r>
                      <a:rPr lang="en-US" altLang="zh-CN" b="0" i="1" smtClean="0">
                        <a:solidFill>
                          <a:srgbClr val="FF0000"/>
                        </a:solidFill>
                        <a:latin typeface="Cambria Math" panose="02040503050406030204" pitchFamily="18" charset="0"/>
                      </a:rPr>
                      <m:t>′=</m:t>
                    </m:r>
                    <m:sSup>
                      <m:sSupPr>
                        <m:ctrlPr>
                          <a:rPr lang="en-US" altLang="zh-CN" i="1">
                            <a:solidFill>
                              <a:srgbClr val="FF0000"/>
                            </a:solidFill>
                            <a:latin typeface="Cambria Math" panose="02040503050406030204" pitchFamily="18" charset="0"/>
                          </a:rPr>
                        </m:ctrlPr>
                      </m:sSupPr>
                      <m:e>
                        <m:r>
                          <a:rPr lang="en-US" altLang="zh-CN" i="1">
                            <a:solidFill>
                              <a:srgbClr val="FF0000"/>
                            </a:solidFill>
                            <a:latin typeface="Cambria Math" panose="02040503050406030204" pitchFamily="18" charset="0"/>
                          </a:rPr>
                          <m:t>𝑒</m:t>
                        </m:r>
                      </m:e>
                      <m:sup>
                        <m:r>
                          <a:rPr lang="en-US" altLang="zh-CN" i="1">
                            <a:solidFill>
                              <a:srgbClr val="FF0000"/>
                            </a:solidFill>
                            <a:latin typeface="Cambria Math" panose="02040503050406030204" pitchFamily="18" charset="0"/>
                          </a:rPr>
                          <m:t>𝑥</m:t>
                        </m:r>
                      </m:sup>
                    </m:sSup>
                  </m:oMath>
                </a14:m>
                <a:r>
                  <a:rPr lang="en-US" altLang="zh-CN" dirty="0" smtClean="0"/>
                  <a:t>.</a:t>
                </a:r>
                <a:endParaRPr lang="en-US" altLang="zh-CN" dirty="0"/>
              </a:p>
            </p:txBody>
          </p:sp>
        </mc:Choice>
        <mc:Fallback>
          <p:sp>
            <p:nvSpPr>
              <p:cNvPr id="4" name="文本占位符 3"/>
              <p:cNvSpPr>
                <a:spLocks noGrp="1" noRot="1" noChangeAspect="1" noMove="1" noResize="1" noEditPoints="1" noAdjustHandles="1" noChangeArrowheads="1" noChangeShapeType="1" noTextEdit="1"/>
              </p:cNvSpPr>
              <p:nvPr>
                <p:ph type="body" sz="quarter" idx="10"/>
              </p:nvPr>
            </p:nvSpPr>
            <p:spPr>
              <a:blipFill>
                <a:blip r:embed="rId2"/>
                <a:stretch>
                  <a:fillRect l="-621" b="-105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8207085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fade">
                                      <p:cBhvr>
                                        <p:cTn id="32" dur="500"/>
                                        <p:tgtEl>
                                          <p:spTgt spid="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Effect transition="in" filter="fade">
                                      <p:cBhvr>
                                        <p:cTn id="37" dur="500"/>
                                        <p:tgtEl>
                                          <p:spTgt spid="4">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4">
                                            <p:txEl>
                                              <p:pRg st="7" end="7"/>
                                            </p:txEl>
                                          </p:spTgt>
                                        </p:tgtEl>
                                        <p:attrNameLst>
                                          <p:attrName>style.visibility</p:attrName>
                                        </p:attrNameLst>
                                      </p:cBhvr>
                                      <p:to>
                                        <p:strVal val="visible"/>
                                      </p:to>
                                    </p:set>
                                    <p:animEffect transition="in" filter="fade">
                                      <p:cBhvr>
                                        <p:cTn id="42" dur="500"/>
                                        <p:tgtEl>
                                          <p:spTgt spid="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pPr algn="ctr"/>
            <a:r>
              <a:rPr lang="en-US" altLang="zh-CN" dirty="0" smtClean="0">
                <a:solidFill>
                  <a:srgbClr val="00B050"/>
                </a:solidFill>
              </a:rPr>
              <a:t>3.1 </a:t>
            </a:r>
            <a:r>
              <a:rPr lang="zh-CN" altLang="en-US" dirty="0" smtClean="0">
                <a:solidFill>
                  <a:srgbClr val="00B050"/>
                </a:solidFill>
              </a:rPr>
              <a:t>导数</a:t>
            </a:r>
            <a:r>
              <a:rPr lang="zh-CN" altLang="en-US" dirty="0">
                <a:solidFill>
                  <a:srgbClr val="00B050"/>
                </a:solidFill>
              </a:rPr>
              <a:t>的概念</a:t>
            </a:r>
          </a:p>
        </p:txBody>
      </p:sp>
      <mc:AlternateContent xmlns:mc="http://schemas.openxmlformats.org/markup-compatibility/2006" xmlns:a14="http://schemas.microsoft.com/office/drawing/2010/main">
        <mc:Choice Requires="a14">
          <p:sp>
            <p:nvSpPr>
              <p:cNvPr id="3" name="内容占位符 2"/>
              <p:cNvSpPr>
                <a:spLocks noGrp="1"/>
              </p:cNvSpPr>
              <p:nvPr>
                <p:ph sz="quarter" idx="10"/>
              </p:nvPr>
            </p:nvSpPr>
            <p:spPr/>
            <p:txBody>
              <a:bodyPr>
                <a:normAutofit/>
              </a:bodyPr>
              <a:lstStyle/>
              <a:p>
                <a:pPr>
                  <a:lnSpc>
                    <a:spcPct val="120000"/>
                  </a:lnSpc>
                  <a:spcAft>
                    <a:spcPts val="600"/>
                  </a:spcAft>
                </a:pPr>
                <a:r>
                  <a:rPr lang="zh-CN" altLang="en-US" dirty="0" smtClean="0"/>
                  <a:t>导数的思想最初是法国数学家费马为解决极大和极小问题而引入的</a:t>
                </a:r>
                <a:r>
                  <a:rPr lang="en-US" altLang="zh-CN" dirty="0" smtClean="0"/>
                  <a:t>. </a:t>
                </a:r>
                <a:r>
                  <a:rPr lang="zh-CN" altLang="en-US" dirty="0" smtClean="0"/>
                  <a:t>它的建立则是英国数学家牛顿和德国数学家莱布尼兹分别在研究力学和几何学过程中建立的</a:t>
                </a:r>
                <a:r>
                  <a:rPr lang="en-US" altLang="zh-CN" dirty="0" smtClean="0"/>
                  <a:t>.</a:t>
                </a:r>
              </a:p>
              <a:p>
                <a:pPr>
                  <a:lnSpc>
                    <a:spcPct val="120000"/>
                  </a:lnSpc>
                  <a:spcAft>
                    <a:spcPts val="600"/>
                  </a:spcAft>
                </a:pPr>
                <a:r>
                  <a:rPr lang="zh-CN" altLang="en-US" dirty="0">
                    <a:solidFill>
                      <a:srgbClr val="0000FF"/>
                    </a:solidFill>
                  </a:rPr>
                  <a:t>例</a:t>
                </a:r>
                <a:r>
                  <a:rPr lang="zh-CN" altLang="en-US" dirty="0"/>
                  <a:t> </a:t>
                </a:r>
                <a:r>
                  <a:rPr lang="zh-CN" altLang="en-US" dirty="0" smtClean="0"/>
                  <a:t>我们知道</a:t>
                </a:r>
                <a:r>
                  <a:rPr lang="en-US" altLang="zh-CN" dirty="0" smtClean="0"/>
                  <a:t>, </a:t>
                </a:r>
                <a:r>
                  <a:rPr lang="zh-CN" altLang="en-US" dirty="0" smtClean="0"/>
                  <a:t>函数 </a:t>
                </a:r>
                <a14:m>
                  <m:oMath xmlns:m="http://schemas.openxmlformats.org/officeDocument/2006/math">
                    <m:r>
                      <a:rPr lang="en-US" altLang="zh-CN" b="0" i="1" smtClean="0">
                        <a:latin typeface="Cambria Math" panose="02040503050406030204" pitchFamily="18" charset="0"/>
                      </a:rPr>
                      <m:t>𝑦</m:t>
                    </m:r>
                    <m:r>
                      <a:rPr lang="en-US" altLang="zh-CN" b="0" i="1" smtClean="0">
                        <a:latin typeface="Cambria Math" panose="02040503050406030204" pitchFamily="18" charset="0"/>
                      </a:rPr>
                      <m:t>=</m:t>
                    </m:r>
                    <m:r>
                      <a:rPr lang="en-US" altLang="zh-CN" b="0" i="1" smtClean="0">
                        <a:latin typeface="Cambria Math" panose="02040503050406030204" pitchFamily="18" charset="0"/>
                      </a:rPr>
                      <m:t>𝑎</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𝑥</m:t>
                        </m:r>
                      </m:e>
                      <m:sup>
                        <m:r>
                          <a:rPr lang="en-US" altLang="zh-CN" b="0" i="1" smtClean="0">
                            <a:latin typeface="Cambria Math" panose="02040503050406030204" pitchFamily="18" charset="0"/>
                          </a:rPr>
                          <m:t>2</m:t>
                        </m:r>
                      </m:sup>
                    </m:sSup>
                    <m:r>
                      <a:rPr lang="en-US" altLang="zh-CN" b="0" i="1" smtClean="0">
                        <a:latin typeface="Cambria Math" panose="02040503050406030204" pitchFamily="18" charset="0"/>
                      </a:rPr>
                      <m:t>+</m:t>
                    </m:r>
                    <m:r>
                      <a:rPr lang="en-US" altLang="zh-CN" b="0" i="1" smtClean="0">
                        <a:latin typeface="Cambria Math" panose="02040503050406030204" pitchFamily="18" charset="0"/>
                      </a:rPr>
                      <m:t>𝑏𝑥</m:t>
                    </m:r>
                    <m:r>
                      <a:rPr lang="en-US" altLang="zh-CN" b="0" i="1" smtClean="0">
                        <a:latin typeface="Cambria Math" panose="02040503050406030204" pitchFamily="18" charset="0"/>
                      </a:rPr>
                      <m:t>+</m:t>
                    </m:r>
                    <m:r>
                      <a:rPr lang="en-US" altLang="zh-CN" b="0" i="1" smtClean="0">
                        <a:latin typeface="Cambria Math" panose="02040503050406030204" pitchFamily="18" charset="0"/>
                      </a:rPr>
                      <m:t>𝑐</m:t>
                    </m:r>
                    <m:r>
                      <a:rPr lang="en-US" altLang="zh-CN" b="0" i="1" smtClean="0">
                        <a:latin typeface="Cambria Math" panose="02040503050406030204" pitchFamily="18" charset="0"/>
                      </a:rPr>
                      <m:t> </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𝑎</m:t>
                        </m:r>
                        <m:r>
                          <a:rPr lang="en-US" altLang="zh-CN" b="0" i="1" smtClean="0">
                            <a:latin typeface="Cambria Math" panose="02040503050406030204" pitchFamily="18" charset="0"/>
                          </a:rPr>
                          <m:t>≠0</m:t>
                        </m:r>
                      </m:e>
                    </m:d>
                  </m:oMath>
                </a14:m>
                <a:r>
                  <a:rPr lang="zh-CN" altLang="en-US" dirty="0" smtClean="0"/>
                  <a:t> 的图像是一个抛物线</a:t>
                </a:r>
                <a:r>
                  <a:rPr lang="en-US" altLang="zh-CN" dirty="0" smtClean="0"/>
                  <a:t>, </a:t>
                </a:r>
                <a:r>
                  <a:rPr lang="zh-CN" altLang="en-US" dirty="0" smtClean="0"/>
                  <a:t>顶点为 </a:t>
                </a:r>
                <a14:m>
                  <m:oMath xmlns:m="http://schemas.openxmlformats.org/officeDocument/2006/math">
                    <m:r>
                      <a:rPr lang="en-US" altLang="zh-CN" b="0" i="1" smtClean="0">
                        <a:latin typeface="Cambria Math" panose="02040503050406030204" pitchFamily="18" charset="0"/>
                      </a:rPr>
                      <m:t>𝑃</m:t>
                    </m:r>
                    <m:d>
                      <m:dPr>
                        <m:ctrlPr>
                          <a:rPr lang="en-US" altLang="zh-CN" i="1">
                            <a:latin typeface="Cambria Math" panose="02040503050406030204" pitchFamily="18" charset="0"/>
                          </a:rPr>
                        </m:ctrlPr>
                      </m:dPr>
                      <m:e>
                        <m:r>
                          <a:rPr lang="en-US" altLang="zh-CN" i="1">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rPr>
                              <m:t>𝑏</m:t>
                            </m:r>
                          </m:num>
                          <m:den>
                            <m:r>
                              <a:rPr lang="en-US" altLang="zh-CN" i="1">
                                <a:latin typeface="Cambria Math" panose="02040503050406030204" pitchFamily="18" charset="0"/>
                              </a:rPr>
                              <m:t>2</m:t>
                            </m:r>
                            <m:r>
                              <a:rPr lang="en-US" altLang="zh-CN" i="1">
                                <a:latin typeface="Cambria Math" panose="02040503050406030204" pitchFamily="18" charset="0"/>
                              </a:rPr>
                              <m:t>𝑎</m:t>
                            </m:r>
                          </m:den>
                        </m:f>
                        <m:r>
                          <a:rPr lang="en-US" altLang="zh-CN" i="1">
                            <a:latin typeface="Cambria Math" panose="02040503050406030204" pitchFamily="18" charset="0"/>
                          </a:rPr>
                          <m:t>,</m:t>
                        </m:r>
                        <m:r>
                          <a:rPr lang="en-US" altLang="zh-CN" i="1">
                            <a:latin typeface="Cambria Math" panose="02040503050406030204" pitchFamily="18" charset="0"/>
                          </a:rPr>
                          <m:t>𝑐</m:t>
                        </m:r>
                        <m:r>
                          <a:rPr lang="en-US" altLang="zh-CN" i="1">
                            <a:latin typeface="Cambria Math" panose="02040503050406030204" pitchFamily="18" charset="0"/>
                          </a:rPr>
                          <m:t>−</m:t>
                        </m:r>
                        <m:f>
                          <m:fPr>
                            <m:ctrlPr>
                              <a:rPr lang="en-US" altLang="zh-CN" i="1">
                                <a:latin typeface="Cambria Math" panose="02040503050406030204" pitchFamily="18" charset="0"/>
                              </a:rPr>
                            </m:ctrlPr>
                          </m:fPr>
                          <m:num>
                            <m:sSup>
                              <m:sSupPr>
                                <m:ctrlPr>
                                  <a:rPr lang="en-US" altLang="zh-CN" i="1">
                                    <a:latin typeface="Cambria Math" panose="02040503050406030204" pitchFamily="18" charset="0"/>
                                  </a:rPr>
                                </m:ctrlPr>
                              </m:sSupPr>
                              <m:e>
                                <m:r>
                                  <a:rPr lang="en-US" altLang="zh-CN" i="1">
                                    <a:latin typeface="Cambria Math" panose="02040503050406030204" pitchFamily="18" charset="0"/>
                                  </a:rPr>
                                  <m:t>𝑏</m:t>
                                </m:r>
                              </m:e>
                              <m:sup>
                                <m:r>
                                  <a:rPr lang="en-US" altLang="zh-CN" i="1">
                                    <a:latin typeface="Cambria Math" panose="02040503050406030204" pitchFamily="18" charset="0"/>
                                  </a:rPr>
                                  <m:t>2</m:t>
                                </m:r>
                              </m:sup>
                            </m:sSup>
                          </m:num>
                          <m:den>
                            <m:r>
                              <a:rPr lang="en-US" altLang="zh-CN" i="1">
                                <a:latin typeface="Cambria Math" panose="02040503050406030204" pitchFamily="18" charset="0"/>
                              </a:rPr>
                              <m:t>4</m:t>
                            </m:r>
                            <m:r>
                              <a:rPr lang="en-US" altLang="zh-CN" i="1">
                                <a:latin typeface="Cambria Math" panose="02040503050406030204" pitchFamily="18" charset="0"/>
                              </a:rPr>
                              <m:t>𝑎</m:t>
                            </m:r>
                          </m:den>
                        </m:f>
                      </m:e>
                    </m:d>
                  </m:oMath>
                </a14:m>
                <a:r>
                  <a:rPr lang="en-US" altLang="zh-CN" dirty="0" smtClean="0"/>
                  <a:t>.</a:t>
                </a:r>
              </a:p>
              <a:p>
                <a:pPr>
                  <a:lnSpc>
                    <a:spcPct val="120000"/>
                  </a:lnSpc>
                  <a:spcAft>
                    <a:spcPts val="600"/>
                  </a:spcAft>
                </a:pPr>
                <a:r>
                  <a:rPr lang="zh-CN" altLang="en-US" dirty="0" smtClean="0"/>
                  <a:t>当 </a:t>
                </a:r>
                <a14:m>
                  <m:oMath xmlns:m="http://schemas.openxmlformats.org/officeDocument/2006/math">
                    <m:r>
                      <a:rPr lang="en-US" altLang="zh-CN" b="0" i="1" smtClean="0">
                        <a:latin typeface="Cambria Math" panose="02040503050406030204" pitchFamily="18" charset="0"/>
                      </a:rPr>
                      <m:t>𝑎</m:t>
                    </m:r>
                    <m:r>
                      <a:rPr lang="en-US" altLang="zh-CN" b="0" i="1" smtClean="0">
                        <a:latin typeface="Cambria Math" panose="02040503050406030204" pitchFamily="18" charset="0"/>
                      </a:rPr>
                      <m:t>&gt;0</m:t>
                    </m:r>
                  </m:oMath>
                </a14:m>
                <a:r>
                  <a:rPr lang="zh-CN" altLang="en-US" dirty="0" smtClean="0"/>
                  <a:t> 时</a:t>
                </a:r>
                <a:r>
                  <a:rPr lang="en-US" altLang="zh-CN" dirty="0" smtClean="0"/>
                  <a:t>, </a:t>
                </a:r>
                <a:r>
                  <a:rPr lang="zh-CN" altLang="en-US" dirty="0" smtClean="0"/>
                  <a:t>这个抛物线开口向上</a:t>
                </a:r>
                <a:r>
                  <a:rPr lang="en-US" altLang="zh-CN" dirty="0" smtClean="0"/>
                  <a:t>, </a:t>
                </a:r>
                <a:r>
                  <a:rPr lang="zh-CN" altLang="en-US" dirty="0" smtClean="0"/>
                  <a:t>其顶点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𝑃</m:t>
                        </m:r>
                      </m:e>
                      <m:sub>
                        <m:r>
                          <a:rPr lang="en-US" altLang="zh-CN" b="0" i="1" smtClean="0">
                            <a:latin typeface="Cambria Math" panose="02040503050406030204" pitchFamily="18" charset="0"/>
                          </a:rPr>
                          <m:t>0</m:t>
                        </m:r>
                      </m:sub>
                    </m:sSub>
                  </m:oMath>
                </a14:m>
                <a:r>
                  <a:rPr lang="zh-CN" altLang="en-US" dirty="0" smtClean="0"/>
                  <a:t> 是该图像的最低点</a:t>
                </a:r>
                <a:r>
                  <a:rPr lang="en-US" altLang="zh-CN" dirty="0" smtClean="0"/>
                  <a:t>, </a:t>
                </a:r>
                <a:r>
                  <a:rPr lang="zh-CN" altLang="en-US" dirty="0" smtClean="0"/>
                  <a:t>对应的函数值是这个函数的最小值</a:t>
                </a:r>
                <a:r>
                  <a:rPr lang="en-US" altLang="zh-CN" dirty="0"/>
                  <a:t>.</a:t>
                </a:r>
              </a:p>
              <a:p>
                <a:pPr>
                  <a:lnSpc>
                    <a:spcPct val="120000"/>
                  </a:lnSpc>
                  <a:spcAft>
                    <a:spcPts val="600"/>
                  </a:spcAft>
                </a:pPr>
                <a:r>
                  <a:rPr lang="zh-CN" altLang="en-US" dirty="0"/>
                  <a:t>当 </a:t>
                </a:r>
                <a14:m>
                  <m:oMath xmlns:m="http://schemas.openxmlformats.org/officeDocument/2006/math">
                    <m:r>
                      <a:rPr lang="en-US" altLang="zh-CN" i="1">
                        <a:latin typeface="Cambria Math" panose="02040503050406030204" pitchFamily="18" charset="0"/>
                      </a:rPr>
                      <m:t>𝑎</m:t>
                    </m:r>
                    <m:r>
                      <a:rPr lang="en-US" altLang="zh-CN" i="1">
                        <a:latin typeface="Cambria Math" panose="02040503050406030204" pitchFamily="18" charset="0"/>
                      </a:rPr>
                      <m:t>&gt;0</m:t>
                    </m:r>
                  </m:oMath>
                </a14:m>
                <a:r>
                  <a:rPr lang="zh-CN" altLang="en-US" dirty="0"/>
                  <a:t> 时</a:t>
                </a:r>
                <a:r>
                  <a:rPr lang="en-US" altLang="zh-CN" dirty="0"/>
                  <a:t>, </a:t>
                </a:r>
                <a:r>
                  <a:rPr lang="zh-CN" altLang="en-US" dirty="0"/>
                  <a:t>这个抛物线</a:t>
                </a:r>
                <a:r>
                  <a:rPr lang="zh-CN" altLang="en-US" dirty="0" smtClean="0"/>
                  <a:t>开口向下</a:t>
                </a:r>
                <a:r>
                  <a:rPr lang="en-US" altLang="zh-CN" dirty="0" smtClean="0"/>
                  <a:t>, </a:t>
                </a:r>
                <a:r>
                  <a:rPr lang="zh-CN" altLang="en-US" dirty="0"/>
                  <a:t>其顶点</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𝑃</m:t>
                        </m:r>
                      </m:e>
                      <m:sub>
                        <m:r>
                          <a:rPr lang="en-US" altLang="zh-CN" i="1">
                            <a:latin typeface="Cambria Math" panose="02040503050406030204" pitchFamily="18" charset="0"/>
                          </a:rPr>
                          <m:t>0</m:t>
                        </m:r>
                      </m:sub>
                    </m:sSub>
                  </m:oMath>
                </a14:m>
                <a:r>
                  <a:rPr lang="zh-CN" altLang="en-US" dirty="0" smtClean="0"/>
                  <a:t> 是</a:t>
                </a:r>
                <a:r>
                  <a:rPr lang="zh-CN" altLang="en-US" dirty="0"/>
                  <a:t>该图像的</a:t>
                </a:r>
                <a:r>
                  <a:rPr lang="zh-CN" altLang="en-US" dirty="0" smtClean="0"/>
                  <a:t>最</a:t>
                </a:r>
                <a:r>
                  <a:rPr lang="zh-CN" altLang="en-US" dirty="0"/>
                  <a:t>高</a:t>
                </a:r>
                <a:r>
                  <a:rPr lang="zh-CN" altLang="en-US" dirty="0" smtClean="0"/>
                  <a:t>点</a:t>
                </a:r>
                <a:r>
                  <a:rPr lang="en-US" altLang="zh-CN" dirty="0"/>
                  <a:t>, </a:t>
                </a:r>
                <a:r>
                  <a:rPr lang="zh-CN" altLang="en-US" dirty="0"/>
                  <a:t>对应的函数值是这个函数的</a:t>
                </a:r>
                <a:r>
                  <a:rPr lang="zh-CN" altLang="en-US" dirty="0" smtClean="0"/>
                  <a:t>最小值</a:t>
                </a:r>
                <a:r>
                  <a:rPr lang="en-US" altLang="zh-CN" dirty="0"/>
                  <a:t>.</a:t>
                </a:r>
                <a:endParaRPr lang="en-US" altLang="zh-CN" dirty="0" smtClean="0"/>
              </a:p>
            </p:txBody>
          </p:sp>
        </mc:Choice>
        <mc:Fallback xmlns="">
          <p:sp>
            <p:nvSpPr>
              <p:cNvPr id="3" name="内容占位符 2"/>
              <p:cNvSpPr>
                <a:spLocks noGrp="1" noRot="1" noChangeAspect="1" noMove="1" noResize="1" noEditPoints="1" noAdjustHandles="1" noChangeArrowheads="1" noChangeShapeType="1" noTextEdit="1"/>
              </p:cNvSpPr>
              <p:nvPr>
                <p:ph sz="quarter" idx="10"/>
              </p:nvPr>
            </p:nvSpPr>
            <p:spPr>
              <a:blipFill>
                <a:blip r:embed="rId2"/>
                <a:stretch>
                  <a:fillRect l="-734" t="-260" r="-451" b="-65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26397333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文本占位符 3"/>
              <p:cNvSpPr>
                <a:spLocks noGrp="1"/>
              </p:cNvSpPr>
              <p:nvPr>
                <p:ph type="body" sz="quarter" idx="10"/>
              </p:nvPr>
            </p:nvSpPr>
            <p:spPr/>
            <p:txBody>
              <a:bodyPr>
                <a:normAutofit lnSpcReduction="10000"/>
              </a:bodyPr>
              <a:lstStyle/>
              <a:p>
                <a:r>
                  <a:rPr lang="zh-CN" altLang="en-US" dirty="0" smtClean="0">
                    <a:solidFill>
                      <a:srgbClr val="0000FF"/>
                    </a:solidFill>
                  </a:rPr>
                  <a:t>例 </a:t>
                </a:r>
                <a:r>
                  <a:rPr lang="zh-CN" altLang="en-US" dirty="0" smtClean="0"/>
                  <a:t>设函数 </a:t>
                </a:r>
                <a14:m>
                  <m:oMath xmlns:m="http://schemas.openxmlformats.org/officeDocument/2006/math">
                    <m:r>
                      <a:rPr lang="en-US" altLang="zh-CN" b="0" i="1" smtClean="0">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r>
                      <a:rPr lang="en-US" altLang="zh-CN" i="1">
                        <a:latin typeface="Cambria Math" panose="02040503050406030204" pitchFamily="18" charset="0"/>
                      </a:rPr>
                      <m:t>=</m:t>
                    </m:r>
                    <m:d>
                      <m:dPr>
                        <m:begChr m:val="{"/>
                        <m:endChr m:val=""/>
                        <m:ctrlPr>
                          <a:rPr lang="en-US" altLang="zh-CN" i="1">
                            <a:latin typeface="Cambria Math" panose="02040503050406030204" pitchFamily="18" charset="0"/>
                          </a:rPr>
                        </m:ctrlPr>
                      </m:dPr>
                      <m:e>
                        <m:m>
                          <m:mPr>
                            <m:plcHide m:val="on"/>
                            <m:mcs>
                              <m:mc>
                                <m:mcPr>
                                  <m:count m:val="2"/>
                                  <m:mcJc m:val="center"/>
                                </m:mcPr>
                              </m:mc>
                            </m:mcs>
                            <m:ctrlPr>
                              <a:rPr lang="en-US" altLang="zh-CN" i="1">
                                <a:latin typeface="Cambria Math" panose="02040503050406030204" pitchFamily="18" charset="0"/>
                              </a:rPr>
                            </m:ctrlPr>
                          </m:mPr>
                          <m:mr>
                            <m:e>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𝑒</m:t>
                                  </m:r>
                                </m:e>
                                <m:sup>
                                  <m:r>
                                    <a:rPr lang="en-US" altLang="zh-CN" b="0" i="1" smtClean="0">
                                      <a:latin typeface="Cambria Math" panose="02040503050406030204" pitchFamily="18" charset="0"/>
                                    </a:rPr>
                                    <m:t>𝑥</m:t>
                                  </m:r>
                                </m:sup>
                              </m:sSup>
                              <m:r>
                                <a:rPr lang="en-US" altLang="zh-CN" i="1">
                                  <a:latin typeface="Cambria Math" panose="02040503050406030204" pitchFamily="18" charset="0"/>
                                </a:rPr>
                                <m:t>,</m:t>
                              </m:r>
                            </m:e>
                            <m:e>
                              <m:r>
                                <a:rPr lang="en-US" altLang="zh-CN" i="1">
                                  <a:latin typeface="Cambria Math" panose="02040503050406030204" pitchFamily="18" charset="0"/>
                                </a:rPr>
                                <m:t>𝑥</m:t>
                              </m:r>
                              <m:r>
                                <a:rPr lang="en-US" altLang="zh-CN" b="0" i="1" smtClean="0">
                                  <a:latin typeface="Cambria Math" panose="02040503050406030204" pitchFamily="18" charset="0"/>
                                </a:rPr>
                                <m:t>≤0</m:t>
                              </m:r>
                              <m:r>
                                <a:rPr lang="en-US" altLang="zh-CN" i="1">
                                  <a:latin typeface="Cambria Math" panose="02040503050406030204" pitchFamily="18" charset="0"/>
                                </a:rPr>
                                <m:t>;</m:t>
                              </m:r>
                            </m:e>
                          </m:mr>
                          <m:mr>
                            <m:e>
                              <m:r>
                                <a:rPr lang="en-US" altLang="zh-CN" i="1">
                                  <a:latin typeface="Cambria Math" panose="02040503050406030204" pitchFamily="18" charset="0"/>
                                </a:rPr>
                                <m:t>𝑥</m:t>
                              </m:r>
                              <m:r>
                                <a:rPr lang="en-US" altLang="zh-CN" b="0" i="1" smtClean="0">
                                  <a:latin typeface="Cambria Math" panose="02040503050406030204" pitchFamily="18" charset="0"/>
                                </a:rPr>
                                <m:t>+1</m:t>
                              </m:r>
                              <m:r>
                                <a:rPr lang="en-US" altLang="zh-CN" i="1">
                                  <a:latin typeface="Cambria Math" panose="02040503050406030204" pitchFamily="18" charset="0"/>
                                </a:rPr>
                                <m:t>,</m:t>
                              </m:r>
                            </m:e>
                            <m:e>
                              <m:r>
                                <a:rPr lang="en-US" altLang="zh-CN" i="1">
                                  <a:latin typeface="Cambria Math" panose="02040503050406030204" pitchFamily="18" charset="0"/>
                                </a:rPr>
                                <m:t>𝑥</m:t>
                              </m:r>
                              <m:r>
                                <a:rPr lang="en-US" altLang="zh-CN" b="0" i="1" smtClean="0">
                                  <a:latin typeface="Cambria Math" panose="02040503050406030204" pitchFamily="18" charset="0"/>
                                </a:rPr>
                                <m:t>&gt;0</m:t>
                              </m:r>
                              <m:r>
                                <a:rPr lang="en-US" altLang="zh-CN" i="1">
                                  <a:latin typeface="Cambria Math" panose="02040503050406030204" pitchFamily="18" charset="0"/>
                                </a:rPr>
                                <m:t>.</m:t>
                              </m:r>
                            </m:e>
                          </m:mr>
                        </m:m>
                      </m:e>
                    </m:d>
                  </m:oMath>
                </a14:m>
                <a:r>
                  <a:rPr lang="en-US" altLang="zh-CN" dirty="0" smtClean="0"/>
                  <a:t> </a:t>
                </a:r>
                <a:r>
                  <a:rPr lang="zh-CN" altLang="en-US" dirty="0" smtClean="0"/>
                  <a:t>试讨论 </a:t>
                </a:r>
                <a14:m>
                  <m:oMath xmlns:m="http://schemas.openxmlformats.org/officeDocument/2006/math">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oMath>
                </a14:m>
                <a:r>
                  <a:rPr lang="zh-CN" altLang="en-US" dirty="0" smtClean="0"/>
                  <a:t> 在 </a:t>
                </a:r>
                <a14:m>
                  <m:oMath xmlns:m="http://schemas.openxmlformats.org/officeDocument/2006/math">
                    <m:r>
                      <a:rPr lang="en-US" altLang="zh-CN" b="0" i="1" smtClean="0">
                        <a:latin typeface="Cambria Math" panose="02040503050406030204" pitchFamily="18" charset="0"/>
                      </a:rPr>
                      <m:t>0</m:t>
                    </m:r>
                  </m:oMath>
                </a14:m>
                <a:r>
                  <a:rPr lang="zh-CN" altLang="en-US" dirty="0" smtClean="0"/>
                  <a:t> 处的可导性</a:t>
                </a:r>
                <a:r>
                  <a:rPr lang="en-US" altLang="zh-CN" dirty="0" smtClean="0"/>
                  <a:t>, </a:t>
                </a:r>
                <a:r>
                  <a:rPr lang="zh-CN" altLang="en-US" dirty="0" smtClean="0"/>
                  <a:t>若可导</a:t>
                </a:r>
                <a:r>
                  <a:rPr lang="en-US" altLang="zh-CN" dirty="0" smtClean="0"/>
                  <a:t>, </a:t>
                </a:r>
                <a:r>
                  <a:rPr lang="zh-CN" altLang="en-US" dirty="0" smtClean="0"/>
                  <a:t>求出 </a:t>
                </a:r>
                <a14:m>
                  <m:oMath xmlns:m="http://schemas.openxmlformats.org/officeDocument/2006/math">
                    <m:r>
                      <a:rPr lang="en-US" altLang="zh-CN" b="0" i="1" smtClean="0">
                        <a:latin typeface="Cambria Math" panose="02040503050406030204" pitchFamily="18" charset="0"/>
                      </a:rPr>
                      <m:t>𝑓</m:t>
                    </m:r>
                    <m:r>
                      <a:rPr lang="en-US" altLang="zh-CN" b="0" i="1" smtClean="0">
                        <a:latin typeface="Cambria Math" panose="02040503050406030204" pitchFamily="18" charset="0"/>
                      </a:rPr>
                      <m:t>′(0)</m:t>
                    </m:r>
                  </m:oMath>
                </a14:m>
                <a:r>
                  <a:rPr lang="en-US" altLang="zh-CN" dirty="0" smtClean="0"/>
                  <a:t>, </a:t>
                </a:r>
                <a:r>
                  <a:rPr lang="zh-CN" altLang="en-US" dirty="0" smtClean="0"/>
                  <a:t>并求 </a:t>
                </a:r>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𝑓</m:t>
                        </m:r>
                      </m:e>
                      <m:sup>
                        <m:r>
                          <a:rPr lang="en-US" altLang="zh-CN" b="0" i="1" smtClean="0">
                            <a:latin typeface="Cambria Math" panose="02040503050406030204" pitchFamily="18" charset="0"/>
                          </a:rPr>
                          <m:t>′</m:t>
                        </m:r>
                      </m:sup>
                    </m:sSup>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oMath>
                </a14:m>
                <a:r>
                  <a:rPr lang="en-US" altLang="zh-CN" dirty="0" smtClean="0"/>
                  <a:t>.</a:t>
                </a:r>
              </a:p>
              <a:p>
                <a:r>
                  <a:rPr lang="zh-CN" altLang="en-US" dirty="0" smtClean="0">
                    <a:solidFill>
                      <a:srgbClr val="0000FF"/>
                    </a:solidFill>
                  </a:rPr>
                  <a:t>解 </a:t>
                </a:r>
                <a:r>
                  <a:rPr lang="zh-CN" altLang="en-US" dirty="0" smtClean="0"/>
                  <a:t>由于</a:t>
                </a:r>
                <a:r>
                  <a:rPr lang="en-US" altLang="zh-CN" dirty="0" smtClean="0"/>
                  <a:t> </a:t>
                </a:r>
              </a:p>
              <a:p>
                <a:pPr marL="0" indent="0">
                  <a:buNone/>
                </a:pPr>
                <a14:m>
                  <m:oMathPara xmlns:m="http://schemas.openxmlformats.org/officeDocument/2006/math">
                    <m:oMathParaPr>
                      <m:jc m:val="centerGroup"/>
                    </m:oMathParaPr>
                    <m:oMath xmlns:m="http://schemas.openxmlformats.org/officeDocument/2006/math">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𝑓</m:t>
                          </m:r>
                        </m:e>
                        <m:sub>
                          <m:r>
                            <a:rPr lang="en-US" altLang="zh-CN" b="0" i="1" smtClean="0">
                              <a:latin typeface="Cambria Math" panose="02040503050406030204" pitchFamily="18" charset="0"/>
                            </a:rPr>
                            <m:t>−</m:t>
                          </m:r>
                        </m:sub>
                        <m:sup>
                          <m:r>
                            <a:rPr lang="en-US" altLang="zh-CN" i="1">
                              <a:latin typeface="Cambria Math" panose="02040503050406030204" pitchFamily="18" charset="0"/>
                            </a:rPr>
                            <m:t>′</m:t>
                          </m:r>
                        </m:sup>
                      </m:sSubSup>
                      <m:d>
                        <m:dPr>
                          <m:ctrlPr>
                            <a:rPr lang="en-US" altLang="zh-CN" i="1">
                              <a:latin typeface="Cambria Math" panose="02040503050406030204" pitchFamily="18" charset="0"/>
                            </a:rPr>
                          </m:ctrlPr>
                        </m:dPr>
                        <m:e>
                          <m:r>
                            <a:rPr lang="en-US" altLang="zh-CN" b="0" i="1" smtClean="0">
                              <a:latin typeface="Cambria Math" panose="02040503050406030204" pitchFamily="18" charset="0"/>
                            </a:rPr>
                            <m:t>0</m:t>
                          </m:r>
                        </m:e>
                      </m:d>
                      <m:r>
                        <a:rPr lang="en-US" altLang="zh-CN" i="1">
                          <a:latin typeface="Cambria Math" panose="02040503050406030204" pitchFamily="18" charset="0"/>
                        </a:rPr>
                        <m:t>=</m:t>
                      </m:r>
                      <m:sSup>
                        <m:sSupPr>
                          <m:ctrlPr>
                            <a:rPr lang="en-US" altLang="zh-CN" b="0" i="1" smtClean="0">
                              <a:latin typeface="Cambria Math" panose="02040503050406030204" pitchFamily="18" charset="0"/>
                            </a:rPr>
                          </m:ctrlPr>
                        </m:sSupPr>
                        <m:e>
                          <m:d>
                            <m:dPr>
                              <m:ctrlPr>
                                <a:rPr lang="en-US" altLang="zh-CN" b="0" i="1" smtClean="0">
                                  <a:latin typeface="Cambria Math" panose="02040503050406030204" pitchFamily="18" charset="0"/>
                                </a:rPr>
                              </m:ctrlPr>
                            </m:dPr>
                            <m:e>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𝑒</m:t>
                                  </m:r>
                                </m:e>
                                <m:sup>
                                  <m:r>
                                    <a:rPr lang="en-US" altLang="zh-CN" b="0" i="1" smtClean="0">
                                      <a:latin typeface="Cambria Math" panose="02040503050406030204" pitchFamily="18" charset="0"/>
                                    </a:rPr>
                                    <m:t>𝑥</m:t>
                                  </m:r>
                                </m:sup>
                              </m:sSup>
                            </m:e>
                          </m:d>
                        </m:e>
                        <m:sup>
                          <m:r>
                            <a:rPr lang="en-US" altLang="zh-CN" b="0" i="1" smtClean="0">
                              <a:latin typeface="Cambria Math" panose="02040503050406030204" pitchFamily="18" charset="0"/>
                            </a:rPr>
                            <m:t>′</m:t>
                          </m:r>
                        </m:sup>
                      </m:sSup>
                      <m:sSub>
                        <m:sSubPr>
                          <m:ctrlPr>
                            <a:rPr lang="en-US" altLang="zh-CN" b="0" i="1" smtClean="0">
                              <a:latin typeface="Cambria Math" panose="02040503050406030204" pitchFamily="18" charset="0"/>
                            </a:rPr>
                          </m:ctrlPr>
                        </m:sSubPr>
                        <m:e>
                          <m:d>
                            <m:dPr>
                              <m:begChr m:val=""/>
                              <m:endChr m:val="|"/>
                              <m:ctrlPr>
                                <a:rPr lang="en-US" altLang="zh-CN" b="0" i="1" smtClean="0">
                                  <a:latin typeface="Cambria Math" panose="02040503050406030204" pitchFamily="18" charset="0"/>
                                </a:rPr>
                              </m:ctrlPr>
                            </m:dPr>
                            <m:e>
                              <m:r>
                                <a:rPr lang="zh-CN" altLang="en-US">
                                  <a:latin typeface="Cambria Math" panose="02040503050406030204" pitchFamily="18" charset="0"/>
                                </a:rPr>
                                <m:t>​</m:t>
                              </m:r>
                            </m:e>
                          </m:d>
                        </m:e>
                        <m:sub>
                          <m:r>
                            <a:rPr lang="en-US" altLang="zh-CN" b="0" i="1" smtClean="0">
                              <a:latin typeface="Cambria Math" panose="02040503050406030204" pitchFamily="18" charset="0"/>
                            </a:rPr>
                            <m:t>𝑥</m:t>
                          </m:r>
                          <m:r>
                            <a:rPr lang="en-US" altLang="zh-CN" b="0" i="1" smtClean="0">
                              <a:latin typeface="Cambria Math" panose="02040503050406030204" pitchFamily="18" charset="0"/>
                            </a:rPr>
                            <m:t>=0</m:t>
                          </m:r>
                        </m:sub>
                      </m:sSub>
                      <m:r>
                        <a:rPr lang="en-US" altLang="zh-CN" b="0" i="1" smtClean="0">
                          <a:latin typeface="Cambria Math" panose="02040503050406030204" pitchFamily="18" charset="0"/>
                        </a:rPr>
                        <m:t>=</m:t>
                      </m:r>
                      <m:sSup>
                        <m:sSupPr>
                          <m:ctrlPr>
                            <a:rPr lang="en-US" altLang="zh-CN" i="1">
                              <a:latin typeface="Cambria Math" panose="02040503050406030204" pitchFamily="18" charset="0"/>
                            </a:rPr>
                          </m:ctrlPr>
                        </m:sSupPr>
                        <m:e>
                          <m:r>
                            <a:rPr lang="en-US" altLang="zh-CN" i="1">
                              <a:latin typeface="Cambria Math" panose="02040503050406030204" pitchFamily="18" charset="0"/>
                            </a:rPr>
                            <m:t>𝑒</m:t>
                          </m:r>
                        </m:e>
                        <m:sup>
                          <m:r>
                            <a:rPr lang="en-US" altLang="zh-CN" i="1">
                              <a:latin typeface="Cambria Math" panose="02040503050406030204" pitchFamily="18" charset="0"/>
                            </a:rPr>
                            <m:t>𝑥</m:t>
                          </m:r>
                        </m:sup>
                      </m:sSup>
                      <m:sSub>
                        <m:sSubPr>
                          <m:ctrlPr>
                            <a:rPr lang="en-US" altLang="zh-CN" i="1">
                              <a:latin typeface="Cambria Math" panose="02040503050406030204" pitchFamily="18" charset="0"/>
                            </a:rPr>
                          </m:ctrlPr>
                        </m:sSubPr>
                        <m:e>
                          <m:d>
                            <m:dPr>
                              <m:begChr m:val=""/>
                              <m:endChr m:val="|"/>
                              <m:ctrlPr>
                                <a:rPr lang="en-US" altLang="zh-CN" i="1">
                                  <a:latin typeface="Cambria Math" panose="02040503050406030204" pitchFamily="18" charset="0"/>
                                </a:rPr>
                              </m:ctrlPr>
                            </m:dPr>
                            <m:e>
                              <m:r>
                                <a:rPr lang="zh-CN" altLang="en-US">
                                  <a:latin typeface="Cambria Math" panose="02040503050406030204" pitchFamily="18" charset="0"/>
                                </a:rPr>
                                <m:t>​</m:t>
                              </m:r>
                            </m:e>
                          </m:d>
                        </m:e>
                        <m:sub>
                          <m:r>
                            <a:rPr lang="en-US" altLang="zh-CN" i="1">
                              <a:latin typeface="Cambria Math" panose="02040503050406030204" pitchFamily="18" charset="0"/>
                            </a:rPr>
                            <m:t>𝑥</m:t>
                          </m:r>
                          <m:r>
                            <a:rPr lang="en-US" altLang="zh-CN" i="1">
                              <a:latin typeface="Cambria Math" panose="02040503050406030204" pitchFamily="18" charset="0"/>
                            </a:rPr>
                            <m:t>=0</m:t>
                          </m:r>
                        </m:sub>
                      </m:sSub>
                      <m:r>
                        <a:rPr lang="en-US" altLang="zh-CN" b="0" i="1" smtClean="0">
                          <a:latin typeface="Cambria Math" panose="02040503050406030204" pitchFamily="18" charset="0"/>
                        </a:rPr>
                        <m:t>=1</m:t>
                      </m:r>
                      <m:r>
                        <a:rPr lang="en-US" altLang="zh-CN" b="0" i="0" smtClean="0">
                          <a:latin typeface="Cambria Math" panose="02040503050406030204" pitchFamily="18" charset="0"/>
                        </a:rPr>
                        <m:t>,</m:t>
                      </m:r>
                      <m:r>
                        <a:rPr lang="en-US" altLang="zh-CN" b="0" i="1" smtClean="0">
                          <a:latin typeface="Cambria Math" panose="02040503050406030204" pitchFamily="18" charset="0"/>
                        </a:rPr>
                        <m:t>  </m:t>
                      </m:r>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𝑓</m:t>
                          </m:r>
                        </m:e>
                        <m:sub>
                          <m:r>
                            <a:rPr lang="en-US" altLang="zh-CN" i="1">
                              <a:latin typeface="Cambria Math" panose="02040503050406030204" pitchFamily="18" charset="0"/>
                            </a:rPr>
                            <m:t>+</m:t>
                          </m:r>
                        </m:sub>
                        <m:sup>
                          <m:r>
                            <a:rPr lang="en-US" altLang="zh-CN" i="1">
                              <a:latin typeface="Cambria Math" panose="02040503050406030204" pitchFamily="18" charset="0"/>
                            </a:rPr>
                            <m:t>′</m:t>
                          </m:r>
                        </m:sup>
                      </m:sSubSup>
                      <m:d>
                        <m:dPr>
                          <m:ctrlPr>
                            <a:rPr lang="en-US" altLang="zh-CN" i="1">
                              <a:latin typeface="Cambria Math" panose="02040503050406030204" pitchFamily="18" charset="0"/>
                            </a:rPr>
                          </m:ctrlPr>
                        </m:dPr>
                        <m:e>
                          <m:r>
                            <a:rPr lang="en-US" altLang="zh-CN" i="1">
                              <a:latin typeface="Cambria Math" panose="02040503050406030204" pitchFamily="18" charset="0"/>
                            </a:rPr>
                            <m:t>0</m:t>
                          </m:r>
                        </m:e>
                      </m:d>
                      <m:r>
                        <a:rPr lang="en-US" altLang="zh-CN" i="1">
                          <a:latin typeface="Cambria Math" panose="02040503050406030204" pitchFamily="18" charset="0"/>
                        </a:rPr>
                        <m:t>=</m:t>
                      </m:r>
                      <m:sSup>
                        <m:sSupPr>
                          <m:ctrlPr>
                            <a:rPr lang="en-US" altLang="zh-CN" b="0" i="1" smtClean="0">
                              <a:latin typeface="Cambria Math" panose="02040503050406030204" pitchFamily="18" charset="0"/>
                            </a:rPr>
                          </m:ctrlPr>
                        </m:sSupPr>
                        <m:e>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r>
                                <a:rPr lang="en-US" altLang="zh-CN" b="0" i="1" smtClean="0">
                                  <a:latin typeface="Cambria Math" panose="02040503050406030204" pitchFamily="18" charset="0"/>
                                </a:rPr>
                                <m:t>+1</m:t>
                              </m:r>
                            </m:e>
                          </m:d>
                        </m:e>
                        <m:sup>
                          <m:r>
                            <a:rPr lang="en-US" altLang="zh-CN" b="0" i="1" smtClean="0">
                              <a:latin typeface="Cambria Math" panose="02040503050406030204" pitchFamily="18" charset="0"/>
                            </a:rPr>
                            <m:t>′</m:t>
                          </m:r>
                        </m:sup>
                      </m:sSup>
                      <m:sSub>
                        <m:sSubPr>
                          <m:ctrlPr>
                            <a:rPr lang="en-US" altLang="zh-CN" b="0" i="1" smtClean="0">
                              <a:latin typeface="Cambria Math" panose="02040503050406030204" pitchFamily="18" charset="0"/>
                            </a:rPr>
                          </m:ctrlPr>
                        </m:sSubPr>
                        <m:e>
                          <m:d>
                            <m:dPr>
                              <m:begChr m:val=""/>
                              <m:endChr m:val="|"/>
                              <m:ctrlPr>
                                <a:rPr lang="en-US" altLang="zh-CN" b="0" i="1" smtClean="0">
                                  <a:latin typeface="Cambria Math" panose="02040503050406030204" pitchFamily="18" charset="0"/>
                                </a:rPr>
                              </m:ctrlPr>
                            </m:dPr>
                            <m:e>
                              <m:r>
                                <a:rPr lang="zh-CN" altLang="en-US">
                                  <a:latin typeface="Cambria Math" panose="02040503050406030204" pitchFamily="18" charset="0"/>
                                </a:rPr>
                                <m:t>​</m:t>
                              </m:r>
                            </m:e>
                          </m:d>
                        </m:e>
                        <m:sub>
                          <m:r>
                            <a:rPr lang="en-US" altLang="zh-CN" b="0" i="1" smtClean="0">
                              <a:latin typeface="Cambria Math" panose="02040503050406030204" pitchFamily="18" charset="0"/>
                            </a:rPr>
                            <m:t>𝑥</m:t>
                          </m:r>
                          <m:r>
                            <a:rPr lang="en-US" altLang="zh-CN" b="0" i="1" smtClean="0">
                              <a:latin typeface="Cambria Math" panose="02040503050406030204" pitchFamily="18" charset="0"/>
                            </a:rPr>
                            <m:t>=0</m:t>
                          </m:r>
                        </m:sub>
                      </m:sSub>
                      <m:r>
                        <a:rPr lang="en-US" altLang="zh-CN" i="1">
                          <a:latin typeface="Cambria Math" panose="02040503050406030204" pitchFamily="18" charset="0"/>
                        </a:rPr>
                        <m:t>=1</m:t>
                      </m:r>
                      <m:r>
                        <a:rPr lang="en-US" altLang="zh-CN" b="0" i="0" smtClean="0">
                          <a:latin typeface="Cambria Math" panose="02040503050406030204" pitchFamily="18" charset="0"/>
                        </a:rPr>
                        <m:t>.</m:t>
                      </m:r>
                    </m:oMath>
                  </m:oMathPara>
                </a14:m>
                <a:endParaRPr lang="en-US" altLang="zh-CN" dirty="0" smtClean="0"/>
              </a:p>
              <a:p>
                <a:r>
                  <a:rPr lang="zh-CN" altLang="en-US" dirty="0" smtClean="0"/>
                  <a:t>因此 </a:t>
                </a:r>
                <a14:m>
                  <m:oMath xmlns:m="http://schemas.openxmlformats.org/officeDocument/2006/math">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m:t>
                        </m:r>
                      </m:sub>
                      <m:sup>
                        <m:r>
                          <a:rPr lang="en-US" altLang="zh-CN" b="0" i="1" smtClean="0">
                            <a:latin typeface="Cambria Math" panose="02040503050406030204" pitchFamily="18" charset="0"/>
                          </a:rPr>
                          <m:t>′</m:t>
                        </m:r>
                      </m:sup>
                    </m:sSubSup>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0</m:t>
                        </m:r>
                      </m:e>
                    </m:d>
                    <m:r>
                      <a:rPr lang="en-US" altLang="zh-CN" b="0" i="1" smtClean="0">
                        <a:latin typeface="Cambria Math" panose="02040503050406030204" pitchFamily="18" charset="0"/>
                      </a:rPr>
                      <m:t>=</m:t>
                    </m:r>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m:t>
                        </m:r>
                      </m:sub>
                      <m:sup>
                        <m:r>
                          <a:rPr lang="en-US" altLang="zh-CN" b="0" i="1" smtClean="0">
                            <a:latin typeface="Cambria Math" panose="02040503050406030204" pitchFamily="18" charset="0"/>
                          </a:rPr>
                          <m:t>′</m:t>
                        </m:r>
                      </m:sup>
                    </m:sSubSup>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0</m:t>
                        </m:r>
                      </m:e>
                    </m:d>
                    <m:r>
                      <a:rPr lang="en-US" altLang="zh-CN" b="0" i="1" smtClean="0">
                        <a:latin typeface="Cambria Math" panose="02040503050406030204" pitchFamily="18" charset="0"/>
                      </a:rPr>
                      <m:t>=1</m:t>
                    </m:r>
                  </m:oMath>
                </a14:m>
                <a:r>
                  <a:rPr lang="en-US" altLang="zh-CN" dirty="0" smtClean="0"/>
                  <a:t>. </a:t>
                </a:r>
                <a:r>
                  <a:rPr lang="zh-CN" altLang="en-US" dirty="0" smtClean="0"/>
                  <a:t>由定理</a:t>
                </a:r>
                <a:r>
                  <a:rPr lang="en-US" altLang="zh-CN" dirty="0" smtClean="0"/>
                  <a:t>3.1.1</a:t>
                </a:r>
                <a:r>
                  <a:rPr lang="zh-CN" altLang="en-US" dirty="0" smtClean="0"/>
                  <a:t>可知</a:t>
                </a:r>
                <a:r>
                  <a:rPr lang="en-US" altLang="zh-CN" dirty="0" smtClean="0"/>
                  <a:t>, </a:t>
                </a:r>
                <a:r>
                  <a:rPr lang="zh-CN" altLang="en-US" dirty="0" smtClean="0"/>
                  <a:t>函数 </a:t>
                </a:r>
                <a14:m>
                  <m:oMath xmlns:m="http://schemas.openxmlformats.org/officeDocument/2006/math">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oMath>
                </a14:m>
                <a:r>
                  <a:rPr lang="en-US" altLang="zh-CN" dirty="0" smtClean="0"/>
                  <a:t> </a:t>
                </a:r>
                <a:r>
                  <a:rPr lang="zh-CN" altLang="en-US" dirty="0" smtClean="0"/>
                  <a:t>在点 </a:t>
                </a:r>
                <a14:m>
                  <m:oMath xmlns:m="http://schemas.openxmlformats.org/officeDocument/2006/math">
                    <m:r>
                      <a:rPr lang="en-US" altLang="zh-CN" b="0" i="1" smtClean="0">
                        <a:latin typeface="Cambria Math" panose="02040503050406030204" pitchFamily="18" charset="0"/>
                      </a:rPr>
                      <m:t>𝑥</m:t>
                    </m:r>
                    <m:r>
                      <a:rPr lang="en-US" altLang="zh-CN" b="0" i="1" smtClean="0">
                        <a:latin typeface="Cambria Math" panose="02040503050406030204" pitchFamily="18" charset="0"/>
                      </a:rPr>
                      <m:t>=0</m:t>
                    </m:r>
                  </m:oMath>
                </a14:m>
                <a:r>
                  <a:rPr lang="en-US" altLang="zh-CN" dirty="0" smtClean="0"/>
                  <a:t> </a:t>
                </a:r>
                <a:r>
                  <a:rPr lang="zh-CN" altLang="en-US" dirty="0" smtClean="0"/>
                  <a:t>处可导</a:t>
                </a:r>
                <a:r>
                  <a:rPr lang="en-US" altLang="zh-CN" dirty="0" smtClean="0"/>
                  <a:t>, </a:t>
                </a:r>
                <a:r>
                  <a:rPr lang="zh-CN" altLang="en-US" dirty="0" smtClean="0"/>
                  <a:t>且 </a:t>
                </a:r>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𝑓</m:t>
                        </m:r>
                      </m:e>
                      <m:sup>
                        <m:r>
                          <a:rPr lang="en-US" altLang="zh-CN" b="0" i="1" smtClean="0">
                            <a:latin typeface="Cambria Math" panose="02040503050406030204" pitchFamily="18" charset="0"/>
                          </a:rPr>
                          <m:t>′</m:t>
                        </m:r>
                      </m:sup>
                    </m:sSup>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0</m:t>
                        </m:r>
                      </m:e>
                    </m:d>
                    <m:r>
                      <a:rPr lang="en-US" altLang="zh-CN" b="0" i="1" smtClean="0">
                        <a:latin typeface="Cambria Math" panose="02040503050406030204" pitchFamily="18" charset="0"/>
                      </a:rPr>
                      <m:t>=1</m:t>
                    </m:r>
                  </m:oMath>
                </a14:m>
                <a:r>
                  <a:rPr lang="en-US" altLang="zh-CN" dirty="0" smtClean="0"/>
                  <a:t>.</a:t>
                </a:r>
              </a:p>
              <a:p>
                <a:r>
                  <a:rPr lang="zh-CN" altLang="en-US" dirty="0" smtClean="0"/>
                  <a:t>当 </a:t>
                </a:r>
                <a14:m>
                  <m:oMath xmlns:m="http://schemas.openxmlformats.org/officeDocument/2006/math">
                    <m:r>
                      <a:rPr lang="en-US" altLang="zh-CN" b="0" i="1" smtClean="0">
                        <a:latin typeface="Cambria Math" panose="02040503050406030204" pitchFamily="18" charset="0"/>
                      </a:rPr>
                      <m:t>𝑥</m:t>
                    </m:r>
                    <m:r>
                      <a:rPr lang="en-US" altLang="zh-CN" b="0" i="1" smtClean="0">
                        <a:latin typeface="Cambria Math" panose="02040503050406030204" pitchFamily="18" charset="0"/>
                      </a:rPr>
                      <m:t>&lt;0</m:t>
                    </m:r>
                  </m:oMath>
                </a14:m>
                <a:r>
                  <a:rPr lang="en-US" altLang="zh-CN" dirty="0" smtClean="0"/>
                  <a:t> </a:t>
                </a:r>
                <a:r>
                  <a:rPr lang="zh-CN" altLang="en-US" dirty="0" smtClean="0"/>
                  <a:t>时</a:t>
                </a:r>
                <a:r>
                  <a:rPr lang="en-US" altLang="zh-CN" dirty="0" smtClean="0"/>
                  <a:t>, </a:t>
                </a:r>
                <a14:m>
                  <m:oMath xmlns:m="http://schemas.openxmlformats.org/officeDocument/2006/math">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𝑒</m:t>
                        </m:r>
                      </m:e>
                      <m:sup>
                        <m:r>
                          <a:rPr lang="en-US" altLang="zh-CN" b="0" i="1" smtClean="0">
                            <a:latin typeface="Cambria Math" panose="02040503050406030204" pitchFamily="18" charset="0"/>
                          </a:rPr>
                          <m:t>𝑥</m:t>
                        </m:r>
                      </m:sup>
                    </m:sSup>
                  </m:oMath>
                </a14:m>
                <a:r>
                  <a:rPr lang="en-US" altLang="zh-CN" dirty="0" smtClean="0"/>
                  <a:t>, </a:t>
                </a:r>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𝑓</m:t>
                        </m:r>
                      </m:e>
                      <m:sup>
                        <m:r>
                          <a:rPr lang="en-US" altLang="zh-CN" b="0" i="1" smtClean="0">
                            <a:latin typeface="Cambria Math" panose="02040503050406030204" pitchFamily="18" charset="0"/>
                          </a:rPr>
                          <m:t>′</m:t>
                        </m:r>
                      </m:sup>
                    </m:sSup>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d>
                          <m:dPr>
                            <m:ctrlPr>
                              <a:rPr lang="en-US" altLang="zh-CN" b="0" i="1" smtClean="0">
                                <a:latin typeface="Cambria Math" panose="02040503050406030204" pitchFamily="18" charset="0"/>
                              </a:rPr>
                            </m:ctrlPr>
                          </m:dPr>
                          <m:e>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𝑒</m:t>
                                </m:r>
                              </m:e>
                              <m:sup>
                                <m:r>
                                  <a:rPr lang="en-US" altLang="zh-CN" b="0" i="1" smtClean="0">
                                    <a:latin typeface="Cambria Math" panose="02040503050406030204" pitchFamily="18" charset="0"/>
                                  </a:rPr>
                                  <m:t>𝑥</m:t>
                                </m:r>
                              </m:sup>
                            </m:sSup>
                          </m:e>
                        </m:d>
                      </m:e>
                      <m:sup>
                        <m:r>
                          <a:rPr lang="en-US" altLang="zh-CN" b="0" i="1" smtClean="0">
                            <a:latin typeface="Cambria Math" panose="02040503050406030204" pitchFamily="18" charset="0"/>
                          </a:rPr>
                          <m:t>′</m:t>
                        </m:r>
                      </m:sup>
                    </m:sSup>
                    <m:r>
                      <a:rPr lang="en-US" altLang="zh-CN" b="0" i="1" smtClean="0">
                        <a:latin typeface="Cambria Math" panose="02040503050406030204" pitchFamily="18" charset="0"/>
                      </a:rPr>
                      <m:t>=</m:t>
                    </m:r>
                    <m:sSup>
                      <m:sSupPr>
                        <m:ctrlPr>
                          <a:rPr lang="en-US" altLang="zh-CN" i="1">
                            <a:latin typeface="Cambria Math" panose="02040503050406030204" pitchFamily="18" charset="0"/>
                          </a:rPr>
                        </m:ctrlPr>
                      </m:sSupPr>
                      <m:e>
                        <m:r>
                          <a:rPr lang="en-US" altLang="zh-CN" i="1">
                            <a:latin typeface="Cambria Math" panose="02040503050406030204" pitchFamily="18" charset="0"/>
                          </a:rPr>
                          <m:t>𝑒</m:t>
                        </m:r>
                      </m:e>
                      <m:sup>
                        <m:r>
                          <a:rPr lang="en-US" altLang="zh-CN" i="1">
                            <a:latin typeface="Cambria Math" panose="02040503050406030204" pitchFamily="18" charset="0"/>
                          </a:rPr>
                          <m:t>𝑥</m:t>
                        </m:r>
                      </m:sup>
                    </m:sSup>
                  </m:oMath>
                </a14:m>
                <a:r>
                  <a:rPr lang="en-US" altLang="zh-CN" dirty="0" smtClean="0"/>
                  <a:t>.</a:t>
                </a:r>
              </a:p>
              <a:p>
                <a:r>
                  <a:rPr lang="zh-CN" altLang="en-US" dirty="0" smtClean="0"/>
                  <a:t>当 </a:t>
                </a:r>
                <a14:m>
                  <m:oMath xmlns:m="http://schemas.openxmlformats.org/officeDocument/2006/math">
                    <m:r>
                      <a:rPr lang="en-US" altLang="zh-CN" i="1">
                        <a:latin typeface="Cambria Math" panose="02040503050406030204" pitchFamily="18" charset="0"/>
                      </a:rPr>
                      <m:t>𝑥</m:t>
                    </m:r>
                    <m:r>
                      <a:rPr lang="en-US" altLang="zh-CN" b="0" i="1">
                        <a:latin typeface="Cambria Math" panose="02040503050406030204" pitchFamily="18" charset="0"/>
                      </a:rPr>
                      <m:t>&gt;</m:t>
                    </m:r>
                    <m:r>
                      <a:rPr lang="en-US" altLang="zh-CN" i="1">
                        <a:latin typeface="Cambria Math" panose="02040503050406030204" pitchFamily="18" charset="0"/>
                      </a:rPr>
                      <m:t>0</m:t>
                    </m:r>
                  </m:oMath>
                </a14:m>
                <a:r>
                  <a:rPr lang="en-US" altLang="zh-CN" dirty="0"/>
                  <a:t> </a:t>
                </a:r>
                <a:r>
                  <a:rPr lang="zh-CN" altLang="en-US" dirty="0"/>
                  <a:t>时</a:t>
                </a:r>
                <a:r>
                  <a:rPr lang="en-US" altLang="zh-CN" dirty="0"/>
                  <a:t>, </a:t>
                </a:r>
                <a14:m>
                  <m:oMath xmlns:m="http://schemas.openxmlformats.org/officeDocument/2006/math">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r>
                      <a:rPr lang="en-US" altLang="zh-CN" i="1">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+1</m:t>
                    </m:r>
                  </m:oMath>
                </a14:m>
                <a:r>
                  <a:rPr lang="en-US" altLang="zh-CN" dirty="0"/>
                  <a:t>, </a:t>
                </a:r>
                <a14:m>
                  <m:oMath xmlns:m="http://schemas.openxmlformats.org/officeDocument/2006/math">
                    <m:sSup>
                      <m:sSupPr>
                        <m:ctrlPr>
                          <a:rPr lang="en-US" altLang="zh-CN" i="1">
                            <a:latin typeface="Cambria Math" panose="02040503050406030204" pitchFamily="18" charset="0"/>
                          </a:rPr>
                        </m:ctrlPr>
                      </m:sSupPr>
                      <m:e>
                        <m:r>
                          <a:rPr lang="en-US" altLang="zh-CN" i="1">
                            <a:latin typeface="Cambria Math" panose="02040503050406030204" pitchFamily="18" charset="0"/>
                          </a:rPr>
                          <m:t>𝑓</m:t>
                        </m:r>
                      </m:e>
                      <m:sup>
                        <m:r>
                          <a:rPr lang="en-US" altLang="zh-CN" i="1">
                            <a:latin typeface="Cambria Math" panose="02040503050406030204" pitchFamily="18" charset="0"/>
                          </a:rPr>
                          <m:t>′</m:t>
                        </m:r>
                      </m:sup>
                    </m:sSup>
                    <m:d>
                      <m:dPr>
                        <m:ctrlPr>
                          <a:rPr lang="en-US" altLang="zh-CN" i="1">
                            <a:latin typeface="Cambria Math" panose="02040503050406030204" pitchFamily="18" charset="0"/>
                          </a:rPr>
                        </m:ctrlPr>
                      </m:dPr>
                      <m:e>
                        <m:r>
                          <a:rPr lang="en-US" altLang="zh-CN" i="1">
                            <a:latin typeface="Cambria Math" panose="02040503050406030204" pitchFamily="18" charset="0"/>
                          </a:rPr>
                          <m:t>𝑥</m:t>
                        </m:r>
                      </m:e>
                    </m:d>
                    <m:r>
                      <a:rPr lang="en-US" altLang="zh-CN" i="1">
                        <a:latin typeface="Cambria Math" panose="02040503050406030204" pitchFamily="18" charset="0"/>
                      </a:rPr>
                      <m:t>=</m:t>
                    </m:r>
                    <m:sSup>
                      <m:sSupPr>
                        <m:ctrlPr>
                          <a:rPr lang="en-US" altLang="zh-CN" i="1">
                            <a:latin typeface="Cambria Math" panose="02040503050406030204" pitchFamily="18" charset="0"/>
                          </a:rPr>
                        </m:ctrlPr>
                      </m:sSupPr>
                      <m:e>
                        <m:d>
                          <m:dPr>
                            <m:ctrlPr>
                              <a:rPr lang="en-US" altLang="zh-CN" i="1">
                                <a:latin typeface="Cambria Math" panose="02040503050406030204" pitchFamily="18" charset="0"/>
                              </a:rPr>
                            </m:ctrlPr>
                          </m:dPr>
                          <m:e>
                            <m:r>
                              <a:rPr lang="en-US" altLang="zh-CN" b="0" i="1" smtClean="0">
                                <a:latin typeface="Cambria Math" panose="02040503050406030204" pitchFamily="18" charset="0"/>
                              </a:rPr>
                              <m:t>𝑥</m:t>
                            </m:r>
                            <m:r>
                              <a:rPr lang="en-US" altLang="zh-CN" b="0" i="1" smtClean="0">
                                <a:latin typeface="Cambria Math" panose="02040503050406030204" pitchFamily="18" charset="0"/>
                              </a:rPr>
                              <m:t>+1</m:t>
                            </m:r>
                          </m:e>
                        </m:d>
                      </m:e>
                      <m:sup>
                        <m:r>
                          <a:rPr lang="en-US" altLang="zh-CN" i="1">
                            <a:latin typeface="Cambria Math" panose="02040503050406030204" pitchFamily="18" charset="0"/>
                          </a:rPr>
                          <m:t>′</m:t>
                        </m:r>
                      </m:sup>
                    </m:sSup>
                    <m:r>
                      <a:rPr lang="en-US" altLang="zh-CN" i="1">
                        <a:latin typeface="Cambria Math" panose="02040503050406030204" pitchFamily="18" charset="0"/>
                      </a:rPr>
                      <m:t>=</m:t>
                    </m:r>
                    <m:r>
                      <a:rPr lang="en-US" altLang="zh-CN" b="0" i="1" smtClean="0">
                        <a:latin typeface="Cambria Math" panose="02040503050406030204" pitchFamily="18" charset="0"/>
                      </a:rPr>
                      <m:t>1</m:t>
                    </m:r>
                  </m:oMath>
                </a14:m>
                <a:r>
                  <a:rPr lang="en-US" altLang="zh-CN" dirty="0" smtClean="0"/>
                  <a:t>.</a:t>
                </a:r>
                <a:endParaRPr lang="en-US" altLang="zh-CN" dirty="0"/>
              </a:p>
            </p:txBody>
          </p:sp>
        </mc:Choice>
        <mc:Fallback>
          <p:sp>
            <p:nvSpPr>
              <p:cNvPr id="4" name="文本占位符 3"/>
              <p:cNvSpPr>
                <a:spLocks noGrp="1" noRot="1" noChangeAspect="1" noMove="1" noResize="1" noEditPoints="1" noAdjustHandles="1" noChangeArrowheads="1" noChangeShapeType="1" noTextEdit="1"/>
              </p:cNvSpPr>
              <p:nvPr>
                <p:ph type="body" sz="quarter" idx="10"/>
              </p:nvPr>
            </p:nvSpPr>
            <p:spPr>
              <a:blipFill>
                <a:blip r:embed="rId2"/>
                <a:stretch>
                  <a:fillRect l="-734" r="-1411" b="-105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5755723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fade">
                                      <p:cBhvr>
                                        <p:cTn id="32"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文本占位符 3"/>
              <p:cNvSpPr>
                <a:spLocks noGrp="1"/>
              </p:cNvSpPr>
              <p:nvPr>
                <p:ph type="body" sz="quarter" idx="10"/>
              </p:nvPr>
            </p:nvSpPr>
            <p:spPr/>
            <p:txBody>
              <a:bodyPr>
                <a:normAutofit fontScale="92500" lnSpcReduction="10000"/>
              </a:bodyPr>
              <a:lstStyle/>
              <a:p>
                <a:r>
                  <a:rPr lang="zh-CN" altLang="en-US" dirty="0" smtClean="0"/>
                  <a:t>故 </a:t>
                </a:r>
                <a14:m>
                  <m:oMath xmlns:m="http://schemas.openxmlformats.org/officeDocument/2006/math">
                    <m:r>
                      <a:rPr lang="en-US" altLang="zh-CN" b="0" i="1" smtClean="0">
                        <a:latin typeface="Cambria Math" panose="02040503050406030204" pitchFamily="18" charset="0"/>
                      </a:rPr>
                      <m:t>𝑓</m:t>
                    </m:r>
                    <m:r>
                      <a:rPr lang="en-US" altLang="zh-CN" b="0" i="1" smtClean="0">
                        <a:latin typeface="Cambria Math" panose="02040503050406030204" pitchFamily="18" charset="0"/>
                      </a:rPr>
                      <m:t>′</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r>
                      <a:rPr lang="en-US" altLang="zh-CN" i="1">
                        <a:latin typeface="Cambria Math" panose="02040503050406030204" pitchFamily="18" charset="0"/>
                      </a:rPr>
                      <m:t>=</m:t>
                    </m:r>
                    <m:d>
                      <m:dPr>
                        <m:begChr m:val="{"/>
                        <m:endChr m:val=""/>
                        <m:ctrlPr>
                          <a:rPr lang="en-US" altLang="zh-CN" i="1">
                            <a:latin typeface="Cambria Math" panose="02040503050406030204" pitchFamily="18" charset="0"/>
                          </a:rPr>
                        </m:ctrlPr>
                      </m:dPr>
                      <m:e>
                        <m:m>
                          <m:mPr>
                            <m:plcHide m:val="on"/>
                            <m:mcs>
                              <m:mc>
                                <m:mcPr>
                                  <m:count m:val="2"/>
                                  <m:mcJc m:val="center"/>
                                </m:mcPr>
                              </m:mc>
                            </m:mcs>
                            <m:ctrlPr>
                              <a:rPr lang="en-US" altLang="zh-CN" i="1">
                                <a:latin typeface="Cambria Math" panose="02040503050406030204" pitchFamily="18" charset="0"/>
                              </a:rPr>
                            </m:ctrlPr>
                          </m:mPr>
                          <m:mr>
                            <m:e>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𝑒</m:t>
                                  </m:r>
                                </m:e>
                                <m:sup>
                                  <m:r>
                                    <a:rPr lang="en-US" altLang="zh-CN" b="0" i="1" smtClean="0">
                                      <a:latin typeface="Cambria Math" panose="02040503050406030204" pitchFamily="18" charset="0"/>
                                    </a:rPr>
                                    <m:t>𝑥</m:t>
                                  </m:r>
                                </m:sup>
                              </m:sSup>
                              <m:r>
                                <a:rPr lang="en-US" altLang="zh-CN" i="1">
                                  <a:latin typeface="Cambria Math" panose="02040503050406030204" pitchFamily="18" charset="0"/>
                                </a:rPr>
                                <m:t>,</m:t>
                              </m:r>
                            </m:e>
                            <m:e>
                              <m:r>
                                <a:rPr lang="en-US" altLang="zh-CN" i="1">
                                  <a:latin typeface="Cambria Math" panose="02040503050406030204" pitchFamily="18" charset="0"/>
                                </a:rPr>
                                <m:t>𝑥</m:t>
                              </m:r>
                              <m:r>
                                <a:rPr lang="en-US" altLang="zh-CN" b="0" i="1" smtClean="0">
                                  <a:latin typeface="Cambria Math" panose="02040503050406030204" pitchFamily="18" charset="0"/>
                                </a:rPr>
                                <m:t>≤0</m:t>
                              </m:r>
                              <m:r>
                                <a:rPr lang="en-US" altLang="zh-CN" i="1">
                                  <a:latin typeface="Cambria Math" panose="02040503050406030204" pitchFamily="18" charset="0"/>
                                </a:rPr>
                                <m:t>;</m:t>
                              </m:r>
                            </m:e>
                          </m:mr>
                          <m:mr>
                            <m:e>
                              <m:r>
                                <a:rPr lang="en-US" altLang="zh-CN" b="0" i="1" smtClean="0">
                                  <a:latin typeface="Cambria Math" panose="02040503050406030204" pitchFamily="18" charset="0"/>
                                </a:rPr>
                                <m:t>1</m:t>
                              </m:r>
                              <m:r>
                                <a:rPr lang="en-US" altLang="zh-CN" i="1">
                                  <a:latin typeface="Cambria Math" panose="02040503050406030204" pitchFamily="18" charset="0"/>
                                </a:rPr>
                                <m:t>,</m:t>
                              </m:r>
                            </m:e>
                            <m:e>
                              <m:r>
                                <a:rPr lang="en-US" altLang="zh-CN" i="1">
                                  <a:latin typeface="Cambria Math" panose="02040503050406030204" pitchFamily="18" charset="0"/>
                                </a:rPr>
                                <m:t>𝑥</m:t>
                              </m:r>
                              <m:r>
                                <a:rPr lang="en-US" altLang="zh-CN" b="0" i="1" smtClean="0">
                                  <a:latin typeface="Cambria Math" panose="02040503050406030204" pitchFamily="18" charset="0"/>
                                </a:rPr>
                                <m:t>&gt;0</m:t>
                              </m:r>
                              <m:r>
                                <a:rPr lang="en-US" altLang="zh-CN" i="1">
                                  <a:latin typeface="Cambria Math" panose="02040503050406030204" pitchFamily="18" charset="0"/>
                                </a:rPr>
                                <m:t>.</m:t>
                              </m:r>
                            </m:e>
                          </m:mr>
                        </m:m>
                      </m:e>
                    </m:d>
                  </m:oMath>
                </a14:m>
                <a:endParaRPr lang="en-US" altLang="zh-CN" dirty="0" smtClean="0"/>
              </a:p>
              <a:p>
                <a:r>
                  <a:rPr lang="zh-CN" altLang="en-US" dirty="0"/>
                  <a:t>一般</a:t>
                </a:r>
                <a:r>
                  <a:rPr lang="zh-CN" altLang="en-US" dirty="0" smtClean="0"/>
                  <a:t>地</a:t>
                </a:r>
                <a:r>
                  <a:rPr lang="en-US" altLang="zh-CN" dirty="0" smtClean="0"/>
                  <a:t>, </a:t>
                </a:r>
                <a:r>
                  <a:rPr lang="zh-CN" altLang="en-US" dirty="0" smtClean="0"/>
                  <a:t>如果 </a:t>
                </a:r>
                <a14:m>
                  <m:oMath xmlns:m="http://schemas.openxmlformats.org/officeDocument/2006/math">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r>
                      <a:rPr lang="en-US" altLang="zh-CN" i="1">
                        <a:latin typeface="Cambria Math" panose="02040503050406030204" pitchFamily="18" charset="0"/>
                      </a:rPr>
                      <m:t>=</m:t>
                    </m:r>
                    <m:d>
                      <m:dPr>
                        <m:begChr m:val="{"/>
                        <m:endChr m:val=""/>
                        <m:ctrlPr>
                          <a:rPr lang="en-US" altLang="zh-CN" i="1">
                            <a:latin typeface="Cambria Math" panose="02040503050406030204" pitchFamily="18" charset="0"/>
                          </a:rPr>
                        </m:ctrlPr>
                      </m:dPr>
                      <m:e>
                        <m:m>
                          <m:mPr>
                            <m:plcHide m:val="on"/>
                            <m:mcs>
                              <m:mc>
                                <m:mcPr>
                                  <m:count m:val="2"/>
                                  <m:mcJc m:val="center"/>
                                </m:mcPr>
                              </m:mc>
                            </m:mcs>
                            <m:ctrlPr>
                              <a:rPr lang="en-US" altLang="zh-CN" i="1">
                                <a:latin typeface="Cambria Math" panose="02040503050406030204" pitchFamily="18" charset="0"/>
                              </a:rPr>
                            </m:ctrlPr>
                          </m:mPr>
                          <m:m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e>
                            <m:e>
                              <m:r>
                                <a:rPr lang="en-US" altLang="zh-CN" i="1">
                                  <a:latin typeface="Cambria Math" panose="02040503050406030204" pitchFamily="18" charset="0"/>
                                </a:rPr>
                                <m:t>𝑥</m:t>
                              </m:r>
                              <m:r>
                                <a:rPr lang="en-US" altLang="zh-CN" i="1">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r>
                                <a:rPr lang="en-US" altLang="zh-CN" i="1">
                                  <a:latin typeface="Cambria Math" panose="02040503050406030204" pitchFamily="18" charset="0"/>
                                </a:rPr>
                                <m:t>;</m:t>
                              </m:r>
                            </m:e>
                          </m:mr>
                          <m:m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e>
                            <m:e>
                              <m:r>
                                <a:rPr lang="en-US" altLang="zh-CN" i="1">
                                  <a:latin typeface="Cambria Math" panose="02040503050406030204" pitchFamily="18" charset="0"/>
                                </a:rPr>
                                <m:t>𝑥</m:t>
                              </m:r>
                              <m:r>
                                <a:rPr lang="en-US" altLang="zh-CN" i="1">
                                  <a:latin typeface="Cambria Math" panose="02040503050406030204" pitchFamily="18" charset="0"/>
                                </a:rPr>
                                <m:t>&gt;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e>
                          </m:mr>
                        </m:m>
                      </m:e>
                    </m:d>
                  </m:oMath>
                </a14:m>
                <a:r>
                  <a:rPr lang="en-US" altLang="zh-CN" dirty="0" smtClean="0"/>
                  <a:t> </a:t>
                </a:r>
                <a:r>
                  <a:rPr lang="zh-CN" altLang="en-US" dirty="0" smtClean="0"/>
                  <a:t>且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1</m:t>
                        </m:r>
                      </m:sub>
                    </m:sSub>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oMath>
                </a14:m>
                <a:r>
                  <a:rPr lang="en-US" altLang="zh-CN" dirty="0" smtClean="0"/>
                  <a:t> </a:t>
                </a:r>
                <a:r>
                  <a:rPr lang="zh-CN" altLang="en-US" dirty="0" smtClean="0"/>
                  <a:t>在 </a:t>
                </a:r>
                <a14:m>
                  <m:oMath xmlns:m="http://schemas.openxmlformats.org/officeDocument/2006/math">
                    <m:d>
                      <m:dPr>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e>
                    </m:d>
                  </m:oMath>
                </a14:m>
                <a:r>
                  <a:rPr lang="en-US" altLang="zh-CN" dirty="0" smtClean="0"/>
                  <a:t> </a:t>
                </a:r>
                <a:r>
                  <a:rPr lang="zh-CN" altLang="en-US" dirty="0" smtClean="0"/>
                  <a:t>上可导</a:t>
                </a:r>
                <a:r>
                  <a:rPr lang="en-US" altLang="zh-CN" dirty="0" smtClean="0"/>
                  <a:t>,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2</m:t>
                        </m:r>
                      </m:sub>
                    </m:sSub>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oMath>
                </a14:m>
                <a:r>
                  <a:rPr lang="en-US" altLang="zh-CN" dirty="0" smtClean="0"/>
                  <a:t> </a:t>
                </a:r>
                <a:r>
                  <a:rPr lang="zh-CN" altLang="en-US" dirty="0" smtClean="0"/>
                  <a:t>在 </a:t>
                </a:r>
                <a14:m>
                  <m:oMath xmlns:m="http://schemas.openxmlformats.org/officeDocument/2006/math">
                    <m:d>
                      <m:dPr>
                        <m:begChr m:val="["/>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0" smtClean="0">
                                <a:latin typeface="Cambria Math" panose="02040503050406030204" pitchFamily="18" charset="0"/>
                              </a:rPr>
                              <m:t>0</m:t>
                            </m:r>
                          </m:sub>
                        </m:sSub>
                        <m:r>
                          <a:rPr lang="en-US" altLang="zh-CN" i="1">
                            <a:latin typeface="Cambria Math" panose="02040503050406030204" pitchFamily="18" charset="0"/>
                          </a:rPr>
                          <m:t>,</m:t>
                        </m:r>
                        <m:r>
                          <a:rPr lang="en-US" altLang="zh-CN" b="0" i="1" smtClean="0">
                            <a:latin typeface="Cambria Math" panose="02040503050406030204" pitchFamily="18" charset="0"/>
                          </a:rPr>
                          <m:t>+∞</m:t>
                        </m:r>
                      </m:e>
                    </m:d>
                  </m:oMath>
                </a14:m>
                <a:r>
                  <a:rPr lang="en-US" altLang="zh-CN" dirty="0" smtClean="0"/>
                  <a:t> </a:t>
                </a:r>
                <a:r>
                  <a:rPr lang="zh-CN" altLang="en-US" dirty="0" smtClean="0"/>
                  <a:t>上可导</a:t>
                </a:r>
                <a:r>
                  <a:rPr lang="en-US" altLang="zh-CN" dirty="0" smtClean="0"/>
                  <a:t>, </a:t>
                </a:r>
                <a:r>
                  <a:rPr lang="zh-CN" altLang="en-US" dirty="0" smtClean="0"/>
                  <a:t>是否有</a:t>
                </a:r>
                <a:r>
                  <a:rPr lang="en-US" altLang="zh-CN" dirty="0" smtClean="0"/>
                  <a:t> </a:t>
                </a:r>
                <a14:m>
                  <m:oMath xmlns:m="http://schemas.openxmlformats.org/officeDocument/2006/math">
                    <m:r>
                      <a:rPr lang="en-US" altLang="zh-CN" i="1">
                        <a:latin typeface="Cambria Math" panose="02040503050406030204" pitchFamily="18" charset="0"/>
                      </a:rPr>
                      <m:t>𝑓</m:t>
                    </m:r>
                    <m:r>
                      <a:rPr lang="en-US" altLang="zh-CN" b="0" i="1" smtClean="0">
                        <a:latin typeface="Cambria Math" panose="02040503050406030204" pitchFamily="18" charset="0"/>
                      </a:rPr>
                      <m:t>′</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r>
                      <a:rPr lang="en-US" altLang="zh-CN" i="1">
                        <a:latin typeface="Cambria Math" panose="02040503050406030204" pitchFamily="18" charset="0"/>
                      </a:rPr>
                      <m:t>=</m:t>
                    </m:r>
                    <m:d>
                      <m:dPr>
                        <m:begChr m:val="{"/>
                        <m:endChr m:val=""/>
                        <m:ctrlPr>
                          <a:rPr lang="en-US" altLang="zh-CN" i="1">
                            <a:latin typeface="Cambria Math" panose="02040503050406030204" pitchFamily="18" charset="0"/>
                          </a:rPr>
                        </m:ctrlPr>
                      </m:dPr>
                      <m:e>
                        <m:m>
                          <m:mPr>
                            <m:plcHide m:val="on"/>
                            <m:mcs>
                              <m:mc>
                                <m:mcPr>
                                  <m:count m:val="2"/>
                                  <m:mcJc m:val="center"/>
                                </m:mcPr>
                              </m:mc>
                            </m:mcs>
                            <m:ctrlPr>
                              <a:rPr lang="en-US" altLang="zh-CN" i="1">
                                <a:latin typeface="Cambria Math" panose="02040503050406030204" pitchFamily="18" charset="0"/>
                              </a:rPr>
                            </m:ctrlPr>
                          </m:mPr>
                          <m:mr>
                            <m:e>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1</m:t>
                                  </m:r>
                                </m:sub>
                                <m:sup>
                                  <m:r>
                                    <a:rPr lang="en-US" altLang="zh-CN" b="0" i="1" smtClean="0">
                                      <a:latin typeface="Cambria Math" panose="02040503050406030204" pitchFamily="18" charset="0"/>
                                    </a:rPr>
                                    <m:t>′</m:t>
                                  </m:r>
                                </m:sup>
                              </m:sSubSup>
                              <m:r>
                                <a:rPr lang="en-US" altLang="zh-CN" i="1">
                                  <a:latin typeface="Cambria Math" panose="02040503050406030204" pitchFamily="18" charset="0"/>
                                </a:rPr>
                                <m:t>(</m:t>
                              </m:r>
                              <m:r>
                                <a:rPr lang="en-US" altLang="zh-CN" i="1">
                                  <a:latin typeface="Cambria Math" panose="02040503050406030204" pitchFamily="18" charset="0"/>
                                </a:rPr>
                                <m:t>𝑥</m:t>
                              </m:r>
                              <m:r>
                                <a:rPr lang="en-US" altLang="zh-CN" i="1">
                                  <a:latin typeface="Cambria Math" panose="02040503050406030204" pitchFamily="18" charset="0"/>
                                </a:rPr>
                                <m:t>),</m:t>
                              </m:r>
                            </m:e>
                            <m:e>
                              <m:r>
                                <a:rPr lang="en-US" altLang="zh-CN" i="1">
                                  <a:latin typeface="Cambria Math" panose="02040503050406030204" pitchFamily="18" charset="0"/>
                                </a:rPr>
                                <m:t>𝑥</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r>
                                <a:rPr lang="en-US" altLang="zh-CN" i="1">
                                  <a:latin typeface="Cambria Math" panose="02040503050406030204" pitchFamily="18" charset="0"/>
                                </a:rPr>
                                <m:t>;</m:t>
                              </m:r>
                            </m:e>
                          </m:mr>
                          <m:mr>
                            <m:e>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2</m:t>
                                  </m:r>
                                </m:sub>
                                <m:sup>
                                  <m:r>
                                    <a:rPr lang="en-US" altLang="zh-CN" b="0" i="1" smtClean="0">
                                      <a:latin typeface="Cambria Math" panose="02040503050406030204" pitchFamily="18" charset="0"/>
                                    </a:rPr>
                                    <m:t>′</m:t>
                                  </m:r>
                                </m:sup>
                              </m:sSubSup>
                              <m:r>
                                <a:rPr lang="en-US" altLang="zh-CN" i="1">
                                  <a:latin typeface="Cambria Math" panose="02040503050406030204" pitchFamily="18" charset="0"/>
                                </a:rPr>
                                <m:t>(</m:t>
                              </m:r>
                              <m:r>
                                <a:rPr lang="en-US" altLang="zh-CN" i="1">
                                  <a:latin typeface="Cambria Math" panose="02040503050406030204" pitchFamily="18" charset="0"/>
                                </a:rPr>
                                <m:t>𝑥</m:t>
                              </m:r>
                              <m:r>
                                <a:rPr lang="en-US" altLang="zh-CN" i="1">
                                  <a:latin typeface="Cambria Math" panose="02040503050406030204" pitchFamily="18" charset="0"/>
                                </a:rPr>
                                <m:t>),</m:t>
                              </m:r>
                            </m:e>
                            <m:e>
                              <m:r>
                                <a:rPr lang="en-US" altLang="zh-CN" i="1">
                                  <a:latin typeface="Cambria Math" panose="02040503050406030204" pitchFamily="18" charset="0"/>
                                </a:rPr>
                                <m:t>𝑥</m:t>
                              </m:r>
                              <m:r>
                                <a:rPr lang="en-US" altLang="zh-CN" i="1">
                                  <a:latin typeface="Cambria Math" panose="02040503050406030204" pitchFamily="18" charset="0"/>
                                </a:rPr>
                                <m:t>&gt;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e>
                          </m:mr>
                        </m:m>
                      </m:e>
                    </m:d>
                  </m:oMath>
                </a14:m>
                <a:r>
                  <a:rPr lang="en-US" altLang="zh-CN" dirty="0" smtClean="0"/>
                  <a:t>?</a:t>
                </a:r>
              </a:p>
              <a:p>
                <a:r>
                  <a:rPr lang="zh-CN" altLang="en-US" dirty="0" smtClean="0"/>
                  <a:t>答案是否定的</a:t>
                </a:r>
                <a:r>
                  <a:rPr lang="en-US" altLang="zh-CN" dirty="0" smtClean="0"/>
                  <a:t>. </a:t>
                </a:r>
                <a:r>
                  <a:rPr lang="zh-CN" altLang="en-US" dirty="0" smtClean="0"/>
                  <a:t>这是因为 </a:t>
                </a:r>
                <a14:m>
                  <m:oMath xmlns:m="http://schemas.openxmlformats.org/officeDocument/2006/math">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1,−</m:t>
                        </m:r>
                      </m:sub>
                      <m:sup>
                        <m:r>
                          <a:rPr lang="en-US" altLang="zh-CN" b="0" i="1" smtClean="0">
                            <a:latin typeface="Cambria Math" panose="02040503050406030204" pitchFamily="18" charset="0"/>
                          </a:rPr>
                          <m:t>′</m:t>
                        </m:r>
                      </m:sup>
                    </m:sSubSup>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r>
                      <a:rPr lang="en-US" altLang="zh-CN" b="0" i="1" smtClean="0">
                        <a:latin typeface="Cambria Math" panose="02040503050406030204" pitchFamily="18" charset="0"/>
                      </a:rPr>
                      <m:t>)</m:t>
                    </m:r>
                  </m:oMath>
                </a14:m>
                <a:r>
                  <a:rPr lang="en-US" altLang="zh-CN" dirty="0" smtClean="0"/>
                  <a:t> </a:t>
                </a:r>
                <a:r>
                  <a:rPr lang="zh-CN" altLang="en-US" dirty="0" smtClean="0"/>
                  <a:t>未必等于 </a:t>
                </a:r>
                <a14:m>
                  <m:oMath xmlns:m="http://schemas.openxmlformats.org/officeDocument/2006/math">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2</m:t>
                        </m:r>
                        <m:r>
                          <a:rPr lang="en-US" altLang="zh-CN" i="1">
                            <a:latin typeface="Cambria Math" panose="02040503050406030204" pitchFamily="18" charset="0"/>
                          </a:rPr>
                          <m:t>,</m:t>
                        </m:r>
                        <m:r>
                          <a:rPr lang="en-US" altLang="zh-CN" i="1" smtClean="0">
                            <a:latin typeface="Cambria Math" panose="02040503050406030204" pitchFamily="18" charset="0"/>
                          </a:rPr>
                          <m:t>+</m:t>
                        </m:r>
                      </m:sub>
                      <m:sup>
                        <m:r>
                          <a:rPr lang="en-US" altLang="zh-CN" b="0" i="1" smtClean="0">
                            <a:latin typeface="Cambria Math" panose="02040503050406030204" pitchFamily="18" charset="0"/>
                          </a:rPr>
                          <m:t>′</m:t>
                        </m:r>
                      </m:sup>
                    </m:sSubSup>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e>
                    </m:d>
                  </m:oMath>
                </a14:m>
                <a:r>
                  <a:rPr lang="en-US" altLang="zh-CN" dirty="0" smtClean="0"/>
                  <a:t>. </a:t>
                </a:r>
                <a:r>
                  <a:rPr lang="zh-CN" altLang="en-US" dirty="0" smtClean="0"/>
                  <a:t>但如果</a:t>
                </a:r>
                <a14:m>
                  <m:oMath xmlns:m="http://schemas.openxmlformats.org/officeDocument/2006/math">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𝑓</m:t>
                        </m:r>
                      </m:e>
                      <m:sub>
                        <m:r>
                          <a:rPr lang="en-US" altLang="zh-CN" i="1">
                            <a:latin typeface="Cambria Math" panose="02040503050406030204" pitchFamily="18" charset="0"/>
                          </a:rPr>
                          <m:t>1,−</m:t>
                        </m:r>
                      </m:sub>
                      <m:sup>
                        <m:r>
                          <a:rPr lang="en-US" altLang="zh-CN" i="1">
                            <a:latin typeface="Cambria Math" panose="02040503050406030204" pitchFamily="18" charset="0"/>
                          </a:rPr>
                          <m:t>′</m:t>
                        </m:r>
                      </m:sup>
                    </m:sSubSup>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e>
                    </m:d>
                    <m:r>
                      <a:rPr lang="en-US" altLang="zh-CN" b="0" i="0" smtClean="0">
                        <a:latin typeface="Cambria Math" panose="02040503050406030204" pitchFamily="18" charset="0"/>
                      </a:rPr>
                      <m:t>=</m:t>
                    </m:r>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𝑓</m:t>
                        </m:r>
                      </m:e>
                      <m:sub>
                        <m:r>
                          <a:rPr lang="en-US" altLang="zh-CN" i="1">
                            <a:latin typeface="Cambria Math" panose="02040503050406030204" pitchFamily="18" charset="0"/>
                          </a:rPr>
                          <m:t>2,+</m:t>
                        </m:r>
                      </m:sub>
                      <m:sup>
                        <m:r>
                          <a:rPr lang="en-US" altLang="zh-CN" i="1">
                            <a:latin typeface="Cambria Math" panose="02040503050406030204" pitchFamily="18" charset="0"/>
                          </a:rPr>
                          <m:t>′</m:t>
                        </m:r>
                      </m:sup>
                    </m:sSubSup>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e>
                    </m:d>
                  </m:oMath>
                </a14:m>
                <a:r>
                  <a:rPr lang="en-US" altLang="zh-CN" dirty="0" smtClean="0"/>
                  <a:t>, </a:t>
                </a:r>
                <a:r>
                  <a:rPr lang="zh-CN" altLang="en-US" dirty="0" smtClean="0"/>
                  <a:t>则</a:t>
                </a:r>
                <a:endParaRPr lang="en-US" altLang="zh-CN" dirty="0" smtClean="0"/>
              </a:p>
              <a:p>
                <a:pPr marL="0" indent="0">
                  <a:buNone/>
                </a:pPr>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rPr>
                        <m:t>𝑓</m:t>
                      </m:r>
                      <m:r>
                        <a:rPr lang="en-US" altLang="zh-CN" i="1">
                          <a:latin typeface="Cambria Math" panose="02040503050406030204" pitchFamily="18" charset="0"/>
                        </a:rPr>
                        <m:t>′</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r>
                        <a:rPr lang="en-US" altLang="zh-CN" i="1">
                          <a:latin typeface="Cambria Math" panose="02040503050406030204" pitchFamily="18" charset="0"/>
                        </a:rPr>
                        <m:t>=</m:t>
                      </m:r>
                      <m:d>
                        <m:dPr>
                          <m:begChr m:val="{"/>
                          <m:endChr m:val=""/>
                          <m:ctrlPr>
                            <a:rPr lang="en-US" altLang="zh-CN" i="1">
                              <a:latin typeface="Cambria Math" panose="02040503050406030204" pitchFamily="18" charset="0"/>
                            </a:rPr>
                          </m:ctrlPr>
                        </m:dPr>
                        <m:e>
                          <m:m>
                            <m:mPr>
                              <m:plcHide m:val="on"/>
                              <m:mcs>
                                <m:mc>
                                  <m:mcPr>
                                    <m:count m:val="2"/>
                                    <m:mcJc m:val="center"/>
                                  </m:mcPr>
                                </m:mc>
                              </m:mcs>
                              <m:ctrlPr>
                                <a:rPr lang="en-US" altLang="zh-CN" i="1">
                                  <a:latin typeface="Cambria Math" panose="02040503050406030204" pitchFamily="18" charset="0"/>
                                </a:rPr>
                              </m:ctrlPr>
                            </m:mPr>
                            <m:mr>
                              <m:e>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𝑓</m:t>
                                    </m:r>
                                  </m:e>
                                  <m:sub>
                                    <m:r>
                                      <a:rPr lang="en-US" altLang="zh-CN" i="1">
                                        <a:latin typeface="Cambria Math" panose="02040503050406030204" pitchFamily="18" charset="0"/>
                                      </a:rPr>
                                      <m:t>1</m:t>
                                    </m:r>
                                  </m:sub>
                                  <m:sup>
                                    <m:r>
                                      <a:rPr lang="en-US" altLang="zh-CN" i="1">
                                        <a:latin typeface="Cambria Math" panose="02040503050406030204" pitchFamily="18" charset="0"/>
                                      </a:rPr>
                                      <m:t>′</m:t>
                                    </m:r>
                                  </m:sup>
                                </m:sSubSup>
                                <m:r>
                                  <a:rPr lang="en-US" altLang="zh-CN" i="1">
                                    <a:latin typeface="Cambria Math" panose="02040503050406030204" pitchFamily="18" charset="0"/>
                                  </a:rPr>
                                  <m:t>(</m:t>
                                </m:r>
                                <m:r>
                                  <a:rPr lang="en-US" altLang="zh-CN" i="1">
                                    <a:latin typeface="Cambria Math" panose="02040503050406030204" pitchFamily="18" charset="0"/>
                                  </a:rPr>
                                  <m:t>𝑥</m:t>
                                </m:r>
                                <m:r>
                                  <a:rPr lang="en-US" altLang="zh-CN" i="1">
                                    <a:latin typeface="Cambria Math" panose="02040503050406030204" pitchFamily="18" charset="0"/>
                                  </a:rPr>
                                  <m:t>),</m:t>
                                </m:r>
                              </m:e>
                              <m:e>
                                <m:r>
                                  <a:rPr lang="en-US" altLang="zh-CN" i="1">
                                    <a:latin typeface="Cambria Math" panose="02040503050406030204" pitchFamily="18" charset="0"/>
                                  </a:rPr>
                                  <m:t>𝑥</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r>
                                  <a:rPr lang="en-US" altLang="zh-CN" i="1">
                                    <a:latin typeface="Cambria Math" panose="02040503050406030204" pitchFamily="18" charset="0"/>
                                  </a:rPr>
                                  <m:t>;</m:t>
                                </m:r>
                              </m:e>
                            </m:mr>
                            <m:mr>
                              <m:e>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𝑓</m:t>
                                    </m:r>
                                  </m:e>
                                  <m:sub>
                                    <m:r>
                                      <a:rPr lang="en-US" altLang="zh-CN" i="1">
                                        <a:latin typeface="Cambria Math" panose="02040503050406030204" pitchFamily="18" charset="0"/>
                                      </a:rPr>
                                      <m:t>2</m:t>
                                    </m:r>
                                  </m:sub>
                                  <m:sup>
                                    <m:r>
                                      <a:rPr lang="en-US" altLang="zh-CN" i="1">
                                        <a:latin typeface="Cambria Math" panose="02040503050406030204" pitchFamily="18" charset="0"/>
                                      </a:rPr>
                                      <m:t>′</m:t>
                                    </m:r>
                                  </m:sup>
                                </m:sSubSup>
                                <m:r>
                                  <a:rPr lang="en-US" altLang="zh-CN" i="1">
                                    <a:latin typeface="Cambria Math" panose="02040503050406030204" pitchFamily="18" charset="0"/>
                                  </a:rPr>
                                  <m:t>(</m:t>
                                </m:r>
                                <m:r>
                                  <a:rPr lang="en-US" altLang="zh-CN" i="1">
                                    <a:latin typeface="Cambria Math" panose="02040503050406030204" pitchFamily="18" charset="0"/>
                                  </a:rPr>
                                  <m:t>𝑥</m:t>
                                </m:r>
                                <m:r>
                                  <a:rPr lang="en-US" altLang="zh-CN" i="1">
                                    <a:latin typeface="Cambria Math" panose="02040503050406030204" pitchFamily="18" charset="0"/>
                                  </a:rPr>
                                  <m:t>),</m:t>
                                </m:r>
                              </m:e>
                              <m:e>
                                <m:r>
                                  <a:rPr lang="en-US" altLang="zh-CN" i="1">
                                    <a:latin typeface="Cambria Math" panose="02040503050406030204" pitchFamily="18" charset="0"/>
                                  </a:rPr>
                                  <m:t>𝑥</m:t>
                                </m:r>
                                <m:r>
                                  <a:rPr lang="en-US" altLang="zh-CN" i="1">
                                    <a:latin typeface="Cambria Math" panose="02040503050406030204" pitchFamily="18" charset="0"/>
                                  </a:rPr>
                                  <m:t>&gt;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r>
                                  <a:rPr lang="en-US" altLang="zh-CN" b="0" i="1" smtClean="0">
                                    <a:latin typeface="Cambria Math" panose="02040503050406030204" pitchFamily="18" charset="0"/>
                                  </a:rPr>
                                  <m:t>.</m:t>
                                </m:r>
                              </m:e>
                            </m:mr>
                          </m:m>
                        </m:e>
                      </m:d>
                    </m:oMath>
                  </m:oMathPara>
                </a14:m>
                <a:endParaRPr lang="en-US" altLang="zh-CN" dirty="0"/>
              </a:p>
            </p:txBody>
          </p:sp>
        </mc:Choice>
        <mc:Fallback>
          <p:sp>
            <p:nvSpPr>
              <p:cNvPr id="4" name="文本占位符 3"/>
              <p:cNvSpPr>
                <a:spLocks noGrp="1" noRot="1" noChangeAspect="1" noMove="1" noResize="1" noEditPoints="1" noAdjustHandles="1" noChangeArrowheads="1" noChangeShapeType="1" noTextEdit="1"/>
              </p:cNvSpPr>
              <p:nvPr>
                <p:ph type="body" sz="quarter" idx="10"/>
              </p:nvPr>
            </p:nvSpPr>
            <p:spPr>
              <a:blipFill>
                <a:blip r:embed="rId2"/>
                <a:stretch>
                  <a:fillRect l="-621" r="-141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0187995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文本占位符 3"/>
              <p:cNvSpPr>
                <a:spLocks noGrp="1"/>
              </p:cNvSpPr>
              <p:nvPr>
                <p:ph type="body" sz="quarter" idx="10"/>
              </p:nvPr>
            </p:nvSpPr>
            <p:spPr/>
            <p:txBody>
              <a:bodyPr>
                <a:noAutofit/>
              </a:bodyPr>
              <a:lstStyle/>
              <a:p>
                <a:r>
                  <a:rPr lang="zh-CN" altLang="en-US" dirty="0" smtClean="0">
                    <a:solidFill>
                      <a:srgbClr val="0000FF"/>
                    </a:solidFill>
                  </a:rPr>
                  <a:t>例 </a:t>
                </a:r>
                <a:r>
                  <a:rPr lang="zh-CN" altLang="en-US" dirty="0" smtClean="0"/>
                  <a:t>若 </a:t>
                </a:r>
                <a14:m>
                  <m:oMath xmlns:m="http://schemas.openxmlformats.org/officeDocument/2006/math">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m:t>
                        </m:r>
                      </m:sub>
                      <m:sup>
                        <m:r>
                          <a:rPr lang="en-US" altLang="zh-CN" b="0" i="1" smtClean="0">
                            <a:latin typeface="Cambria Math" panose="02040503050406030204" pitchFamily="18" charset="0"/>
                          </a:rPr>
                          <m:t>′</m:t>
                        </m:r>
                      </m:sup>
                    </m:sSubSup>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e>
                    </m:d>
                    <m:r>
                      <a:rPr lang="en-US" altLang="zh-CN" b="0" i="1" smtClean="0">
                        <a:latin typeface="Cambria Math" panose="02040503050406030204" pitchFamily="18" charset="0"/>
                      </a:rPr>
                      <m:t>&gt;0</m:t>
                    </m:r>
                  </m:oMath>
                </a14:m>
                <a:r>
                  <a:rPr lang="en-US" altLang="zh-CN" dirty="0" smtClean="0"/>
                  <a:t>, </a:t>
                </a:r>
                <a:r>
                  <a:rPr lang="zh-CN" altLang="en-US" dirty="0" smtClean="0"/>
                  <a:t>证明 </a:t>
                </a:r>
                <a14:m>
                  <m:oMath xmlns:m="http://schemas.openxmlformats.org/officeDocument/2006/math">
                    <m:r>
                      <a:rPr lang="en-US" altLang="zh-CN" b="0" i="1" smtClean="0">
                        <a:latin typeface="Cambria Math" panose="02040503050406030204" pitchFamily="18" charset="0"/>
                      </a:rPr>
                      <m:t>∃</m:t>
                    </m:r>
                    <m:r>
                      <a:rPr lang="en-US" altLang="zh-CN" b="0" i="1" smtClean="0">
                        <a:latin typeface="Cambria Math" panose="02040503050406030204" pitchFamily="18" charset="0"/>
                      </a:rPr>
                      <m:t>𝛿</m:t>
                    </m:r>
                    <m:r>
                      <a:rPr lang="en-US" altLang="zh-CN" b="0" i="1" smtClean="0">
                        <a:latin typeface="Cambria Math" panose="02040503050406030204" pitchFamily="18" charset="0"/>
                      </a:rPr>
                      <m:t>&gt;0</m:t>
                    </m:r>
                  </m:oMath>
                </a14:m>
                <a:r>
                  <a:rPr lang="en-US" altLang="zh-CN" b="0" dirty="0" smtClean="0">
                    <a:latin typeface="Cambria Math" panose="02040503050406030204" pitchFamily="18" charset="0"/>
                  </a:rPr>
                  <a:t> </a:t>
                </a:r>
                <a:r>
                  <a:rPr lang="zh-CN" altLang="en-US" b="0" dirty="0" smtClean="0">
                    <a:latin typeface="Cambria Math" panose="02040503050406030204" pitchFamily="18" charset="0"/>
                  </a:rPr>
                  <a:t>使得当 </a:t>
                </a:r>
                <a14:m>
                  <m:oMath xmlns:m="http://schemas.openxmlformats.org/officeDocument/2006/math">
                    <m:r>
                      <a:rPr lang="en-US" altLang="zh-CN" b="0" i="1" smtClean="0">
                        <a:latin typeface="Cambria Math" panose="02040503050406030204" pitchFamily="18" charset="0"/>
                      </a:rPr>
                      <m:t>𝑥</m:t>
                    </m:r>
                    <m:r>
                      <a:rPr lang="en-US" altLang="zh-CN" b="0" i="1" smtClean="0">
                        <a:latin typeface="Cambria Math" panose="02040503050406030204" pitchFamily="18" charset="0"/>
                      </a:rPr>
                      <m:t>∈</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𝛿</m:t>
                        </m:r>
                      </m:e>
                    </m:d>
                  </m:oMath>
                </a14:m>
                <a:r>
                  <a:rPr lang="en-US" altLang="zh-CN" b="0" dirty="0" smtClean="0">
                    <a:latin typeface="Cambria Math" panose="02040503050406030204" pitchFamily="18" charset="0"/>
                  </a:rPr>
                  <a:t> </a:t>
                </a:r>
                <a:r>
                  <a:rPr lang="zh-CN" altLang="en-US" b="0" dirty="0" smtClean="0">
                    <a:latin typeface="Cambria Math" panose="02040503050406030204" pitchFamily="18" charset="0"/>
                  </a:rPr>
                  <a:t>时</a:t>
                </a:r>
                <a:r>
                  <a:rPr lang="en-US" altLang="zh-CN" b="0" dirty="0" smtClean="0">
                    <a:latin typeface="Cambria Math" panose="02040503050406030204" pitchFamily="18" charset="0"/>
                  </a:rPr>
                  <a:t>, </a:t>
                </a:r>
                <a:r>
                  <a:rPr lang="zh-CN" altLang="en-US" b="0" dirty="0" smtClean="0">
                    <a:latin typeface="Cambria Math" panose="02040503050406030204" pitchFamily="18" charset="0"/>
                  </a:rPr>
                  <a:t>有 </a:t>
                </a:r>
                <a14:m>
                  <m:oMath xmlns:m="http://schemas.openxmlformats.org/officeDocument/2006/math">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&gt;</m:t>
                    </m:r>
                    <m:r>
                      <a:rPr lang="en-US" altLang="zh-CN" b="0" i="1" smtClean="0">
                        <a:latin typeface="Cambria Math" panose="02040503050406030204" pitchFamily="18" charset="0"/>
                      </a:rPr>
                      <m:t>𝑓</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r>
                      <a:rPr lang="en-US" altLang="zh-CN" b="0" i="1" smtClean="0">
                        <a:latin typeface="Cambria Math" panose="02040503050406030204" pitchFamily="18" charset="0"/>
                      </a:rPr>
                      <m:t>)</m:t>
                    </m:r>
                  </m:oMath>
                </a14:m>
                <a:r>
                  <a:rPr lang="en-US" altLang="zh-CN" dirty="0" smtClean="0"/>
                  <a:t>.</a:t>
                </a:r>
              </a:p>
              <a:p>
                <a:r>
                  <a:rPr lang="zh-CN" altLang="en-US" dirty="0" smtClean="0">
                    <a:solidFill>
                      <a:srgbClr val="0000FF"/>
                    </a:solidFill>
                  </a:rPr>
                  <a:t>证明 </a:t>
                </a:r>
                <a:r>
                  <a:rPr lang="zh-CN" altLang="en-US" dirty="0" smtClean="0"/>
                  <a:t>由于 </a:t>
                </a:r>
                <a14:m>
                  <m:oMath xmlns:m="http://schemas.openxmlformats.org/officeDocument/2006/math">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m:t>
                        </m:r>
                      </m:sub>
                      <m:sup>
                        <m:r>
                          <a:rPr lang="en-US" altLang="zh-CN" b="0" i="1" smtClean="0">
                            <a:latin typeface="Cambria Math" panose="02040503050406030204" pitchFamily="18" charset="0"/>
                          </a:rPr>
                          <m:t>′</m:t>
                        </m:r>
                      </m:sup>
                    </m:sSubSup>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e>
                    </m:d>
                    <m:r>
                      <a:rPr lang="en-US" altLang="zh-CN" b="0" i="1" smtClean="0">
                        <a:latin typeface="Cambria Math" panose="02040503050406030204" pitchFamily="18" charset="0"/>
                      </a:rPr>
                      <m:t>=</m:t>
                    </m:r>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lim</m:t>
                        </m:r>
                      </m:e>
                      <m:lim>
                        <m:r>
                          <a:rPr lang="en-US" altLang="zh-CN" b="0" i="1" smtClean="0">
                            <a:latin typeface="Cambria Math" panose="02040503050406030204" pitchFamily="18" charset="0"/>
                          </a:rPr>
                          <m:t>𝑥</m:t>
                        </m:r>
                        <m:r>
                          <a:rPr lang="en-US" altLang="zh-CN" b="0" i="1" smtClean="0">
                            <a:latin typeface="Cambria Math" panose="02040503050406030204" pitchFamily="18" charset="0"/>
                          </a:rPr>
                          <m:t>→</m:t>
                        </m:r>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up>
                            <m:r>
                              <a:rPr lang="en-US" altLang="zh-CN" b="0" i="1" smtClean="0">
                                <a:latin typeface="Cambria Math" panose="02040503050406030204" pitchFamily="18" charset="0"/>
                              </a:rPr>
                              <m:t>+</m:t>
                            </m:r>
                          </m:sup>
                        </m:sSubSup>
                      </m:lim>
                    </m:limLow>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e>
                        </m:d>
                      </m:num>
                      <m:den>
                        <m:r>
                          <a:rPr lang="en-US" altLang="zh-CN" b="0" i="1" smtClean="0">
                            <a:latin typeface="Cambria Math" panose="02040503050406030204" pitchFamily="18" charset="0"/>
                          </a:rPr>
                          <m:t>𝑥</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den>
                    </m:f>
                    <m:r>
                      <a:rPr lang="en-US" altLang="zh-CN" b="0" i="1" smtClean="0">
                        <a:latin typeface="Cambria Math" panose="02040503050406030204" pitchFamily="18" charset="0"/>
                      </a:rPr>
                      <m:t>&gt;0</m:t>
                    </m:r>
                  </m:oMath>
                </a14:m>
                <a:r>
                  <a:rPr lang="en-US" altLang="zh-CN" dirty="0" smtClean="0"/>
                  <a:t>, </a:t>
                </a:r>
                <a:r>
                  <a:rPr lang="zh-CN" altLang="en-US" dirty="0" smtClean="0"/>
                  <a:t>根据极限的保号性</a:t>
                </a:r>
                <a:r>
                  <a:rPr lang="en-US" altLang="zh-CN" dirty="0" smtClean="0"/>
                  <a:t>, </a:t>
                </a:r>
                <a14:m>
                  <m:oMath xmlns:m="http://schemas.openxmlformats.org/officeDocument/2006/math">
                    <m:r>
                      <a:rPr lang="en-US" altLang="zh-CN" i="1">
                        <a:latin typeface="Cambria Math" panose="02040503050406030204" pitchFamily="18" charset="0"/>
                      </a:rPr>
                      <m:t>∃</m:t>
                    </m:r>
                    <m:r>
                      <a:rPr lang="en-US" altLang="zh-CN" i="1">
                        <a:latin typeface="Cambria Math" panose="02040503050406030204" pitchFamily="18" charset="0"/>
                      </a:rPr>
                      <m:t>𝛿</m:t>
                    </m:r>
                    <m:r>
                      <a:rPr lang="en-US" altLang="zh-CN" i="1">
                        <a:latin typeface="Cambria Math" panose="02040503050406030204" pitchFamily="18" charset="0"/>
                      </a:rPr>
                      <m:t>&gt;0</m:t>
                    </m:r>
                  </m:oMath>
                </a14:m>
                <a:r>
                  <a:rPr lang="en-US" altLang="zh-CN" dirty="0" smtClean="0">
                    <a:latin typeface="Cambria Math" panose="02040503050406030204" pitchFamily="18" charset="0"/>
                  </a:rPr>
                  <a:t> </a:t>
                </a:r>
                <a:r>
                  <a:rPr lang="zh-CN" altLang="en-US" dirty="0" smtClean="0">
                    <a:latin typeface="Cambria Math" panose="02040503050406030204" pitchFamily="18" charset="0"/>
                  </a:rPr>
                  <a:t>使得当 </a:t>
                </a:r>
                <a14:m>
                  <m:oMath xmlns:m="http://schemas.openxmlformats.org/officeDocument/2006/math">
                    <m:r>
                      <a:rPr lang="en-US" altLang="zh-CN" i="1">
                        <a:latin typeface="Cambria Math" panose="02040503050406030204" pitchFamily="18" charset="0"/>
                      </a:rPr>
                      <m:t>𝑥</m:t>
                    </m:r>
                    <m:r>
                      <a:rPr lang="en-US" altLang="zh-CN" i="1">
                        <a:latin typeface="Cambria Math" panose="02040503050406030204" pitchFamily="18" charset="0"/>
                      </a:rPr>
                      <m:t>∈</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r>
                          <a:rPr lang="en-US" altLang="zh-CN" i="1">
                            <a:latin typeface="Cambria Math" panose="02040503050406030204" pitchFamily="18" charset="0"/>
                          </a:rPr>
                          <m:t>+</m:t>
                        </m:r>
                        <m:r>
                          <a:rPr lang="en-US" altLang="zh-CN" i="1">
                            <a:latin typeface="Cambria Math" panose="02040503050406030204" pitchFamily="18" charset="0"/>
                          </a:rPr>
                          <m:t>𝛿</m:t>
                        </m:r>
                      </m:e>
                    </m:d>
                  </m:oMath>
                </a14:m>
                <a:r>
                  <a:rPr lang="en-US" altLang="zh-CN" dirty="0" smtClean="0">
                    <a:latin typeface="Cambria Math" panose="02040503050406030204" pitchFamily="18" charset="0"/>
                  </a:rPr>
                  <a:t> </a:t>
                </a:r>
                <a:r>
                  <a:rPr lang="zh-CN" altLang="en-US" dirty="0" smtClean="0">
                    <a:latin typeface="Cambria Math" panose="02040503050406030204" pitchFamily="18" charset="0"/>
                  </a:rPr>
                  <a:t>时</a:t>
                </a:r>
                <a:r>
                  <a:rPr lang="en-US" altLang="zh-CN" dirty="0" smtClean="0">
                    <a:latin typeface="Cambria Math" panose="02040503050406030204" pitchFamily="18" charset="0"/>
                  </a:rPr>
                  <a:t>, </a:t>
                </a:r>
                <a:r>
                  <a:rPr lang="zh-CN" altLang="en-US" dirty="0" smtClean="0">
                    <a:latin typeface="Cambria Math" panose="02040503050406030204" pitchFamily="18" charset="0"/>
                  </a:rPr>
                  <a:t>有 </a:t>
                </a:r>
                <a14:m>
                  <m:oMath xmlns:m="http://schemas.openxmlformats.org/officeDocument/2006/math">
                    <m:f>
                      <m:fPr>
                        <m:ctrlPr>
                          <a:rPr lang="en-US" altLang="zh-CN" i="1">
                            <a:latin typeface="Cambria Math" panose="02040503050406030204" pitchFamily="18" charset="0"/>
                          </a:rPr>
                        </m:ctrlPr>
                      </m:fPr>
                      <m:num>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r>
                          <a:rPr lang="en-US" altLang="zh-CN" i="1">
                            <a:latin typeface="Cambria Math" panose="02040503050406030204" pitchFamily="18" charset="0"/>
                          </a:rPr>
                          <m:t>−</m:t>
                        </m:r>
                        <m:r>
                          <a:rPr lang="en-US" altLang="zh-CN" i="1">
                            <a:latin typeface="Cambria Math" panose="02040503050406030204" pitchFamily="18" charset="0"/>
                          </a:rPr>
                          <m:t>𝑓</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e>
                        </m:d>
                      </m:num>
                      <m:den>
                        <m:r>
                          <a:rPr lang="en-US" altLang="zh-CN" i="1">
                            <a:latin typeface="Cambria Math" panose="02040503050406030204" pitchFamily="18" charset="0"/>
                          </a:rPr>
                          <m:t>𝑥</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den>
                    </m:f>
                    <m:r>
                      <a:rPr lang="en-US" altLang="zh-CN" i="1" smtClean="0">
                        <a:latin typeface="Cambria Math" panose="02040503050406030204" pitchFamily="18" charset="0"/>
                      </a:rPr>
                      <m:t>&gt;</m:t>
                    </m:r>
                    <m:r>
                      <a:rPr lang="en-US" altLang="zh-CN" b="0" i="0" smtClean="0">
                        <a:latin typeface="Cambria Math" panose="02040503050406030204" pitchFamily="18" charset="0"/>
                      </a:rPr>
                      <m:t>0</m:t>
                    </m:r>
                  </m:oMath>
                </a14:m>
                <a:r>
                  <a:rPr lang="en-US" altLang="zh-CN" dirty="0" smtClean="0"/>
                  <a:t>. </a:t>
                </a:r>
                <a:r>
                  <a:rPr lang="zh-CN" altLang="en-US" dirty="0" smtClean="0"/>
                  <a:t>由于 </a:t>
                </a:r>
                <a14:m>
                  <m:oMath xmlns:m="http://schemas.openxmlformats.org/officeDocument/2006/math">
                    <m:r>
                      <a:rPr lang="en-US" altLang="zh-CN" b="0" i="1" smtClean="0">
                        <a:latin typeface="Cambria Math" panose="02040503050406030204" pitchFamily="18" charset="0"/>
                      </a:rPr>
                      <m:t>𝑥</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r>
                      <a:rPr lang="en-US" altLang="zh-CN" b="0" i="1" smtClean="0">
                        <a:latin typeface="Cambria Math" panose="02040503050406030204" pitchFamily="18" charset="0"/>
                      </a:rPr>
                      <m:t>&gt;0</m:t>
                    </m:r>
                  </m:oMath>
                </a14:m>
                <a:r>
                  <a:rPr lang="en-US" altLang="zh-CN" dirty="0" smtClean="0"/>
                  <a:t>, </a:t>
                </a:r>
                <a:r>
                  <a:rPr lang="zh-CN" altLang="en-US" dirty="0" smtClean="0"/>
                  <a:t>因此 </a:t>
                </a:r>
                <a14:m>
                  <m:oMath xmlns:m="http://schemas.openxmlformats.org/officeDocument/2006/math">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&gt;</m:t>
                    </m:r>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e>
                    </m:d>
                  </m:oMath>
                </a14:m>
                <a:r>
                  <a:rPr lang="en-US" altLang="zh-CN" dirty="0" smtClean="0"/>
                  <a:t>.</a:t>
                </a:r>
              </a:p>
              <a:p>
                <a:r>
                  <a:rPr lang="zh-CN" altLang="en-US" dirty="0" smtClean="0">
                    <a:solidFill>
                      <a:srgbClr val="0000FF"/>
                    </a:solidFill>
                  </a:rPr>
                  <a:t>注 </a:t>
                </a:r>
                <a:r>
                  <a:rPr lang="zh-CN" altLang="en-US" dirty="0" smtClean="0"/>
                  <a:t>这里 </a:t>
                </a:r>
                <a14:m>
                  <m:oMath xmlns:m="http://schemas.openxmlformats.org/officeDocument/2006/math">
                    <m:r>
                      <a:rPr lang="en-US" altLang="zh-CN" b="0" i="1" smtClean="0">
                        <a:latin typeface="Cambria Math" panose="02040503050406030204" pitchFamily="18" charset="0"/>
                      </a:rPr>
                      <m:t>&gt;</m:t>
                    </m:r>
                  </m:oMath>
                </a14:m>
                <a:r>
                  <a:rPr lang="en-US" altLang="zh-CN" dirty="0" smtClean="0"/>
                  <a:t> </a:t>
                </a:r>
                <a:r>
                  <a:rPr lang="zh-CN" altLang="en-US" dirty="0" smtClean="0"/>
                  <a:t>不能换成 </a:t>
                </a:r>
                <a14:m>
                  <m:oMath xmlns:m="http://schemas.openxmlformats.org/officeDocument/2006/math">
                    <m:r>
                      <a:rPr lang="en-US" altLang="zh-CN" b="0" i="1" smtClean="0">
                        <a:latin typeface="Cambria Math" panose="02040503050406030204" pitchFamily="18" charset="0"/>
                      </a:rPr>
                      <m:t>≥</m:t>
                    </m:r>
                  </m:oMath>
                </a14:m>
                <a:r>
                  <a:rPr lang="en-US" altLang="zh-CN" dirty="0" smtClean="0"/>
                  <a:t>, </a:t>
                </a:r>
                <a:r>
                  <a:rPr lang="zh-CN" altLang="en-US" dirty="0" smtClean="0"/>
                  <a:t>例如 </a:t>
                </a:r>
                <a14:m>
                  <m:oMath xmlns:m="http://schemas.openxmlformats.org/officeDocument/2006/math">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r>
                      <a:rPr lang="en-US" altLang="zh-CN" i="1">
                        <a:latin typeface="Cambria Math" panose="02040503050406030204" pitchFamily="18" charset="0"/>
                      </a:rPr>
                      <m:t>=</m:t>
                    </m:r>
                    <m:d>
                      <m:dPr>
                        <m:begChr m:val="{"/>
                        <m:endChr m:val=""/>
                        <m:ctrlPr>
                          <a:rPr lang="en-US" altLang="zh-CN" i="1">
                            <a:latin typeface="Cambria Math" panose="02040503050406030204" pitchFamily="18" charset="0"/>
                          </a:rPr>
                        </m:ctrlPr>
                      </m:dPr>
                      <m:e>
                        <m:m>
                          <m:mPr>
                            <m:plcHide m:val="on"/>
                            <m:mcs>
                              <m:mc>
                                <m:mcPr>
                                  <m:count m:val="2"/>
                                  <m:mcJc m:val="center"/>
                                </m:mcPr>
                              </m:mc>
                            </m:mcs>
                            <m:ctrlPr>
                              <a:rPr lang="en-US" altLang="zh-CN" i="1">
                                <a:latin typeface="Cambria Math" panose="02040503050406030204" pitchFamily="18" charset="0"/>
                              </a:rPr>
                            </m:ctrlPr>
                          </m:mPr>
                          <m:mr>
                            <m:e>
                              <m:sSup>
                                <m:sSupPr>
                                  <m:ctrlPr>
                                    <a:rPr lang="en-US" altLang="zh-CN" i="1">
                                      <a:latin typeface="Cambria Math" panose="02040503050406030204" pitchFamily="18" charset="0"/>
                                    </a:rPr>
                                  </m:ctrlPr>
                                </m:sSupPr>
                                <m:e>
                                  <m:r>
                                    <a:rPr lang="en-US" altLang="zh-CN" i="1">
                                      <a:latin typeface="Cambria Math" panose="02040503050406030204" pitchFamily="18" charset="0"/>
                                    </a:rPr>
                                    <m:t>𝑥</m:t>
                                  </m:r>
                                </m:e>
                                <m:sup>
                                  <m:r>
                                    <a:rPr lang="en-US" altLang="zh-CN" i="1">
                                      <a:latin typeface="Cambria Math" panose="02040503050406030204" pitchFamily="18" charset="0"/>
                                    </a:rPr>
                                    <m:t>2</m:t>
                                  </m:r>
                                </m:sup>
                              </m:sSup>
                              <m:func>
                                <m:funcPr>
                                  <m:ctrlPr>
                                    <a:rPr lang="en-US" altLang="zh-CN" i="1">
                                      <a:latin typeface="Cambria Math" panose="02040503050406030204" pitchFamily="18" charset="0"/>
                                    </a:rPr>
                                  </m:ctrlPr>
                                </m:funcPr>
                                <m:fName>
                                  <m:r>
                                    <m:rPr>
                                      <m:sty m:val="p"/>
                                    </m:rPr>
                                    <a:rPr lang="en-US" altLang="zh-CN">
                                      <a:latin typeface="Cambria Math" panose="02040503050406030204" pitchFamily="18" charset="0"/>
                                    </a:rPr>
                                    <m:t>sin</m:t>
                                  </m:r>
                                </m:fName>
                                <m:e>
                                  <m:f>
                                    <m:fPr>
                                      <m:ctrlPr>
                                        <a:rPr lang="en-US" altLang="zh-CN" i="1">
                                          <a:latin typeface="Cambria Math" panose="02040503050406030204" pitchFamily="18" charset="0"/>
                                        </a:rPr>
                                      </m:ctrlPr>
                                    </m:fPr>
                                    <m:num>
                                      <m:r>
                                        <a:rPr lang="en-US" altLang="zh-CN" i="1">
                                          <a:latin typeface="Cambria Math" panose="02040503050406030204" pitchFamily="18" charset="0"/>
                                        </a:rPr>
                                        <m:t>1</m:t>
                                      </m:r>
                                    </m:num>
                                    <m:den>
                                      <m:r>
                                        <a:rPr lang="en-US" altLang="zh-CN" i="1">
                                          <a:latin typeface="Cambria Math" panose="02040503050406030204" pitchFamily="18" charset="0"/>
                                        </a:rPr>
                                        <m:t>𝑥</m:t>
                                      </m:r>
                                    </m:den>
                                  </m:f>
                                </m:e>
                              </m:func>
                              <m:r>
                                <a:rPr lang="en-US" altLang="zh-CN" i="1">
                                  <a:latin typeface="Cambria Math" panose="02040503050406030204" pitchFamily="18" charset="0"/>
                                </a:rPr>
                                <m:t>,</m:t>
                              </m:r>
                            </m:e>
                            <m:e>
                              <m:r>
                                <a:rPr lang="en-US" altLang="zh-CN" i="1">
                                  <a:latin typeface="Cambria Math" panose="02040503050406030204" pitchFamily="18" charset="0"/>
                                </a:rPr>
                                <m:t>𝑥</m:t>
                              </m:r>
                              <m:r>
                                <a:rPr lang="en-US" altLang="zh-CN" i="1">
                                  <a:latin typeface="Cambria Math" panose="02040503050406030204" pitchFamily="18" charset="0"/>
                                </a:rPr>
                                <m:t>≠0;</m:t>
                              </m:r>
                            </m:e>
                          </m:mr>
                          <m:mr>
                            <m:e>
                              <m:r>
                                <a:rPr lang="en-US" altLang="zh-CN" i="1">
                                  <a:latin typeface="Cambria Math" panose="02040503050406030204" pitchFamily="18" charset="0"/>
                                </a:rPr>
                                <m:t>0,</m:t>
                              </m:r>
                            </m:e>
                            <m:e>
                              <m:r>
                                <a:rPr lang="en-US" altLang="zh-CN" i="1">
                                  <a:latin typeface="Cambria Math" panose="02040503050406030204" pitchFamily="18" charset="0"/>
                                </a:rPr>
                                <m:t>𝑥</m:t>
                              </m:r>
                              <m:r>
                                <a:rPr lang="en-US" altLang="zh-CN" i="1">
                                  <a:latin typeface="Cambria Math" panose="02040503050406030204" pitchFamily="18" charset="0"/>
                                </a:rPr>
                                <m:t>=0.</m:t>
                              </m:r>
                            </m:e>
                          </m:mr>
                        </m:m>
                      </m:e>
                    </m:d>
                  </m:oMath>
                </a14:m>
                <a:endParaRPr lang="en-US" altLang="zh-CN" dirty="0" smtClean="0"/>
              </a:p>
            </p:txBody>
          </p:sp>
        </mc:Choice>
        <mc:Fallback xmlns="">
          <p:sp>
            <p:nvSpPr>
              <p:cNvPr id="4" name="文本占位符 3"/>
              <p:cNvSpPr>
                <a:spLocks noGrp="1" noRot="1" noChangeAspect="1" noMove="1" noResize="1" noEditPoints="1" noAdjustHandles="1" noChangeArrowheads="1" noChangeShapeType="1" noTextEdit="1"/>
              </p:cNvSpPr>
              <p:nvPr>
                <p:ph type="body" sz="quarter" idx="10"/>
              </p:nvPr>
            </p:nvSpPr>
            <p:spPr>
              <a:blipFill>
                <a:blip r:embed="rId2"/>
                <a:stretch>
                  <a:fillRect l="-734" t="-35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7919076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文本占位符 3"/>
              <p:cNvSpPr>
                <a:spLocks noGrp="1"/>
              </p:cNvSpPr>
              <p:nvPr>
                <p:ph type="body" sz="quarter" idx="10"/>
              </p:nvPr>
            </p:nvSpPr>
            <p:spPr/>
            <p:txBody>
              <a:bodyPr>
                <a:noAutofit/>
              </a:bodyPr>
              <a:lstStyle/>
              <a:p>
                <a:r>
                  <a:rPr lang="zh-CN" altLang="en-US" dirty="0" smtClean="0"/>
                  <a:t>类似地</a:t>
                </a:r>
                <a:r>
                  <a:rPr lang="en-US" altLang="zh-CN" dirty="0" smtClean="0"/>
                  <a:t>, </a:t>
                </a:r>
                <a:r>
                  <a:rPr lang="zh-CN" altLang="en-US" dirty="0" smtClean="0"/>
                  <a:t>我们有</a:t>
                </a:r>
                <a:endParaRPr lang="en-US" altLang="zh-CN" dirty="0"/>
              </a:p>
              <a:p>
                <a14:m>
                  <m:oMath xmlns:m="http://schemas.openxmlformats.org/officeDocument/2006/math">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𝑓</m:t>
                        </m:r>
                      </m:e>
                      <m:sub>
                        <m:r>
                          <a:rPr lang="en-US" altLang="zh-CN" i="1">
                            <a:latin typeface="Cambria Math" panose="02040503050406030204" pitchFamily="18" charset="0"/>
                          </a:rPr>
                          <m:t>+</m:t>
                        </m:r>
                      </m:sub>
                      <m:sup>
                        <m:r>
                          <a:rPr lang="en-US" altLang="zh-CN" i="1">
                            <a:latin typeface="Cambria Math" panose="02040503050406030204" pitchFamily="18" charset="0"/>
                          </a:rPr>
                          <m:t>′</m:t>
                        </m:r>
                      </m:sup>
                    </m:sSubSup>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e>
                    </m:d>
                    <m:r>
                      <a:rPr lang="en-US" altLang="zh-CN" i="1">
                        <a:latin typeface="Cambria Math" panose="02040503050406030204" pitchFamily="18" charset="0"/>
                      </a:rPr>
                      <m:t>&gt;0</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rPr>
                      <m:t>∃</m:t>
                    </m:r>
                    <m:r>
                      <a:rPr lang="en-US" altLang="zh-CN" i="1">
                        <a:latin typeface="Cambria Math" panose="02040503050406030204" pitchFamily="18" charset="0"/>
                      </a:rPr>
                      <m:t>𝛿</m:t>
                    </m:r>
                    <m:r>
                      <a:rPr lang="en-US" altLang="zh-CN" i="1">
                        <a:latin typeface="Cambria Math" panose="02040503050406030204" pitchFamily="18" charset="0"/>
                      </a:rPr>
                      <m:t>&gt;0 </m:t>
                    </m:r>
                    <m:r>
                      <m:rPr>
                        <m:sty m:val="p"/>
                      </m:rPr>
                      <a:rPr lang="en-US" altLang="zh-CN">
                        <a:latin typeface="Cambria Math" panose="02040503050406030204" pitchFamily="18" charset="0"/>
                      </a:rPr>
                      <m:t>s</m:t>
                    </m:r>
                    <m:r>
                      <a:rPr lang="en-US" altLang="zh-CN">
                        <a:latin typeface="Cambria Math" panose="02040503050406030204" pitchFamily="18" charset="0"/>
                      </a:rPr>
                      <m:t>.</m:t>
                    </m:r>
                    <m:r>
                      <m:rPr>
                        <m:sty m:val="p"/>
                      </m:rPr>
                      <a:rPr lang="en-US" altLang="zh-CN">
                        <a:latin typeface="Cambria Math" panose="02040503050406030204" pitchFamily="18" charset="0"/>
                      </a:rPr>
                      <m:t>t</m:t>
                    </m:r>
                    <m:r>
                      <a:rPr lang="en-US" altLang="zh-CN">
                        <a:latin typeface="Cambria Math" panose="02040503050406030204" pitchFamily="18" charset="0"/>
                      </a:rPr>
                      <m:t>.  </m:t>
                    </m:r>
                    <m:r>
                      <a:rPr lang="en-US" altLang="zh-CN" i="1">
                        <a:latin typeface="Cambria Math" panose="02040503050406030204" pitchFamily="18" charset="0"/>
                      </a:rPr>
                      <m:t>∀</m:t>
                    </m:r>
                    <m:r>
                      <a:rPr lang="en-US" altLang="zh-CN" i="1">
                        <a:latin typeface="Cambria Math" panose="02040503050406030204" pitchFamily="18" charset="0"/>
                      </a:rPr>
                      <m:t>𝑥</m:t>
                    </m:r>
                    <m:r>
                      <a:rPr lang="en-US" altLang="zh-CN" i="1">
                        <a:latin typeface="Cambria Math" panose="02040503050406030204" pitchFamily="18" charset="0"/>
                      </a:rPr>
                      <m:t>∈</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r>
                          <a:rPr lang="en-US" altLang="zh-CN" i="1">
                            <a:latin typeface="Cambria Math" panose="02040503050406030204" pitchFamily="18" charset="0"/>
                          </a:rPr>
                          <m:t>+</m:t>
                        </m:r>
                        <m:r>
                          <a:rPr lang="en-US" altLang="zh-CN" i="1">
                            <a:latin typeface="Cambria Math" panose="02040503050406030204" pitchFamily="18" charset="0"/>
                          </a:rPr>
                          <m:t>𝛿</m:t>
                        </m:r>
                      </m:e>
                    </m:d>
                    <m:r>
                      <a:rPr lang="en-US" altLang="zh-CN" i="1">
                        <a:latin typeface="Cambria Math" panose="02040503050406030204" pitchFamily="18" charset="0"/>
                      </a:rPr>
                      <m:t>,</m:t>
                    </m:r>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r>
                      <a:rPr lang="en-US" altLang="zh-CN" i="1">
                        <a:latin typeface="Cambria Math" panose="02040503050406030204" pitchFamily="18" charset="0"/>
                      </a:rPr>
                      <m:t>&gt;</m:t>
                    </m:r>
                    <m:r>
                      <a:rPr lang="en-US" altLang="zh-CN" i="1">
                        <a:latin typeface="Cambria Math" panose="02040503050406030204" pitchFamily="18" charset="0"/>
                      </a:rPr>
                      <m:t>𝑓</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e>
                    </m:d>
                    <m:r>
                      <a:rPr lang="en-US" altLang="zh-CN">
                        <a:latin typeface="Cambria Math" panose="02040503050406030204" pitchFamily="18" charset="0"/>
                      </a:rPr>
                      <m:t>.</m:t>
                    </m:r>
                  </m:oMath>
                </a14:m>
                <a:endParaRPr lang="en-US" altLang="zh-CN" dirty="0"/>
              </a:p>
              <a:p>
                <a14:m>
                  <m:oMath xmlns:m="http://schemas.openxmlformats.org/officeDocument/2006/math">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𝑓</m:t>
                        </m:r>
                      </m:e>
                      <m:sub>
                        <m:r>
                          <a:rPr lang="en-US" altLang="zh-CN" i="1">
                            <a:latin typeface="Cambria Math" panose="02040503050406030204" pitchFamily="18" charset="0"/>
                          </a:rPr>
                          <m:t>+</m:t>
                        </m:r>
                      </m:sub>
                      <m:sup>
                        <m:r>
                          <a:rPr lang="en-US" altLang="zh-CN" i="1">
                            <a:latin typeface="Cambria Math" panose="02040503050406030204" pitchFamily="18" charset="0"/>
                          </a:rPr>
                          <m:t>′</m:t>
                        </m:r>
                      </m:sup>
                    </m:sSubSup>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e>
                    </m:d>
                    <m:r>
                      <a:rPr lang="en-US" altLang="zh-CN" b="0" i="1" smtClean="0">
                        <a:latin typeface="Cambria Math" panose="02040503050406030204" pitchFamily="18" charset="0"/>
                      </a:rPr>
                      <m:t>&lt;</m:t>
                    </m:r>
                    <m:r>
                      <a:rPr lang="en-US" altLang="zh-CN" i="1">
                        <a:latin typeface="Cambria Math" panose="02040503050406030204" pitchFamily="18" charset="0"/>
                      </a:rPr>
                      <m:t>0</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rPr>
                      <m:t>∃</m:t>
                    </m:r>
                    <m:r>
                      <a:rPr lang="en-US" altLang="zh-CN" i="1">
                        <a:latin typeface="Cambria Math" panose="02040503050406030204" pitchFamily="18" charset="0"/>
                      </a:rPr>
                      <m:t>𝛿</m:t>
                    </m:r>
                    <m:r>
                      <a:rPr lang="en-US" altLang="zh-CN" i="1">
                        <a:latin typeface="Cambria Math" panose="02040503050406030204" pitchFamily="18" charset="0"/>
                      </a:rPr>
                      <m:t>&gt;0 </m:t>
                    </m:r>
                    <m:r>
                      <m:rPr>
                        <m:sty m:val="p"/>
                      </m:rPr>
                      <a:rPr lang="en-US" altLang="zh-CN">
                        <a:latin typeface="Cambria Math" panose="02040503050406030204" pitchFamily="18" charset="0"/>
                      </a:rPr>
                      <m:t>s</m:t>
                    </m:r>
                    <m:r>
                      <a:rPr lang="en-US" altLang="zh-CN">
                        <a:latin typeface="Cambria Math" panose="02040503050406030204" pitchFamily="18" charset="0"/>
                      </a:rPr>
                      <m:t>.</m:t>
                    </m:r>
                    <m:r>
                      <m:rPr>
                        <m:sty m:val="p"/>
                      </m:rPr>
                      <a:rPr lang="en-US" altLang="zh-CN">
                        <a:latin typeface="Cambria Math" panose="02040503050406030204" pitchFamily="18" charset="0"/>
                      </a:rPr>
                      <m:t>t</m:t>
                    </m:r>
                    <m:r>
                      <a:rPr lang="en-US" altLang="zh-CN">
                        <a:latin typeface="Cambria Math" panose="02040503050406030204" pitchFamily="18" charset="0"/>
                      </a:rPr>
                      <m:t>.  </m:t>
                    </m:r>
                    <m:r>
                      <a:rPr lang="en-US" altLang="zh-CN" i="1">
                        <a:latin typeface="Cambria Math" panose="02040503050406030204" pitchFamily="18" charset="0"/>
                      </a:rPr>
                      <m:t>∀</m:t>
                    </m:r>
                    <m:r>
                      <a:rPr lang="en-US" altLang="zh-CN" i="1">
                        <a:latin typeface="Cambria Math" panose="02040503050406030204" pitchFamily="18" charset="0"/>
                      </a:rPr>
                      <m:t>𝑥</m:t>
                    </m:r>
                    <m:r>
                      <a:rPr lang="en-US" altLang="zh-CN" i="1">
                        <a:latin typeface="Cambria Math" panose="02040503050406030204" pitchFamily="18" charset="0"/>
                      </a:rPr>
                      <m:t>∈</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r>
                          <a:rPr lang="en-US" altLang="zh-CN" i="1">
                            <a:latin typeface="Cambria Math" panose="02040503050406030204" pitchFamily="18" charset="0"/>
                          </a:rPr>
                          <m:t>+</m:t>
                        </m:r>
                        <m:r>
                          <a:rPr lang="en-US" altLang="zh-CN" i="1">
                            <a:latin typeface="Cambria Math" panose="02040503050406030204" pitchFamily="18" charset="0"/>
                          </a:rPr>
                          <m:t>𝛿</m:t>
                        </m:r>
                      </m:e>
                    </m:d>
                    <m:r>
                      <a:rPr lang="en-US" altLang="zh-CN" i="1">
                        <a:latin typeface="Cambria Math" panose="02040503050406030204" pitchFamily="18" charset="0"/>
                      </a:rPr>
                      <m:t>,</m:t>
                    </m:r>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r>
                      <a:rPr lang="en-US" altLang="zh-CN" b="0" i="1" smtClean="0">
                        <a:latin typeface="Cambria Math" panose="02040503050406030204" pitchFamily="18" charset="0"/>
                      </a:rPr>
                      <m:t>&lt;</m:t>
                    </m:r>
                    <m:r>
                      <a:rPr lang="en-US" altLang="zh-CN" i="1">
                        <a:latin typeface="Cambria Math" panose="02040503050406030204" pitchFamily="18" charset="0"/>
                      </a:rPr>
                      <m:t>𝑓</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e>
                    </m:d>
                    <m:r>
                      <a:rPr lang="en-US" altLang="zh-CN">
                        <a:latin typeface="Cambria Math" panose="02040503050406030204" pitchFamily="18" charset="0"/>
                      </a:rPr>
                      <m:t>.</m:t>
                    </m:r>
                  </m:oMath>
                </a14:m>
                <a:endParaRPr lang="en-US" altLang="zh-CN" dirty="0"/>
              </a:p>
              <a:p>
                <a14:m>
                  <m:oMath xmlns:m="http://schemas.openxmlformats.org/officeDocument/2006/math">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𝑓</m:t>
                        </m:r>
                      </m:e>
                      <m:sub>
                        <m:r>
                          <a:rPr lang="en-US" altLang="zh-CN" b="0" i="1" smtClean="0">
                            <a:latin typeface="Cambria Math" panose="02040503050406030204" pitchFamily="18" charset="0"/>
                          </a:rPr>
                          <m:t>−</m:t>
                        </m:r>
                      </m:sub>
                      <m:sup>
                        <m:r>
                          <a:rPr lang="en-US" altLang="zh-CN" i="1">
                            <a:latin typeface="Cambria Math" panose="02040503050406030204" pitchFamily="18" charset="0"/>
                          </a:rPr>
                          <m:t>′</m:t>
                        </m:r>
                      </m:sup>
                    </m:sSubSup>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e>
                    </m:d>
                    <m:r>
                      <a:rPr lang="en-US" altLang="zh-CN" i="1">
                        <a:latin typeface="Cambria Math" panose="02040503050406030204" pitchFamily="18" charset="0"/>
                      </a:rPr>
                      <m:t>&gt;0</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rPr>
                      <m:t>∃</m:t>
                    </m:r>
                    <m:r>
                      <a:rPr lang="en-US" altLang="zh-CN" i="1">
                        <a:latin typeface="Cambria Math" panose="02040503050406030204" pitchFamily="18" charset="0"/>
                      </a:rPr>
                      <m:t>𝛿</m:t>
                    </m:r>
                    <m:r>
                      <a:rPr lang="en-US" altLang="zh-CN" i="1">
                        <a:latin typeface="Cambria Math" panose="02040503050406030204" pitchFamily="18" charset="0"/>
                      </a:rPr>
                      <m:t>&gt;0 </m:t>
                    </m:r>
                    <m:r>
                      <m:rPr>
                        <m:sty m:val="p"/>
                      </m:rPr>
                      <a:rPr lang="en-US" altLang="zh-CN">
                        <a:latin typeface="Cambria Math" panose="02040503050406030204" pitchFamily="18" charset="0"/>
                      </a:rPr>
                      <m:t>s</m:t>
                    </m:r>
                    <m:r>
                      <a:rPr lang="en-US" altLang="zh-CN">
                        <a:latin typeface="Cambria Math" panose="02040503050406030204" pitchFamily="18" charset="0"/>
                      </a:rPr>
                      <m:t>.</m:t>
                    </m:r>
                    <m:r>
                      <m:rPr>
                        <m:sty m:val="p"/>
                      </m:rPr>
                      <a:rPr lang="en-US" altLang="zh-CN">
                        <a:latin typeface="Cambria Math" panose="02040503050406030204" pitchFamily="18" charset="0"/>
                      </a:rPr>
                      <m:t>t</m:t>
                    </m:r>
                    <m:r>
                      <a:rPr lang="en-US" altLang="zh-CN">
                        <a:latin typeface="Cambria Math" panose="02040503050406030204" pitchFamily="18" charset="0"/>
                      </a:rPr>
                      <m:t>.  </m:t>
                    </m:r>
                    <m:r>
                      <a:rPr lang="en-US" altLang="zh-CN" i="1">
                        <a:latin typeface="Cambria Math" panose="02040503050406030204" pitchFamily="18" charset="0"/>
                      </a:rPr>
                      <m:t>∀</m:t>
                    </m:r>
                    <m:r>
                      <a:rPr lang="en-US" altLang="zh-CN" i="1">
                        <a:latin typeface="Cambria Math" panose="02040503050406030204" pitchFamily="18" charset="0"/>
                      </a:rPr>
                      <m:t>𝑥</m:t>
                    </m:r>
                    <m:r>
                      <a:rPr lang="en-US" altLang="zh-CN" i="1">
                        <a:latin typeface="Cambria Math" panose="02040503050406030204" pitchFamily="18" charset="0"/>
                      </a:rPr>
                      <m:t>∈</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r>
                          <a:rPr lang="en-US" altLang="zh-CN" b="0" i="1" smtClean="0">
                            <a:latin typeface="Cambria Math" panose="02040503050406030204" pitchFamily="18" charset="0"/>
                          </a:rPr>
                          <m:t>−</m:t>
                        </m:r>
                        <m:r>
                          <a:rPr lang="en-US" altLang="zh-CN" i="1">
                            <a:latin typeface="Cambria Math" panose="02040503050406030204" pitchFamily="18" charset="0"/>
                          </a:rPr>
                          <m:t>𝛿</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e>
                    </m:d>
                    <m:r>
                      <a:rPr lang="en-US" altLang="zh-CN" i="1">
                        <a:latin typeface="Cambria Math" panose="02040503050406030204" pitchFamily="18" charset="0"/>
                      </a:rPr>
                      <m:t>,</m:t>
                    </m:r>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r>
                      <a:rPr lang="en-US" altLang="zh-CN" b="0" i="1" smtClean="0">
                        <a:latin typeface="Cambria Math" panose="02040503050406030204" pitchFamily="18" charset="0"/>
                      </a:rPr>
                      <m:t>&lt;</m:t>
                    </m:r>
                    <m:r>
                      <a:rPr lang="en-US" altLang="zh-CN" i="1">
                        <a:latin typeface="Cambria Math" panose="02040503050406030204" pitchFamily="18" charset="0"/>
                      </a:rPr>
                      <m:t>𝑓</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e>
                    </m:d>
                    <m:r>
                      <a:rPr lang="en-US" altLang="zh-CN">
                        <a:latin typeface="Cambria Math" panose="02040503050406030204" pitchFamily="18" charset="0"/>
                      </a:rPr>
                      <m:t>.</m:t>
                    </m:r>
                  </m:oMath>
                </a14:m>
                <a:endParaRPr lang="en-US" altLang="zh-CN" dirty="0"/>
              </a:p>
              <a:p>
                <a14:m>
                  <m:oMath xmlns:m="http://schemas.openxmlformats.org/officeDocument/2006/math">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𝑓</m:t>
                        </m:r>
                      </m:e>
                      <m:sub>
                        <m:r>
                          <a:rPr lang="en-US" altLang="zh-CN" b="0" i="1" smtClean="0">
                            <a:latin typeface="Cambria Math" panose="02040503050406030204" pitchFamily="18" charset="0"/>
                          </a:rPr>
                          <m:t>−</m:t>
                        </m:r>
                      </m:sub>
                      <m:sup>
                        <m:r>
                          <a:rPr lang="en-US" altLang="zh-CN" i="1">
                            <a:latin typeface="Cambria Math" panose="02040503050406030204" pitchFamily="18" charset="0"/>
                          </a:rPr>
                          <m:t>′</m:t>
                        </m:r>
                      </m:sup>
                    </m:sSubSup>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e>
                    </m:d>
                    <m:r>
                      <a:rPr lang="en-US" altLang="zh-CN" i="1">
                        <a:latin typeface="Cambria Math" panose="02040503050406030204" pitchFamily="18" charset="0"/>
                      </a:rPr>
                      <m:t>&gt;0</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rPr>
                      <m:t>∃</m:t>
                    </m:r>
                    <m:r>
                      <a:rPr lang="en-US" altLang="zh-CN" i="1">
                        <a:latin typeface="Cambria Math" panose="02040503050406030204" pitchFamily="18" charset="0"/>
                      </a:rPr>
                      <m:t>𝛿</m:t>
                    </m:r>
                    <m:r>
                      <a:rPr lang="en-US" altLang="zh-CN" i="1">
                        <a:latin typeface="Cambria Math" panose="02040503050406030204" pitchFamily="18" charset="0"/>
                      </a:rPr>
                      <m:t>&gt;0 </m:t>
                    </m:r>
                    <m:r>
                      <m:rPr>
                        <m:sty m:val="p"/>
                      </m:rPr>
                      <a:rPr lang="en-US" altLang="zh-CN">
                        <a:latin typeface="Cambria Math" panose="02040503050406030204" pitchFamily="18" charset="0"/>
                      </a:rPr>
                      <m:t>s</m:t>
                    </m:r>
                    <m:r>
                      <a:rPr lang="en-US" altLang="zh-CN">
                        <a:latin typeface="Cambria Math" panose="02040503050406030204" pitchFamily="18" charset="0"/>
                      </a:rPr>
                      <m:t>.</m:t>
                    </m:r>
                    <m:r>
                      <m:rPr>
                        <m:sty m:val="p"/>
                      </m:rPr>
                      <a:rPr lang="en-US" altLang="zh-CN">
                        <a:latin typeface="Cambria Math" panose="02040503050406030204" pitchFamily="18" charset="0"/>
                      </a:rPr>
                      <m:t>t</m:t>
                    </m:r>
                    <m:r>
                      <a:rPr lang="en-US" altLang="zh-CN">
                        <a:latin typeface="Cambria Math" panose="02040503050406030204" pitchFamily="18" charset="0"/>
                      </a:rPr>
                      <m:t>.  </m:t>
                    </m:r>
                    <m:r>
                      <a:rPr lang="en-US" altLang="zh-CN" i="1">
                        <a:latin typeface="Cambria Math" panose="02040503050406030204" pitchFamily="18" charset="0"/>
                      </a:rPr>
                      <m:t>∀</m:t>
                    </m:r>
                    <m:r>
                      <a:rPr lang="en-US" altLang="zh-CN" i="1">
                        <a:latin typeface="Cambria Math" panose="02040503050406030204" pitchFamily="18" charset="0"/>
                      </a:rPr>
                      <m:t>𝑥</m:t>
                    </m:r>
                    <m:r>
                      <a:rPr lang="en-US" altLang="zh-CN" i="1">
                        <a:latin typeface="Cambria Math" panose="02040503050406030204" pitchFamily="18" charset="0"/>
                      </a:rPr>
                      <m:t>∈</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r>
                          <a:rPr lang="en-US" altLang="zh-CN" b="0" i="1" smtClean="0">
                            <a:latin typeface="Cambria Math" panose="02040503050406030204" pitchFamily="18" charset="0"/>
                          </a:rPr>
                          <m:t>−</m:t>
                        </m:r>
                        <m:r>
                          <a:rPr lang="en-US" altLang="zh-CN" i="1">
                            <a:latin typeface="Cambria Math" panose="02040503050406030204" pitchFamily="18" charset="0"/>
                          </a:rPr>
                          <m:t>𝛿</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e>
                    </m:d>
                    <m:r>
                      <a:rPr lang="en-US" altLang="zh-CN" i="1">
                        <a:latin typeface="Cambria Math" panose="02040503050406030204" pitchFamily="18" charset="0"/>
                      </a:rPr>
                      <m:t>,</m:t>
                    </m:r>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r>
                      <a:rPr lang="en-US" altLang="zh-CN" i="1">
                        <a:latin typeface="Cambria Math" panose="02040503050406030204" pitchFamily="18" charset="0"/>
                      </a:rPr>
                      <m:t>&gt;</m:t>
                    </m:r>
                    <m:r>
                      <a:rPr lang="en-US" altLang="zh-CN" i="1">
                        <a:latin typeface="Cambria Math" panose="02040503050406030204" pitchFamily="18" charset="0"/>
                      </a:rPr>
                      <m:t>𝑓</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e>
                    </m:d>
                    <m:r>
                      <a:rPr lang="en-US" altLang="zh-CN">
                        <a:latin typeface="Cambria Math" panose="02040503050406030204" pitchFamily="18" charset="0"/>
                      </a:rPr>
                      <m:t>.</m:t>
                    </m:r>
                  </m:oMath>
                </a14:m>
                <a:endParaRPr lang="en-US" altLang="zh-CN" dirty="0"/>
              </a:p>
              <a:p>
                <a14:m>
                  <m:oMath xmlns:m="http://schemas.openxmlformats.org/officeDocument/2006/math">
                    <m:r>
                      <a:rPr lang="en-US" altLang="zh-CN" i="1">
                        <a:latin typeface="Cambria Math" panose="02040503050406030204" pitchFamily="18" charset="0"/>
                      </a:rPr>
                      <m:t>∃</m:t>
                    </m:r>
                    <m:r>
                      <a:rPr lang="en-US" altLang="zh-CN" i="1">
                        <a:latin typeface="Cambria Math" panose="02040503050406030204" pitchFamily="18" charset="0"/>
                      </a:rPr>
                      <m:t>𝛿</m:t>
                    </m:r>
                    <m:r>
                      <a:rPr lang="en-US" altLang="zh-CN" i="1">
                        <a:latin typeface="Cambria Math" panose="02040503050406030204" pitchFamily="18" charset="0"/>
                      </a:rPr>
                      <m:t>&gt;0 </m:t>
                    </m:r>
                    <m:r>
                      <m:rPr>
                        <m:sty m:val="p"/>
                      </m:rPr>
                      <a:rPr lang="en-US" altLang="zh-CN">
                        <a:latin typeface="Cambria Math" panose="02040503050406030204" pitchFamily="18" charset="0"/>
                      </a:rPr>
                      <m:t>s</m:t>
                    </m:r>
                    <m:r>
                      <a:rPr lang="en-US" altLang="zh-CN">
                        <a:latin typeface="Cambria Math" panose="02040503050406030204" pitchFamily="18" charset="0"/>
                      </a:rPr>
                      <m:t>.</m:t>
                    </m:r>
                    <m:r>
                      <m:rPr>
                        <m:sty m:val="p"/>
                      </m:rPr>
                      <a:rPr lang="en-US" altLang="zh-CN">
                        <a:latin typeface="Cambria Math" panose="02040503050406030204" pitchFamily="18" charset="0"/>
                      </a:rPr>
                      <m:t>t</m:t>
                    </m:r>
                    <m:r>
                      <a:rPr lang="en-US" altLang="zh-CN">
                        <a:latin typeface="Cambria Math" panose="02040503050406030204" pitchFamily="18" charset="0"/>
                      </a:rPr>
                      <m:t>.  </m:t>
                    </m:r>
                    <m:r>
                      <a:rPr lang="en-US" altLang="zh-CN" i="1">
                        <a:latin typeface="Cambria Math" panose="02040503050406030204" pitchFamily="18" charset="0"/>
                      </a:rPr>
                      <m:t>∀</m:t>
                    </m:r>
                    <m:r>
                      <a:rPr lang="en-US" altLang="zh-CN" i="1">
                        <a:latin typeface="Cambria Math" panose="02040503050406030204" pitchFamily="18" charset="0"/>
                      </a:rPr>
                      <m:t>𝑥</m:t>
                    </m:r>
                    <m:r>
                      <a:rPr lang="en-US" altLang="zh-CN" i="1">
                        <a:latin typeface="Cambria Math" panose="02040503050406030204" pitchFamily="18" charset="0"/>
                      </a:rPr>
                      <m:t>∈</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r>
                          <a:rPr lang="en-US" altLang="zh-CN" i="1">
                            <a:latin typeface="Cambria Math" panose="02040503050406030204" pitchFamily="18" charset="0"/>
                          </a:rPr>
                          <m:t>+</m:t>
                        </m:r>
                        <m:r>
                          <a:rPr lang="en-US" altLang="zh-CN" i="1">
                            <a:latin typeface="Cambria Math" panose="02040503050406030204" pitchFamily="18" charset="0"/>
                          </a:rPr>
                          <m:t>𝛿</m:t>
                        </m:r>
                      </m:e>
                    </m:d>
                    <m:r>
                      <a:rPr lang="en-US" altLang="zh-CN" i="1">
                        <a:latin typeface="Cambria Math" panose="02040503050406030204" pitchFamily="18" charset="0"/>
                      </a:rPr>
                      <m:t>,</m:t>
                    </m:r>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r>
                      <a:rPr lang="en-US" altLang="zh-CN" i="1">
                        <a:latin typeface="Cambria Math" panose="02040503050406030204" pitchFamily="18" charset="0"/>
                      </a:rPr>
                      <m:t>≥</m:t>
                    </m:r>
                    <m:r>
                      <a:rPr lang="en-US" altLang="zh-CN" i="1">
                        <a:latin typeface="Cambria Math" panose="02040503050406030204" pitchFamily="18" charset="0"/>
                      </a:rPr>
                      <m:t>𝑓</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e>
                    </m:d>
                    <m:r>
                      <a:rPr lang="en-US" altLang="zh-CN" i="1">
                        <a:latin typeface="Cambria Math" panose="02040503050406030204" pitchFamily="18" charset="0"/>
                        <a:ea typeface="Cambria Math" panose="02040503050406030204" pitchFamily="18" charset="0"/>
                      </a:rPr>
                      <m:t>⟹</m:t>
                    </m:r>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𝑓</m:t>
                        </m:r>
                      </m:e>
                      <m:sub>
                        <m:r>
                          <a:rPr lang="en-US" altLang="zh-CN" i="1">
                            <a:latin typeface="Cambria Math" panose="02040503050406030204" pitchFamily="18" charset="0"/>
                          </a:rPr>
                          <m:t>+</m:t>
                        </m:r>
                      </m:sub>
                      <m:sup>
                        <m:r>
                          <a:rPr lang="en-US" altLang="zh-CN" i="1">
                            <a:latin typeface="Cambria Math" panose="02040503050406030204" pitchFamily="18" charset="0"/>
                          </a:rPr>
                          <m:t>′</m:t>
                        </m:r>
                      </m:sup>
                    </m:sSubSup>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e>
                    </m:d>
                    <m:r>
                      <a:rPr lang="en-US" altLang="zh-CN" i="1">
                        <a:latin typeface="Cambria Math" panose="02040503050406030204" pitchFamily="18" charset="0"/>
                      </a:rPr>
                      <m:t>≥0</m:t>
                    </m:r>
                    <m:r>
                      <a:rPr lang="en-US" altLang="zh-CN">
                        <a:latin typeface="Cambria Math" panose="02040503050406030204" pitchFamily="18" charset="0"/>
                      </a:rPr>
                      <m:t>.</m:t>
                    </m:r>
                  </m:oMath>
                </a14:m>
                <a:endParaRPr lang="en-US" altLang="zh-CN" dirty="0"/>
              </a:p>
              <a:p>
                <a14:m>
                  <m:oMath xmlns:m="http://schemas.openxmlformats.org/officeDocument/2006/math">
                    <m:r>
                      <a:rPr lang="en-US" altLang="zh-CN" i="1">
                        <a:latin typeface="Cambria Math" panose="02040503050406030204" pitchFamily="18" charset="0"/>
                      </a:rPr>
                      <m:t>∃</m:t>
                    </m:r>
                    <m:r>
                      <a:rPr lang="en-US" altLang="zh-CN" i="1">
                        <a:latin typeface="Cambria Math" panose="02040503050406030204" pitchFamily="18" charset="0"/>
                      </a:rPr>
                      <m:t>𝛿</m:t>
                    </m:r>
                    <m:r>
                      <a:rPr lang="en-US" altLang="zh-CN" i="1">
                        <a:latin typeface="Cambria Math" panose="02040503050406030204" pitchFamily="18" charset="0"/>
                      </a:rPr>
                      <m:t>&gt;0 </m:t>
                    </m:r>
                    <m:r>
                      <m:rPr>
                        <m:sty m:val="p"/>
                      </m:rPr>
                      <a:rPr lang="en-US" altLang="zh-CN">
                        <a:latin typeface="Cambria Math" panose="02040503050406030204" pitchFamily="18" charset="0"/>
                      </a:rPr>
                      <m:t>s</m:t>
                    </m:r>
                    <m:r>
                      <a:rPr lang="en-US" altLang="zh-CN">
                        <a:latin typeface="Cambria Math" panose="02040503050406030204" pitchFamily="18" charset="0"/>
                      </a:rPr>
                      <m:t>.</m:t>
                    </m:r>
                    <m:r>
                      <m:rPr>
                        <m:sty m:val="p"/>
                      </m:rPr>
                      <a:rPr lang="en-US" altLang="zh-CN">
                        <a:latin typeface="Cambria Math" panose="02040503050406030204" pitchFamily="18" charset="0"/>
                      </a:rPr>
                      <m:t>t</m:t>
                    </m:r>
                    <m:r>
                      <a:rPr lang="en-US" altLang="zh-CN">
                        <a:latin typeface="Cambria Math" panose="02040503050406030204" pitchFamily="18" charset="0"/>
                      </a:rPr>
                      <m:t>.  </m:t>
                    </m:r>
                    <m:r>
                      <a:rPr lang="en-US" altLang="zh-CN" i="1">
                        <a:latin typeface="Cambria Math" panose="02040503050406030204" pitchFamily="18" charset="0"/>
                      </a:rPr>
                      <m:t>∀</m:t>
                    </m:r>
                    <m:r>
                      <a:rPr lang="en-US" altLang="zh-CN" i="1">
                        <a:latin typeface="Cambria Math" panose="02040503050406030204" pitchFamily="18" charset="0"/>
                      </a:rPr>
                      <m:t>𝑥</m:t>
                    </m:r>
                    <m:r>
                      <a:rPr lang="en-US" altLang="zh-CN" i="1">
                        <a:latin typeface="Cambria Math" panose="02040503050406030204" pitchFamily="18" charset="0"/>
                      </a:rPr>
                      <m:t>∈</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r>
                          <a:rPr lang="en-US" altLang="zh-CN" i="1">
                            <a:latin typeface="Cambria Math" panose="02040503050406030204" pitchFamily="18" charset="0"/>
                          </a:rPr>
                          <m:t>+</m:t>
                        </m:r>
                        <m:r>
                          <a:rPr lang="en-US" altLang="zh-CN" i="1">
                            <a:latin typeface="Cambria Math" panose="02040503050406030204" pitchFamily="18" charset="0"/>
                          </a:rPr>
                          <m:t>𝛿</m:t>
                        </m:r>
                      </m:e>
                    </m:d>
                    <m:r>
                      <a:rPr lang="en-US" altLang="zh-CN" i="1">
                        <a:latin typeface="Cambria Math" panose="02040503050406030204" pitchFamily="18" charset="0"/>
                      </a:rPr>
                      <m:t>,</m:t>
                    </m:r>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r>
                      <a:rPr lang="en-US" altLang="zh-CN" b="0" i="1" smtClean="0">
                        <a:latin typeface="Cambria Math" panose="02040503050406030204" pitchFamily="18" charset="0"/>
                      </a:rPr>
                      <m:t>≤</m:t>
                    </m:r>
                    <m:r>
                      <a:rPr lang="en-US" altLang="zh-CN" i="1">
                        <a:latin typeface="Cambria Math" panose="02040503050406030204" pitchFamily="18" charset="0"/>
                      </a:rPr>
                      <m:t>𝑓</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e>
                    </m:d>
                    <m:r>
                      <a:rPr lang="en-US" altLang="zh-CN" i="1">
                        <a:latin typeface="Cambria Math" panose="02040503050406030204" pitchFamily="18" charset="0"/>
                        <a:ea typeface="Cambria Math" panose="02040503050406030204" pitchFamily="18" charset="0"/>
                      </a:rPr>
                      <m:t>⟹</m:t>
                    </m:r>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𝑓</m:t>
                        </m:r>
                      </m:e>
                      <m:sub>
                        <m:r>
                          <a:rPr lang="en-US" altLang="zh-CN" i="1">
                            <a:latin typeface="Cambria Math" panose="02040503050406030204" pitchFamily="18" charset="0"/>
                          </a:rPr>
                          <m:t>+</m:t>
                        </m:r>
                      </m:sub>
                      <m:sup>
                        <m:r>
                          <a:rPr lang="en-US" altLang="zh-CN" i="1">
                            <a:latin typeface="Cambria Math" panose="02040503050406030204" pitchFamily="18" charset="0"/>
                          </a:rPr>
                          <m:t>′</m:t>
                        </m:r>
                      </m:sup>
                    </m:sSubSup>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e>
                    </m:d>
                    <m:r>
                      <a:rPr lang="en-US" altLang="zh-CN" b="0" i="1" smtClean="0">
                        <a:latin typeface="Cambria Math" panose="02040503050406030204" pitchFamily="18" charset="0"/>
                      </a:rPr>
                      <m:t>≤</m:t>
                    </m:r>
                    <m:r>
                      <a:rPr lang="en-US" altLang="zh-CN" i="1">
                        <a:latin typeface="Cambria Math" panose="02040503050406030204" pitchFamily="18" charset="0"/>
                      </a:rPr>
                      <m:t>0</m:t>
                    </m:r>
                    <m:r>
                      <a:rPr lang="en-US" altLang="zh-CN">
                        <a:latin typeface="Cambria Math" panose="02040503050406030204" pitchFamily="18" charset="0"/>
                      </a:rPr>
                      <m:t>.</m:t>
                    </m:r>
                  </m:oMath>
                </a14:m>
                <a:endParaRPr lang="en-US" altLang="zh-CN" dirty="0" smtClean="0"/>
              </a:p>
              <a:p>
                <a14:m>
                  <m:oMath xmlns:m="http://schemas.openxmlformats.org/officeDocument/2006/math">
                    <m:r>
                      <a:rPr lang="en-US" altLang="zh-CN" i="1">
                        <a:latin typeface="Cambria Math" panose="02040503050406030204" pitchFamily="18" charset="0"/>
                      </a:rPr>
                      <m:t>∃</m:t>
                    </m:r>
                    <m:r>
                      <a:rPr lang="en-US" altLang="zh-CN" i="1">
                        <a:latin typeface="Cambria Math" panose="02040503050406030204" pitchFamily="18" charset="0"/>
                      </a:rPr>
                      <m:t>𝛿</m:t>
                    </m:r>
                    <m:r>
                      <a:rPr lang="en-US" altLang="zh-CN" i="1">
                        <a:latin typeface="Cambria Math" panose="02040503050406030204" pitchFamily="18" charset="0"/>
                      </a:rPr>
                      <m:t>&gt;0 </m:t>
                    </m:r>
                    <m:r>
                      <m:rPr>
                        <m:sty m:val="p"/>
                      </m:rPr>
                      <a:rPr lang="en-US" altLang="zh-CN">
                        <a:latin typeface="Cambria Math" panose="02040503050406030204" pitchFamily="18" charset="0"/>
                      </a:rPr>
                      <m:t>s</m:t>
                    </m:r>
                    <m:r>
                      <a:rPr lang="en-US" altLang="zh-CN">
                        <a:latin typeface="Cambria Math" panose="02040503050406030204" pitchFamily="18" charset="0"/>
                      </a:rPr>
                      <m:t>.</m:t>
                    </m:r>
                    <m:r>
                      <m:rPr>
                        <m:sty m:val="p"/>
                      </m:rPr>
                      <a:rPr lang="en-US" altLang="zh-CN">
                        <a:latin typeface="Cambria Math" panose="02040503050406030204" pitchFamily="18" charset="0"/>
                      </a:rPr>
                      <m:t>t</m:t>
                    </m:r>
                    <m:r>
                      <a:rPr lang="en-US" altLang="zh-CN">
                        <a:latin typeface="Cambria Math" panose="02040503050406030204" pitchFamily="18" charset="0"/>
                      </a:rPr>
                      <m:t>.  </m:t>
                    </m:r>
                    <m:r>
                      <a:rPr lang="en-US" altLang="zh-CN" i="1">
                        <a:latin typeface="Cambria Math" panose="02040503050406030204" pitchFamily="18" charset="0"/>
                      </a:rPr>
                      <m:t>∀</m:t>
                    </m:r>
                    <m:r>
                      <a:rPr lang="en-US" altLang="zh-CN" i="1">
                        <a:latin typeface="Cambria Math" panose="02040503050406030204" pitchFamily="18" charset="0"/>
                      </a:rPr>
                      <m:t>𝑥</m:t>
                    </m:r>
                    <m:r>
                      <a:rPr lang="en-US" altLang="zh-CN" i="1">
                        <a:latin typeface="Cambria Math" panose="02040503050406030204" pitchFamily="18" charset="0"/>
                      </a:rPr>
                      <m:t>∈</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r>
                          <a:rPr lang="en-US" altLang="zh-CN" i="1">
                            <a:latin typeface="Cambria Math" panose="02040503050406030204" pitchFamily="18" charset="0"/>
                          </a:rPr>
                          <m:t>+</m:t>
                        </m:r>
                        <m:r>
                          <a:rPr lang="en-US" altLang="zh-CN" i="1">
                            <a:latin typeface="Cambria Math" panose="02040503050406030204" pitchFamily="18" charset="0"/>
                          </a:rPr>
                          <m:t>𝛿</m:t>
                        </m:r>
                      </m:e>
                    </m:d>
                    <m:r>
                      <a:rPr lang="en-US" altLang="zh-CN" i="1">
                        <a:latin typeface="Cambria Math" panose="02040503050406030204" pitchFamily="18" charset="0"/>
                      </a:rPr>
                      <m:t>,</m:t>
                    </m:r>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r>
                      <a:rPr lang="en-US" altLang="zh-CN" i="1">
                        <a:latin typeface="Cambria Math" panose="02040503050406030204" pitchFamily="18" charset="0"/>
                      </a:rPr>
                      <m:t>≥</m:t>
                    </m:r>
                    <m:r>
                      <a:rPr lang="en-US" altLang="zh-CN" i="1">
                        <a:latin typeface="Cambria Math" panose="02040503050406030204" pitchFamily="18" charset="0"/>
                      </a:rPr>
                      <m:t>𝑓</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e>
                    </m:d>
                    <m:r>
                      <a:rPr lang="en-US" altLang="zh-CN" i="1">
                        <a:latin typeface="Cambria Math" panose="02040503050406030204" pitchFamily="18" charset="0"/>
                        <a:ea typeface="Cambria Math" panose="02040503050406030204" pitchFamily="18" charset="0"/>
                      </a:rPr>
                      <m:t>⟹</m:t>
                    </m:r>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𝑓</m:t>
                        </m:r>
                      </m:e>
                      <m:sub>
                        <m:r>
                          <a:rPr lang="en-US" altLang="zh-CN" i="1">
                            <a:latin typeface="Cambria Math" panose="02040503050406030204" pitchFamily="18" charset="0"/>
                          </a:rPr>
                          <m:t>+</m:t>
                        </m:r>
                      </m:sub>
                      <m:sup>
                        <m:r>
                          <a:rPr lang="en-US" altLang="zh-CN" i="1">
                            <a:latin typeface="Cambria Math" panose="02040503050406030204" pitchFamily="18" charset="0"/>
                          </a:rPr>
                          <m:t>′</m:t>
                        </m:r>
                      </m:sup>
                    </m:sSubSup>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e>
                    </m:d>
                    <m:r>
                      <a:rPr lang="en-US" altLang="zh-CN" b="0" i="1" smtClean="0">
                        <a:latin typeface="Cambria Math" panose="02040503050406030204" pitchFamily="18" charset="0"/>
                      </a:rPr>
                      <m:t>≤</m:t>
                    </m:r>
                    <m:r>
                      <a:rPr lang="en-US" altLang="zh-CN" i="1">
                        <a:latin typeface="Cambria Math" panose="02040503050406030204" pitchFamily="18" charset="0"/>
                      </a:rPr>
                      <m:t>0</m:t>
                    </m:r>
                    <m:r>
                      <a:rPr lang="en-US" altLang="zh-CN">
                        <a:latin typeface="Cambria Math" panose="02040503050406030204" pitchFamily="18" charset="0"/>
                      </a:rPr>
                      <m:t>.</m:t>
                    </m:r>
                  </m:oMath>
                </a14:m>
                <a:endParaRPr lang="en-US" altLang="zh-CN" dirty="0"/>
              </a:p>
              <a:p>
                <a14:m>
                  <m:oMath xmlns:m="http://schemas.openxmlformats.org/officeDocument/2006/math">
                    <m:r>
                      <a:rPr lang="en-US" altLang="zh-CN" i="1">
                        <a:latin typeface="Cambria Math" panose="02040503050406030204" pitchFamily="18" charset="0"/>
                      </a:rPr>
                      <m:t>∃</m:t>
                    </m:r>
                    <m:r>
                      <a:rPr lang="en-US" altLang="zh-CN" i="1">
                        <a:latin typeface="Cambria Math" panose="02040503050406030204" pitchFamily="18" charset="0"/>
                      </a:rPr>
                      <m:t>𝛿</m:t>
                    </m:r>
                    <m:r>
                      <a:rPr lang="en-US" altLang="zh-CN" i="1">
                        <a:latin typeface="Cambria Math" panose="02040503050406030204" pitchFamily="18" charset="0"/>
                      </a:rPr>
                      <m:t>&gt;0 </m:t>
                    </m:r>
                    <m:r>
                      <m:rPr>
                        <m:sty m:val="p"/>
                      </m:rPr>
                      <a:rPr lang="en-US" altLang="zh-CN">
                        <a:latin typeface="Cambria Math" panose="02040503050406030204" pitchFamily="18" charset="0"/>
                      </a:rPr>
                      <m:t>s</m:t>
                    </m:r>
                    <m:r>
                      <a:rPr lang="en-US" altLang="zh-CN">
                        <a:latin typeface="Cambria Math" panose="02040503050406030204" pitchFamily="18" charset="0"/>
                      </a:rPr>
                      <m:t>.</m:t>
                    </m:r>
                    <m:r>
                      <m:rPr>
                        <m:sty m:val="p"/>
                      </m:rPr>
                      <a:rPr lang="en-US" altLang="zh-CN">
                        <a:latin typeface="Cambria Math" panose="02040503050406030204" pitchFamily="18" charset="0"/>
                      </a:rPr>
                      <m:t>t</m:t>
                    </m:r>
                    <m:r>
                      <a:rPr lang="en-US" altLang="zh-CN">
                        <a:latin typeface="Cambria Math" panose="02040503050406030204" pitchFamily="18" charset="0"/>
                      </a:rPr>
                      <m:t>.  </m:t>
                    </m:r>
                    <m:r>
                      <a:rPr lang="en-US" altLang="zh-CN" i="1">
                        <a:latin typeface="Cambria Math" panose="02040503050406030204" pitchFamily="18" charset="0"/>
                      </a:rPr>
                      <m:t>∀</m:t>
                    </m:r>
                    <m:r>
                      <a:rPr lang="en-US" altLang="zh-CN" i="1">
                        <a:latin typeface="Cambria Math" panose="02040503050406030204" pitchFamily="18" charset="0"/>
                      </a:rPr>
                      <m:t>𝑥</m:t>
                    </m:r>
                    <m:r>
                      <a:rPr lang="en-US" altLang="zh-CN" i="1">
                        <a:latin typeface="Cambria Math" panose="02040503050406030204" pitchFamily="18" charset="0"/>
                      </a:rPr>
                      <m:t>∈</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r>
                          <a:rPr lang="en-US" altLang="zh-CN" i="1">
                            <a:latin typeface="Cambria Math" panose="02040503050406030204" pitchFamily="18" charset="0"/>
                          </a:rPr>
                          <m:t>+</m:t>
                        </m:r>
                        <m:r>
                          <a:rPr lang="en-US" altLang="zh-CN" i="1">
                            <a:latin typeface="Cambria Math" panose="02040503050406030204" pitchFamily="18" charset="0"/>
                          </a:rPr>
                          <m:t>𝛿</m:t>
                        </m:r>
                      </m:e>
                    </m:d>
                    <m:r>
                      <a:rPr lang="en-US" altLang="zh-CN" i="1">
                        <a:latin typeface="Cambria Math" panose="02040503050406030204" pitchFamily="18" charset="0"/>
                      </a:rPr>
                      <m:t>,</m:t>
                    </m:r>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r>
                      <a:rPr lang="en-US" altLang="zh-CN" b="0" i="1" smtClean="0">
                        <a:latin typeface="Cambria Math" panose="02040503050406030204" pitchFamily="18" charset="0"/>
                      </a:rPr>
                      <m:t>≤</m:t>
                    </m:r>
                    <m:r>
                      <a:rPr lang="en-US" altLang="zh-CN" i="1">
                        <a:latin typeface="Cambria Math" panose="02040503050406030204" pitchFamily="18" charset="0"/>
                      </a:rPr>
                      <m:t>𝑓</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e>
                    </m:d>
                    <m:r>
                      <a:rPr lang="en-US" altLang="zh-CN" i="1">
                        <a:latin typeface="Cambria Math" panose="02040503050406030204" pitchFamily="18" charset="0"/>
                        <a:ea typeface="Cambria Math" panose="02040503050406030204" pitchFamily="18" charset="0"/>
                      </a:rPr>
                      <m:t>⟹</m:t>
                    </m:r>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𝑓</m:t>
                        </m:r>
                      </m:e>
                      <m:sub>
                        <m:r>
                          <a:rPr lang="en-US" altLang="zh-CN" i="1">
                            <a:latin typeface="Cambria Math" panose="02040503050406030204" pitchFamily="18" charset="0"/>
                          </a:rPr>
                          <m:t>+</m:t>
                        </m:r>
                      </m:sub>
                      <m:sup>
                        <m:r>
                          <a:rPr lang="en-US" altLang="zh-CN" i="1">
                            <a:latin typeface="Cambria Math" panose="02040503050406030204" pitchFamily="18" charset="0"/>
                          </a:rPr>
                          <m:t>′</m:t>
                        </m:r>
                      </m:sup>
                    </m:sSubSup>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e>
                    </m:d>
                    <m:r>
                      <a:rPr lang="en-US" altLang="zh-CN" b="0" i="1" smtClean="0">
                        <a:latin typeface="Cambria Math" panose="02040503050406030204" pitchFamily="18" charset="0"/>
                      </a:rPr>
                      <m:t>≥</m:t>
                    </m:r>
                    <m:r>
                      <a:rPr lang="en-US" altLang="zh-CN" i="1">
                        <a:latin typeface="Cambria Math" panose="02040503050406030204" pitchFamily="18" charset="0"/>
                      </a:rPr>
                      <m:t>0</m:t>
                    </m:r>
                    <m:r>
                      <a:rPr lang="en-US" altLang="zh-CN">
                        <a:latin typeface="Cambria Math" panose="02040503050406030204" pitchFamily="18" charset="0"/>
                      </a:rPr>
                      <m:t>.</m:t>
                    </m:r>
                  </m:oMath>
                </a14:m>
                <a:endParaRPr lang="en-US" altLang="zh-CN" dirty="0" smtClean="0"/>
              </a:p>
            </p:txBody>
          </p:sp>
        </mc:Choice>
        <mc:Fallback>
          <p:sp>
            <p:nvSpPr>
              <p:cNvPr id="4" name="文本占位符 3"/>
              <p:cNvSpPr>
                <a:spLocks noGrp="1" noRot="1" noChangeAspect="1" noMove="1" noResize="1" noEditPoints="1" noAdjustHandles="1" noChangeArrowheads="1" noChangeShapeType="1" noTextEdit="1"/>
              </p:cNvSpPr>
              <p:nvPr>
                <p:ph type="body" sz="quarter" idx="10"/>
              </p:nvPr>
            </p:nvSpPr>
            <p:spPr>
              <a:blipFill>
                <a:blip r:embed="rId2"/>
                <a:stretch>
                  <a:fillRect l="-734" t="-1285" b="-303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539751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fade">
                                      <p:cBhvr>
                                        <p:cTn id="32" dur="500"/>
                                        <p:tgtEl>
                                          <p:spTgt spid="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Effect transition="in" filter="fade">
                                      <p:cBhvr>
                                        <p:cTn id="37" dur="500"/>
                                        <p:tgtEl>
                                          <p:spTgt spid="4">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4">
                                            <p:txEl>
                                              <p:pRg st="7" end="7"/>
                                            </p:txEl>
                                          </p:spTgt>
                                        </p:tgtEl>
                                        <p:attrNameLst>
                                          <p:attrName>style.visibility</p:attrName>
                                        </p:attrNameLst>
                                      </p:cBhvr>
                                      <p:to>
                                        <p:strVal val="visible"/>
                                      </p:to>
                                    </p:set>
                                    <p:animEffect transition="in" filter="fade">
                                      <p:cBhvr>
                                        <p:cTn id="42" dur="500"/>
                                        <p:tgtEl>
                                          <p:spTgt spid="4">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4">
                                            <p:txEl>
                                              <p:pRg st="8" end="8"/>
                                            </p:txEl>
                                          </p:spTgt>
                                        </p:tgtEl>
                                        <p:attrNameLst>
                                          <p:attrName>style.visibility</p:attrName>
                                        </p:attrNameLst>
                                      </p:cBhvr>
                                      <p:to>
                                        <p:strVal val="visible"/>
                                      </p:to>
                                    </p:set>
                                    <p:animEffect transition="in" filter="fade">
                                      <p:cBhvr>
                                        <p:cTn id="47" dur="500"/>
                                        <p:tgtEl>
                                          <p:spTgt spid="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文本占位符 3"/>
              <p:cNvSpPr>
                <a:spLocks noGrp="1"/>
              </p:cNvSpPr>
              <p:nvPr>
                <p:ph type="body" sz="quarter" idx="10"/>
              </p:nvPr>
            </p:nvSpPr>
            <p:spPr/>
            <p:txBody>
              <a:bodyPr>
                <a:normAutofit fontScale="77500" lnSpcReduction="20000"/>
              </a:bodyPr>
              <a:lstStyle/>
              <a:p>
                <a:r>
                  <a:rPr lang="zh-CN" altLang="en-US" dirty="0" smtClean="0">
                    <a:solidFill>
                      <a:srgbClr val="0000FF"/>
                    </a:solidFill>
                  </a:rPr>
                  <a:t>例 </a:t>
                </a:r>
                <a:r>
                  <a:rPr lang="zh-CN" altLang="en-US" dirty="0" smtClean="0"/>
                  <a:t>如果函数 </a:t>
                </a:r>
                <a14:m>
                  <m:oMath xmlns:m="http://schemas.openxmlformats.org/officeDocument/2006/math">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oMath>
                </a14:m>
                <a:r>
                  <a:rPr lang="zh-CN" altLang="en-US" dirty="0" smtClean="0"/>
                  <a:t> 在 </a:t>
                </a:r>
                <a14:m>
                  <m:oMath xmlns:m="http://schemas.openxmlformats.org/officeDocument/2006/math">
                    <m:r>
                      <a:rPr lang="en-US" altLang="zh-CN" b="0" i="1" smtClean="0">
                        <a:latin typeface="Cambria Math" panose="02040503050406030204" pitchFamily="18" charset="0"/>
                      </a:rPr>
                      <m:t>𝑥</m:t>
                    </m:r>
                    <m:r>
                      <a:rPr lang="en-US" altLang="zh-CN" b="0" i="1" smtClean="0">
                        <a:latin typeface="Cambria Math" panose="02040503050406030204" pitchFamily="18" charset="0"/>
                      </a:rPr>
                      <m:t>=0</m:t>
                    </m:r>
                  </m:oMath>
                </a14:m>
                <a:r>
                  <a:rPr lang="zh-CN" altLang="en-US" dirty="0" smtClean="0"/>
                  <a:t> 处可导</a:t>
                </a:r>
                <a:r>
                  <a:rPr lang="en-US" altLang="zh-CN" dirty="0" smtClean="0"/>
                  <a:t>, </a:t>
                </a:r>
                <a:r>
                  <a:rPr lang="zh-CN" altLang="en-US" dirty="0" smtClean="0"/>
                  <a:t>且 </a:t>
                </a:r>
                <a14:m>
                  <m:oMath xmlns:m="http://schemas.openxmlformats.org/officeDocument/2006/math">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0</m:t>
                        </m:r>
                      </m:e>
                    </m:d>
                    <m:r>
                      <a:rPr lang="en-US" altLang="zh-CN" b="0" i="1" smtClean="0">
                        <a:latin typeface="Cambria Math" panose="02040503050406030204" pitchFamily="18" charset="0"/>
                      </a:rPr>
                      <m:t>=0</m:t>
                    </m:r>
                  </m:oMath>
                </a14:m>
                <a:r>
                  <a:rPr lang="en-US" altLang="zh-CN" dirty="0" smtClean="0"/>
                  <a:t>, </a:t>
                </a:r>
                <a:r>
                  <a:rPr lang="zh-CN" altLang="en-US" dirty="0" smtClean="0"/>
                  <a:t>则 </a:t>
                </a:r>
                <a14:m>
                  <m:oMath xmlns:m="http://schemas.openxmlformats.org/officeDocument/2006/math">
                    <m:limLow>
                      <m:limLowPr>
                        <m:ctrlPr>
                          <a:rPr lang="en-US" altLang="zh-CN" sz="2800" i="1">
                            <a:latin typeface="Cambria Math" panose="02040503050406030204" pitchFamily="18" charset="0"/>
                          </a:rPr>
                        </m:ctrlPr>
                      </m:limLowPr>
                      <m:e>
                        <m:r>
                          <m:rPr>
                            <m:sty m:val="p"/>
                          </m:rPr>
                          <a:rPr lang="en-US" altLang="zh-CN" sz="2800">
                            <a:latin typeface="Cambria Math" panose="02040503050406030204" pitchFamily="18" charset="0"/>
                          </a:rPr>
                          <m:t>lim</m:t>
                        </m:r>
                      </m:e>
                      <m:lim>
                        <m:r>
                          <a:rPr lang="en-US" altLang="zh-CN" sz="2800" b="0" i="1" smtClean="0">
                            <a:latin typeface="Cambria Math" panose="02040503050406030204" pitchFamily="18" charset="0"/>
                          </a:rPr>
                          <m:t>𝑥</m:t>
                        </m:r>
                        <m:r>
                          <a:rPr lang="en-US" altLang="zh-CN" sz="2800" b="0" i="1" smtClean="0">
                            <a:latin typeface="Cambria Math" panose="02040503050406030204" pitchFamily="18" charset="0"/>
                          </a:rPr>
                          <m:t>→0</m:t>
                        </m:r>
                      </m:lim>
                    </m:limLow>
                    <m:f>
                      <m:fPr>
                        <m:ctrlPr>
                          <a:rPr lang="en-US" altLang="zh-CN" sz="2800" b="0" i="1" smtClean="0">
                            <a:latin typeface="Cambria Math" panose="02040503050406030204" pitchFamily="18" charset="0"/>
                          </a:rPr>
                        </m:ctrlPr>
                      </m:fPr>
                      <m:num>
                        <m:sSup>
                          <m:sSupPr>
                            <m:ctrlPr>
                              <a:rPr lang="en-US" altLang="zh-CN" sz="2800" b="0" i="1" smtClean="0">
                                <a:latin typeface="Cambria Math" panose="02040503050406030204" pitchFamily="18" charset="0"/>
                              </a:rPr>
                            </m:ctrlPr>
                          </m:sSupPr>
                          <m:e>
                            <m:r>
                              <a:rPr lang="en-US" altLang="zh-CN" sz="2800" b="0" i="1" smtClean="0">
                                <a:latin typeface="Cambria Math" panose="02040503050406030204" pitchFamily="18" charset="0"/>
                              </a:rPr>
                              <m:t>𝑥</m:t>
                            </m:r>
                          </m:e>
                          <m:sup>
                            <m:r>
                              <a:rPr lang="en-US" altLang="zh-CN" sz="2800" b="0" i="1" smtClean="0">
                                <a:latin typeface="Cambria Math" panose="02040503050406030204" pitchFamily="18" charset="0"/>
                              </a:rPr>
                              <m:t>2</m:t>
                            </m:r>
                          </m:sup>
                        </m:sSup>
                        <m:r>
                          <a:rPr lang="en-US" altLang="zh-CN" sz="2800" b="0" i="1" smtClean="0">
                            <a:latin typeface="Cambria Math" panose="02040503050406030204" pitchFamily="18" charset="0"/>
                          </a:rPr>
                          <m:t>𝑓</m:t>
                        </m:r>
                        <m:d>
                          <m:dPr>
                            <m:ctrlPr>
                              <a:rPr lang="en-US" altLang="zh-CN" sz="2800" b="0" i="1" smtClean="0">
                                <a:latin typeface="Cambria Math" panose="02040503050406030204" pitchFamily="18" charset="0"/>
                              </a:rPr>
                            </m:ctrlPr>
                          </m:dPr>
                          <m:e>
                            <m:r>
                              <a:rPr lang="en-US" altLang="zh-CN" sz="2800" b="0" i="1" smtClean="0">
                                <a:latin typeface="Cambria Math" panose="02040503050406030204" pitchFamily="18" charset="0"/>
                              </a:rPr>
                              <m:t>𝑥</m:t>
                            </m:r>
                          </m:e>
                        </m:d>
                        <m:r>
                          <a:rPr lang="en-US" altLang="zh-CN" sz="2800" b="0" i="1" smtClean="0">
                            <a:latin typeface="Cambria Math" panose="02040503050406030204" pitchFamily="18" charset="0"/>
                          </a:rPr>
                          <m:t>−2</m:t>
                        </m:r>
                        <m:r>
                          <a:rPr lang="en-US" altLang="zh-CN" sz="2800" b="0" i="1" smtClean="0">
                            <a:latin typeface="Cambria Math" panose="02040503050406030204" pitchFamily="18" charset="0"/>
                          </a:rPr>
                          <m:t>𝑓</m:t>
                        </m:r>
                        <m:d>
                          <m:dPr>
                            <m:ctrlPr>
                              <a:rPr lang="en-US" altLang="zh-CN" sz="2800" b="0" i="1" smtClean="0">
                                <a:latin typeface="Cambria Math" panose="02040503050406030204" pitchFamily="18" charset="0"/>
                              </a:rPr>
                            </m:ctrlPr>
                          </m:dPr>
                          <m:e>
                            <m:sSup>
                              <m:sSupPr>
                                <m:ctrlPr>
                                  <a:rPr lang="en-US" altLang="zh-CN" sz="2800" b="0" i="1" smtClean="0">
                                    <a:latin typeface="Cambria Math" panose="02040503050406030204" pitchFamily="18" charset="0"/>
                                  </a:rPr>
                                </m:ctrlPr>
                              </m:sSupPr>
                              <m:e>
                                <m:r>
                                  <a:rPr lang="en-US" altLang="zh-CN" sz="2800" b="0" i="1" smtClean="0">
                                    <a:latin typeface="Cambria Math" panose="02040503050406030204" pitchFamily="18" charset="0"/>
                                  </a:rPr>
                                  <m:t>𝑥</m:t>
                                </m:r>
                              </m:e>
                              <m:sup>
                                <m:r>
                                  <a:rPr lang="en-US" altLang="zh-CN" sz="2800" b="0" i="1" smtClean="0">
                                    <a:latin typeface="Cambria Math" panose="02040503050406030204" pitchFamily="18" charset="0"/>
                                  </a:rPr>
                                  <m:t>3</m:t>
                                </m:r>
                              </m:sup>
                            </m:sSup>
                          </m:e>
                        </m:d>
                      </m:num>
                      <m:den>
                        <m:sSup>
                          <m:sSupPr>
                            <m:ctrlPr>
                              <a:rPr lang="en-US" altLang="zh-CN" sz="2800" b="0" i="1" smtClean="0">
                                <a:latin typeface="Cambria Math" panose="02040503050406030204" pitchFamily="18" charset="0"/>
                              </a:rPr>
                            </m:ctrlPr>
                          </m:sSupPr>
                          <m:e>
                            <m:r>
                              <a:rPr lang="en-US" altLang="zh-CN" sz="2800" b="0" i="1" smtClean="0">
                                <a:latin typeface="Cambria Math" panose="02040503050406030204" pitchFamily="18" charset="0"/>
                              </a:rPr>
                              <m:t>𝑥</m:t>
                            </m:r>
                          </m:e>
                          <m:sup>
                            <m:r>
                              <a:rPr lang="en-US" altLang="zh-CN" sz="2800" b="0" i="1" smtClean="0">
                                <a:latin typeface="Cambria Math" panose="02040503050406030204" pitchFamily="18" charset="0"/>
                              </a:rPr>
                              <m:t>3</m:t>
                            </m:r>
                          </m:sup>
                        </m:sSup>
                      </m:den>
                    </m:f>
                    <m:r>
                      <a:rPr lang="en-US" altLang="zh-CN" sz="2800" b="0" i="1" smtClean="0">
                        <a:latin typeface="Cambria Math" panose="02040503050406030204" pitchFamily="18" charset="0"/>
                      </a:rPr>
                      <m:t>=</m:t>
                    </m:r>
                  </m:oMath>
                </a14:m>
                <a:r>
                  <a:rPr lang="en-US" altLang="zh-CN" dirty="0" smtClean="0"/>
                  <a:t>(  ).</a:t>
                </a:r>
              </a:p>
              <a:p>
                <a:r>
                  <a:rPr lang="en-US" altLang="zh-CN" dirty="0" smtClean="0"/>
                  <a:t>(A) </a:t>
                </a:r>
                <a14:m>
                  <m:oMath xmlns:m="http://schemas.openxmlformats.org/officeDocument/2006/math">
                    <m:r>
                      <a:rPr lang="en-US" altLang="zh-CN" b="0" i="1" smtClean="0">
                        <a:latin typeface="Cambria Math" panose="02040503050406030204" pitchFamily="18" charset="0"/>
                      </a:rPr>
                      <m:t>−2</m:t>
                    </m:r>
                    <m:r>
                      <a:rPr lang="en-US" altLang="zh-CN" b="0" i="1" smtClean="0">
                        <a:latin typeface="Cambria Math" panose="02040503050406030204" pitchFamily="18" charset="0"/>
                      </a:rPr>
                      <m:t>𝑓</m:t>
                    </m:r>
                    <m:r>
                      <a:rPr lang="en-US" altLang="zh-CN" b="0" i="1" smtClean="0">
                        <a:latin typeface="Cambria Math" panose="02040503050406030204" pitchFamily="18" charset="0"/>
                      </a:rPr>
                      <m:t>′(0)</m:t>
                    </m:r>
                  </m:oMath>
                </a14:m>
                <a:r>
                  <a:rPr lang="en-US" altLang="zh-CN" dirty="0"/>
                  <a:t> </a:t>
                </a:r>
                <a:r>
                  <a:rPr lang="en-US" altLang="zh-CN" dirty="0" smtClean="0"/>
                  <a:t>  (B) </a:t>
                </a:r>
                <a14:m>
                  <m:oMath xmlns:m="http://schemas.openxmlformats.org/officeDocument/2006/math">
                    <m:r>
                      <a:rPr lang="en-US" altLang="zh-CN" i="1">
                        <a:latin typeface="Cambria Math" panose="02040503050406030204" pitchFamily="18" charset="0"/>
                      </a:rPr>
                      <m:t>−</m:t>
                    </m:r>
                    <m:r>
                      <a:rPr lang="en-US" altLang="zh-CN" i="1">
                        <a:latin typeface="Cambria Math" panose="02040503050406030204" pitchFamily="18" charset="0"/>
                      </a:rPr>
                      <m:t>𝑓</m:t>
                    </m:r>
                    <m:r>
                      <a:rPr lang="en-US" altLang="zh-CN" i="1">
                        <a:latin typeface="Cambria Math" panose="02040503050406030204" pitchFamily="18" charset="0"/>
                      </a:rPr>
                      <m:t>′(0)</m:t>
                    </m:r>
                  </m:oMath>
                </a14:m>
                <a:r>
                  <a:rPr lang="en-US" altLang="zh-CN" dirty="0"/>
                  <a:t> </a:t>
                </a:r>
                <a:r>
                  <a:rPr lang="en-US" altLang="zh-CN" dirty="0" smtClean="0"/>
                  <a:t>  (C) </a:t>
                </a:r>
                <a14:m>
                  <m:oMath xmlns:m="http://schemas.openxmlformats.org/officeDocument/2006/math">
                    <m:r>
                      <a:rPr lang="en-US" altLang="zh-CN" i="1">
                        <a:latin typeface="Cambria Math" panose="02040503050406030204" pitchFamily="18" charset="0"/>
                      </a:rPr>
                      <m:t>𝑓</m:t>
                    </m:r>
                    <m:r>
                      <a:rPr lang="en-US" altLang="zh-CN" i="1">
                        <a:latin typeface="Cambria Math" panose="02040503050406030204" pitchFamily="18" charset="0"/>
                      </a:rPr>
                      <m:t>′(0)</m:t>
                    </m:r>
                  </m:oMath>
                </a14:m>
                <a:r>
                  <a:rPr lang="en-US" altLang="zh-CN" dirty="0"/>
                  <a:t> </a:t>
                </a:r>
                <a:r>
                  <a:rPr lang="en-US" altLang="zh-CN" dirty="0" smtClean="0"/>
                  <a:t>  (D) </a:t>
                </a:r>
                <a14:m>
                  <m:oMath xmlns:m="http://schemas.openxmlformats.org/officeDocument/2006/math">
                    <m:r>
                      <a:rPr lang="en-US" altLang="zh-CN" b="0" i="1" smtClean="0">
                        <a:latin typeface="Cambria Math" panose="02040503050406030204" pitchFamily="18" charset="0"/>
                      </a:rPr>
                      <m:t>0</m:t>
                    </m:r>
                  </m:oMath>
                </a14:m>
                <a:endParaRPr lang="en-US" altLang="zh-CN" dirty="0" smtClean="0"/>
              </a:p>
              <a:p>
                <a:r>
                  <a:rPr lang="zh-CN" altLang="en-US" dirty="0" smtClean="0">
                    <a:solidFill>
                      <a:srgbClr val="0000FF"/>
                    </a:solidFill>
                  </a:rPr>
                  <a:t>分析 </a:t>
                </a:r>
                <a:r>
                  <a:rPr lang="zh-CN" altLang="en-US" dirty="0" smtClean="0"/>
                  <a:t>我们在极限 </a:t>
                </a:r>
                <a14:m>
                  <m:oMath xmlns:m="http://schemas.openxmlformats.org/officeDocument/2006/math">
                    <m:sSup>
                      <m:sSupPr>
                        <m:ctrlPr>
                          <a:rPr lang="en-US" altLang="zh-CN" i="1">
                            <a:latin typeface="Cambria Math" panose="02040503050406030204" pitchFamily="18" charset="0"/>
                          </a:rPr>
                        </m:ctrlPr>
                      </m:sSupPr>
                      <m:e>
                        <m:r>
                          <a:rPr lang="en-US" altLang="zh-CN" i="1">
                            <a:latin typeface="Cambria Math" panose="02040503050406030204" pitchFamily="18" charset="0"/>
                          </a:rPr>
                          <m:t>𝑓</m:t>
                        </m:r>
                      </m:e>
                      <m:sup>
                        <m:r>
                          <a:rPr lang="en-US" altLang="zh-CN" i="1">
                            <a:latin typeface="Cambria Math" panose="02040503050406030204" pitchFamily="18" charset="0"/>
                          </a:rPr>
                          <m:t>′</m:t>
                        </m:r>
                      </m:sup>
                    </m:sSup>
                    <m:d>
                      <m:dPr>
                        <m:ctrlPr>
                          <a:rPr lang="en-US" altLang="zh-CN" i="1">
                            <a:latin typeface="Cambria Math" panose="02040503050406030204" pitchFamily="18" charset="0"/>
                          </a:rPr>
                        </m:ctrlPr>
                      </m:dPr>
                      <m:e>
                        <m:r>
                          <a:rPr lang="en-US" altLang="zh-CN" i="1">
                            <a:latin typeface="Cambria Math" panose="02040503050406030204" pitchFamily="18" charset="0"/>
                          </a:rPr>
                          <m:t>0</m:t>
                        </m:r>
                      </m:e>
                    </m:d>
                    <m:r>
                      <a:rPr lang="en-US" altLang="zh-CN" i="1">
                        <a:latin typeface="Cambria Math" panose="02040503050406030204" pitchFamily="18" charset="0"/>
                      </a:rPr>
                      <m:t>=</m:t>
                    </m:r>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lim</m:t>
                        </m:r>
                      </m:e>
                      <m:lim>
                        <m:r>
                          <a:rPr lang="en-US" altLang="zh-CN" i="1">
                            <a:latin typeface="Cambria Math" panose="02040503050406030204" pitchFamily="18" charset="0"/>
                          </a:rPr>
                          <m:t>𝑥</m:t>
                        </m:r>
                        <m:r>
                          <a:rPr lang="en-US" altLang="zh-CN" i="1">
                            <a:latin typeface="Cambria Math" panose="02040503050406030204" pitchFamily="18" charset="0"/>
                          </a:rPr>
                          <m:t>→0</m:t>
                        </m:r>
                      </m:lim>
                    </m:limLow>
                    <m:f>
                      <m:fPr>
                        <m:ctrlPr>
                          <a:rPr lang="en-US" altLang="zh-CN" i="1">
                            <a:latin typeface="Cambria Math" panose="02040503050406030204" pitchFamily="18" charset="0"/>
                          </a:rPr>
                        </m:ctrlPr>
                      </m:fPr>
                      <m:num>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r>
                          <a:rPr lang="en-US" altLang="zh-CN" i="1">
                            <a:latin typeface="Cambria Math" panose="02040503050406030204" pitchFamily="18" charset="0"/>
                          </a:rPr>
                          <m:t>−</m:t>
                        </m:r>
                        <m:r>
                          <a:rPr lang="en-US" altLang="zh-CN" i="1">
                            <a:latin typeface="Cambria Math" panose="02040503050406030204" pitchFamily="18" charset="0"/>
                          </a:rPr>
                          <m:t>𝑓</m:t>
                        </m:r>
                        <m:r>
                          <a:rPr lang="en-US" altLang="zh-CN" i="1">
                            <a:latin typeface="Cambria Math" panose="02040503050406030204" pitchFamily="18" charset="0"/>
                          </a:rPr>
                          <m:t>(0) </m:t>
                        </m:r>
                      </m:num>
                      <m:den>
                        <m:r>
                          <a:rPr lang="en-US" altLang="zh-CN" i="1">
                            <a:latin typeface="Cambria Math" panose="02040503050406030204" pitchFamily="18" charset="0"/>
                          </a:rPr>
                          <m:t>𝑥</m:t>
                        </m:r>
                        <m:r>
                          <a:rPr lang="en-US" altLang="zh-CN" i="1">
                            <a:latin typeface="Cambria Math" panose="02040503050406030204" pitchFamily="18" charset="0"/>
                          </a:rPr>
                          <m:t>−0</m:t>
                        </m:r>
                      </m:den>
                    </m:f>
                    <m:r>
                      <a:rPr lang="en-US" altLang="zh-CN" i="1">
                        <a:latin typeface="Cambria Math" panose="02040503050406030204" pitchFamily="18" charset="0"/>
                      </a:rPr>
                      <m:t>=</m:t>
                    </m:r>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lim</m:t>
                        </m:r>
                      </m:e>
                      <m:lim>
                        <m:r>
                          <a:rPr lang="en-US" altLang="zh-CN" i="1">
                            <a:latin typeface="Cambria Math" panose="02040503050406030204" pitchFamily="18" charset="0"/>
                          </a:rPr>
                          <m:t>𝑥</m:t>
                        </m:r>
                        <m:r>
                          <a:rPr lang="en-US" altLang="zh-CN" i="1">
                            <a:latin typeface="Cambria Math" panose="02040503050406030204" pitchFamily="18" charset="0"/>
                          </a:rPr>
                          <m:t>→0</m:t>
                        </m:r>
                      </m:lim>
                    </m:limLow>
                    <m:f>
                      <m:fPr>
                        <m:ctrlPr>
                          <a:rPr lang="en-US" altLang="zh-CN" i="1">
                            <a:latin typeface="Cambria Math" panose="02040503050406030204" pitchFamily="18" charset="0"/>
                          </a:rPr>
                        </m:ctrlPr>
                      </m:fPr>
                      <m:num>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r>
                          <a:rPr lang="en-US" altLang="zh-CN" i="1">
                            <a:latin typeface="Cambria Math" panose="02040503050406030204" pitchFamily="18" charset="0"/>
                          </a:rPr>
                          <m:t> </m:t>
                        </m:r>
                      </m:num>
                      <m:den>
                        <m:r>
                          <a:rPr lang="en-US" altLang="zh-CN" i="1">
                            <a:latin typeface="Cambria Math" panose="02040503050406030204" pitchFamily="18" charset="0"/>
                          </a:rPr>
                          <m:t>𝑥</m:t>
                        </m:r>
                      </m:den>
                    </m:f>
                  </m:oMath>
                </a14:m>
                <a:r>
                  <a:rPr lang="en-US" altLang="zh-CN" dirty="0" smtClean="0"/>
                  <a:t> </a:t>
                </a:r>
                <a:r>
                  <a:rPr lang="zh-CN" altLang="en-US" dirty="0" smtClean="0"/>
                  <a:t>中将 </a:t>
                </a:r>
                <a14:m>
                  <m:oMath xmlns:m="http://schemas.openxmlformats.org/officeDocument/2006/math">
                    <m:r>
                      <a:rPr lang="en-US" altLang="zh-CN" b="0" i="1" smtClean="0">
                        <a:latin typeface="Cambria Math" panose="02040503050406030204" pitchFamily="18" charset="0"/>
                      </a:rPr>
                      <m:t>𝑥</m:t>
                    </m:r>
                  </m:oMath>
                </a14:m>
                <a:r>
                  <a:rPr lang="zh-CN" altLang="en-US" dirty="0" smtClean="0"/>
                  <a:t> 换成 </a:t>
                </a:r>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𝑥</m:t>
                        </m:r>
                      </m:e>
                      <m:sup>
                        <m:r>
                          <a:rPr lang="en-US" altLang="zh-CN" b="0" i="1" smtClean="0">
                            <a:latin typeface="Cambria Math" panose="02040503050406030204" pitchFamily="18" charset="0"/>
                          </a:rPr>
                          <m:t>3</m:t>
                        </m:r>
                      </m:sup>
                    </m:sSup>
                  </m:oMath>
                </a14:m>
                <a:r>
                  <a:rPr lang="en-US" altLang="zh-CN" dirty="0" smtClean="0"/>
                  <a:t>, </a:t>
                </a:r>
                <a:r>
                  <a:rPr lang="zh-CN" altLang="en-US" dirty="0" smtClean="0"/>
                  <a:t>则</a:t>
                </a:r>
                <a:endParaRPr lang="en-US" altLang="zh-CN" dirty="0" smtClean="0"/>
              </a:p>
              <a:p>
                <a:pPr marL="0" indent="0">
                  <a:buNone/>
                </a:pPr>
                <a14:m>
                  <m:oMathPara xmlns:m="http://schemas.openxmlformats.org/officeDocument/2006/math">
                    <m:oMathParaPr>
                      <m:jc m:val="centerGroup"/>
                    </m:oMathParaPr>
                    <m:oMath xmlns:m="http://schemas.openxmlformats.org/officeDocument/2006/math">
                      <m:sSup>
                        <m:sSupPr>
                          <m:ctrlPr>
                            <a:rPr lang="en-US" altLang="zh-CN" i="1">
                              <a:latin typeface="Cambria Math" panose="02040503050406030204" pitchFamily="18" charset="0"/>
                            </a:rPr>
                          </m:ctrlPr>
                        </m:sSupPr>
                        <m:e>
                          <m:r>
                            <a:rPr lang="en-US" altLang="zh-CN" i="1">
                              <a:latin typeface="Cambria Math" panose="02040503050406030204" pitchFamily="18" charset="0"/>
                            </a:rPr>
                            <m:t>𝑓</m:t>
                          </m:r>
                        </m:e>
                        <m:sup>
                          <m:r>
                            <a:rPr lang="en-US" altLang="zh-CN" i="1">
                              <a:latin typeface="Cambria Math" panose="02040503050406030204" pitchFamily="18" charset="0"/>
                            </a:rPr>
                            <m:t>′</m:t>
                          </m:r>
                        </m:sup>
                      </m:sSup>
                      <m:d>
                        <m:dPr>
                          <m:ctrlPr>
                            <a:rPr lang="en-US" altLang="zh-CN" i="1">
                              <a:latin typeface="Cambria Math" panose="02040503050406030204" pitchFamily="18" charset="0"/>
                            </a:rPr>
                          </m:ctrlPr>
                        </m:dPr>
                        <m:e>
                          <m:r>
                            <a:rPr lang="en-US" altLang="zh-CN" i="1">
                              <a:latin typeface="Cambria Math" panose="02040503050406030204" pitchFamily="18" charset="0"/>
                            </a:rPr>
                            <m:t>0</m:t>
                          </m:r>
                        </m:e>
                      </m:d>
                      <m:r>
                        <a:rPr lang="en-US" altLang="zh-CN" i="1">
                          <a:latin typeface="Cambria Math" panose="02040503050406030204" pitchFamily="18" charset="0"/>
                        </a:rPr>
                        <m:t>=</m:t>
                      </m:r>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lim</m:t>
                          </m:r>
                        </m:e>
                        <m:lim>
                          <m:sSup>
                            <m:sSupPr>
                              <m:ctrlPr>
                                <a:rPr lang="en-US" altLang="zh-CN" i="1">
                                  <a:latin typeface="Cambria Math" panose="02040503050406030204" pitchFamily="18" charset="0"/>
                                </a:rPr>
                              </m:ctrlPr>
                            </m:sSupPr>
                            <m:e>
                              <m:r>
                                <a:rPr lang="en-US" altLang="zh-CN" i="1">
                                  <a:latin typeface="Cambria Math" panose="02040503050406030204" pitchFamily="18" charset="0"/>
                                </a:rPr>
                                <m:t>𝑥</m:t>
                              </m:r>
                            </m:e>
                            <m:sup>
                              <m:r>
                                <a:rPr lang="en-US" altLang="zh-CN" i="1">
                                  <a:latin typeface="Cambria Math" panose="02040503050406030204" pitchFamily="18" charset="0"/>
                                </a:rPr>
                                <m:t>3</m:t>
                              </m:r>
                            </m:sup>
                          </m:sSup>
                          <m:r>
                            <a:rPr lang="en-US" altLang="zh-CN" i="1">
                              <a:latin typeface="Cambria Math" panose="02040503050406030204" pitchFamily="18" charset="0"/>
                            </a:rPr>
                            <m:t>→0</m:t>
                          </m:r>
                        </m:lim>
                      </m:limLow>
                      <m:f>
                        <m:fPr>
                          <m:ctrlPr>
                            <a:rPr lang="en-US" altLang="zh-CN" i="1">
                              <a:latin typeface="Cambria Math" panose="02040503050406030204" pitchFamily="18" charset="0"/>
                            </a:rPr>
                          </m:ctrlPr>
                        </m:fPr>
                        <m:num>
                          <m:r>
                            <a:rPr lang="en-US" altLang="zh-CN" i="1">
                              <a:latin typeface="Cambria Math" panose="02040503050406030204" pitchFamily="18" charset="0"/>
                            </a:rPr>
                            <m:t>𝑓</m:t>
                          </m:r>
                          <m:d>
                            <m:dPr>
                              <m:ctrlPr>
                                <a:rPr lang="en-US" altLang="zh-CN" i="1">
                                  <a:latin typeface="Cambria Math" panose="02040503050406030204" pitchFamily="18" charset="0"/>
                                </a:rPr>
                              </m:ctrlPr>
                            </m:dPr>
                            <m:e>
                              <m:sSup>
                                <m:sSupPr>
                                  <m:ctrlPr>
                                    <a:rPr lang="en-US" altLang="zh-CN" i="1">
                                      <a:latin typeface="Cambria Math" panose="02040503050406030204" pitchFamily="18" charset="0"/>
                                    </a:rPr>
                                  </m:ctrlPr>
                                </m:sSupPr>
                                <m:e>
                                  <m:r>
                                    <a:rPr lang="en-US" altLang="zh-CN" i="1">
                                      <a:latin typeface="Cambria Math" panose="02040503050406030204" pitchFamily="18" charset="0"/>
                                    </a:rPr>
                                    <m:t>𝑥</m:t>
                                  </m:r>
                                </m:e>
                                <m:sup>
                                  <m:r>
                                    <a:rPr lang="en-US" altLang="zh-CN" i="1">
                                      <a:latin typeface="Cambria Math" panose="02040503050406030204" pitchFamily="18" charset="0"/>
                                    </a:rPr>
                                    <m:t>3</m:t>
                                  </m:r>
                                </m:sup>
                              </m:sSup>
                            </m:e>
                          </m:d>
                          <m:r>
                            <a:rPr lang="en-US" altLang="zh-CN" i="1">
                              <a:latin typeface="Cambria Math" panose="02040503050406030204" pitchFamily="18" charset="0"/>
                            </a:rPr>
                            <m:t> </m:t>
                          </m:r>
                        </m:num>
                        <m:den>
                          <m:sSup>
                            <m:sSupPr>
                              <m:ctrlPr>
                                <a:rPr lang="en-US" altLang="zh-CN" i="1">
                                  <a:latin typeface="Cambria Math" panose="02040503050406030204" pitchFamily="18" charset="0"/>
                                </a:rPr>
                              </m:ctrlPr>
                            </m:sSupPr>
                            <m:e>
                              <m:r>
                                <a:rPr lang="en-US" altLang="zh-CN" i="1">
                                  <a:latin typeface="Cambria Math" panose="02040503050406030204" pitchFamily="18" charset="0"/>
                                </a:rPr>
                                <m:t>𝑥</m:t>
                              </m:r>
                            </m:e>
                            <m:sup>
                              <m:r>
                                <a:rPr lang="en-US" altLang="zh-CN" i="1">
                                  <a:latin typeface="Cambria Math" panose="02040503050406030204" pitchFamily="18" charset="0"/>
                                </a:rPr>
                                <m:t>3</m:t>
                              </m:r>
                            </m:sup>
                          </m:sSup>
                        </m:den>
                      </m:f>
                      <m:r>
                        <a:rPr lang="en-US" altLang="zh-CN" i="1">
                          <a:latin typeface="Cambria Math" panose="02040503050406030204" pitchFamily="18" charset="0"/>
                        </a:rPr>
                        <m:t>=</m:t>
                      </m:r>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lim</m:t>
                          </m:r>
                        </m:e>
                        <m:lim>
                          <m:r>
                            <a:rPr lang="en-US" altLang="zh-CN" b="0" i="1" smtClean="0">
                              <a:latin typeface="Cambria Math" panose="02040503050406030204" pitchFamily="18" charset="0"/>
                            </a:rPr>
                            <m:t>𝑥</m:t>
                          </m:r>
                          <m:r>
                            <a:rPr lang="en-US" altLang="zh-CN" i="1">
                              <a:latin typeface="Cambria Math" panose="02040503050406030204" pitchFamily="18" charset="0"/>
                            </a:rPr>
                            <m:t>→0</m:t>
                          </m:r>
                        </m:lim>
                      </m:limLow>
                      <m:f>
                        <m:fPr>
                          <m:ctrlPr>
                            <a:rPr lang="en-US" altLang="zh-CN" i="1">
                              <a:latin typeface="Cambria Math" panose="02040503050406030204" pitchFamily="18" charset="0"/>
                            </a:rPr>
                          </m:ctrlPr>
                        </m:fPr>
                        <m:num>
                          <m:r>
                            <a:rPr lang="en-US" altLang="zh-CN" i="1">
                              <a:latin typeface="Cambria Math" panose="02040503050406030204" pitchFamily="18" charset="0"/>
                            </a:rPr>
                            <m:t>𝑓</m:t>
                          </m:r>
                          <m:d>
                            <m:dPr>
                              <m:ctrlPr>
                                <a:rPr lang="en-US" altLang="zh-CN" i="1">
                                  <a:latin typeface="Cambria Math" panose="02040503050406030204" pitchFamily="18" charset="0"/>
                                </a:rPr>
                              </m:ctrlPr>
                            </m:dPr>
                            <m:e>
                              <m:sSup>
                                <m:sSupPr>
                                  <m:ctrlPr>
                                    <a:rPr lang="en-US" altLang="zh-CN" i="1">
                                      <a:latin typeface="Cambria Math" panose="02040503050406030204" pitchFamily="18" charset="0"/>
                                    </a:rPr>
                                  </m:ctrlPr>
                                </m:sSupPr>
                                <m:e>
                                  <m:r>
                                    <a:rPr lang="en-US" altLang="zh-CN" i="1">
                                      <a:latin typeface="Cambria Math" panose="02040503050406030204" pitchFamily="18" charset="0"/>
                                    </a:rPr>
                                    <m:t>𝑥</m:t>
                                  </m:r>
                                </m:e>
                                <m:sup>
                                  <m:r>
                                    <a:rPr lang="en-US" altLang="zh-CN" i="1">
                                      <a:latin typeface="Cambria Math" panose="02040503050406030204" pitchFamily="18" charset="0"/>
                                    </a:rPr>
                                    <m:t>3</m:t>
                                  </m:r>
                                </m:sup>
                              </m:sSup>
                            </m:e>
                          </m:d>
                          <m:r>
                            <a:rPr lang="en-US" altLang="zh-CN" i="1">
                              <a:latin typeface="Cambria Math" panose="02040503050406030204" pitchFamily="18" charset="0"/>
                            </a:rPr>
                            <m:t> </m:t>
                          </m:r>
                        </m:num>
                        <m:den>
                          <m:sSup>
                            <m:sSupPr>
                              <m:ctrlPr>
                                <a:rPr lang="en-US" altLang="zh-CN" i="1">
                                  <a:latin typeface="Cambria Math" panose="02040503050406030204" pitchFamily="18" charset="0"/>
                                </a:rPr>
                              </m:ctrlPr>
                            </m:sSupPr>
                            <m:e>
                              <m:r>
                                <a:rPr lang="en-US" altLang="zh-CN" i="1">
                                  <a:latin typeface="Cambria Math" panose="02040503050406030204" pitchFamily="18" charset="0"/>
                                </a:rPr>
                                <m:t>𝑥</m:t>
                              </m:r>
                            </m:e>
                            <m:sup>
                              <m:r>
                                <a:rPr lang="en-US" altLang="zh-CN" i="1">
                                  <a:latin typeface="Cambria Math" panose="02040503050406030204" pitchFamily="18" charset="0"/>
                                </a:rPr>
                                <m:t>3</m:t>
                              </m:r>
                            </m:sup>
                          </m:sSup>
                        </m:den>
                      </m:f>
                      <m:r>
                        <a:rPr lang="en-US" altLang="zh-CN" b="0" i="0" smtClean="0">
                          <a:latin typeface="Cambria Math" panose="02040503050406030204" pitchFamily="18" charset="0"/>
                        </a:rPr>
                        <m:t>.</m:t>
                      </m:r>
                    </m:oMath>
                  </m:oMathPara>
                </a14:m>
                <a:endParaRPr lang="en-US" altLang="zh-CN" dirty="0" smtClean="0"/>
              </a:p>
              <a:p>
                <a:r>
                  <a:rPr lang="zh-CN" altLang="en-US" dirty="0">
                    <a:solidFill>
                      <a:srgbClr val="0000FF"/>
                    </a:solidFill>
                  </a:rPr>
                  <a:t>解 </a:t>
                </a:r>
                <a:r>
                  <a:rPr lang="zh-CN" altLang="en-US" dirty="0"/>
                  <a:t>由题</a:t>
                </a:r>
                <a:r>
                  <a:rPr lang="zh-CN" altLang="en-US" dirty="0" smtClean="0"/>
                  <a:t>设可知</a:t>
                </a:r>
                <a:r>
                  <a:rPr lang="en-US" altLang="zh-CN" dirty="0" smtClean="0"/>
                  <a:t>,</a:t>
                </a:r>
                <a:r>
                  <a:rPr lang="en-US" altLang="zh-CN" i="1" dirty="0" smtClean="0"/>
                  <a:t> </a:t>
                </a:r>
                <a14:m>
                  <m:oMath xmlns:m="http://schemas.openxmlformats.org/officeDocument/2006/math">
                    <m:sSup>
                      <m:sSupPr>
                        <m:ctrlPr>
                          <a:rPr lang="en-US" altLang="zh-CN" b="0" i="1" smtClean="0">
                            <a:latin typeface="Cambria Math" panose="02040503050406030204" pitchFamily="18" charset="0"/>
                          </a:rPr>
                        </m:ctrlPr>
                      </m:sSupPr>
                      <m:e>
                        <m:r>
                          <a:rPr lang="en-US" altLang="zh-CN" i="1">
                            <a:latin typeface="Cambria Math" panose="02040503050406030204" pitchFamily="18" charset="0"/>
                          </a:rPr>
                          <m:t>𝑓</m:t>
                        </m:r>
                      </m:e>
                      <m:sup>
                        <m:r>
                          <a:rPr lang="en-US" altLang="zh-CN" b="0" i="1" smtClean="0">
                            <a:latin typeface="Cambria Math" panose="02040503050406030204" pitchFamily="18" charset="0"/>
                          </a:rPr>
                          <m:t>′</m:t>
                        </m:r>
                      </m:sup>
                    </m:sSup>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0</m:t>
                        </m:r>
                      </m:e>
                    </m:d>
                    <m:r>
                      <a:rPr lang="en-US" altLang="zh-CN" b="0" i="1" smtClean="0">
                        <a:latin typeface="Cambria Math" panose="02040503050406030204" pitchFamily="18" charset="0"/>
                      </a:rPr>
                      <m:t>=</m:t>
                    </m:r>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lim</m:t>
                        </m:r>
                      </m:e>
                      <m:lim>
                        <m:r>
                          <a:rPr lang="en-US" altLang="zh-CN" i="1">
                            <a:latin typeface="Cambria Math" panose="02040503050406030204" pitchFamily="18" charset="0"/>
                          </a:rPr>
                          <m:t>𝑥</m:t>
                        </m:r>
                        <m:r>
                          <a:rPr lang="en-US" altLang="zh-CN" i="1">
                            <a:latin typeface="Cambria Math" panose="02040503050406030204" pitchFamily="18" charset="0"/>
                          </a:rPr>
                          <m:t>→0</m:t>
                        </m:r>
                      </m:lim>
                    </m:limLow>
                    <m:f>
                      <m:fPr>
                        <m:ctrlPr>
                          <a:rPr lang="en-US" altLang="zh-CN" i="1">
                            <a:latin typeface="Cambria Math" panose="02040503050406030204" pitchFamily="18" charset="0"/>
                          </a:rPr>
                        </m:ctrlPr>
                      </m:fPr>
                      <m:num>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r>
                          <a:rPr lang="en-US" altLang="zh-CN" i="1">
                            <a:latin typeface="Cambria Math" panose="02040503050406030204" pitchFamily="18" charset="0"/>
                          </a:rPr>
                          <m:t>−</m:t>
                        </m:r>
                        <m:r>
                          <a:rPr lang="en-US" altLang="zh-CN" b="0" i="1" smtClean="0">
                            <a:latin typeface="Cambria Math" panose="02040503050406030204" pitchFamily="18" charset="0"/>
                          </a:rPr>
                          <m:t>𝑓</m:t>
                        </m:r>
                        <m:r>
                          <a:rPr lang="en-US" altLang="zh-CN" b="0" i="1" smtClean="0">
                            <a:latin typeface="Cambria Math" panose="02040503050406030204" pitchFamily="18" charset="0"/>
                          </a:rPr>
                          <m:t>(0) </m:t>
                        </m:r>
                      </m:num>
                      <m:den>
                        <m:r>
                          <a:rPr lang="en-US" altLang="zh-CN" b="0" i="1" smtClean="0">
                            <a:latin typeface="Cambria Math" panose="02040503050406030204" pitchFamily="18" charset="0"/>
                          </a:rPr>
                          <m:t>𝑥</m:t>
                        </m:r>
                        <m:r>
                          <a:rPr lang="en-US" altLang="zh-CN" b="0" i="1" smtClean="0">
                            <a:latin typeface="Cambria Math" panose="02040503050406030204" pitchFamily="18" charset="0"/>
                          </a:rPr>
                          <m:t>−0</m:t>
                        </m:r>
                      </m:den>
                    </m:f>
                    <m:r>
                      <a:rPr lang="en-US" altLang="zh-CN" b="0" i="1" smtClean="0">
                        <a:latin typeface="Cambria Math" panose="02040503050406030204" pitchFamily="18" charset="0"/>
                      </a:rPr>
                      <m:t>=</m:t>
                    </m:r>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lim</m:t>
                        </m:r>
                      </m:e>
                      <m:lim>
                        <m:r>
                          <a:rPr lang="en-US" altLang="zh-CN" i="1">
                            <a:latin typeface="Cambria Math" panose="02040503050406030204" pitchFamily="18" charset="0"/>
                          </a:rPr>
                          <m:t>𝑥</m:t>
                        </m:r>
                        <m:r>
                          <a:rPr lang="en-US" altLang="zh-CN" i="1">
                            <a:latin typeface="Cambria Math" panose="02040503050406030204" pitchFamily="18" charset="0"/>
                          </a:rPr>
                          <m:t>→0</m:t>
                        </m:r>
                      </m:lim>
                    </m:limLow>
                    <m:f>
                      <m:fPr>
                        <m:ctrlPr>
                          <a:rPr lang="en-US" altLang="zh-CN" i="1">
                            <a:latin typeface="Cambria Math" panose="02040503050406030204" pitchFamily="18" charset="0"/>
                          </a:rPr>
                        </m:ctrlPr>
                      </m:fPr>
                      <m:num>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r>
                          <a:rPr lang="en-US" altLang="zh-CN" i="1">
                            <a:latin typeface="Cambria Math" panose="02040503050406030204" pitchFamily="18" charset="0"/>
                          </a:rPr>
                          <m:t> </m:t>
                        </m:r>
                      </m:num>
                      <m:den>
                        <m:r>
                          <a:rPr lang="en-US" altLang="zh-CN" i="1">
                            <a:latin typeface="Cambria Math" panose="02040503050406030204" pitchFamily="18" charset="0"/>
                          </a:rPr>
                          <m:t>𝑥</m:t>
                        </m:r>
                      </m:den>
                    </m:f>
                  </m:oMath>
                </a14:m>
                <a:r>
                  <a:rPr lang="en-US" altLang="zh-CN" dirty="0" smtClean="0"/>
                  <a:t>, </a:t>
                </a:r>
                <a:r>
                  <a:rPr lang="zh-CN" altLang="en-US" dirty="0" smtClean="0"/>
                  <a:t>从而</a:t>
                </a:r>
                <a:endParaRPr lang="en-US" altLang="zh-CN" dirty="0" smtClean="0"/>
              </a:p>
              <a:p>
                <a:pPr marL="0" indent="0">
                  <a:buNone/>
                </a:pPr>
                <a14:m>
                  <m:oMathPara xmlns:m="http://schemas.openxmlformats.org/officeDocument/2006/math">
                    <m:oMathParaPr>
                      <m:jc m:val="centerGroup"/>
                    </m:oMathParaPr>
                    <m:oMath xmlns:m="http://schemas.openxmlformats.org/officeDocument/2006/math">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lim</m:t>
                          </m:r>
                        </m:e>
                        <m:lim>
                          <m:r>
                            <a:rPr lang="en-US" altLang="zh-CN" i="1">
                              <a:latin typeface="Cambria Math" panose="02040503050406030204" pitchFamily="18" charset="0"/>
                            </a:rPr>
                            <m:t>𝑥</m:t>
                          </m:r>
                          <m:r>
                            <a:rPr lang="en-US" altLang="zh-CN" i="1">
                              <a:latin typeface="Cambria Math" panose="02040503050406030204" pitchFamily="18" charset="0"/>
                            </a:rPr>
                            <m:t>→0</m:t>
                          </m:r>
                        </m:lim>
                      </m:limLow>
                      <m:f>
                        <m:fPr>
                          <m:ctrlPr>
                            <a:rPr lang="en-US" altLang="zh-CN" i="1">
                              <a:latin typeface="Cambria Math" panose="02040503050406030204" pitchFamily="18" charset="0"/>
                            </a:rPr>
                          </m:ctrlPr>
                        </m:fPr>
                        <m:num>
                          <m:sSup>
                            <m:sSupPr>
                              <m:ctrlPr>
                                <a:rPr lang="en-US" altLang="zh-CN" i="1">
                                  <a:latin typeface="Cambria Math" panose="02040503050406030204" pitchFamily="18" charset="0"/>
                                </a:rPr>
                              </m:ctrlPr>
                            </m:sSupPr>
                            <m:e>
                              <m:r>
                                <a:rPr lang="en-US" altLang="zh-CN" i="1">
                                  <a:latin typeface="Cambria Math" panose="02040503050406030204" pitchFamily="18" charset="0"/>
                                </a:rPr>
                                <m:t>𝑥</m:t>
                              </m:r>
                            </m:e>
                            <m:sup>
                              <m:r>
                                <a:rPr lang="en-US" altLang="zh-CN" i="1">
                                  <a:latin typeface="Cambria Math" panose="02040503050406030204" pitchFamily="18" charset="0"/>
                                </a:rPr>
                                <m:t>2</m:t>
                              </m:r>
                            </m:sup>
                          </m:sSup>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num>
                        <m:den>
                          <m:sSup>
                            <m:sSupPr>
                              <m:ctrlPr>
                                <a:rPr lang="en-US" altLang="zh-CN" i="1">
                                  <a:latin typeface="Cambria Math" panose="02040503050406030204" pitchFamily="18" charset="0"/>
                                </a:rPr>
                              </m:ctrlPr>
                            </m:sSupPr>
                            <m:e>
                              <m:r>
                                <a:rPr lang="en-US" altLang="zh-CN" i="1">
                                  <a:latin typeface="Cambria Math" panose="02040503050406030204" pitchFamily="18" charset="0"/>
                                </a:rPr>
                                <m:t>𝑥</m:t>
                              </m:r>
                            </m:e>
                            <m:sup>
                              <m:r>
                                <a:rPr lang="en-US" altLang="zh-CN" i="1">
                                  <a:latin typeface="Cambria Math" panose="02040503050406030204" pitchFamily="18" charset="0"/>
                                </a:rPr>
                                <m:t>3</m:t>
                              </m:r>
                            </m:sup>
                          </m:sSup>
                        </m:den>
                      </m:f>
                      <m:r>
                        <a:rPr lang="en-US" altLang="zh-CN" b="0" i="1" smtClean="0">
                          <a:latin typeface="Cambria Math" panose="02040503050406030204" pitchFamily="18" charset="0"/>
                        </a:rPr>
                        <m:t>=</m:t>
                      </m:r>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lim</m:t>
                          </m:r>
                        </m:e>
                        <m:lim>
                          <m:r>
                            <a:rPr lang="en-US" altLang="zh-CN" i="1">
                              <a:latin typeface="Cambria Math" panose="02040503050406030204" pitchFamily="18" charset="0"/>
                            </a:rPr>
                            <m:t>𝑥</m:t>
                          </m:r>
                          <m:r>
                            <a:rPr lang="en-US" altLang="zh-CN" i="1">
                              <a:latin typeface="Cambria Math" panose="02040503050406030204" pitchFamily="18" charset="0"/>
                            </a:rPr>
                            <m:t>→0</m:t>
                          </m:r>
                        </m:lim>
                      </m:limLow>
                      <m:f>
                        <m:fPr>
                          <m:ctrlPr>
                            <a:rPr lang="en-US" altLang="zh-CN" i="1">
                              <a:latin typeface="Cambria Math" panose="02040503050406030204" pitchFamily="18" charset="0"/>
                            </a:rPr>
                          </m:ctrlPr>
                        </m:fPr>
                        <m:num>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num>
                        <m:den>
                          <m:r>
                            <a:rPr lang="en-US" altLang="zh-CN" b="0" i="1" smtClean="0">
                              <a:latin typeface="Cambria Math" panose="02040503050406030204" pitchFamily="18" charset="0"/>
                            </a:rPr>
                            <m:t>𝑥</m:t>
                          </m:r>
                        </m:den>
                      </m:f>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𝑓</m:t>
                          </m:r>
                        </m:e>
                        <m:sup>
                          <m:r>
                            <a:rPr lang="en-US" altLang="zh-CN" b="0" i="1" smtClean="0">
                              <a:latin typeface="Cambria Math" panose="02040503050406030204" pitchFamily="18" charset="0"/>
                            </a:rPr>
                            <m:t>′</m:t>
                          </m:r>
                        </m:sup>
                      </m:sSup>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0</m:t>
                          </m:r>
                        </m:e>
                      </m:d>
                      <m:r>
                        <a:rPr lang="en-US" altLang="zh-CN" b="0" i="1" smtClean="0">
                          <a:latin typeface="Cambria Math" panose="02040503050406030204" pitchFamily="18" charset="0"/>
                        </a:rPr>
                        <m:t>,  </m:t>
                      </m:r>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lim</m:t>
                          </m:r>
                        </m:e>
                        <m:lim>
                          <m:r>
                            <a:rPr lang="en-US" altLang="zh-CN" i="1">
                              <a:latin typeface="Cambria Math" panose="02040503050406030204" pitchFamily="18" charset="0"/>
                            </a:rPr>
                            <m:t>𝑥</m:t>
                          </m:r>
                          <m:r>
                            <a:rPr lang="en-US" altLang="zh-CN" i="1">
                              <a:latin typeface="Cambria Math" panose="02040503050406030204" pitchFamily="18" charset="0"/>
                            </a:rPr>
                            <m:t>→0</m:t>
                          </m:r>
                        </m:lim>
                      </m:limLow>
                      <m:f>
                        <m:fPr>
                          <m:ctrlPr>
                            <a:rPr lang="en-US" altLang="zh-CN" i="1">
                              <a:latin typeface="Cambria Math" panose="02040503050406030204" pitchFamily="18" charset="0"/>
                            </a:rPr>
                          </m:ctrlPr>
                        </m:fPr>
                        <m:num>
                          <m:r>
                            <a:rPr lang="en-US" altLang="zh-CN" i="1">
                              <a:latin typeface="Cambria Math" panose="02040503050406030204" pitchFamily="18" charset="0"/>
                            </a:rPr>
                            <m:t>𝑓</m:t>
                          </m:r>
                          <m:d>
                            <m:dPr>
                              <m:ctrlPr>
                                <a:rPr lang="en-US" altLang="zh-CN" i="1">
                                  <a:latin typeface="Cambria Math" panose="02040503050406030204" pitchFamily="18" charset="0"/>
                                </a:rPr>
                              </m:ctrlPr>
                            </m:dPr>
                            <m:e>
                              <m:sSup>
                                <m:sSupPr>
                                  <m:ctrlPr>
                                    <a:rPr lang="en-US" altLang="zh-CN" i="1">
                                      <a:latin typeface="Cambria Math" panose="02040503050406030204" pitchFamily="18" charset="0"/>
                                    </a:rPr>
                                  </m:ctrlPr>
                                </m:sSupPr>
                                <m:e>
                                  <m:r>
                                    <a:rPr lang="en-US" altLang="zh-CN" i="1">
                                      <a:latin typeface="Cambria Math" panose="02040503050406030204" pitchFamily="18" charset="0"/>
                                    </a:rPr>
                                    <m:t>𝑥</m:t>
                                  </m:r>
                                </m:e>
                                <m:sup>
                                  <m:r>
                                    <a:rPr lang="en-US" altLang="zh-CN" i="1">
                                      <a:latin typeface="Cambria Math" panose="02040503050406030204" pitchFamily="18" charset="0"/>
                                    </a:rPr>
                                    <m:t>3</m:t>
                                  </m:r>
                                </m:sup>
                              </m:sSup>
                            </m:e>
                          </m:d>
                        </m:num>
                        <m:den>
                          <m:sSup>
                            <m:sSupPr>
                              <m:ctrlPr>
                                <a:rPr lang="en-US" altLang="zh-CN" i="1">
                                  <a:latin typeface="Cambria Math" panose="02040503050406030204" pitchFamily="18" charset="0"/>
                                </a:rPr>
                              </m:ctrlPr>
                            </m:sSupPr>
                            <m:e>
                              <m:r>
                                <a:rPr lang="en-US" altLang="zh-CN" i="1">
                                  <a:latin typeface="Cambria Math" panose="02040503050406030204" pitchFamily="18" charset="0"/>
                                </a:rPr>
                                <m:t>𝑥</m:t>
                              </m:r>
                            </m:e>
                            <m:sup>
                              <m:r>
                                <a:rPr lang="en-US" altLang="zh-CN" i="1">
                                  <a:latin typeface="Cambria Math" panose="02040503050406030204" pitchFamily="18" charset="0"/>
                                </a:rPr>
                                <m:t>3</m:t>
                              </m:r>
                            </m:sup>
                          </m:sSup>
                        </m:den>
                      </m:f>
                      <m:r>
                        <a:rPr lang="en-US" altLang="zh-CN" b="0" i="1" smtClean="0">
                          <a:latin typeface="Cambria Math" panose="02040503050406030204" pitchFamily="18" charset="0"/>
                        </a:rPr>
                        <m:t>=</m:t>
                      </m:r>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lim</m:t>
                          </m:r>
                        </m:e>
                        <m:lim>
                          <m:r>
                            <a:rPr lang="en-US" altLang="zh-CN" b="0" i="1" smtClean="0">
                              <a:latin typeface="Cambria Math" panose="02040503050406030204" pitchFamily="18" charset="0"/>
                            </a:rPr>
                            <m:t>𝑦</m:t>
                          </m:r>
                          <m:r>
                            <a:rPr lang="en-US" altLang="zh-CN" i="1">
                              <a:latin typeface="Cambria Math" panose="02040503050406030204" pitchFamily="18" charset="0"/>
                            </a:rPr>
                            <m:t>→0</m:t>
                          </m:r>
                        </m:lim>
                      </m:limLow>
                      <m:f>
                        <m:fPr>
                          <m:ctrlPr>
                            <a:rPr lang="en-US" altLang="zh-CN" i="1">
                              <a:latin typeface="Cambria Math" panose="02040503050406030204" pitchFamily="18" charset="0"/>
                            </a:rPr>
                          </m:ctrlPr>
                        </m:fPr>
                        <m:num>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b="0" i="1" smtClean="0">
                                  <a:latin typeface="Cambria Math" panose="02040503050406030204" pitchFamily="18" charset="0"/>
                                </a:rPr>
                                <m:t>𝑦</m:t>
                              </m:r>
                            </m:e>
                          </m:d>
                        </m:num>
                        <m:den>
                          <m:r>
                            <a:rPr lang="en-US" altLang="zh-CN" b="0" i="1" smtClean="0">
                              <a:latin typeface="Cambria Math" panose="02040503050406030204" pitchFamily="18" charset="0"/>
                            </a:rPr>
                            <m:t>𝑦</m:t>
                          </m:r>
                        </m:den>
                      </m:f>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𝑓</m:t>
                          </m:r>
                        </m:e>
                        <m:sup>
                          <m:r>
                            <a:rPr lang="en-US" altLang="zh-CN" b="0" i="1" smtClean="0">
                              <a:latin typeface="Cambria Math" panose="02040503050406030204" pitchFamily="18" charset="0"/>
                            </a:rPr>
                            <m:t>′</m:t>
                          </m:r>
                        </m:sup>
                      </m:sSup>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0</m:t>
                          </m:r>
                        </m:e>
                      </m:d>
                      <m:r>
                        <a:rPr lang="en-US" altLang="zh-CN" b="0" i="1" smtClean="0">
                          <a:latin typeface="Cambria Math" panose="02040503050406030204" pitchFamily="18" charset="0"/>
                        </a:rPr>
                        <m:t>.</m:t>
                      </m:r>
                    </m:oMath>
                  </m:oMathPara>
                </a14:m>
                <a:endParaRPr lang="en-US" altLang="zh-CN" dirty="0" smtClean="0"/>
              </a:p>
              <a:p>
                <a:r>
                  <a:rPr lang="zh-CN" altLang="en-US" dirty="0" smtClean="0"/>
                  <a:t>因此 </a:t>
                </a:r>
                <a14:m>
                  <m:oMath xmlns:m="http://schemas.openxmlformats.org/officeDocument/2006/math">
                    <m:limLow>
                      <m:limLowPr>
                        <m:ctrlPr>
                          <a:rPr lang="en-US" altLang="zh-CN" sz="2800" i="1">
                            <a:latin typeface="Cambria Math" panose="02040503050406030204" pitchFamily="18" charset="0"/>
                          </a:rPr>
                        </m:ctrlPr>
                      </m:limLowPr>
                      <m:e>
                        <m:r>
                          <m:rPr>
                            <m:sty m:val="p"/>
                          </m:rPr>
                          <a:rPr lang="en-US" altLang="zh-CN" sz="2800">
                            <a:latin typeface="Cambria Math" panose="02040503050406030204" pitchFamily="18" charset="0"/>
                          </a:rPr>
                          <m:t>lim</m:t>
                        </m:r>
                      </m:e>
                      <m:lim>
                        <m:r>
                          <a:rPr lang="en-US" altLang="zh-CN" sz="2800" i="1">
                            <a:latin typeface="Cambria Math" panose="02040503050406030204" pitchFamily="18" charset="0"/>
                          </a:rPr>
                          <m:t>𝑥</m:t>
                        </m:r>
                        <m:r>
                          <a:rPr lang="en-US" altLang="zh-CN" sz="2800" i="1">
                            <a:latin typeface="Cambria Math" panose="02040503050406030204" pitchFamily="18" charset="0"/>
                          </a:rPr>
                          <m:t>→0</m:t>
                        </m:r>
                      </m:lim>
                    </m:limLow>
                    <m:f>
                      <m:fPr>
                        <m:ctrlPr>
                          <a:rPr lang="en-US" altLang="zh-CN" sz="2800" i="1">
                            <a:latin typeface="Cambria Math" panose="02040503050406030204" pitchFamily="18" charset="0"/>
                          </a:rPr>
                        </m:ctrlPr>
                      </m:fPr>
                      <m:num>
                        <m:sSup>
                          <m:sSupPr>
                            <m:ctrlPr>
                              <a:rPr lang="en-US" altLang="zh-CN" sz="2800" i="1">
                                <a:latin typeface="Cambria Math" panose="02040503050406030204" pitchFamily="18" charset="0"/>
                              </a:rPr>
                            </m:ctrlPr>
                          </m:sSupPr>
                          <m:e>
                            <m:r>
                              <a:rPr lang="en-US" altLang="zh-CN" sz="2800" i="1">
                                <a:latin typeface="Cambria Math" panose="02040503050406030204" pitchFamily="18" charset="0"/>
                              </a:rPr>
                              <m:t>𝑥</m:t>
                            </m:r>
                          </m:e>
                          <m:sup>
                            <m:r>
                              <a:rPr lang="en-US" altLang="zh-CN" sz="2800" i="1">
                                <a:latin typeface="Cambria Math" panose="02040503050406030204" pitchFamily="18" charset="0"/>
                              </a:rPr>
                              <m:t>2</m:t>
                            </m:r>
                          </m:sup>
                        </m:sSup>
                        <m:r>
                          <a:rPr lang="en-US" altLang="zh-CN" sz="2800" i="1">
                            <a:latin typeface="Cambria Math" panose="02040503050406030204" pitchFamily="18" charset="0"/>
                          </a:rPr>
                          <m:t>𝑓</m:t>
                        </m:r>
                        <m:d>
                          <m:dPr>
                            <m:ctrlPr>
                              <a:rPr lang="en-US" altLang="zh-CN" sz="2800" i="1">
                                <a:latin typeface="Cambria Math" panose="02040503050406030204" pitchFamily="18" charset="0"/>
                              </a:rPr>
                            </m:ctrlPr>
                          </m:dPr>
                          <m:e>
                            <m:r>
                              <a:rPr lang="en-US" altLang="zh-CN" sz="2800" i="1">
                                <a:latin typeface="Cambria Math" panose="02040503050406030204" pitchFamily="18" charset="0"/>
                              </a:rPr>
                              <m:t>𝑥</m:t>
                            </m:r>
                          </m:e>
                        </m:d>
                        <m:r>
                          <a:rPr lang="en-US" altLang="zh-CN" sz="2800" i="1">
                            <a:latin typeface="Cambria Math" panose="02040503050406030204" pitchFamily="18" charset="0"/>
                          </a:rPr>
                          <m:t>−2</m:t>
                        </m:r>
                        <m:r>
                          <a:rPr lang="en-US" altLang="zh-CN" sz="2800" i="1">
                            <a:latin typeface="Cambria Math" panose="02040503050406030204" pitchFamily="18" charset="0"/>
                          </a:rPr>
                          <m:t>𝑓</m:t>
                        </m:r>
                        <m:d>
                          <m:dPr>
                            <m:ctrlPr>
                              <a:rPr lang="en-US" altLang="zh-CN" sz="2800" i="1">
                                <a:latin typeface="Cambria Math" panose="02040503050406030204" pitchFamily="18" charset="0"/>
                              </a:rPr>
                            </m:ctrlPr>
                          </m:dPr>
                          <m:e>
                            <m:sSup>
                              <m:sSupPr>
                                <m:ctrlPr>
                                  <a:rPr lang="en-US" altLang="zh-CN" sz="2800" i="1">
                                    <a:latin typeface="Cambria Math" panose="02040503050406030204" pitchFamily="18" charset="0"/>
                                  </a:rPr>
                                </m:ctrlPr>
                              </m:sSupPr>
                              <m:e>
                                <m:r>
                                  <a:rPr lang="en-US" altLang="zh-CN" sz="2800" i="1">
                                    <a:latin typeface="Cambria Math" panose="02040503050406030204" pitchFamily="18" charset="0"/>
                                  </a:rPr>
                                  <m:t>𝑥</m:t>
                                </m:r>
                              </m:e>
                              <m:sup>
                                <m:r>
                                  <a:rPr lang="en-US" altLang="zh-CN" sz="2800" i="1">
                                    <a:latin typeface="Cambria Math" panose="02040503050406030204" pitchFamily="18" charset="0"/>
                                  </a:rPr>
                                  <m:t>3</m:t>
                                </m:r>
                              </m:sup>
                            </m:sSup>
                          </m:e>
                        </m:d>
                      </m:num>
                      <m:den>
                        <m:sSup>
                          <m:sSupPr>
                            <m:ctrlPr>
                              <a:rPr lang="en-US" altLang="zh-CN" sz="2800" i="1">
                                <a:latin typeface="Cambria Math" panose="02040503050406030204" pitchFamily="18" charset="0"/>
                              </a:rPr>
                            </m:ctrlPr>
                          </m:sSupPr>
                          <m:e>
                            <m:r>
                              <a:rPr lang="en-US" altLang="zh-CN" sz="2800" i="1">
                                <a:latin typeface="Cambria Math" panose="02040503050406030204" pitchFamily="18" charset="0"/>
                              </a:rPr>
                              <m:t>𝑥</m:t>
                            </m:r>
                          </m:e>
                          <m:sup>
                            <m:r>
                              <a:rPr lang="en-US" altLang="zh-CN" sz="2800" i="1">
                                <a:latin typeface="Cambria Math" panose="02040503050406030204" pitchFamily="18" charset="0"/>
                              </a:rPr>
                              <m:t>3</m:t>
                            </m:r>
                          </m:sup>
                        </m:sSup>
                      </m:den>
                    </m:f>
                    <m:r>
                      <a:rPr lang="en-US" altLang="zh-CN" sz="2800" b="0" i="1" smtClean="0">
                        <a:latin typeface="Cambria Math" panose="02040503050406030204" pitchFamily="18" charset="0"/>
                      </a:rPr>
                      <m:t>=</m:t>
                    </m:r>
                    <m:sSup>
                      <m:sSupPr>
                        <m:ctrlPr>
                          <a:rPr lang="en-US" altLang="zh-CN" sz="2800" b="0" i="1" smtClean="0">
                            <a:latin typeface="Cambria Math" panose="02040503050406030204" pitchFamily="18" charset="0"/>
                          </a:rPr>
                        </m:ctrlPr>
                      </m:sSupPr>
                      <m:e>
                        <m:r>
                          <a:rPr lang="en-US" altLang="zh-CN" sz="2800" b="0" i="1" smtClean="0">
                            <a:latin typeface="Cambria Math" panose="02040503050406030204" pitchFamily="18" charset="0"/>
                          </a:rPr>
                          <m:t>𝑓</m:t>
                        </m:r>
                      </m:e>
                      <m:sup>
                        <m:r>
                          <a:rPr lang="en-US" altLang="zh-CN" sz="2800" b="0" i="1" smtClean="0">
                            <a:latin typeface="Cambria Math" panose="02040503050406030204" pitchFamily="18" charset="0"/>
                          </a:rPr>
                          <m:t>′</m:t>
                        </m:r>
                      </m:sup>
                    </m:sSup>
                    <m:d>
                      <m:dPr>
                        <m:ctrlPr>
                          <a:rPr lang="en-US" altLang="zh-CN" sz="2800" b="0" i="1" smtClean="0">
                            <a:latin typeface="Cambria Math" panose="02040503050406030204" pitchFamily="18" charset="0"/>
                          </a:rPr>
                        </m:ctrlPr>
                      </m:dPr>
                      <m:e>
                        <m:r>
                          <a:rPr lang="en-US" altLang="zh-CN" sz="2800" b="0" i="1" smtClean="0">
                            <a:latin typeface="Cambria Math" panose="02040503050406030204" pitchFamily="18" charset="0"/>
                          </a:rPr>
                          <m:t>0</m:t>
                        </m:r>
                      </m:e>
                    </m:d>
                    <m:r>
                      <a:rPr lang="en-US" altLang="zh-CN" sz="2800" b="0" i="1" smtClean="0">
                        <a:latin typeface="Cambria Math" panose="02040503050406030204" pitchFamily="18" charset="0"/>
                      </a:rPr>
                      <m:t>−2</m:t>
                    </m:r>
                    <m:sSup>
                      <m:sSupPr>
                        <m:ctrlPr>
                          <a:rPr lang="en-US" altLang="zh-CN" sz="2800" b="0" i="1" smtClean="0">
                            <a:latin typeface="Cambria Math" panose="02040503050406030204" pitchFamily="18" charset="0"/>
                          </a:rPr>
                        </m:ctrlPr>
                      </m:sSupPr>
                      <m:e>
                        <m:r>
                          <a:rPr lang="en-US" altLang="zh-CN" sz="2800" b="0" i="1" smtClean="0">
                            <a:latin typeface="Cambria Math" panose="02040503050406030204" pitchFamily="18" charset="0"/>
                          </a:rPr>
                          <m:t>𝑓</m:t>
                        </m:r>
                      </m:e>
                      <m:sup>
                        <m:r>
                          <a:rPr lang="en-US" altLang="zh-CN" sz="2800" b="0" i="1" smtClean="0">
                            <a:latin typeface="Cambria Math" panose="02040503050406030204" pitchFamily="18" charset="0"/>
                          </a:rPr>
                          <m:t>′</m:t>
                        </m:r>
                      </m:sup>
                    </m:sSup>
                    <m:d>
                      <m:dPr>
                        <m:ctrlPr>
                          <a:rPr lang="en-US" altLang="zh-CN" sz="2800" b="0" i="1" smtClean="0">
                            <a:latin typeface="Cambria Math" panose="02040503050406030204" pitchFamily="18" charset="0"/>
                          </a:rPr>
                        </m:ctrlPr>
                      </m:dPr>
                      <m:e>
                        <m:r>
                          <a:rPr lang="en-US" altLang="zh-CN" sz="2800" b="0" i="1" smtClean="0">
                            <a:latin typeface="Cambria Math" panose="02040503050406030204" pitchFamily="18" charset="0"/>
                          </a:rPr>
                          <m:t>0</m:t>
                        </m:r>
                      </m:e>
                    </m:d>
                    <m:r>
                      <a:rPr lang="en-US" altLang="zh-CN" sz="2800" b="0" i="1" smtClean="0">
                        <a:latin typeface="Cambria Math" panose="02040503050406030204" pitchFamily="18" charset="0"/>
                      </a:rPr>
                      <m:t>=−</m:t>
                    </m:r>
                    <m:r>
                      <a:rPr lang="en-US" altLang="zh-CN" sz="2800" b="0" i="1" smtClean="0">
                        <a:latin typeface="Cambria Math" panose="02040503050406030204" pitchFamily="18" charset="0"/>
                      </a:rPr>
                      <m:t>𝑓</m:t>
                    </m:r>
                    <m:r>
                      <a:rPr lang="en-US" altLang="zh-CN" sz="2800" b="0" i="1" smtClean="0">
                        <a:latin typeface="Cambria Math" panose="02040503050406030204" pitchFamily="18" charset="0"/>
                      </a:rPr>
                      <m:t>′(0)</m:t>
                    </m:r>
                  </m:oMath>
                </a14:m>
                <a:r>
                  <a:rPr lang="en-US" altLang="zh-CN" dirty="0" smtClean="0"/>
                  <a:t>, </a:t>
                </a:r>
                <a:r>
                  <a:rPr lang="zh-CN" altLang="en-US" dirty="0" smtClean="0"/>
                  <a:t>选 </a:t>
                </a:r>
                <a:r>
                  <a:rPr lang="en-US" altLang="zh-CN" dirty="0" smtClean="0"/>
                  <a:t>B.</a:t>
                </a:r>
              </a:p>
            </p:txBody>
          </p:sp>
        </mc:Choice>
        <mc:Fallback xmlns="">
          <p:sp>
            <p:nvSpPr>
              <p:cNvPr id="4" name="文本占位符 3"/>
              <p:cNvSpPr>
                <a:spLocks noGrp="1" noRot="1" noChangeAspect="1" noMove="1" noResize="1" noEditPoints="1" noAdjustHandles="1" noChangeArrowheads="1" noChangeShapeType="1" noTextEdit="1"/>
              </p:cNvSpPr>
              <p:nvPr>
                <p:ph type="body" sz="quarter" idx="10"/>
              </p:nvPr>
            </p:nvSpPr>
            <p:spPr>
              <a:blipFill>
                <a:blip r:embed="rId2"/>
                <a:stretch>
                  <a:fillRect l="-39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226969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fade">
                                      <p:cBhvr>
                                        <p:cTn id="32" dur="500"/>
                                        <p:tgtEl>
                                          <p:spTgt spid="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Effect transition="in" filter="fade">
                                      <p:cBhvr>
                                        <p:cTn id="37"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文本占位符 3"/>
              <p:cNvSpPr>
                <a:spLocks noGrp="1"/>
              </p:cNvSpPr>
              <p:nvPr>
                <p:ph type="body" sz="quarter" idx="10"/>
              </p:nvPr>
            </p:nvSpPr>
            <p:spPr/>
            <p:txBody>
              <a:bodyPr>
                <a:normAutofit/>
              </a:bodyPr>
              <a:lstStyle/>
              <a:p>
                <a:r>
                  <a:rPr lang="zh-CN" altLang="en-US" dirty="0" smtClean="0">
                    <a:solidFill>
                      <a:srgbClr val="00B050"/>
                    </a:solidFill>
                  </a:rPr>
                  <a:t>函数的可导性与连续性的关系</a:t>
                </a:r>
                <a:endParaRPr lang="en-US" altLang="zh-CN" dirty="0" smtClean="0">
                  <a:solidFill>
                    <a:srgbClr val="00B050"/>
                  </a:solidFill>
                </a:endParaRPr>
              </a:p>
              <a:p>
                <a:r>
                  <a:rPr lang="zh-CN" altLang="en-US" dirty="0" smtClean="0">
                    <a:solidFill>
                      <a:srgbClr val="0000FF"/>
                    </a:solidFill>
                  </a:rPr>
                  <a:t>定理</a:t>
                </a:r>
                <a:r>
                  <a:rPr lang="zh-CN" altLang="en-US" dirty="0" smtClean="0"/>
                  <a:t> 如果函数 </a:t>
                </a:r>
                <a14:m>
                  <m:oMath xmlns:m="http://schemas.openxmlformats.org/officeDocument/2006/math">
                    <m:r>
                      <a:rPr lang="en-US" altLang="zh-CN" b="0" i="1" smtClean="0">
                        <a:latin typeface="Cambria Math" panose="02040503050406030204" pitchFamily="18" charset="0"/>
                      </a:rPr>
                      <m:t>𝑦</m:t>
                    </m:r>
                    <m:r>
                      <a:rPr lang="en-US" altLang="zh-CN" b="0" i="1" smtClean="0">
                        <a:latin typeface="Cambria Math" panose="02040503050406030204" pitchFamily="18" charset="0"/>
                      </a:rPr>
                      <m:t>=</m:t>
                    </m:r>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oMath>
                </a14:m>
                <a:r>
                  <a:rPr lang="en-US" altLang="zh-CN" dirty="0" smtClean="0"/>
                  <a:t> </a:t>
                </a:r>
                <a:r>
                  <a:rPr lang="zh-CN" altLang="en-US" dirty="0" smtClean="0"/>
                  <a:t>在点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oMath>
                </a14:m>
                <a:r>
                  <a:rPr lang="en-US" altLang="zh-CN" dirty="0" smtClean="0"/>
                  <a:t> </a:t>
                </a:r>
                <a:r>
                  <a:rPr lang="zh-CN" altLang="en-US" dirty="0" smtClean="0"/>
                  <a:t>处可导</a:t>
                </a:r>
                <a:r>
                  <a:rPr lang="en-US" altLang="zh-CN" dirty="0" smtClean="0"/>
                  <a:t>, </a:t>
                </a:r>
                <a:r>
                  <a:rPr lang="zh-CN" altLang="en-US" dirty="0" smtClean="0"/>
                  <a:t>则函数 </a:t>
                </a:r>
                <a14:m>
                  <m:oMath xmlns:m="http://schemas.openxmlformats.org/officeDocument/2006/math">
                    <m:r>
                      <a:rPr lang="en-US" altLang="zh-CN" b="0" i="1" smtClean="0">
                        <a:latin typeface="Cambria Math" panose="02040503050406030204" pitchFamily="18" charset="0"/>
                      </a:rPr>
                      <m:t>𝑦</m:t>
                    </m:r>
                    <m:r>
                      <a:rPr lang="en-US" altLang="zh-CN" b="0" i="1" smtClean="0">
                        <a:latin typeface="Cambria Math" panose="02040503050406030204" pitchFamily="18" charset="0"/>
                      </a:rPr>
                      <m:t>=</m:t>
                    </m:r>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oMath>
                </a14:m>
                <a:r>
                  <a:rPr lang="en-US" altLang="zh-CN" dirty="0" smtClean="0"/>
                  <a:t> </a:t>
                </a:r>
                <a:r>
                  <a:rPr lang="zh-CN" altLang="en-US" dirty="0" smtClean="0"/>
                  <a:t>在点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oMath>
                </a14:m>
                <a:r>
                  <a:rPr lang="en-US" altLang="zh-CN" dirty="0" smtClean="0"/>
                  <a:t> </a:t>
                </a:r>
                <a:r>
                  <a:rPr lang="zh-CN" altLang="en-US" dirty="0" smtClean="0"/>
                  <a:t>处连续</a:t>
                </a:r>
                <a:r>
                  <a:rPr lang="en-US" altLang="zh-CN" dirty="0" smtClean="0"/>
                  <a:t>.</a:t>
                </a:r>
              </a:p>
              <a:p>
                <a:r>
                  <a:rPr lang="zh-CN" altLang="en-US" dirty="0" smtClean="0">
                    <a:solidFill>
                      <a:srgbClr val="0000FF"/>
                    </a:solidFill>
                  </a:rPr>
                  <a:t>证明</a:t>
                </a:r>
                <a:r>
                  <a:rPr lang="zh-CN" altLang="en-US" dirty="0" smtClean="0"/>
                  <a:t> 由于函数 </a:t>
                </a:r>
                <a14:m>
                  <m:oMath xmlns:m="http://schemas.openxmlformats.org/officeDocument/2006/math">
                    <m:r>
                      <a:rPr lang="en-US" altLang="zh-CN" i="1">
                        <a:latin typeface="Cambria Math" panose="02040503050406030204" pitchFamily="18" charset="0"/>
                      </a:rPr>
                      <m:t>𝑦</m:t>
                    </m:r>
                    <m:r>
                      <a:rPr lang="en-US" altLang="zh-CN" i="1">
                        <a:latin typeface="Cambria Math" panose="02040503050406030204" pitchFamily="18" charset="0"/>
                      </a:rPr>
                      <m:t>=</m:t>
                    </m:r>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oMath>
                </a14:m>
                <a:r>
                  <a:rPr lang="en-US" altLang="zh-CN" dirty="0"/>
                  <a:t> </a:t>
                </a:r>
                <a:r>
                  <a:rPr lang="zh-CN" altLang="en-US" dirty="0"/>
                  <a:t>在点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oMath>
                </a14:m>
                <a:r>
                  <a:rPr lang="en-US" altLang="zh-CN" dirty="0"/>
                  <a:t> </a:t>
                </a:r>
                <a:r>
                  <a:rPr lang="zh-CN" altLang="en-US" dirty="0"/>
                  <a:t>处可</a:t>
                </a:r>
                <a:r>
                  <a:rPr lang="zh-CN" altLang="en-US" dirty="0" smtClean="0"/>
                  <a:t>导</a:t>
                </a:r>
                <a:r>
                  <a:rPr lang="en-US" altLang="zh-CN" dirty="0" smtClean="0"/>
                  <a:t>, </a:t>
                </a:r>
                <a:r>
                  <a:rPr lang="zh-CN" altLang="en-US" dirty="0" smtClean="0"/>
                  <a:t>因此 </a:t>
                </a:r>
                <a14:m>
                  <m:oMath xmlns:m="http://schemas.openxmlformats.org/officeDocument/2006/math">
                    <m:sSup>
                      <m:sSupPr>
                        <m:ctrlPr>
                          <a:rPr lang="en-US" altLang="zh-CN" i="1">
                            <a:latin typeface="Cambria Math" panose="02040503050406030204" pitchFamily="18" charset="0"/>
                          </a:rPr>
                        </m:ctrlPr>
                      </m:sSupPr>
                      <m:e>
                        <m:r>
                          <a:rPr lang="en-US" altLang="zh-CN" i="1">
                            <a:latin typeface="Cambria Math" panose="02040503050406030204" pitchFamily="18" charset="0"/>
                          </a:rPr>
                          <m:t>𝑓</m:t>
                        </m:r>
                      </m:e>
                      <m:sup>
                        <m:r>
                          <a:rPr lang="en-US" altLang="zh-CN" i="1">
                            <a:latin typeface="Cambria Math" panose="02040503050406030204" pitchFamily="18" charset="0"/>
                          </a:rPr>
                          <m:t>′</m:t>
                        </m:r>
                      </m:sup>
                    </m:sSup>
                    <m:d>
                      <m:dPr>
                        <m:ctrlPr>
                          <a:rPr lang="en-US" altLang="zh-CN" i="1">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0</m:t>
                            </m:r>
                          </m:sub>
                        </m:sSub>
                      </m:e>
                    </m:d>
                    <m:r>
                      <a:rPr lang="en-US" altLang="zh-CN" i="1">
                        <a:latin typeface="Cambria Math" panose="02040503050406030204" pitchFamily="18" charset="0"/>
                      </a:rPr>
                      <m:t>=</m:t>
                    </m:r>
                    <m:func>
                      <m:funcPr>
                        <m:ctrlPr>
                          <a:rPr lang="en-US" altLang="zh-CN" i="1">
                            <a:latin typeface="Cambria Math" panose="02040503050406030204" pitchFamily="18" charset="0"/>
                          </a:rPr>
                        </m:ctrlPr>
                      </m:funcPr>
                      <m:fName>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lim</m:t>
                            </m:r>
                          </m:e>
                          <m:lim>
                            <m:r>
                              <m:rPr>
                                <m:sty m:val="p"/>
                              </m:rPr>
                              <a:rPr lang="en-US" altLang="zh-CN">
                                <a:latin typeface="Cambria Math" panose="02040503050406030204" pitchFamily="18" charset="0"/>
                              </a:rPr>
                              <m:t>Δ</m:t>
                            </m:r>
                            <m:r>
                              <a:rPr lang="en-US" altLang="zh-CN" i="1">
                                <a:latin typeface="Cambria Math" panose="02040503050406030204" pitchFamily="18" charset="0"/>
                              </a:rPr>
                              <m:t>𝑥</m:t>
                            </m:r>
                            <m:r>
                              <a:rPr lang="en-US" altLang="zh-CN" i="1">
                                <a:latin typeface="Cambria Math" panose="02040503050406030204" pitchFamily="18" charset="0"/>
                              </a:rPr>
                              <m:t>→0</m:t>
                            </m:r>
                          </m:lim>
                        </m:limLow>
                      </m:fName>
                      <m:e>
                        <m:f>
                          <m:fPr>
                            <m:ctrlPr>
                              <a:rPr lang="en-US" altLang="zh-CN" i="1">
                                <a:latin typeface="Cambria Math" panose="02040503050406030204" pitchFamily="18" charset="0"/>
                              </a:rPr>
                            </m:ctrlPr>
                          </m:fPr>
                          <m:num>
                            <m:r>
                              <m:rPr>
                                <m:sty m:val="p"/>
                              </m:rPr>
                              <a:rPr lang="en-US" altLang="zh-CN" b="0" i="0" smtClean="0">
                                <a:latin typeface="Cambria Math" panose="02040503050406030204" pitchFamily="18" charset="0"/>
                              </a:rPr>
                              <m:t>Δ</m:t>
                            </m:r>
                            <m:r>
                              <a:rPr lang="en-US" altLang="zh-CN" b="0" i="1" smtClean="0">
                                <a:latin typeface="Cambria Math" panose="02040503050406030204" pitchFamily="18" charset="0"/>
                              </a:rPr>
                              <m:t>𝑦</m:t>
                            </m:r>
                          </m:num>
                          <m:den>
                            <m:r>
                              <m:rPr>
                                <m:sty m:val="p"/>
                              </m:rPr>
                              <a:rPr lang="en-US" altLang="zh-CN">
                                <a:latin typeface="Cambria Math" panose="02040503050406030204" pitchFamily="18" charset="0"/>
                              </a:rPr>
                              <m:t>Δ</m:t>
                            </m:r>
                            <m:r>
                              <a:rPr lang="en-US" altLang="zh-CN" b="0" i="1" smtClean="0">
                                <a:latin typeface="Cambria Math" panose="02040503050406030204" pitchFamily="18" charset="0"/>
                              </a:rPr>
                              <m:t>𝑥</m:t>
                            </m:r>
                          </m:den>
                        </m:f>
                      </m:e>
                    </m:func>
                  </m:oMath>
                </a14:m>
                <a:r>
                  <a:rPr lang="en-US" altLang="zh-CN" dirty="0" smtClean="0"/>
                  <a:t> </a:t>
                </a:r>
                <a:r>
                  <a:rPr lang="zh-CN" altLang="en-US" dirty="0" smtClean="0"/>
                  <a:t>存在</a:t>
                </a:r>
                <a:r>
                  <a:rPr lang="en-US" altLang="zh-CN" dirty="0" smtClean="0"/>
                  <a:t>.</a:t>
                </a:r>
              </a:p>
              <a:p>
                <a:r>
                  <a:rPr lang="zh-CN" altLang="en-US" dirty="0" smtClean="0"/>
                  <a:t>从而 </a:t>
                </a:r>
                <a14:m>
                  <m:oMath xmlns:m="http://schemas.openxmlformats.org/officeDocument/2006/math">
                    <m:func>
                      <m:funcPr>
                        <m:ctrlPr>
                          <a:rPr lang="en-US" altLang="zh-CN" i="1">
                            <a:latin typeface="Cambria Math" panose="02040503050406030204" pitchFamily="18" charset="0"/>
                          </a:rPr>
                        </m:ctrlPr>
                      </m:funcPr>
                      <m:fName>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lim</m:t>
                            </m:r>
                          </m:e>
                          <m:lim>
                            <m:r>
                              <m:rPr>
                                <m:sty m:val="p"/>
                              </m:rPr>
                              <a:rPr lang="en-US" altLang="zh-CN">
                                <a:latin typeface="Cambria Math" panose="02040503050406030204" pitchFamily="18" charset="0"/>
                              </a:rPr>
                              <m:t>Δ</m:t>
                            </m:r>
                            <m:r>
                              <a:rPr lang="en-US" altLang="zh-CN" i="1">
                                <a:latin typeface="Cambria Math" panose="02040503050406030204" pitchFamily="18" charset="0"/>
                              </a:rPr>
                              <m:t>𝑥</m:t>
                            </m:r>
                            <m:r>
                              <a:rPr lang="en-US" altLang="zh-CN" i="1">
                                <a:latin typeface="Cambria Math" panose="02040503050406030204" pitchFamily="18" charset="0"/>
                              </a:rPr>
                              <m:t>→0</m:t>
                            </m:r>
                          </m:lim>
                        </m:limLow>
                      </m:fName>
                      <m:e>
                        <m:r>
                          <m:rPr>
                            <m:sty m:val="p"/>
                          </m:rPr>
                          <a:rPr lang="en-US" altLang="zh-CN">
                            <a:latin typeface="Cambria Math" panose="02040503050406030204" pitchFamily="18" charset="0"/>
                          </a:rPr>
                          <m:t>Δ</m:t>
                        </m:r>
                        <m:r>
                          <a:rPr lang="en-US" altLang="zh-CN" i="1">
                            <a:latin typeface="Cambria Math" panose="02040503050406030204" pitchFamily="18" charset="0"/>
                          </a:rPr>
                          <m:t>𝑦</m:t>
                        </m:r>
                      </m:e>
                    </m:func>
                    <m:r>
                      <a:rPr lang="en-US" altLang="zh-CN" b="0" i="0" smtClean="0">
                        <a:latin typeface="Cambria Math" panose="02040503050406030204" pitchFamily="18" charset="0"/>
                      </a:rPr>
                      <m:t>=</m:t>
                    </m:r>
                    <m:func>
                      <m:funcPr>
                        <m:ctrlPr>
                          <a:rPr lang="en-US" altLang="zh-CN" i="1">
                            <a:latin typeface="Cambria Math" panose="02040503050406030204" pitchFamily="18" charset="0"/>
                          </a:rPr>
                        </m:ctrlPr>
                      </m:funcPr>
                      <m:fName>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lim</m:t>
                            </m:r>
                          </m:e>
                          <m:lim>
                            <m:r>
                              <m:rPr>
                                <m:sty m:val="p"/>
                              </m:rPr>
                              <a:rPr lang="en-US" altLang="zh-CN">
                                <a:latin typeface="Cambria Math" panose="02040503050406030204" pitchFamily="18" charset="0"/>
                              </a:rPr>
                              <m:t>Δ</m:t>
                            </m:r>
                            <m:r>
                              <a:rPr lang="en-US" altLang="zh-CN" i="1">
                                <a:latin typeface="Cambria Math" panose="02040503050406030204" pitchFamily="18" charset="0"/>
                              </a:rPr>
                              <m:t>𝑥</m:t>
                            </m:r>
                            <m:r>
                              <a:rPr lang="en-US" altLang="zh-CN" i="1">
                                <a:latin typeface="Cambria Math" panose="02040503050406030204" pitchFamily="18" charset="0"/>
                              </a:rPr>
                              <m:t>→0</m:t>
                            </m:r>
                          </m:lim>
                        </m:limLow>
                      </m:fName>
                      <m:e>
                        <m:f>
                          <m:fPr>
                            <m:ctrlPr>
                              <a:rPr lang="en-US" altLang="zh-CN" i="1">
                                <a:latin typeface="Cambria Math" panose="02040503050406030204" pitchFamily="18" charset="0"/>
                              </a:rPr>
                            </m:ctrlPr>
                          </m:fPr>
                          <m:num>
                            <m:r>
                              <m:rPr>
                                <m:sty m:val="p"/>
                              </m:rPr>
                              <a:rPr lang="en-US" altLang="zh-CN">
                                <a:latin typeface="Cambria Math" panose="02040503050406030204" pitchFamily="18" charset="0"/>
                              </a:rPr>
                              <m:t>Δ</m:t>
                            </m:r>
                            <m:r>
                              <a:rPr lang="en-US" altLang="zh-CN" i="1">
                                <a:latin typeface="Cambria Math" panose="02040503050406030204" pitchFamily="18" charset="0"/>
                              </a:rPr>
                              <m:t>𝑦</m:t>
                            </m:r>
                          </m:num>
                          <m:den>
                            <m:r>
                              <m:rPr>
                                <m:sty m:val="p"/>
                              </m:rPr>
                              <a:rPr lang="en-US" altLang="zh-CN">
                                <a:latin typeface="Cambria Math" panose="02040503050406030204" pitchFamily="18" charset="0"/>
                              </a:rPr>
                              <m:t>Δ</m:t>
                            </m:r>
                            <m:r>
                              <a:rPr lang="en-US" altLang="zh-CN" i="1">
                                <a:latin typeface="Cambria Math" panose="02040503050406030204" pitchFamily="18" charset="0"/>
                              </a:rPr>
                              <m:t>𝑥</m:t>
                            </m:r>
                          </m:den>
                        </m:f>
                      </m:e>
                    </m:func>
                    <m:r>
                      <a:rPr lang="en-US" altLang="zh-CN" b="0" i="1" smtClean="0">
                        <a:latin typeface="Cambria Math" panose="02040503050406030204" pitchFamily="18" charset="0"/>
                      </a:rPr>
                      <m:t>⋅</m:t>
                    </m:r>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lim</m:t>
                        </m:r>
                      </m:e>
                      <m:lim>
                        <m:r>
                          <m:rPr>
                            <m:sty m:val="p"/>
                          </m:rPr>
                          <a:rPr lang="en-US" altLang="zh-CN">
                            <a:latin typeface="Cambria Math" panose="02040503050406030204" pitchFamily="18" charset="0"/>
                          </a:rPr>
                          <m:t>Δ</m:t>
                        </m:r>
                        <m:r>
                          <a:rPr lang="en-US" altLang="zh-CN" i="1">
                            <a:latin typeface="Cambria Math" panose="02040503050406030204" pitchFamily="18" charset="0"/>
                          </a:rPr>
                          <m:t>𝑥</m:t>
                        </m:r>
                        <m:r>
                          <a:rPr lang="en-US" altLang="zh-CN" i="1">
                            <a:latin typeface="Cambria Math" panose="02040503050406030204" pitchFamily="18" charset="0"/>
                          </a:rPr>
                          <m:t>→0</m:t>
                        </m:r>
                      </m:lim>
                    </m:limLow>
                    <m:r>
                      <m:rPr>
                        <m:sty m:val="p"/>
                      </m:rPr>
                      <a:rPr lang="en-US" altLang="zh-CN">
                        <a:latin typeface="Cambria Math" panose="02040503050406030204" pitchFamily="18" charset="0"/>
                      </a:rPr>
                      <m:t>Δ</m:t>
                    </m:r>
                    <m:r>
                      <a:rPr lang="en-US" altLang="zh-CN" i="1">
                        <a:latin typeface="Cambria Math" panose="02040503050406030204" pitchFamily="18" charset="0"/>
                      </a:rPr>
                      <m:t>𝑥</m:t>
                    </m:r>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𝑓</m:t>
                        </m:r>
                      </m:e>
                      <m:sup>
                        <m:r>
                          <a:rPr lang="en-US" altLang="zh-CN" b="0" i="1" smtClean="0">
                            <a:latin typeface="Cambria Math" panose="02040503050406030204" pitchFamily="18" charset="0"/>
                          </a:rPr>
                          <m:t>′</m:t>
                        </m:r>
                      </m:sup>
                    </m:sSup>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e>
                    </m:d>
                    <m:r>
                      <a:rPr lang="en-US" altLang="zh-CN" b="0" i="1" smtClean="0">
                        <a:latin typeface="Cambria Math" panose="02040503050406030204" pitchFamily="18" charset="0"/>
                      </a:rPr>
                      <m:t>⋅0=0</m:t>
                    </m:r>
                  </m:oMath>
                </a14:m>
                <a:r>
                  <a:rPr lang="en-US" altLang="zh-CN" dirty="0" smtClean="0"/>
                  <a:t>.</a:t>
                </a:r>
              </a:p>
              <a:p>
                <a:r>
                  <a:rPr lang="zh-CN" altLang="en-US" dirty="0" smtClean="0"/>
                  <a:t>因此 </a:t>
                </a:r>
                <a14:m>
                  <m:oMath xmlns:m="http://schemas.openxmlformats.org/officeDocument/2006/math">
                    <m:func>
                      <m:funcPr>
                        <m:ctrlPr>
                          <a:rPr lang="en-US" altLang="zh-CN" i="1">
                            <a:latin typeface="Cambria Math" panose="02040503050406030204" pitchFamily="18" charset="0"/>
                          </a:rPr>
                        </m:ctrlPr>
                      </m:funcPr>
                      <m:fName>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lim</m:t>
                            </m:r>
                          </m:e>
                          <m:lim>
                            <m:r>
                              <m:rPr>
                                <m:sty m:val="p"/>
                              </m:rPr>
                              <a:rPr lang="en-US" altLang="zh-CN">
                                <a:latin typeface="Cambria Math" panose="02040503050406030204" pitchFamily="18" charset="0"/>
                              </a:rPr>
                              <m:t>Δ</m:t>
                            </m:r>
                            <m:r>
                              <a:rPr lang="en-US" altLang="zh-CN" i="1">
                                <a:latin typeface="Cambria Math" panose="02040503050406030204" pitchFamily="18" charset="0"/>
                              </a:rPr>
                              <m:t>𝑥</m:t>
                            </m:r>
                            <m:r>
                              <a:rPr lang="en-US" altLang="zh-CN" i="1">
                                <a:latin typeface="Cambria Math" panose="02040503050406030204" pitchFamily="18" charset="0"/>
                              </a:rPr>
                              <m:t>→0</m:t>
                            </m:r>
                          </m:lim>
                        </m:limLow>
                      </m:fName>
                      <m:e>
                        <m:r>
                          <m:rPr>
                            <m:sty m:val="p"/>
                          </m:rPr>
                          <a:rPr lang="en-US" altLang="zh-CN">
                            <a:latin typeface="Cambria Math" panose="02040503050406030204" pitchFamily="18" charset="0"/>
                          </a:rPr>
                          <m:t>Δ</m:t>
                        </m:r>
                        <m:r>
                          <a:rPr lang="en-US" altLang="zh-CN" i="1">
                            <a:latin typeface="Cambria Math" panose="02040503050406030204" pitchFamily="18" charset="0"/>
                          </a:rPr>
                          <m:t>𝑦</m:t>
                        </m:r>
                      </m:e>
                    </m:func>
                    <m:r>
                      <a:rPr lang="en-US" altLang="zh-CN" b="0" i="1" smtClean="0">
                        <a:latin typeface="Cambria Math" panose="02040503050406030204" pitchFamily="18" charset="0"/>
                      </a:rPr>
                      <m:t>=0</m:t>
                    </m:r>
                  </m:oMath>
                </a14:m>
                <a:r>
                  <a:rPr lang="en-US" altLang="zh-CN" dirty="0" smtClean="0"/>
                  <a:t>, </a:t>
                </a:r>
                <a:r>
                  <a:rPr lang="zh-CN" altLang="en-US" dirty="0" smtClean="0"/>
                  <a:t>函数 </a:t>
                </a:r>
                <a14:m>
                  <m:oMath xmlns:m="http://schemas.openxmlformats.org/officeDocument/2006/math">
                    <m:r>
                      <a:rPr lang="en-US" altLang="zh-CN" i="1">
                        <a:latin typeface="Cambria Math" panose="02040503050406030204" pitchFamily="18" charset="0"/>
                      </a:rPr>
                      <m:t>𝑦</m:t>
                    </m:r>
                    <m:r>
                      <a:rPr lang="en-US" altLang="zh-CN" i="1">
                        <a:latin typeface="Cambria Math" panose="02040503050406030204" pitchFamily="18" charset="0"/>
                      </a:rPr>
                      <m:t>=</m:t>
                    </m:r>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oMath>
                </a14:m>
                <a:r>
                  <a:rPr lang="en-US" altLang="zh-CN" dirty="0"/>
                  <a:t> </a:t>
                </a:r>
                <a:r>
                  <a:rPr lang="zh-CN" altLang="en-US" dirty="0"/>
                  <a:t>在点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oMath>
                </a14:m>
                <a:r>
                  <a:rPr lang="en-US" altLang="zh-CN" dirty="0"/>
                  <a:t> </a:t>
                </a:r>
                <a:r>
                  <a:rPr lang="zh-CN" altLang="en-US" dirty="0"/>
                  <a:t>处连续</a:t>
                </a:r>
                <a:r>
                  <a:rPr lang="en-US" altLang="zh-CN" dirty="0" smtClean="0"/>
                  <a:t>.</a:t>
                </a:r>
              </a:p>
              <a:p>
                <a:r>
                  <a:rPr lang="zh-CN" altLang="en-US" dirty="0">
                    <a:solidFill>
                      <a:srgbClr val="0000FF"/>
                    </a:solidFill>
                  </a:rPr>
                  <a:t>定理</a:t>
                </a:r>
                <a:r>
                  <a:rPr lang="en-US" altLang="zh-CN" dirty="0">
                    <a:solidFill>
                      <a:srgbClr val="0000FF"/>
                    </a:solidFill>
                  </a:rPr>
                  <a:t>(</a:t>
                </a:r>
                <a:r>
                  <a:rPr lang="zh-CN" altLang="en-US" dirty="0">
                    <a:solidFill>
                      <a:srgbClr val="0000FF"/>
                    </a:solidFill>
                  </a:rPr>
                  <a:t>逆否命题</a:t>
                </a:r>
                <a:r>
                  <a:rPr lang="en-US" altLang="zh-CN" dirty="0">
                    <a:solidFill>
                      <a:srgbClr val="0000FF"/>
                    </a:solidFill>
                  </a:rPr>
                  <a:t>)</a:t>
                </a:r>
                <a:r>
                  <a:rPr lang="zh-CN" altLang="en-US" dirty="0"/>
                  <a:t> 如果函数 </a:t>
                </a:r>
                <a14:m>
                  <m:oMath xmlns:m="http://schemas.openxmlformats.org/officeDocument/2006/math">
                    <m:r>
                      <a:rPr lang="en-US" altLang="zh-CN" i="1">
                        <a:latin typeface="Cambria Math" panose="02040503050406030204" pitchFamily="18" charset="0"/>
                      </a:rPr>
                      <m:t>𝑦</m:t>
                    </m:r>
                    <m:r>
                      <a:rPr lang="en-US" altLang="zh-CN" i="1">
                        <a:latin typeface="Cambria Math" panose="02040503050406030204" pitchFamily="18" charset="0"/>
                      </a:rPr>
                      <m:t>=</m:t>
                    </m:r>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oMath>
                </a14:m>
                <a:r>
                  <a:rPr lang="en-US" altLang="zh-CN" dirty="0"/>
                  <a:t> </a:t>
                </a:r>
                <a:r>
                  <a:rPr lang="zh-CN" altLang="en-US" dirty="0"/>
                  <a:t>在点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oMath>
                </a14:m>
                <a:r>
                  <a:rPr lang="en-US" altLang="zh-CN" dirty="0"/>
                  <a:t> </a:t>
                </a:r>
                <a:r>
                  <a:rPr lang="zh-CN" altLang="en-US" dirty="0"/>
                  <a:t>处不连续</a:t>
                </a:r>
                <a:r>
                  <a:rPr lang="en-US" altLang="zh-CN" dirty="0"/>
                  <a:t>, </a:t>
                </a:r>
                <a:r>
                  <a:rPr lang="zh-CN" altLang="en-US" dirty="0"/>
                  <a:t>则函数 </a:t>
                </a:r>
                <a14:m>
                  <m:oMath xmlns:m="http://schemas.openxmlformats.org/officeDocument/2006/math">
                    <m:r>
                      <a:rPr lang="en-US" altLang="zh-CN" i="1">
                        <a:latin typeface="Cambria Math" panose="02040503050406030204" pitchFamily="18" charset="0"/>
                      </a:rPr>
                      <m:t>𝑦</m:t>
                    </m:r>
                    <m:r>
                      <a:rPr lang="en-US" altLang="zh-CN" i="1">
                        <a:latin typeface="Cambria Math" panose="02040503050406030204" pitchFamily="18" charset="0"/>
                      </a:rPr>
                      <m:t>=</m:t>
                    </m:r>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oMath>
                </a14:m>
                <a:r>
                  <a:rPr lang="en-US" altLang="zh-CN" dirty="0"/>
                  <a:t> </a:t>
                </a:r>
                <a:r>
                  <a:rPr lang="zh-CN" altLang="en-US" dirty="0"/>
                  <a:t>在点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oMath>
                </a14:m>
                <a:r>
                  <a:rPr lang="en-US" altLang="zh-CN" dirty="0"/>
                  <a:t> </a:t>
                </a:r>
                <a:r>
                  <a:rPr lang="zh-CN" altLang="en-US" dirty="0"/>
                  <a:t>处不可导</a:t>
                </a:r>
                <a:r>
                  <a:rPr lang="en-US" altLang="zh-CN" dirty="0" smtClean="0"/>
                  <a:t>.</a:t>
                </a:r>
                <a:endParaRPr lang="en-US" altLang="zh-CN" dirty="0"/>
              </a:p>
            </p:txBody>
          </p:sp>
        </mc:Choice>
        <mc:Fallback xmlns="">
          <p:sp>
            <p:nvSpPr>
              <p:cNvPr id="4" name="文本占位符 3"/>
              <p:cNvSpPr>
                <a:spLocks noGrp="1" noRot="1" noChangeAspect="1" noMove="1" noResize="1" noEditPoints="1" noAdjustHandles="1" noChangeArrowheads="1" noChangeShapeType="1" noTextEdit="1"/>
              </p:cNvSpPr>
              <p:nvPr>
                <p:ph type="body" sz="quarter" idx="10"/>
              </p:nvPr>
            </p:nvSpPr>
            <p:spPr>
              <a:blipFill>
                <a:blip r:embed="rId2"/>
                <a:stretch>
                  <a:fillRect l="-734" t="-233" r="-5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9002530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fade">
                                      <p:cBhvr>
                                        <p:cTn id="32"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文本占位符 3"/>
              <p:cNvSpPr>
                <a:spLocks noGrp="1"/>
              </p:cNvSpPr>
              <p:nvPr>
                <p:ph type="body" sz="quarter" idx="10"/>
              </p:nvPr>
            </p:nvSpPr>
            <p:spPr/>
            <p:txBody>
              <a:bodyPr>
                <a:normAutofit fontScale="92500" lnSpcReduction="10000"/>
              </a:bodyPr>
              <a:lstStyle/>
              <a:p>
                <a:r>
                  <a:rPr lang="zh-CN" altLang="en-US" dirty="0" smtClean="0"/>
                  <a:t>注意</a:t>
                </a:r>
                <a:r>
                  <a:rPr lang="en-US" altLang="zh-CN" dirty="0" smtClean="0"/>
                  <a:t>,</a:t>
                </a:r>
                <a:r>
                  <a:rPr lang="zh-CN" altLang="en-US" dirty="0" smtClean="0"/>
                  <a:t> </a:t>
                </a:r>
                <a:r>
                  <a:rPr lang="zh-CN" altLang="en-US" dirty="0"/>
                  <a:t>如果函数 </a:t>
                </a:r>
                <a14:m>
                  <m:oMath xmlns:m="http://schemas.openxmlformats.org/officeDocument/2006/math">
                    <m:r>
                      <a:rPr lang="en-US" altLang="zh-CN" i="1">
                        <a:latin typeface="Cambria Math" panose="02040503050406030204" pitchFamily="18" charset="0"/>
                      </a:rPr>
                      <m:t>𝑦</m:t>
                    </m:r>
                    <m:r>
                      <a:rPr lang="en-US" altLang="zh-CN" i="1">
                        <a:latin typeface="Cambria Math" panose="02040503050406030204" pitchFamily="18" charset="0"/>
                      </a:rPr>
                      <m:t>=</m:t>
                    </m:r>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oMath>
                </a14:m>
                <a:r>
                  <a:rPr lang="en-US" altLang="zh-CN" dirty="0"/>
                  <a:t> </a:t>
                </a:r>
                <a:r>
                  <a:rPr lang="zh-CN" altLang="en-US" dirty="0"/>
                  <a:t>在点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oMath>
                </a14:m>
                <a:r>
                  <a:rPr lang="en-US" altLang="zh-CN" dirty="0"/>
                  <a:t> </a:t>
                </a:r>
                <a:r>
                  <a:rPr lang="zh-CN" altLang="en-US" dirty="0" smtClean="0"/>
                  <a:t>处连续</a:t>
                </a:r>
                <a:r>
                  <a:rPr lang="en-US" altLang="zh-CN" dirty="0"/>
                  <a:t>, </a:t>
                </a:r>
                <a:r>
                  <a:rPr lang="zh-CN" altLang="en-US" dirty="0"/>
                  <a:t>则函数 </a:t>
                </a:r>
                <a14:m>
                  <m:oMath xmlns:m="http://schemas.openxmlformats.org/officeDocument/2006/math">
                    <m:r>
                      <a:rPr lang="en-US" altLang="zh-CN" i="1">
                        <a:latin typeface="Cambria Math" panose="02040503050406030204" pitchFamily="18" charset="0"/>
                      </a:rPr>
                      <m:t>𝑦</m:t>
                    </m:r>
                    <m:r>
                      <a:rPr lang="en-US" altLang="zh-CN" i="1">
                        <a:latin typeface="Cambria Math" panose="02040503050406030204" pitchFamily="18" charset="0"/>
                      </a:rPr>
                      <m:t>=</m:t>
                    </m:r>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oMath>
                </a14:m>
                <a:r>
                  <a:rPr lang="en-US" altLang="zh-CN" dirty="0"/>
                  <a:t> </a:t>
                </a:r>
                <a:r>
                  <a:rPr lang="zh-CN" altLang="en-US" dirty="0"/>
                  <a:t>在点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oMath>
                </a14:m>
                <a:r>
                  <a:rPr lang="en-US" altLang="zh-CN" dirty="0"/>
                  <a:t> </a:t>
                </a:r>
                <a:r>
                  <a:rPr lang="zh-CN" altLang="en-US" dirty="0" smtClean="0"/>
                  <a:t>处未必可导</a:t>
                </a:r>
                <a:r>
                  <a:rPr lang="en-US" altLang="zh-CN" dirty="0" smtClean="0"/>
                  <a:t>, </a:t>
                </a:r>
                <a:r>
                  <a:rPr lang="zh-CN" altLang="en-US" dirty="0" smtClean="0"/>
                  <a:t>即</a:t>
                </a:r>
                <a:endParaRPr lang="en-US" altLang="zh-CN" dirty="0" smtClean="0"/>
              </a:p>
              <a:p>
                <a:pPr marL="0" indent="0" algn="ctr">
                  <a:buNone/>
                </a:pPr>
                <a:r>
                  <a:rPr lang="zh-CN" altLang="en-US" dirty="0" smtClean="0">
                    <a:solidFill>
                      <a:srgbClr val="FF0000"/>
                    </a:solidFill>
                  </a:rPr>
                  <a:t>可导一定连续</a:t>
                </a:r>
                <a:r>
                  <a:rPr lang="en-US" altLang="zh-CN" dirty="0" smtClean="0">
                    <a:solidFill>
                      <a:srgbClr val="FF0000"/>
                    </a:solidFill>
                  </a:rPr>
                  <a:t>, </a:t>
                </a:r>
                <a:r>
                  <a:rPr lang="zh-CN" altLang="en-US" dirty="0" smtClean="0">
                    <a:solidFill>
                      <a:srgbClr val="FF0000"/>
                    </a:solidFill>
                  </a:rPr>
                  <a:t>连续不一定可导</a:t>
                </a:r>
                <a:r>
                  <a:rPr lang="en-US" altLang="zh-CN" dirty="0" smtClean="0">
                    <a:solidFill>
                      <a:srgbClr val="FF0000"/>
                    </a:solidFill>
                  </a:rPr>
                  <a:t>.</a:t>
                </a:r>
                <a:endParaRPr lang="en-US" altLang="zh-CN" dirty="0" smtClean="0"/>
              </a:p>
              <a:p>
                <a:r>
                  <a:rPr lang="zh-CN" altLang="en-US" dirty="0" smtClean="0">
                    <a:solidFill>
                      <a:srgbClr val="0000FF"/>
                    </a:solidFill>
                  </a:rPr>
                  <a:t>例</a:t>
                </a:r>
                <a:r>
                  <a:rPr lang="zh-CN" altLang="en-US" dirty="0"/>
                  <a:t> </a:t>
                </a:r>
                <a:r>
                  <a:rPr lang="zh-CN" altLang="en-US" dirty="0" smtClean="0"/>
                  <a:t>讨论 </a:t>
                </a:r>
                <a14:m>
                  <m:oMath xmlns:m="http://schemas.openxmlformats.org/officeDocument/2006/math">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oMath>
                </a14:m>
                <a:r>
                  <a:rPr lang="en-US" altLang="zh-CN" dirty="0" smtClean="0"/>
                  <a:t> </a:t>
                </a:r>
                <a:r>
                  <a:rPr lang="zh-CN" altLang="en-US" dirty="0" smtClean="0"/>
                  <a:t>在 </a:t>
                </a:r>
                <a14:m>
                  <m:oMath xmlns:m="http://schemas.openxmlformats.org/officeDocument/2006/math">
                    <m:r>
                      <a:rPr lang="en-US" altLang="zh-CN" b="0" i="1" smtClean="0">
                        <a:latin typeface="Cambria Math" panose="02040503050406030204" pitchFamily="18" charset="0"/>
                      </a:rPr>
                      <m:t>𝑥</m:t>
                    </m:r>
                    <m:r>
                      <a:rPr lang="en-US" altLang="zh-CN" b="0" i="1" smtClean="0">
                        <a:latin typeface="Cambria Math" panose="02040503050406030204" pitchFamily="18" charset="0"/>
                      </a:rPr>
                      <m:t>=0</m:t>
                    </m:r>
                  </m:oMath>
                </a14:m>
                <a:r>
                  <a:rPr lang="en-US" altLang="zh-CN" dirty="0" smtClean="0"/>
                  <a:t> </a:t>
                </a:r>
                <a:r>
                  <a:rPr lang="zh-CN" altLang="en-US" dirty="0" smtClean="0"/>
                  <a:t>处的连续性和可导性</a:t>
                </a:r>
                <a:r>
                  <a:rPr lang="en-US" altLang="zh-CN" dirty="0" smtClean="0"/>
                  <a:t>.</a:t>
                </a:r>
              </a:p>
              <a:p>
                <a:r>
                  <a:rPr lang="zh-CN" altLang="en-US" dirty="0" smtClean="0">
                    <a:solidFill>
                      <a:srgbClr val="0000FF"/>
                    </a:solidFill>
                  </a:rPr>
                  <a:t>解 </a:t>
                </a:r>
                <a:r>
                  <a:rPr lang="zh-CN" altLang="en-US" dirty="0" smtClean="0"/>
                  <a:t>我们已经知道 </a:t>
                </a:r>
                <a14:m>
                  <m:oMath xmlns:m="http://schemas.openxmlformats.org/officeDocument/2006/math">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r>
                      <a:rPr lang="en-US" altLang="zh-CN" i="1">
                        <a:latin typeface="Cambria Math" panose="02040503050406030204" pitchFamily="18" charset="0"/>
                      </a:rPr>
                      <m:t>=</m:t>
                    </m:r>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𝑥</m:t>
                        </m:r>
                      </m:e>
                    </m:d>
                  </m:oMath>
                </a14:m>
                <a:r>
                  <a:rPr lang="en-US" altLang="zh-CN" dirty="0"/>
                  <a:t> </a:t>
                </a:r>
                <a:r>
                  <a:rPr lang="zh-CN" altLang="en-US" dirty="0"/>
                  <a:t>在 </a:t>
                </a:r>
                <a14:m>
                  <m:oMath xmlns:m="http://schemas.openxmlformats.org/officeDocument/2006/math">
                    <m:r>
                      <a:rPr lang="en-US" altLang="zh-CN" i="1">
                        <a:latin typeface="Cambria Math" panose="02040503050406030204" pitchFamily="18" charset="0"/>
                      </a:rPr>
                      <m:t>𝑥</m:t>
                    </m:r>
                    <m:r>
                      <a:rPr lang="en-US" altLang="zh-CN" i="1">
                        <a:latin typeface="Cambria Math" panose="02040503050406030204" pitchFamily="18" charset="0"/>
                      </a:rPr>
                      <m:t>=0</m:t>
                    </m:r>
                  </m:oMath>
                </a14:m>
                <a:r>
                  <a:rPr lang="en-US" altLang="zh-CN" dirty="0"/>
                  <a:t> </a:t>
                </a:r>
                <a:r>
                  <a:rPr lang="zh-CN" altLang="en-US" dirty="0" smtClean="0"/>
                  <a:t>处连续</a:t>
                </a:r>
                <a:r>
                  <a:rPr lang="en-US" altLang="zh-CN" dirty="0" smtClean="0"/>
                  <a:t>.</a:t>
                </a:r>
              </a:p>
              <a:p>
                <a:r>
                  <a:rPr lang="zh-CN" altLang="en-US" dirty="0" smtClean="0"/>
                  <a:t>由于 </a:t>
                </a:r>
                <a14:m>
                  <m:oMath xmlns:m="http://schemas.openxmlformats.org/officeDocument/2006/math">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m:rPr>
                                <m:sty m:val="p"/>
                              </m:rPr>
                              <a:rPr lang="en-US" altLang="zh-CN">
                                <a:latin typeface="Cambria Math" panose="02040503050406030204" pitchFamily="18" charset="0"/>
                              </a:rPr>
                              <m:t>Δ</m:t>
                            </m:r>
                            <m:r>
                              <a:rPr lang="en-US" altLang="zh-CN" i="1">
                                <a:latin typeface="Cambria Math" panose="02040503050406030204" pitchFamily="18" charset="0"/>
                              </a:rPr>
                              <m:t>𝑥</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0</m:t>
                            </m:r>
                          </m:e>
                        </m:d>
                      </m:num>
                      <m:den>
                        <m:r>
                          <m:rPr>
                            <m:sty m:val="p"/>
                          </m:rPr>
                          <a:rPr lang="en-US" altLang="zh-CN">
                            <a:latin typeface="Cambria Math" panose="02040503050406030204" pitchFamily="18" charset="0"/>
                          </a:rPr>
                          <m:t>Δ</m:t>
                        </m:r>
                        <m:r>
                          <a:rPr lang="en-US" altLang="zh-CN" i="1">
                            <a:latin typeface="Cambria Math" panose="02040503050406030204" pitchFamily="18" charset="0"/>
                          </a:rPr>
                          <m:t>𝑥</m:t>
                        </m:r>
                      </m:den>
                    </m:f>
                    <m:r>
                      <a:rPr lang="en-US" altLang="zh-CN" b="0" i="0" smtClean="0">
                        <a:latin typeface="Cambria Math" panose="02040503050406030204" pitchFamily="18" charset="0"/>
                      </a:rPr>
                      <m:t>=</m:t>
                    </m:r>
                    <m:f>
                      <m:fPr>
                        <m:ctrlPr>
                          <a:rPr lang="en-US" altLang="zh-CN" b="0" i="1" smtClean="0">
                            <a:latin typeface="Cambria Math" panose="02040503050406030204" pitchFamily="18" charset="0"/>
                          </a:rPr>
                        </m:ctrlPr>
                      </m:fPr>
                      <m:num>
                        <m:d>
                          <m:dPr>
                            <m:begChr m:val="|"/>
                            <m:endChr m:val="|"/>
                            <m:ctrlPr>
                              <a:rPr lang="en-US" altLang="zh-CN" b="0" i="1" smtClean="0">
                                <a:latin typeface="Cambria Math" panose="02040503050406030204" pitchFamily="18" charset="0"/>
                              </a:rPr>
                            </m:ctrlPr>
                          </m:dPr>
                          <m:e>
                            <m:r>
                              <m:rPr>
                                <m:sty m:val="p"/>
                              </m:rPr>
                              <a:rPr lang="en-US" altLang="zh-CN">
                                <a:latin typeface="Cambria Math" panose="02040503050406030204" pitchFamily="18" charset="0"/>
                              </a:rPr>
                              <m:t>Δ</m:t>
                            </m:r>
                            <m:r>
                              <a:rPr lang="en-US" altLang="zh-CN" i="1">
                                <a:latin typeface="Cambria Math" panose="02040503050406030204" pitchFamily="18" charset="0"/>
                              </a:rPr>
                              <m:t>𝑥</m:t>
                            </m:r>
                          </m:e>
                        </m:d>
                      </m:num>
                      <m:den>
                        <m:r>
                          <m:rPr>
                            <m:sty m:val="p"/>
                          </m:rPr>
                          <a:rPr lang="en-US" altLang="zh-CN">
                            <a:latin typeface="Cambria Math" panose="02040503050406030204" pitchFamily="18" charset="0"/>
                          </a:rPr>
                          <m:t>Δ</m:t>
                        </m:r>
                        <m:r>
                          <a:rPr lang="en-US" altLang="zh-CN" i="1">
                            <a:latin typeface="Cambria Math" panose="02040503050406030204" pitchFamily="18" charset="0"/>
                          </a:rPr>
                          <m:t>𝑥</m:t>
                        </m:r>
                      </m:den>
                    </m:f>
                    <m:r>
                      <a:rPr lang="en-US" altLang="zh-CN" b="0" i="1" smtClean="0">
                        <a:latin typeface="Cambria Math" panose="02040503050406030204" pitchFamily="18" charset="0"/>
                      </a:rPr>
                      <m:t>=</m:t>
                    </m:r>
                    <m:d>
                      <m:dPr>
                        <m:begChr m:val="{"/>
                        <m:endChr m:val=""/>
                        <m:ctrlPr>
                          <a:rPr lang="en-US" altLang="zh-CN" b="0" i="1" smtClean="0">
                            <a:latin typeface="Cambria Math" panose="02040503050406030204" pitchFamily="18" charset="0"/>
                          </a:rPr>
                        </m:ctrlPr>
                      </m:dPr>
                      <m:e>
                        <m:m>
                          <m:mPr>
                            <m:plcHide m:val="on"/>
                            <m:mcs>
                              <m:mc>
                                <m:mcPr>
                                  <m:count m:val="2"/>
                                  <m:mcJc m:val="center"/>
                                </m:mcPr>
                              </m:mc>
                            </m:mcs>
                            <m:ctrlPr>
                              <a:rPr lang="en-US" altLang="zh-CN" b="0" i="1" smtClean="0">
                                <a:latin typeface="Cambria Math" panose="02040503050406030204" pitchFamily="18" charset="0"/>
                              </a:rPr>
                            </m:ctrlPr>
                          </m:mPr>
                          <m:mr>
                            <m:e>
                              <m:r>
                                <a:rPr lang="en-US" altLang="zh-CN" b="0" i="1" smtClean="0">
                                  <a:latin typeface="Cambria Math" panose="02040503050406030204" pitchFamily="18" charset="0"/>
                                </a:rPr>
                                <m:t>−1,</m:t>
                              </m:r>
                            </m:e>
                            <m:e>
                              <m:r>
                                <m:rPr>
                                  <m:sty m:val="p"/>
                                </m:rPr>
                                <a:rPr lang="en-US" altLang="zh-CN">
                                  <a:latin typeface="Cambria Math" panose="02040503050406030204" pitchFamily="18" charset="0"/>
                                </a:rPr>
                                <m:t>Δ</m:t>
                              </m:r>
                              <m:r>
                                <a:rPr lang="en-US" altLang="zh-CN" i="1">
                                  <a:latin typeface="Cambria Math" panose="02040503050406030204" pitchFamily="18" charset="0"/>
                                </a:rPr>
                                <m:t>𝑥</m:t>
                              </m:r>
                              <m:r>
                                <a:rPr lang="en-US" altLang="zh-CN" b="0" i="1" smtClean="0">
                                  <a:latin typeface="Cambria Math" panose="02040503050406030204" pitchFamily="18" charset="0"/>
                                </a:rPr>
                                <m:t>&lt;0;</m:t>
                              </m:r>
                            </m:e>
                          </m:mr>
                          <m:mr>
                            <m:e>
                              <m:r>
                                <a:rPr lang="en-US" altLang="zh-CN" b="0" i="1" smtClean="0">
                                  <a:latin typeface="Cambria Math" panose="02040503050406030204" pitchFamily="18" charset="0"/>
                                </a:rPr>
                                <m:t>1,</m:t>
                              </m:r>
                            </m:e>
                            <m:e>
                              <m:r>
                                <m:rPr>
                                  <m:sty m:val="p"/>
                                </m:rPr>
                                <a:rPr lang="en-US" altLang="zh-CN">
                                  <a:latin typeface="Cambria Math" panose="02040503050406030204" pitchFamily="18" charset="0"/>
                                </a:rPr>
                                <m:t>Δ</m:t>
                              </m:r>
                              <m:r>
                                <a:rPr lang="en-US" altLang="zh-CN" i="1">
                                  <a:latin typeface="Cambria Math" panose="02040503050406030204" pitchFamily="18" charset="0"/>
                                </a:rPr>
                                <m:t>𝑥</m:t>
                              </m:r>
                              <m:r>
                                <a:rPr lang="en-US" altLang="zh-CN" b="0" i="1" smtClean="0">
                                  <a:latin typeface="Cambria Math" panose="02040503050406030204" pitchFamily="18" charset="0"/>
                                </a:rPr>
                                <m:t>&gt;0,</m:t>
                              </m:r>
                            </m:e>
                          </m:mr>
                        </m:m>
                      </m:e>
                    </m:d>
                  </m:oMath>
                </a14:m>
                <a:r>
                  <a:rPr lang="en-US" altLang="zh-CN" dirty="0" smtClean="0"/>
                  <a:t> </a:t>
                </a:r>
                <a:r>
                  <a:rPr lang="zh-CN" altLang="en-US" dirty="0" smtClean="0"/>
                  <a:t>因此</a:t>
                </a:r>
                <a:endParaRPr lang="en-US" altLang="zh-CN" dirty="0" smtClean="0"/>
              </a:p>
              <a:p>
                <a:pPr marL="0" indent="0">
                  <a:buNone/>
                </a:pPr>
                <a14:m>
                  <m:oMathPara xmlns:m="http://schemas.openxmlformats.org/officeDocument/2006/math">
                    <m:oMathParaPr>
                      <m:jc m:val="centerGroup"/>
                    </m:oMathParaPr>
                    <m:oMath xmlns:m="http://schemas.openxmlformats.org/officeDocument/2006/math">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m:t>
                          </m:r>
                        </m:sub>
                        <m:sup>
                          <m:r>
                            <a:rPr lang="en-US" altLang="zh-CN" b="0" i="1" smtClean="0">
                              <a:latin typeface="Cambria Math" panose="02040503050406030204" pitchFamily="18" charset="0"/>
                            </a:rPr>
                            <m:t>′</m:t>
                          </m:r>
                        </m:sup>
                      </m:sSubSup>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0</m:t>
                          </m:r>
                        </m:e>
                      </m:d>
                      <m:r>
                        <a:rPr lang="en-US" altLang="zh-CN" b="0" i="1" smtClean="0">
                          <a:latin typeface="Cambria Math" panose="02040503050406030204" pitchFamily="18" charset="0"/>
                        </a:rPr>
                        <m:t>=</m:t>
                      </m:r>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lim</m:t>
                          </m:r>
                        </m:e>
                        <m:lim>
                          <m:r>
                            <m:rPr>
                              <m:sty m:val="p"/>
                            </m:rPr>
                            <a:rPr lang="en-US" altLang="zh-CN">
                              <a:latin typeface="Cambria Math" panose="02040503050406030204" pitchFamily="18" charset="0"/>
                            </a:rPr>
                            <m:t>Δ</m:t>
                          </m:r>
                          <m:r>
                            <a:rPr lang="en-US" altLang="zh-CN" i="1">
                              <a:latin typeface="Cambria Math" panose="02040503050406030204" pitchFamily="18" charset="0"/>
                            </a:rPr>
                            <m:t>𝑥</m:t>
                          </m:r>
                          <m:r>
                            <a:rPr lang="en-US" altLang="zh-CN" i="1">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0</m:t>
                              </m:r>
                            </m:e>
                            <m:sup>
                              <m:r>
                                <a:rPr lang="en-US" altLang="zh-CN" i="1" smtClean="0">
                                  <a:latin typeface="Cambria Math" panose="02040503050406030204" pitchFamily="18" charset="0"/>
                                </a:rPr>
                                <m:t>+</m:t>
                              </m:r>
                            </m:sup>
                          </m:sSup>
                        </m:lim>
                      </m:limLow>
                      <m:f>
                        <m:fPr>
                          <m:ctrlPr>
                            <a:rPr lang="en-US" altLang="zh-CN" i="1">
                              <a:latin typeface="Cambria Math" panose="02040503050406030204" pitchFamily="18" charset="0"/>
                            </a:rPr>
                          </m:ctrlPr>
                        </m:fPr>
                        <m:num>
                          <m:r>
                            <a:rPr lang="en-US" altLang="zh-CN" i="1">
                              <a:latin typeface="Cambria Math" panose="02040503050406030204" pitchFamily="18" charset="0"/>
                            </a:rPr>
                            <m:t>𝑓</m:t>
                          </m:r>
                          <m:d>
                            <m:dPr>
                              <m:ctrlPr>
                                <a:rPr lang="en-US" altLang="zh-CN" i="1">
                                  <a:latin typeface="Cambria Math" panose="02040503050406030204" pitchFamily="18" charset="0"/>
                                </a:rPr>
                              </m:ctrlPr>
                            </m:dPr>
                            <m:e>
                              <m:r>
                                <m:rPr>
                                  <m:sty m:val="p"/>
                                </m:rPr>
                                <a:rPr lang="en-US" altLang="zh-CN">
                                  <a:latin typeface="Cambria Math" panose="02040503050406030204" pitchFamily="18" charset="0"/>
                                </a:rPr>
                                <m:t>Δ</m:t>
                              </m:r>
                              <m:r>
                                <a:rPr lang="en-US" altLang="zh-CN" i="1">
                                  <a:latin typeface="Cambria Math" panose="02040503050406030204" pitchFamily="18" charset="0"/>
                                </a:rPr>
                                <m:t>𝑥</m:t>
                              </m:r>
                            </m:e>
                          </m:d>
                          <m:r>
                            <a:rPr lang="en-US" altLang="zh-CN" i="1">
                              <a:latin typeface="Cambria Math" panose="02040503050406030204" pitchFamily="18" charset="0"/>
                            </a:rPr>
                            <m:t>−</m:t>
                          </m:r>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0</m:t>
                              </m:r>
                            </m:e>
                          </m:d>
                        </m:num>
                        <m:den>
                          <m:r>
                            <m:rPr>
                              <m:sty m:val="p"/>
                            </m:rPr>
                            <a:rPr lang="en-US" altLang="zh-CN">
                              <a:latin typeface="Cambria Math" panose="02040503050406030204" pitchFamily="18" charset="0"/>
                            </a:rPr>
                            <m:t>Δ</m:t>
                          </m:r>
                          <m:r>
                            <a:rPr lang="en-US" altLang="zh-CN" i="1">
                              <a:latin typeface="Cambria Math" panose="02040503050406030204" pitchFamily="18" charset="0"/>
                            </a:rPr>
                            <m:t>𝑥</m:t>
                          </m:r>
                        </m:den>
                      </m:f>
                      <m:r>
                        <a:rPr lang="en-US" altLang="zh-CN" i="1">
                          <a:latin typeface="Cambria Math" panose="02040503050406030204" pitchFamily="18" charset="0"/>
                        </a:rPr>
                        <m:t>=</m:t>
                      </m:r>
                      <m:r>
                        <a:rPr lang="en-US" altLang="zh-CN" b="0" i="0" smtClean="0">
                          <a:latin typeface="Cambria Math" panose="02040503050406030204" pitchFamily="18" charset="0"/>
                        </a:rPr>
                        <m:t>1,  </m:t>
                      </m:r>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𝑓</m:t>
                          </m:r>
                        </m:e>
                        <m:sub>
                          <m:r>
                            <a:rPr lang="en-US" altLang="zh-CN" b="0" i="1" smtClean="0">
                              <a:latin typeface="Cambria Math" panose="02040503050406030204" pitchFamily="18" charset="0"/>
                            </a:rPr>
                            <m:t>−</m:t>
                          </m:r>
                        </m:sub>
                        <m:sup>
                          <m:r>
                            <a:rPr lang="en-US" altLang="zh-CN" i="1">
                              <a:latin typeface="Cambria Math" panose="02040503050406030204" pitchFamily="18" charset="0"/>
                            </a:rPr>
                            <m:t>′</m:t>
                          </m:r>
                        </m:sup>
                      </m:sSubSup>
                      <m:d>
                        <m:dPr>
                          <m:ctrlPr>
                            <a:rPr lang="en-US" altLang="zh-CN" i="1">
                              <a:latin typeface="Cambria Math" panose="02040503050406030204" pitchFamily="18" charset="0"/>
                            </a:rPr>
                          </m:ctrlPr>
                        </m:dPr>
                        <m:e>
                          <m:r>
                            <a:rPr lang="en-US" altLang="zh-CN" i="1">
                              <a:latin typeface="Cambria Math" panose="02040503050406030204" pitchFamily="18" charset="0"/>
                            </a:rPr>
                            <m:t>0</m:t>
                          </m:r>
                        </m:e>
                      </m:d>
                      <m:r>
                        <a:rPr lang="en-US" altLang="zh-CN" i="1">
                          <a:latin typeface="Cambria Math" panose="02040503050406030204" pitchFamily="18" charset="0"/>
                        </a:rPr>
                        <m:t>=</m:t>
                      </m:r>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lim</m:t>
                          </m:r>
                        </m:e>
                        <m:lim>
                          <m:r>
                            <m:rPr>
                              <m:sty m:val="p"/>
                            </m:rPr>
                            <a:rPr lang="en-US" altLang="zh-CN">
                              <a:latin typeface="Cambria Math" panose="02040503050406030204" pitchFamily="18" charset="0"/>
                            </a:rPr>
                            <m:t>Δ</m:t>
                          </m:r>
                          <m:r>
                            <a:rPr lang="en-US" altLang="zh-CN" i="1">
                              <a:latin typeface="Cambria Math" panose="02040503050406030204" pitchFamily="18" charset="0"/>
                            </a:rPr>
                            <m:t>𝑥</m:t>
                          </m:r>
                          <m:r>
                            <a:rPr lang="en-US" altLang="zh-CN" i="1">
                              <a:latin typeface="Cambria Math" panose="02040503050406030204" pitchFamily="18" charset="0"/>
                            </a:rPr>
                            <m:t>→</m:t>
                          </m:r>
                          <m:sSup>
                            <m:sSupPr>
                              <m:ctrlPr>
                                <a:rPr lang="en-US" altLang="zh-CN" i="1">
                                  <a:latin typeface="Cambria Math" panose="02040503050406030204" pitchFamily="18" charset="0"/>
                                </a:rPr>
                              </m:ctrlPr>
                            </m:sSupPr>
                            <m:e>
                              <m:r>
                                <a:rPr lang="en-US" altLang="zh-CN" i="1">
                                  <a:latin typeface="Cambria Math" panose="02040503050406030204" pitchFamily="18" charset="0"/>
                                </a:rPr>
                                <m:t>0</m:t>
                              </m:r>
                            </m:e>
                            <m:sup>
                              <m:r>
                                <a:rPr lang="en-US" altLang="zh-CN" b="0" i="1" smtClean="0">
                                  <a:latin typeface="Cambria Math" panose="02040503050406030204" pitchFamily="18" charset="0"/>
                                </a:rPr>
                                <m:t>−</m:t>
                              </m:r>
                            </m:sup>
                          </m:sSup>
                        </m:lim>
                      </m:limLow>
                      <m:f>
                        <m:fPr>
                          <m:ctrlPr>
                            <a:rPr lang="en-US" altLang="zh-CN" i="1">
                              <a:latin typeface="Cambria Math" panose="02040503050406030204" pitchFamily="18" charset="0"/>
                            </a:rPr>
                          </m:ctrlPr>
                        </m:fPr>
                        <m:num>
                          <m:r>
                            <a:rPr lang="en-US" altLang="zh-CN" i="1">
                              <a:latin typeface="Cambria Math" panose="02040503050406030204" pitchFamily="18" charset="0"/>
                            </a:rPr>
                            <m:t>𝑓</m:t>
                          </m:r>
                          <m:d>
                            <m:dPr>
                              <m:ctrlPr>
                                <a:rPr lang="en-US" altLang="zh-CN" i="1">
                                  <a:latin typeface="Cambria Math" panose="02040503050406030204" pitchFamily="18" charset="0"/>
                                </a:rPr>
                              </m:ctrlPr>
                            </m:dPr>
                            <m:e>
                              <m:r>
                                <m:rPr>
                                  <m:sty m:val="p"/>
                                </m:rPr>
                                <a:rPr lang="en-US" altLang="zh-CN">
                                  <a:latin typeface="Cambria Math" panose="02040503050406030204" pitchFamily="18" charset="0"/>
                                </a:rPr>
                                <m:t>Δ</m:t>
                              </m:r>
                              <m:r>
                                <a:rPr lang="en-US" altLang="zh-CN" i="1">
                                  <a:latin typeface="Cambria Math" panose="02040503050406030204" pitchFamily="18" charset="0"/>
                                </a:rPr>
                                <m:t>𝑥</m:t>
                              </m:r>
                            </m:e>
                          </m:d>
                          <m:r>
                            <a:rPr lang="en-US" altLang="zh-CN" i="1">
                              <a:latin typeface="Cambria Math" panose="02040503050406030204" pitchFamily="18" charset="0"/>
                            </a:rPr>
                            <m:t>−</m:t>
                          </m:r>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0</m:t>
                              </m:r>
                            </m:e>
                          </m:d>
                        </m:num>
                        <m:den>
                          <m:r>
                            <m:rPr>
                              <m:sty m:val="p"/>
                            </m:rPr>
                            <a:rPr lang="en-US" altLang="zh-CN">
                              <a:latin typeface="Cambria Math" panose="02040503050406030204" pitchFamily="18" charset="0"/>
                            </a:rPr>
                            <m:t>Δ</m:t>
                          </m:r>
                          <m:r>
                            <a:rPr lang="en-US" altLang="zh-CN" i="1">
                              <a:latin typeface="Cambria Math" panose="02040503050406030204" pitchFamily="18" charset="0"/>
                            </a:rPr>
                            <m:t>𝑥</m:t>
                          </m:r>
                        </m:den>
                      </m:f>
                      <m:r>
                        <a:rPr lang="en-US" altLang="zh-CN" i="1">
                          <a:latin typeface="Cambria Math" panose="02040503050406030204" pitchFamily="18" charset="0"/>
                        </a:rPr>
                        <m:t>=</m:t>
                      </m:r>
                      <m:r>
                        <a:rPr lang="en-US" altLang="zh-CN" b="0" i="0" smtClean="0">
                          <a:latin typeface="Cambria Math" panose="02040503050406030204" pitchFamily="18" charset="0"/>
                        </a:rPr>
                        <m:t>−</m:t>
                      </m:r>
                      <m:r>
                        <a:rPr lang="en-US" altLang="zh-CN">
                          <a:latin typeface="Cambria Math" panose="02040503050406030204" pitchFamily="18" charset="0"/>
                        </a:rPr>
                        <m:t>1</m:t>
                      </m:r>
                      <m:r>
                        <a:rPr lang="en-US" altLang="zh-CN" i="1">
                          <a:latin typeface="Cambria Math" panose="02040503050406030204" pitchFamily="18" charset="0"/>
                        </a:rPr>
                        <m:t>.</m:t>
                      </m:r>
                    </m:oMath>
                  </m:oMathPara>
                </a14:m>
                <a:endParaRPr lang="en-US" altLang="zh-CN" dirty="0" smtClean="0"/>
              </a:p>
              <a:p>
                <a:r>
                  <a:rPr lang="zh-CN" altLang="en-US" dirty="0" smtClean="0"/>
                  <a:t>由于 </a:t>
                </a:r>
                <a14:m>
                  <m:oMath xmlns:m="http://schemas.openxmlformats.org/officeDocument/2006/math">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𝑓</m:t>
                        </m:r>
                      </m:e>
                      <m:sub>
                        <m:r>
                          <a:rPr lang="en-US" altLang="zh-CN" i="1">
                            <a:latin typeface="Cambria Math" panose="02040503050406030204" pitchFamily="18" charset="0"/>
                          </a:rPr>
                          <m:t>+</m:t>
                        </m:r>
                      </m:sub>
                      <m:sup>
                        <m:r>
                          <a:rPr lang="en-US" altLang="zh-CN" i="1">
                            <a:latin typeface="Cambria Math" panose="02040503050406030204" pitchFamily="18" charset="0"/>
                          </a:rPr>
                          <m:t>′</m:t>
                        </m:r>
                      </m:sup>
                    </m:sSubSup>
                    <m:d>
                      <m:dPr>
                        <m:ctrlPr>
                          <a:rPr lang="en-US" altLang="zh-CN" i="1">
                            <a:latin typeface="Cambria Math" panose="02040503050406030204" pitchFamily="18" charset="0"/>
                          </a:rPr>
                        </m:ctrlPr>
                      </m:dPr>
                      <m:e>
                        <m:r>
                          <a:rPr lang="en-US" altLang="zh-CN" i="1">
                            <a:latin typeface="Cambria Math" panose="02040503050406030204" pitchFamily="18" charset="0"/>
                          </a:rPr>
                          <m:t>0</m:t>
                        </m:r>
                      </m:e>
                    </m:d>
                    <m:r>
                      <a:rPr lang="en-US" altLang="zh-CN" i="1">
                        <a:latin typeface="Cambria Math" panose="02040503050406030204" pitchFamily="18" charset="0"/>
                      </a:rPr>
                      <m:t>≠</m:t>
                    </m:r>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𝑓</m:t>
                        </m:r>
                      </m:e>
                      <m:sub>
                        <m:r>
                          <a:rPr lang="en-US" altLang="zh-CN" i="1">
                            <a:latin typeface="Cambria Math" panose="02040503050406030204" pitchFamily="18" charset="0"/>
                          </a:rPr>
                          <m:t>−</m:t>
                        </m:r>
                      </m:sub>
                      <m:sup>
                        <m:r>
                          <a:rPr lang="en-US" altLang="zh-CN" i="1">
                            <a:latin typeface="Cambria Math" panose="02040503050406030204" pitchFamily="18" charset="0"/>
                          </a:rPr>
                          <m:t>′</m:t>
                        </m:r>
                      </m:sup>
                    </m:sSubSup>
                    <m:d>
                      <m:dPr>
                        <m:ctrlPr>
                          <a:rPr lang="en-US" altLang="zh-CN" i="1">
                            <a:latin typeface="Cambria Math" panose="02040503050406030204" pitchFamily="18" charset="0"/>
                          </a:rPr>
                        </m:ctrlPr>
                      </m:dPr>
                      <m:e>
                        <m:r>
                          <a:rPr lang="en-US" altLang="zh-CN" i="1">
                            <a:latin typeface="Cambria Math" panose="02040503050406030204" pitchFamily="18" charset="0"/>
                          </a:rPr>
                          <m:t>0</m:t>
                        </m:r>
                      </m:e>
                    </m:d>
                  </m:oMath>
                </a14:m>
                <a:r>
                  <a:rPr lang="en-US" altLang="zh-CN" dirty="0"/>
                  <a:t>, </a:t>
                </a:r>
                <a:r>
                  <a:rPr lang="zh-CN" altLang="en-US" dirty="0"/>
                  <a:t>因此 </a:t>
                </a:r>
                <a14:m>
                  <m:oMath xmlns:m="http://schemas.openxmlformats.org/officeDocument/2006/math">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r>
                      <a:rPr lang="en-US" altLang="zh-CN" i="1">
                        <a:latin typeface="Cambria Math" panose="02040503050406030204" pitchFamily="18" charset="0"/>
                      </a:rPr>
                      <m:t>=</m:t>
                    </m:r>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𝑥</m:t>
                        </m:r>
                      </m:e>
                    </m:d>
                  </m:oMath>
                </a14:m>
                <a:r>
                  <a:rPr lang="en-US" altLang="zh-CN" dirty="0"/>
                  <a:t> </a:t>
                </a:r>
                <a:r>
                  <a:rPr lang="zh-CN" altLang="en-US" dirty="0"/>
                  <a:t>在点 </a:t>
                </a:r>
                <a14:m>
                  <m:oMath xmlns:m="http://schemas.openxmlformats.org/officeDocument/2006/math">
                    <m:r>
                      <a:rPr lang="en-US" altLang="zh-CN" i="1">
                        <a:latin typeface="Cambria Math" panose="02040503050406030204" pitchFamily="18" charset="0"/>
                      </a:rPr>
                      <m:t>0</m:t>
                    </m:r>
                  </m:oMath>
                </a14:m>
                <a:r>
                  <a:rPr lang="en-US" altLang="zh-CN" dirty="0"/>
                  <a:t> </a:t>
                </a:r>
                <a:r>
                  <a:rPr lang="zh-CN" altLang="en-US" dirty="0"/>
                  <a:t>处不可导</a:t>
                </a:r>
                <a:r>
                  <a:rPr lang="en-US" altLang="zh-CN" dirty="0" smtClean="0"/>
                  <a:t>.</a:t>
                </a:r>
                <a:endParaRPr lang="en-US" altLang="zh-CN" dirty="0"/>
              </a:p>
            </p:txBody>
          </p:sp>
        </mc:Choice>
        <mc:Fallback xmlns="">
          <p:sp>
            <p:nvSpPr>
              <p:cNvPr id="4" name="文本占位符 3"/>
              <p:cNvSpPr>
                <a:spLocks noGrp="1" noRot="1" noChangeAspect="1" noMove="1" noResize="1" noEditPoints="1" noAdjustHandles="1" noChangeArrowheads="1" noChangeShapeType="1" noTextEdit="1"/>
              </p:cNvSpPr>
              <p:nvPr>
                <p:ph type="body" sz="quarter" idx="10"/>
              </p:nvPr>
            </p:nvSpPr>
            <p:spPr>
              <a:blipFill>
                <a:blip r:embed="rId2"/>
                <a:stretch>
                  <a:fillRect l="-621" r="-242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7875372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fade">
                                      <p:cBhvr>
                                        <p:cTn id="32" dur="500"/>
                                        <p:tgtEl>
                                          <p:spTgt spid="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Effect transition="in" filter="fade">
                                      <p:cBhvr>
                                        <p:cTn id="37"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文本占位符 3"/>
              <p:cNvSpPr>
                <a:spLocks noGrp="1"/>
              </p:cNvSpPr>
              <p:nvPr>
                <p:ph type="body" sz="quarter" idx="10"/>
              </p:nvPr>
            </p:nvSpPr>
            <p:spPr/>
            <p:txBody>
              <a:bodyPr anchor="t">
                <a:normAutofit/>
              </a:bodyPr>
              <a:lstStyle/>
              <a:p>
                <a:r>
                  <a:rPr lang="zh-CN" altLang="en-US" dirty="0" smtClean="0"/>
                  <a:t>不仅如此</a:t>
                </a:r>
                <a:r>
                  <a:rPr lang="en-US" altLang="zh-CN" dirty="0" smtClean="0"/>
                  <a:t>, </a:t>
                </a:r>
                <a:r>
                  <a:rPr lang="zh-CN" altLang="en-US" dirty="0" smtClean="0"/>
                  <a:t>魏尔斯特拉斯构造了一个处处连续却处处不可导的函数</a:t>
                </a:r>
                <a:r>
                  <a:rPr lang="en-US" altLang="zh-CN" dirty="0" smtClean="0"/>
                  <a:t>.</a:t>
                </a:r>
              </a:p>
              <a:p>
                <a:r>
                  <a:rPr lang="zh-CN" altLang="en-US" dirty="0" smtClean="0">
                    <a:solidFill>
                      <a:srgbClr val="0000FF"/>
                    </a:solidFill>
                  </a:rPr>
                  <a:t>例</a:t>
                </a:r>
                <a:r>
                  <a:rPr lang="zh-CN" altLang="en-US" dirty="0" smtClean="0"/>
                  <a:t> 魏尔斯特拉斯函数 </a:t>
                </a:r>
                <a:endParaRPr lang="en-US" altLang="zh-CN" b="0" i="1" dirty="0" smtClean="0">
                  <a:latin typeface="Cambria Math" panose="02040503050406030204" pitchFamily="18" charset="0"/>
                </a:endParaRPr>
              </a:p>
              <a:p>
                <a:pPr marL="0" indent="0">
                  <a:lnSpc>
                    <a:spcPct val="100000"/>
                  </a:lnSpc>
                  <a:spcAft>
                    <a:spcPts val="0"/>
                  </a:spcAft>
                  <a:buNone/>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m:t>
                      </m:r>
                      <m:nary>
                        <m:naryPr>
                          <m:chr m:val="∑"/>
                          <m:ctrlPr>
                            <a:rPr lang="en-US" altLang="zh-CN" b="0" i="1" smtClean="0">
                              <a:latin typeface="Cambria Math" panose="02040503050406030204" pitchFamily="18" charset="0"/>
                            </a:rPr>
                          </m:ctrlPr>
                        </m:naryPr>
                        <m:sub>
                          <m:r>
                            <a:rPr lang="en-US" altLang="zh-CN" b="0" i="1" smtClean="0">
                              <a:latin typeface="Cambria Math" panose="02040503050406030204" pitchFamily="18" charset="0"/>
                            </a:rPr>
                            <m:t>𝑛</m:t>
                          </m:r>
                          <m:r>
                            <a:rPr lang="en-US" altLang="zh-CN" b="0" i="1" smtClean="0">
                              <a:latin typeface="Cambria Math" panose="02040503050406030204" pitchFamily="18" charset="0"/>
                            </a:rPr>
                            <m:t>=0</m:t>
                          </m:r>
                        </m:sub>
                        <m:sup>
                          <m:r>
                            <a:rPr lang="en-US" altLang="zh-CN" b="0" i="1" smtClean="0">
                              <a:latin typeface="Cambria Math" panose="02040503050406030204" pitchFamily="18" charset="0"/>
                            </a:rPr>
                            <m:t>∞</m:t>
                          </m:r>
                        </m:sup>
                        <m:e>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𝑎</m:t>
                              </m:r>
                            </m:e>
                            <m:sup>
                              <m:r>
                                <a:rPr lang="en-US" altLang="zh-CN" b="0" i="1" smtClean="0">
                                  <a:latin typeface="Cambria Math" panose="02040503050406030204" pitchFamily="18" charset="0"/>
                                </a:rPr>
                                <m:t>𝑛</m:t>
                              </m:r>
                            </m:sup>
                          </m:sSup>
                          <m:func>
                            <m:funcPr>
                              <m:ctrlPr>
                                <a:rPr lang="en-US" altLang="zh-CN" i="1">
                                  <a:latin typeface="Cambria Math" panose="02040503050406030204" pitchFamily="18" charset="0"/>
                                </a:rPr>
                              </m:ctrlPr>
                            </m:funcPr>
                            <m:fName>
                              <m:r>
                                <m:rPr>
                                  <m:sty m:val="p"/>
                                </m:rPr>
                                <a:rPr lang="en-US" altLang="zh-CN">
                                  <a:latin typeface="Cambria Math" panose="02040503050406030204" pitchFamily="18" charset="0"/>
                                </a:rPr>
                                <m:t>cos</m:t>
                              </m:r>
                            </m:fName>
                            <m:e>
                              <m:d>
                                <m:dPr>
                                  <m:ctrlPr>
                                    <a:rPr lang="en-US" altLang="zh-CN" i="1">
                                      <a:latin typeface="Cambria Math" panose="02040503050406030204" pitchFamily="18" charset="0"/>
                                    </a:rPr>
                                  </m:ctrlPr>
                                </m:dPr>
                                <m:e>
                                  <m:sSup>
                                    <m:sSupPr>
                                      <m:ctrlPr>
                                        <a:rPr lang="en-US" altLang="zh-CN" i="1">
                                          <a:latin typeface="Cambria Math" panose="02040503050406030204" pitchFamily="18" charset="0"/>
                                        </a:rPr>
                                      </m:ctrlPr>
                                    </m:sSupPr>
                                    <m:e>
                                      <m:r>
                                        <a:rPr lang="en-US" altLang="zh-CN" i="1">
                                          <a:latin typeface="Cambria Math" panose="02040503050406030204" pitchFamily="18" charset="0"/>
                                        </a:rPr>
                                        <m:t>𝑏</m:t>
                                      </m:r>
                                    </m:e>
                                    <m:sup>
                                      <m:r>
                                        <a:rPr lang="en-US" altLang="zh-CN" i="1">
                                          <a:latin typeface="Cambria Math" panose="02040503050406030204" pitchFamily="18" charset="0"/>
                                        </a:rPr>
                                        <m:t>𝑛</m:t>
                                      </m:r>
                                    </m:sup>
                                  </m:sSup>
                                  <m:r>
                                    <a:rPr lang="en-US" altLang="zh-CN" i="1">
                                      <a:latin typeface="Cambria Math" panose="02040503050406030204" pitchFamily="18" charset="0"/>
                                    </a:rPr>
                                    <m:t>𝜋</m:t>
                                  </m:r>
                                  <m:r>
                                    <a:rPr lang="en-US" altLang="zh-CN" i="1">
                                      <a:latin typeface="Cambria Math" panose="02040503050406030204" pitchFamily="18" charset="0"/>
                                    </a:rPr>
                                    <m:t>𝑥</m:t>
                                  </m:r>
                                </m:e>
                              </m:d>
                            </m:e>
                          </m:func>
                        </m:e>
                      </m:nary>
                      <m:r>
                        <a:rPr lang="en-US" altLang="zh-CN" b="0" i="1" smtClean="0">
                          <a:latin typeface="Cambria Math" panose="02040503050406030204" pitchFamily="18" charset="0"/>
                        </a:rPr>
                        <m:t>,  0&lt;</m:t>
                      </m:r>
                      <m:r>
                        <a:rPr lang="en-US" altLang="zh-CN" b="0" i="1" smtClean="0">
                          <a:latin typeface="Cambria Math" panose="02040503050406030204" pitchFamily="18" charset="0"/>
                        </a:rPr>
                        <m:t>𝑎</m:t>
                      </m:r>
                      <m:r>
                        <a:rPr lang="en-US" altLang="zh-CN" b="0" i="1" smtClean="0">
                          <a:latin typeface="Cambria Math" panose="02040503050406030204" pitchFamily="18" charset="0"/>
                        </a:rPr>
                        <m:t>&lt;1,</m:t>
                      </m:r>
                      <m:r>
                        <a:rPr lang="en-US" altLang="zh-CN" b="0" i="1" smtClean="0">
                          <a:latin typeface="Cambria Math" panose="02040503050406030204" pitchFamily="18" charset="0"/>
                        </a:rPr>
                        <m:t>𝑎𝑏</m:t>
                      </m:r>
                      <m:r>
                        <a:rPr lang="en-US" altLang="zh-CN" b="0" i="1" smtClean="0">
                          <a:latin typeface="Cambria Math" panose="02040503050406030204" pitchFamily="18" charset="0"/>
                        </a:rPr>
                        <m:t>&gt;1+1.5</m:t>
                      </m:r>
                      <m:r>
                        <a:rPr lang="en-US" altLang="zh-CN" b="0" i="1" smtClean="0">
                          <a:latin typeface="Cambria Math" panose="02040503050406030204" pitchFamily="18" charset="0"/>
                        </a:rPr>
                        <m:t>𝜋</m:t>
                      </m:r>
                      <m:r>
                        <a:rPr lang="en-US" altLang="zh-CN" b="0" i="1" smtClean="0">
                          <a:latin typeface="Cambria Math" panose="02040503050406030204" pitchFamily="18" charset="0"/>
                        </a:rPr>
                        <m:t>,</m:t>
                      </m:r>
                      <m:r>
                        <a:rPr lang="en-US" altLang="zh-CN" b="0" i="1" smtClean="0">
                          <a:latin typeface="Cambria Math" panose="02040503050406030204" pitchFamily="18" charset="0"/>
                        </a:rPr>
                        <m:t>𝑏</m:t>
                      </m:r>
                      <m:r>
                        <a:rPr lang="en-US" altLang="zh-CN" b="0" i="1" smtClean="0">
                          <a:latin typeface="Cambria Math" panose="02040503050406030204" pitchFamily="18" charset="0"/>
                        </a:rPr>
                        <m:t> </m:t>
                      </m:r>
                      <m:r>
                        <a:rPr lang="zh-CN" altLang="en-US" i="1">
                          <a:latin typeface="Cambria Math" panose="02040503050406030204" pitchFamily="18" charset="0"/>
                        </a:rPr>
                        <m:t>是</m:t>
                      </m:r>
                      <m:r>
                        <a:rPr lang="zh-CN" altLang="en-US" i="1" smtClean="0">
                          <a:latin typeface="Cambria Math" panose="02040503050406030204" pitchFamily="18" charset="0"/>
                        </a:rPr>
                        <m:t>奇数</m:t>
                      </m:r>
                      <m:r>
                        <a:rPr lang="en-US" altLang="zh-CN" b="0" i="1" smtClean="0">
                          <a:latin typeface="Cambria Math" panose="02040503050406030204" pitchFamily="18" charset="0"/>
                        </a:rPr>
                        <m:t>.</m:t>
                      </m:r>
                    </m:oMath>
                  </m:oMathPara>
                </a14:m>
                <a:endParaRPr lang="en-US" altLang="zh-CN" b="0" dirty="0" smtClean="0"/>
              </a:p>
            </p:txBody>
          </p:sp>
        </mc:Choice>
        <mc:Fallback xmlns="">
          <p:sp>
            <p:nvSpPr>
              <p:cNvPr id="4" name="文本占位符 3"/>
              <p:cNvSpPr>
                <a:spLocks noGrp="1" noRot="1" noChangeAspect="1" noMove="1" noResize="1" noEditPoints="1" noAdjustHandles="1" noChangeArrowheads="1" noChangeShapeType="1" noTextEdit="1"/>
              </p:cNvSpPr>
              <p:nvPr>
                <p:ph type="body" sz="quarter" idx="10"/>
              </p:nvPr>
            </p:nvSpPr>
            <p:spPr>
              <a:blipFill>
                <a:blip r:embed="rId2"/>
                <a:stretch>
                  <a:fillRect l="-734"/>
                </a:stretch>
              </a:blipFill>
            </p:spPr>
            <p:txBody>
              <a:bodyPr/>
              <a:lstStyle/>
              <a:p>
                <a:r>
                  <a:rPr lang="zh-CN" altLang="en-US">
                    <a:noFill/>
                  </a:rPr>
                  <a:t> </a:t>
                </a:r>
              </a:p>
            </p:txBody>
          </p:sp>
        </mc:Fallback>
      </mc:AlternateContent>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92000" y="3356992"/>
            <a:ext cx="6408000" cy="2643300"/>
          </a:xfrm>
          <a:prstGeom prst="rect">
            <a:avLst/>
          </a:prstGeom>
        </p:spPr>
      </p:pic>
    </p:spTree>
    <p:extLst>
      <p:ext uri="{BB962C8B-B14F-4D97-AF65-F5344CB8AC3E}">
        <p14:creationId xmlns:p14="http://schemas.microsoft.com/office/powerpoint/2010/main" val="18471603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1000"/>
                                        <p:tgtEl>
                                          <p:spTgt spid="2"/>
                                        </p:tgtEl>
                                      </p:cBhvr>
                                    </p:animEffect>
                                    <p:anim calcmode="lin" valueType="num">
                                      <p:cBhvr>
                                        <p:cTn id="13" dur="1000" fill="hold"/>
                                        <p:tgtEl>
                                          <p:spTgt spid="2"/>
                                        </p:tgtEl>
                                        <p:attrNameLst>
                                          <p:attrName>ppt_x</p:attrName>
                                        </p:attrNameLst>
                                      </p:cBhvr>
                                      <p:tavLst>
                                        <p:tav tm="0">
                                          <p:val>
                                            <p:strVal val="#ppt_x"/>
                                          </p:val>
                                        </p:tav>
                                        <p:tav tm="100000">
                                          <p:val>
                                            <p:strVal val="#ppt_x"/>
                                          </p:val>
                                        </p:tav>
                                      </p:tavLst>
                                    </p:anim>
                                    <p:anim calcmode="lin" valueType="num">
                                      <p:cBhvr>
                                        <p:cTn id="14"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4">
                                            <p:txEl>
                                              <p:pRg st="1" end="1"/>
                                            </p:txEl>
                                          </p:spTgt>
                                        </p:tgtEl>
                                        <p:attrNameLst>
                                          <p:attrName>style.visibility</p:attrName>
                                        </p:attrNameLst>
                                      </p:cBhvr>
                                      <p:to>
                                        <p:strVal val="visible"/>
                                      </p:to>
                                    </p:set>
                                    <p:animEffect transition="in" filter="fade">
                                      <p:cBhvr>
                                        <p:cTn id="19" dur="500"/>
                                        <p:tgtEl>
                                          <p:spTgt spid="4">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4">
                                            <p:txEl>
                                              <p:pRg st="2" end="2"/>
                                            </p:txEl>
                                          </p:spTgt>
                                        </p:tgtEl>
                                        <p:attrNameLst>
                                          <p:attrName>style.visibility</p:attrName>
                                        </p:attrNameLst>
                                      </p:cBhvr>
                                      <p:to>
                                        <p:strVal val="visible"/>
                                      </p:to>
                                    </p:set>
                                    <p:animEffect transition="in" filter="fade">
                                      <p:cBhvr>
                                        <p:cTn id="24"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文本占位符 3"/>
              <p:cNvSpPr>
                <a:spLocks noGrp="1"/>
              </p:cNvSpPr>
              <p:nvPr>
                <p:ph type="body" sz="quarter" idx="10"/>
              </p:nvPr>
            </p:nvSpPr>
            <p:spPr/>
            <p:txBody>
              <a:bodyPr>
                <a:normAutofit/>
              </a:bodyPr>
              <a:lstStyle/>
              <a:p>
                <a:r>
                  <a:rPr lang="zh-CN" altLang="en-US" dirty="0" smtClean="0">
                    <a:solidFill>
                      <a:srgbClr val="0000FF"/>
                    </a:solidFill>
                  </a:rPr>
                  <a:t>例</a:t>
                </a:r>
                <a:r>
                  <a:rPr lang="zh-CN" altLang="en-US" dirty="0" smtClean="0"/>
                  <a:t> 设函数 </a:t>
                </a:r>
                <a14:m>
                  <m:oMath xmlns:m="http://schemas.openxmlformats.org/officeDocument/2006/math">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m:t>
                    </m:r>
                    <m:d>
                      <m:dPr>
                        <m:begChr m:val="{"/>
                        <m:endChr m:val=""/>
                        <m:ctrlPr>
                          <a:rPr lang="en-US" altLang="zh-CN" i="1">
                            <a:latin typeface="Cambria Math" panose="02040503050406030204" pitchFamily="18" charset="0"/>
                          </a:rPr>
                        </m:ctrlPr>
                      </m:dPr>
                      <m:e>
                        <m:m>
                          <m:mPr>
                            <m:plcHide m:val="on"/>
                            <m:mcs>
                              <m:mc>
                                <m:mcPr>
                                  <m:count m:val="2"/>
                                  <m:mcJc m:val="center"/>
                                </m:mcPr>
                              </m:mc>
                            </m:mcs>
                            <m:ctrlPr>
                              <a:rPr lang="en-US" altLang="zh-CN" i="1">
                                <a:latin typeface="Cambria Math" panose="02040503050406030204" pitchFamily="18" charset="0"/>
                              </a:rPr>
                            </m:ctrlPr>
                          </m:mPr>
                          <m:mr>
                            <m:e>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3</m:t>
                                  </m:r>
                                </m:e>
                                <m:sup>
                                  <m:r>
                                    <a:rPr lang="en-US" altLang="zh-CN" b="0" i="1" smtClean="0">
                                      <a:latin typeface="Cambria Math" panose="02040503050406030204" pitchFamily="18" charset="0"/>
                                    </a:rPr>
                                    <m:t>−</m:t>
                                  </m:r>
                                  <m:r>
                                    <a:rPr lang="en-US" altLang="zh-CN" b="0" i="1" smtClean="0">
                                      <a:latin typeface="Cambria Math" panose="02040503050406030204" pitchFamily="18" charset="0"/>
                                    </a:rPr>
                                    <m:t>𝑥</m:t>
                                  </m:r>
                                </m:sup>
                              </m:sSup>
                              <m:r>
                                <a:rPr lang="en-US" altLang="zh-CN" i="1">
                                  <a:latin typeface="Cambria Math" panose="02040503050406030204" pitchFamily="18" charset="0"/>
                                </a:rPr>
                                <m:t>,</m:t>
                              </m:r>
                            </m:e>
                            <m:e>
                              <m:r>
                                <a:rPr lang="en-US" altLang="zh-CN" i="1">
                                  <a:latin typeface="Cambria Math" panose="02040503050406030204" pitchFamily="18" charset="0"/>
                                </a:rPr>
                                <m:t>𝑥</m:t>
                              </m:r>
                              <m:r>
                                <a:rPr lang="en-US" altLang="zh-CN" i="1">
                                  <a:latin typeface="Cambria Math" panose="02040503050406030204" pitchFamily="18" charset="0"/>
                                </a:rPr>
                                <m:t>&lt;1;</m:t>
                              </m:r>
                            </m:e>
                          </m:mr>
                          <m:mr>
                            <m:e>
                              <m:r>
                                <a:rPr lang="en-US" altLang="zh-CN" b="0" i="1" smtClean="0">
                                  <a:latin typeface="Cambria Math" panose="02040503050406030204" pitchFamily="18" charset="0"/>
                                </a:rPr>
                                <m:t>𝑎𝑥</m:t>
                              </m:r>
                              <m:r>
                                <a:rPr lang="en-US" altLang="zh-CN" b="0" i="1" smtClean="0">
                                  <a:latin typeface="Cambria Math" panose="02040503050406030204" pitchFamily="18" charset="0"/>
                                </a:rPr>
                                <m:t>+</m:t>
                              </m:r>
                              <m:r>
                                <a:rPr lang="en-US" altLang="zh-CN" b="0" i="1" smtClean="0">
                                  <a:latin typeface="Cambria Math" panose="02040503050406030204" pitchFamily="18" charset="0"/>
                                </a:rPr>
                                <m:t>𝑏</m:t>
                              </m:r>
                              <m:r>
                                <a:rPr lang="en-US" altLang="zh-CN" i="1">
                                  <a:latin typeface="Cambria Math" panose="02040503050406030204" pitchFamily="18" charset="0"/>
                                </a:rPr>
                                <m:t>,</m:t>
                              </m:r>
                            </m:e>
                            <m:e>
                              <m:r>
                                <a:rPr lang="en-US" altLang="zh-CN" i="1">
                                  <a:latin typeface="Cambria Math" panose="02040503050406030204" pitchFamily="18" charset="0"/>
                                </a:rPr>
                                <m:t>𝑥</m:t>
                              </m:r>
                              <m:r>
                                <a:rPr lang="en-US" altLang="zh-CN" b="0" i="1" smtClean="0">
                                  <a:latin typeface="Cambria Math" panose="02040503050406030204" pitchFamily="18" charset="0"/>
                                </a:rPr>
                                <m:t>≥1</m:t>
                              </m:r>
                              <m:r>
                                <a:rPr lang="en-US" altLang="zh-CN" i="1">
                                  <a:latin typeface="Cambria Math" panose="02040503050406030204" pitchFamily="18" charset="0"/>
                                </a:rPr>
                                <m:t>,</m:t>
                              </m:r>
                            </m:e>
                          </m:mr>
                        </m:m>
                      </m:e>
                    </m:d>
                  </m:oMath>
                </a14:m>
                <a:r>
                  <a:rPr lang="zh-CN" altLang="en-US" dirty="0" smtClean="0"/>
                  <a:t> 在 </a:t>
                </a:r>
                <a14:m>
                  <m:oMath xmlns:m="http://schemas.openxmlformats.org/officeDocument/2006/math">
                    <m:r>
                      <a:rPr lang="en-US" altLang="zh-CN" b="0" i="1" smtClean="0">
                        <a:latin typeface="Cambria Math" panose="02040503050406030204" pitchFamily="18" charset="0"/>
                      </a:rPr>
                      <m:t>𝑥</m:t>
                    </m:r>
                    <m:r>
                      <a:rPr lang="en-US" altLang="zh-CN" b="0" i="1" smtClean="0">
                        <a:latin typeface="Cambria Math" panose="02040503050406030204" pitchFamily="18" charset="0"/>
                      </a:rPr>
                      <m:t>=1</m:t>
                    </m:r>
                  </m:oMath>
                </a14:m>
                <a:r>
                  <a:rPr lang="en-US" altLang="zh-CN" dirty="0" smtClean="0"/>
                  <a:t> </a:t>
                </a:r>
                <a:r>
                  <a:rPr lang="zh-CN" altLang="en-US" dirty="0" smtClean="0"/>
                  <a:t>处可导</a:t>
                </a:r>
                <a:r>
                  <a:rPr lang="en-US" altLang="zh-CN" dirty="0" smtClean="0"/>
                  <a:t>, </a:t>
                </a:r>
                <a:r>
                  <a:rPr lang="zh-CN" altLang="en-US" dirty="0" smtClean="0"/>
                  <a:t>求 </a:t>
                </a:r>
                <a14:m>
                  <m:oMath xmlns:m="http://schemas.openxmlformats.org/officeDocument/2006/math">
                    <m:r>
                      <a:rPr lang="en-US" altLang="zh-CN" b="0" i="1" smtClean="0">
                        <a:latin typeface="Cambria Math" panose="02040503050406030204" pitchFamily="18" charset="0"/>
                      </a:rPr>
                      <m:t>𝑎</m:t>
                    </m:r>
                    <m:r>
                      <a:rPr lang="en-US" altLang="zh-CN" b="0" i="1" smtClean="0">
                        <a:latin typeface="Cambria Math" panose="02040503050406030204" pitchFamily="18" charset="0"/>
                      </a:rPr>
                      <m:t>,</m:t>
                    </m:r>
                    <m:r>
                      <a:rPr lang="en-US" altLang="zh-CN" b="0" i="1" smtClean="0">
                        <a:latin typeface="Cambria Math" panose="02040503050406030204" pitchFamily="18" charset="0"/>
                      </a:rPr>
                      <m:t>𝑏</m:t>
                    </m:r>
                  </m:oMath>
                </a14:m>
                <a:r>
                  <a:rPr lang="zh-CN" altLang="en-US" dirty="0" smtClean="0"/>
                  <a:t> 的值以及 </a:t>
                </a:r>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𝑓</m:t>
                        </m:r>
                      </m:e>
                      <m:sup>
                        <m:r>
                          <a:rPr lang="en-US" altLang="zh-CN" b="0" i="1" smtClean="0">
                            <a:latin typeface="Cambria Math" panose="02040503050406030204" pitchFamily="18" charset="0"/>
                          </a:rPr>
                          <m:t>′</m:t>
                        </m:r>
                      </m:sup>
                    </m:sSup>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1</m:t>
                        </m:r>
                      </m:e>
                    </m:d>
                  </m:oMath>
                </a14:m>
                <a:r>
                  <a:rPr lang="en-US" altLang="zh-CN" dirty="0" smtClean="0"/>
                  <a:t>.</a:t>
                </a:r>
              </a:p>
              <a:p>
                <a:r>
                  <a:rPr lang="zh-CN" altLang="en-US" dirty="0" smtClean="0">
                    <a:solidFill>
                      <a:srgbClr val="0000FF"/>
                    </a:solidFill>
                  </a:rPr>
                  <a:t>分析</a:t>
                </a:r>
                <a:r>
                  <a:rPr lang="zh-CN" altLang="en-US" dirty="0" smtClean="0"/>
                  <a:t> 记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1</m:t>
                        </m:r>
                      </m:sub>
                    </m:sSub>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𝑎𝑥</m:t>
                    </m:r>
                    <m:r>
                      <a:rPr lang="en-US" altLang="zh-CN" b="0" i="1" smtClean="0">
                        <a:latin typeface="Cambria Math" panose="02040503050406030204" pitchFamily="18" charset="0"/>
                      </a:rPr>
                      <m:t>+</m:t>
                    </m:r>
                    <m:r>
                      <a:rPr lang="en-US" altLang="zh-CN" b="0" i="1" smtClean="0">
                        <a:latin typeface="Cambria Math" panose="02040503050406030204" pitchFamily="18" charset="0"/>
                      </a:rPr>
                      <m:t>𝑏</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2</m:t>
                        </m:r>
                      </m:sub>
                    </m:sSub>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3</m:t>
                        </m:r>
                      </m:e>
                      <m:sup>
                        <m:r>
                          <a:rPr lang="en-US" altLang="zh-CN" b="0" i="1" smtClean="0">
                            <a:latin typeface="Cambria Math" panose="02040503050406030204" pitchFamily="18" charset="0"/>
                          </a:rPr>
                          <m:t>−</m:t>
                        </m:r>
                        <m:r>
                          <a:rPr lang="en-US" altLang="zh-CN" b="0" i="1" smtClean="0">
                            <a:latin typeface="Cambria Math" panose="02040503050406030204" pitchFamily="18" charset="0"/>
                          </a:rPr>
                          <m:t>𝑥</m:t>
                        </m:r>
                      </m:sup>
                    </m:sSup>
                  </m:oMath>
                </a14:m>
                <a:r>
                  <a:rPr lang="en-US" altLang="zh-CN" dirty="0" smtClean="0"/>
                  <a:t>.</a:t>
                </a:r>
              </a:p>
              <a:p>
                <a:r>
                  <a:rPr lang="zh-CN" altLang="en-US" dirty="0" smtClean="0">
                    <a:solidFill>
                      <a:schemeClr val="tx1"/>
                    </a:solidFill>
                  </a:rPr>
                  <a:t>当 </a:t>
                </a:r>
                <a14:m>
                  <m:oMath xmlns:m="http://schemas.openxmlformats.org/officeDocument/2006/math">
                    <m:r>
                      <a:rPr lang="en-US" altLang="zh-CN" b="0" i="1" smtClean="0">
                        <a:solidFill>
                          <a:schemeClr val="tx1"/>
                        </a:solidFill>
                        <a:latin typeface="Cambria Math" panose="02040503050406030204" pitchFamily="18" charset="0"/>
                      </a:rPr>
                      <m:t>𝑥</m:t>
                    </m:r>
                    <m:r>
                      <a:rPr lang="en-US" altLang="zh-CN" b="0" i="1" smtClean="0">
                        <a:solidFill>
                          <a:schemeClr val="tx1"/>
                        </a:solidFill>
                        <a:latin typeface="Cambria Math" panose="02040503050406030204" pitchFamily="18" charset="0"/>
                      </a:rPr>
                      <m:t>≥1</m:t>
                    </m:r>
                  </m:oMath>
                </a14:m>
                <a:r>
                  <a:rPr lang="en-US" altLang="zh-CN" dirty="0" smtClean="0">
                    <a:solidFill>
                      <a:schemeClr val="tx1"/>
                    </a:solidFill>
                  </a:rPr>
                  <a:t> </a:t>
                </a:r>
                <a:r>
                  <a:rPr lang="zh-CN" altLang="en-US" dirty="0" smtClean="0">
                    <a:solidFill>
                      <a:schemeClr val="tx1"/>
                    </a:solidFill>
                  </a:rPr>
                  <a:t>时</a:t>
                </a:r>
                <a:r>
                  <a:rPr lang="en-US" altLang="zh-CN" dirty="0" smtClean="0">
                    <a:solidFill>
                      <a:schemeClr val="tx1"/>
                    </a:solidFill>
                  </a:rPr>
                  <a:t>, </a:t>
                </a:r>
                <a14:m>
                  <m:oMath xmlns:m="http://schemas.openxmlformats.org/officeDocument/2006/math">
                    <m:r>
                      <a:rPr lang="en-US" altLang="zh-CN" b="0" i="1" smtClean="0">
                        <a:solidFill>
                          <a:schemeClr val="tx1"/>
                        </a:solidFill>
                        <a:latin typeface="Cambria Math" panose="02040503050406030204" pitchFamily="18" charset="0"/>
                      </a:rPr>
                      <m:t>𝑓</m:t>
                    </m:r>
                    <m:d>
                      <m:dPr>
                        <m:ctrlPr>
                          <a:rPr lang="en-US" altLang="zh-CN" b="0" i="1" smtClean="0">
                            <a:solidFill>
                              <a:schemeClr val="tx1"/>
                            </a:solidFill>
                            <a:latin typeface="Cambria Math" panose="02040503050406030204" pitchFamily="18" charset="0"/>
                          </a:rPr>
                        </m:ctrlPr>
                      </m:dPr>
                      <m:e>
                        <m:r>
                          <a:rPr lang="en-US" altLang="zh-CN" b="0" i="1" smtClean="0">
                            <a:solidFill>
                              <a:schemeClr val="tx1"/>
                            </a:solidFill>
                            <a:latin typeface="Cambria Math" panose="02040503050406030204" pitchFamily="18" charset="0"/>
                          </a:rPr>
                          <m:t>𝑥</m:t>
                        </m:r>
                      </m:e>
                    </m:d>
                    <m:r>
                      <a:rPr lang="en-US" altLang="zh-CN" b="0" i="1" smtClean="0">
                        <a:solidFill>
                          <a:schemeClr val="tx1"/>
                        </a:solidFill>
                        <a:latin typeface="Cambria Math" panose="02040503050406030204" pitchFamily="18" charset="0"/>
                      </a:rPr>
                      <m:t>=</m:t>
                    </m:r>
                    <m:sSub>
                      <m:sSubPr>
                        <m:ctrlPr>
                          <a:rPr lang="en-US" altLang="zh-CN" b="0" i="1" smtClean="0">
                            <a:solidFill>
                              <a:schemeClr val="tx1"/>
                            </a:solidFill>
                            <a:latin typeface="Cambria Math" panose="02040503050406030204" pitchFamily="18" charset="0"/>
                          </a:rPr>
                        </m:ctrlPr>
                      </m:sSubPr>
                      <m:e>
                        <m:r>
                          <a:rPr lang="en-US" altLang="zh-CN" b="0" i="1" smtClean="0">
                            <a:solidFill>
                              <a:schemeClr val="tx1"/>
                            </a:solidFill>
                            <a:latin typeface="Cambria Math" panose="02040503050406030204" pitchFamily="18" charset="0"/>
                          </a:rPr>
                          <m:t>𝑓</m:t>
                        </m:r>
                      </m:e>
                      <m:sub>
                        <m:r>
                          <a:rPr lang="en-US" altLang="zh-CN" b="0" i="1" smtClean="0">
                            <a:solidFill>
                              <a:schemeClr val="tx1"/>
                            </a:solidFill>
                            <a:latin typeface="Cambria Math" panose="02040503050406030204" pitchFamily="18" charset="0"/>
                          </a:rPr>
                          <m:t>1</m:t>
                        </m:r>
                      </m:sub>
                    </m:sSub>
                    <m:d>
                      <m:dPr>
                        <m:ctrlPr>
                          <a:rPr lang="en-US" altLang="zh-CN" b="0" i="1" smtClean="0">
                            <a:solidFill>
                              <a:schemeClr val="tx1"/>
                            </a:solidFill>
                            <a:latin typeface="Cambria Math" panose="02040503050406030204" pitchFamily="18" charset="0"/>
                          </a:rPr>
                        </m:ctrlPr>
                      </m:dPr>
                      <m:e>
                        <m:r>
                          <a:rPr lang="en-US" altLang="zh-CN" b="0" i="1" smtClean="0">
                            <a:solidFill>
                              <a:schemeClr val="tx1"/>
                            </a:solidFill>
                            <a:latin typeface="Cambria Math" panose="02040503050406030204" pitchFamily="18" charset="0"/>
                          </a:rPr>
                          <m:t>𝑥</m:t>
                        </m:r>
                      </m:e>
                    </m:d>
                  </m:oMath>
                </a14:m>
                <a:r>
                  <a:rPr lang="en-US" altLang="zh-CN" dirty="0" smtClean="0">
                    <a:solidFill>
                      <a:schemeClr val="tx1"/>
                    </a:solidFill>
                  </a:rPr>
                  <a:t>, </a:t>
                </a:r>
                <a:r>
                  <a:rPr lang="zh-CN" altLang="en-US" dirty="0" smtClean="0">
                    <a:solidFill>
                      <a:schemeClr val="tx1"/>
                    </a:solidFill>
                  </a:rPr>
                  <a:t>因此</a:t>
                </a:r>
                <a:endParaRPr lang="en-US" altLang="zh-CN" dirty="0" smtClean="0">
                  <a:solidFill>
                    <a:schemeClr val="tx1"/>
                  </a:solidFill>
                </a:endParaRPr>
              </a:p>
              <a:p>
                <a:pPr marL="0" indent="0">
                  <a:buNone/>
                </a:pPr>
                <a14:m>
                  <m:oMathPara xmlns:m="http://schemas.openxmlformats.org/officeDocument/2006/math">
                    <m:oMathParaPr>
                      <m:jc m:val="centerGroup"/>
                    </m:oMathParaPr>
                    <m:oMath xmlns:m="http://schemas.openxmlformats.org/officeDocument/2006/math">
                      <m:sSubSup>
                        <m:sSubSupPr>
                          <m:ctrlPr>
                            <a:rPr lang="en-US" altLang="zh-CN" b="0" i="1" smtClean="0">
                              <a:solidFill>
                                <a:schemeClr val="tx1"/>
                              </a:solidFill>
                              <a:latin typeface="Cambria Math" panose="02040503050406030204" pitchFamily="18" charset="0"/>
                            </a:rPr>
                          </m:ctrlPr>
                        </m:sSubSupPr>
                        <m:e>
                          <m:r>
                            <a:rPr lang="en-US" altLang="zh-CN" b="0" i="1" smtClean="0">
                              <a:solidFill>
                                <a:schemeClr val="tx1"/>
                              </a:solidFill>
                              <a:latin typeface="Cambria Math" panose="02040503050406030204" pitchFamily="18" charset="0"/>
                            </a:rPr>
                            <m:t>𝑓</m:t>
                          </m:r>
                        </m:e>
                        <m:sub>
                          <m:r>
                            <a:rPr lang="en-US" altLang="zh-CN" b="0" i="1" smtClean="0">
                              <a:solidFill>
                                <a:schemeClr val="tx1"/>
                              </a:solidFill>
                              <a:latin typeface="Cambria Math" panose="02040503050406030204" pitchFamily="18" charset="0"/>
                            </a:rPr>
                            <m:t>+</m:t>
                          </m:r>
                        </m:sub>
                        <m:sup>
                          <m:r>
                            <a:rPr lang="en-US" altLang="zh-CN" b="0" i="1" smtClean="0">
                              <a:solidFill>
                                <a:schemeClr val="tx1"/>
                              </a:solidFill>
                              <a:latin typeface="Cambria Math" panose="02040503050406030204" pitchFamily="18" charset="0"/>
                            </a:rPr>
                            <m:t>′</m:t>
                          </m:r>
                        </m:sup>
                      </m:sSubSup>
                      <m:d>
                        <m:dPr>
                          <m:ctrlPr>
                            <a:rPr lang="en-US" altLang="zh-CN" b="0" i="1" smtClean="0">
                              <a:solidFill>
                                <a:schemeClr val="tx1"/>
                              </a:solidFill>
                              <a:latin typeface="Cambria Math" panose="02040503050406030204" pitchFamily="18" charset="0"/>
                            </a:rPr>
                          </m:ctrlPr>
                        </m:dPr>
                        <m:e>
                          <m:r>
                            <a:rPr lang="en-US" altLang="zh-CN" b="0" i="1" smtClean="0">
                              <a:solidFill>
                                <a:schemeClr val="tx1"/>
                              </a:solidFill>
                              <a:latin typeface="Cambria Math" panose="02040503050406030204" pitchFamily="18" charset="0"/>
                            </a:rPr>
                            <m:t>1</m:t>
                          </m:r>
                        </m:e>
                      </m:d>
                      <m:r>
                        <a:rPr lang="en-US" altLang="zh-CN" i="1">
                          <a:solidFill>
                            <a:schemeClr val="tx1"/>
                          </a:solidFill>
                          <a:latin typeface="Cambria Math" panose="02040503050406030204" pitchFamily="18" charset="0"/>
                        </a:rPr>
                        <m:t>=</m:t>
                      </m:r>
                      <m:limLow>
                        <m:limLowPr>
                          <m:ctrlPr>
                            <a:rPr lang="en-US" altLang="zh-CN" i="1">
                              <a:solidFill>
                                <a:schemeClr val="tx1"/>
                              </a:solidFill>
                              <a:latin typeface="Cambria Math" panose="02040503050406030204" pitchFamily="18" charset="0"/>
                            </a:rPr>
                          </m:ctrlPr>
                        </m:limLowPr>
                        <m:e>
                          <m:r>
                            <m:rPr>
                              <m:sty m:val="p"/>
                            </m:rPr>
                            <a:rPr lang="en-US" altLang="zh-CN">
                              <a:solidFill>
                                <a:schemeClr val="tx1"/>
                              </a:solidFill>
                              <a:latin typeface="Cambria Math" panose="02040503050406030204" pitchFamily="18" charset="0"/>
                            </a:rPr>
                            <m:t>lim</m:t>
                          </m:r>
                        </m:e>
                        <m:lim>
                          <m:r>
                            <a:rPr lang="en-US" altLang="zh-CN" i="1">
                              <a:solidFill>
                                <a:schemeClr val="tx1"/>
                              </a:solidFill>
                              <a:latin typeface="Cambria Math" panose="02040503050406030204" pitchFamily="18" charset="0"/>
                            </a:rPr>
                            <m:t>𝑥</m:t>
                          </m:r>
                          <m:r>
                            <a:rPr lang="en-US" altLang="zh-CN" i="1">
                              <a:solidFill>
                                <a:schemeClr val="tx1"/>
                              </a:solidFill>
                              <a:latin typeface="Cambria Math" panose="02040503050406030204" pitchFamily="18" charset="0"/>
                            </a:rPr>
                            <m:t>→</m:t>
                          </m:r>
                          <m:sSup>
                            <m:sSupPr>
                              <m:ctrlPr>
                                <a:rPr lang="en-US" altLang="zh-CN" b="0" i="1" smtClean="0">
                                  <a:solidFill>
                                    <a:schemeClr val="tx1"/>
                                  </a:solidFill>
                                  <a:latin typeface="Cambria Math" panose="02040503050406030204" pitchFamily="18" charset="0"/>
                                </a:rPr>
                              </m:ctrlPr>
                            </m:sSupPr>
                            <m:e>
                              <m:r>
                                <a:rPr lang="en-US" altLang="zh-CN" i="1">
                                  <a:solidFill>
                                    <a:schemeClr val="tx1"/>
                                  </a:solidFill>
                                  <a:latin typeface="Cambria Math" panose="02040503050406030204" pitchFamily="18" charset="0"/>
                                </a:rPr>
                                <m:t>1</m:t>
                              </m:r>
                            </m:e>
                            <m:sup>
                              <m:r>
                                <a:rPr lang="en-US" altLang="zh-CN" b="0" i="1" smtClean="0">
                                  <a:solidFill>
                                    <a:schemeClr val="tx1"/>
                                  </a:solidFill>
                                  <a:latin typeface="Cambria Math" panose="02040503050406030204" pitchFamily="18" charset="0"/>
                                </a:rPr>
                                <m:t>+</m:t>
                              </m:r>
                            </m:sup>
                          </m:sSup>
                        </m:lim>
                      </m:limLow>
                      <m:f>
                        <m:fPr>
                          <m:ctrlPr>
                            <a:rPr lang="en-US" altLang="zh-CN" i="1">
                              <a:solidFill>
                                <a:schemeClr val="tx1"/>
                              </a:solidFill>
                              <a:latin typeface="Cambria Math" panose="02040503050406030204" pitchFamily="18" charset="0"/>
                            </a:rPr>
                          </m:ctrlPr>
                        </m:fPr>
                        <m:num>
                          <m:r>
                            <a:rPr lang="en-US" altLang="zh-CN" i="1">
                              <a:solidFill>
                                <a:schemeClr val="tx1"/>
                              </a:solidFill>
                              <a:latin typeface="Cambria Math" panose="02040503050406030204" pitchFamily="18" charset="0"/>
                            </a:rPr>
                            <m:t>𝑓</m:t>
                          </m:r>
                          <m:d>
                            <m:dPr>
                              <m:ctrlPr>
                                <a:rPr lang="en-US" altLang="zh-CN" i="1">
                                  <a:solidFill>
                                    <a:schemeClr val="tx1"/>
                                  </a:solidFill>
                                  <a:latin typeface="Cambria Math" panose="02040503050406030204" pitchFamily="18" charset="0"/>
                                </a:rPr>
                              </m:ctrlPr>
                            </m:dPr>
                            <m:e>
                              <m:r>
                                <a:rPr lang="en-US" altLang="zh-CN" i="1">
                                  <a:solidFill>
                                    <a:schemeClr val="tx1"/>
                                  </a:solidFill>
                                  <a:latin typeface="Cambria Math" panose="02040503050406030204" pitchFamily="18" charset="0"/>
                                </a:rPr>
                                <m:t>𝑥</m:t>
                              </m:r>
                            </m:e>
                          </m:d>
                          <m:r>
                            <a:rPr lang="en-US" altLang="zh-CN" i="1">
                              <a:solidFill>
                                <a:schemeClr val="tx1"/>
                              </a:solidFill>
                              <a:latin typeface="Cambria Math" panose="02040503050406030204" pitchFamily="18" charset="0"/>
                            </a:rPr>
                            <m:t>−</m:t>
                          </m:r>
                          <m:r>
                            <a:rPr lang="en-US" altLang="zh-CN" i="1">
                              <a:solidFill>
                                <a:schemeClr val="tx1"/>
                              </a:solidFill>
                              <a:latin typeface="Cambria Math" panose="02040503050406030204" pitchFamily="18" charset="0"/>
                            </a:rPr>
                            <m:t>𝑓</m:t>
                          </m:r>
                          <m:d>
                            <m:dPr>
                              <m:ctrlPr>
                                <a:rPr lang="en-US" altLang="zh-CN" i="1">
                                  <a:solidFill>
                                    <a:schemeClr val="tx1"/>
                                  </a:solidFill>
                                  <a:latin typeface="Cambria Math" panose="02040503050406030204" pitchFamily="18" charset="0"/>
                                </a:rPr>
                              </m:ctrlPr>
                            </m:dPr>
                            <m:e>
                              <m:r>
                                <a:rPr lang="en-US" altLang="zh-CN" i="1">
                                  <a:solidFill>
                                    <a:schemeClr val="tx1"/>
                                  </a:solidFill>
                                  <a:latin typeface="Cambria Math" panose="02040503050406030204" pitchFamily="18" charset="0"/>
                                </a:rPr>
                                <m:t>1</m:t>
                              </m:r>
                            </m:e>
                          </m:d>
                        </m:num>
                        <m:den>
                          <m:r>
                            <a:rPr lang="en-US" altLang="zh-CN" i="1">
                              <a:solidFill>
                                <a:schemeClr val="tx1"/>
                              </a:solidFill>
                              <a:latin typeface="Cambria Math" panose="02040503050406030204" pitchFamily="18" charset="0"/>
                            </a:rPr>
                            <m:t>𝑥</m:t>
                          </m:r>
                          <m:r>
                            <a:rPr lang="en-US" altLang="zh-CN" i="1">
                              <a:solidFill>
                                <a:schemeClr val="tx1"/>
                              </a:solidFill>
                              <a:latin typeface="Cambria Math" panose="02040503050406030204" pitchFamily="18" charset="0"/>
                            </a:rPr>
                            <m:t>−1</m:t>
                          </m:r>
                        </m:den>
                      </m:f>
                      <m:r>
                        <a:rPr lang="en-US" altLang="zh-CN" i="1">
                          <a:solidFill>
                            <a:schemeClr val="tx1"/>
                          </a:solidFill>
                          <a:latin typeface="Cambria Math" panose="02040503050406030204" pitchFamily="18" charset="0"/>
                        </a:rPr>
                        <m:t>=</m:t>
                      </m:r>
                      <m:limLow>
                        <m:limLowPr>
                          <m:ctrlPr>
                            <a:rPr lang="en-US" altLang="zh-CN" i="1">
                              <a:solidFill>
                                <a:schemeClr val="tx1"/>
                              </a:solidFill>
                              <a:latin typeface="Cambria Math" panose="02040503050406030204" pitchFamily="18" charset="0"/>
                            </a:rPr>
                          </m:ctrlPr>
                        </m:limLowPr>
                        <m:e>
                          <m:r>
                            <m:rPr>
                              <m:sty m:val="p"/>
                            </m:rPr>
                            <a:rPr lang="en-US" altLang="zh-CN">
                              <a:solidFill>
                                <a:schemeClr val="tx1"/>
                              </a:solidFill>
                              <a:latin typeface="Cambria Math" panose="02040503050406030204" pitchFamily="18" charset="0"/>
                            </a:rPr>
                            <m:t>lim</m:t>
                          </m:r>
                        </m:e>
                        <m:lim>
                          <m:r>
                            <a:rPr lang="en-US" altLang="zh-CN" i="1">
                              <a:solidFill>
                                <a:schemeClr val="tx1"/>
                              </a:solidFill>
                              <a:latin typeface="Cambria Math" panose="02040503050406030204" pitchFamily="18" charset="0"/>
                            </a:rPr>
                            <m:t>𝑥</m:t>
                          </m:r>
                          <m:r>
                            <a:rPr lang="en-US" altLang="zh-CN" i="1">
                              <a:solidFill>
                                <a:schemeClr val="tx1"/>
                              </a:solidFill>
                              <a:latin typeface="Cambria Math" panose="02040503050406030204" pitchFamily="18" charset="0"/>
                            </a:rPr>
                            <m:t>→</m:t>
                          </m:r>
                          <m:sSup>
                            <m:sSupPr>
                              <m:ctrlPr>
                                <a:rPr lang="en-US" altLang="zh-CN" b="0" i="1" smtClean="0">
                                  <a:solidFill>
                                    <a:schemeClr val="tx1"/>
                                  </a:solidFill>
                                  <a:latin typeface="Cambria Math" panose="02040503050406030204" pitchFamily="18" charset="0"/>
                                </a:rPr>
                              </m:ctrlPr>
                            </m:sSupPr>
                            <m:e>
                              <m:r>
                                <a:rPr lang="en-US" altLang="zh-CN" i="1">
                                  <a:solidFill>
                                    <a:schemeClr val="tx1"/>
                                  </a:solidFill>
                                  <a:latin typeface="Cambria Math" panose="02040503050406030204" pitchFamily="18" charset="0"/>
                                </a:rPr>
                                <m:t>1</m:t>
                              </m:r>
                            </m:e>
                            <m:sup>
                              <m:r>
                                <a:rPr lang="en-US" altLang="zh-CN" b="0" i="1" smtClean="0">
                                  <a:solidFill>
                                    <a:schemeClr val="tx1"/>
                                  </a:solidFill>
                                  <a:latin typeface="Cambria Math" panose="02040503050406030204" pitchFamily="18" charset="0"/>
                                </a:rPr>
                                <m:t>+</m:t>
                              </m:r>
                            </m:sup>
                          </m:sSup>
                        </m:lim>
                      </m:limLow>
                      <m:f>
                        <m:fPr>
                          <m:ctrlPr>
                            <a:rPr lang="en-US" altLang="zh-CN" i="1">
                              <a:solidFill>
                                <a:schemeClr val="tx1"/>
                              </a:solidFill>
                              <a:latin typeface="Cambria Math" panose="02040503050406030204" pitchFamily="18" charset="0"/>
                            </a:rPr>
                          </m:ctrlPr>
                        </m:fPr>
                        <m:num>
                          <m:sSub>
                            <m:sSubPr>
                              <m:ctrlPr>
                                <a:rPr lang="en-US" altLang="zh-CN" b="0" i="1" smtClean="0">
                                  <a:solidFill>
                                    <a:schemeClr val="tx1"/>
                                  </a:solidFill>
                                  <a:latin typeface="Cambria Math" panose="02040503050406030204" pitchFamily="18" charset="0"/>
                                </a:rPr>
                              </m:ctrlPr>
                            </m:sSubPr>
                            <m:e>
                              <m:r>
                                <a:rPr lang="en-US" altLang="zh-CN" i="1">
                                  <a:solidFill>
                                    <a:schemeClr val="tx1"/>
                                  </a:solidFill>
                                  <a:latin typeface="Cambria Math" panose="02040503050406030204" pitchFamily="18" charset="0"/>
                                </a:rPr>
                                <m:t>𝑓</m:t>
                              </m:r>
                            </m:e>
                            <m:sub>
                              <m:r>
                                <a:rPr lang="en-US" altLang="zh-CN" b="0" i="1" smtClean="0">
                                  <a:solidFill>
                                    <a:schemeClr val="tx1"/>
                                  </a:solidFill>
                                  <a:latin typeface="Cambria Math" panose="02040503050406030204" pitchFamily="18" charset="0"/>
                                </a:rPr>
                                <m:t>1</m:t>
                              </m:r>
                            </m:sub>
                          </m:sSub>
                          <m:d>
                            <m:dPr>
                              <m:ctrlPr>
                                <a:rPr lang="en-US" altLang="zh-CN" i="1">
                                  <a:solidFill>
                                    <a:schemeClr val="tx1"/>
                                  </a:solidFill>
                                  <a:latin typeface="Cambria Math" panose="02040503050406030204" pitchFamily="18" charset="0"/>
                                </a:rPr>
                              </m:ctrlPr>
                            </m:dPr>
                            <m:e>
                              <m:r>
                                <a:rPr lang="en-US" altLang="zh-CN" i="1">
                                  <a:solidFill>
                                    <a:schemeClr val="tx1"/>
                                  </a:solidFill>
                                  <a:latin typeface="Cambria Math" panose="02040503050406030204" pitchFamily="18" charset="0"/>
                                </a:rPr>
                                <m:t>𝑥</m:t>
                              </m:r>
                            </m:e>
                          </m:d>
                          <m:r>
                            <a:rPr lang="en-US" altLang="zh-CN" i="1">
                              <a:solidFill>
                                <a:schemeClr val="tx1"/>
                              </a:solidFill>
                              <a:latin typeface="Cambria Math" panose="02040503050406030204" pitchFamily="18" charset="0"/>
                            </a:rPr>
                            <m:t>−</m:t>
                          </m:r>
                          <m:sSub>
                            <m:sSubPr>
                              <m:ctrlPr>
                                <a:rPr lang="en-US" altLang="zh-CN" b="0" i="1" smtClean="0">
                                  <a:solidFill>
                                    <a:schemeClr val="tx1"/>
                                  </a:solidFill>
                                  <a:latin typeface="Cambria Math" panose="02040503050406030204" pitchFamily="18" charset="0"/>
                                </a:rPr>
                              </m:ctrlPr>
                            </m:sSubPr>
                            <m:e>
                              <m:r>
                                <a:rPr lang="en-US" altLang="zh-CN" i="1">
                                  <a:solidFill>
                                    <a:schemeClr val="tx1"/>
                                  </a:solidFill>
                                  <a:latin typeface="Cambria Math" panose="02040503050406030204" pitchFamily="18" charset="0"/>
                                </a:rPr>
                                <m:t>𝑓</m:t>
                              </m:r>
                            </m:e>
                            <m:sub>
                              <m:r>
                                <a:rPr lang="en-US" altLang="zh-CN" b="0" i="1" smtClean="0">
                                  <a:solidFill>
                                    <a:schemeClr val="tx1"/>
                                  </a:solidFill>
                                  <a:latin typeface="Cambria Math" panose="02040503050406030204" pitchFamily="18" charset="0"/>
                                </a:rPr>
                                <m:t>1</m:t>
                              </m:r>
                            </m:sub>
                          </m:sSub>
                          <m:d>
                            <m:dPr>
                              <m:ctrlPr>
                                <a:rPr lang="en-US" altLang="zh-CN" i="1">
                                  <a:solidFill>
                                    <a:schemeClr val="tx1"/>
                                  </a:solidFill>
                                  <a:latin typeface="Cambria Math" panose="02040503050406030204" pitchFamily="18" charset="0"/>
                                </a:rPr>
                              </m:ctrlPr>
                            </m:dPr>
                            <m:e>
                              <m:r>
                                <a:rPr lang="en-US" altLang="zh-CN" i="1">
                                  <a:solidFill>
                                    <a:schemeClr val="tx1"/>
                                  </a:solidFill>
                                  <a:latin typeface="Cambria Math" panose="02040503050406030204" pitchFamily="18" charset="0"/>
                                </a:rPr>
                                <m:t>1</m:t>
                              </m:r>
                            </m:e>
                          </m:d>
                        </m:num>
                        <m:den>
                          <m:r>
                            <a:rPr lang="en-US" altLang="zh-CN" i="1">
                              <a:solidFill>
                                <a:schemeClr val="tx1"/>
                              </a:solidFill>
                              <a:latin typeface="Cambria Math" panose="02040503050406030204" pitchFamily="18" charset="0"/>
                            </a:rPr>
                            <m:t>𝑥</m:t>
                          </m:r>
                          <m:r>
                            <a:rPr lang="en-US" altLang="zh-CN" i="1">
                              <a:solidFill>
                                <a:schemeClr val="tx1"/>
                              </a:solidFill>
                              <a:latin typeface="Cambria Math" panose="02040503050406030204" pitchFamily="18" charset="0"/>
                            </a:rPr>
                            <m:t>−1</m:t>
                          </m:r>
                        </m:den>
                      </m:f>
                      <m:r>
                        <a:rPr lang="en-US" altLang="zh-CN" b="0" i="1" smtClean="0">
                          <a:solidFill>
                            <a:schemeClr val="tx1"/>
                          </a:solidFill>
                          <a:latin typeface="Cambria Math" panose="02040503050406030204" pitchFamily="18" charset="0"/>
                        </a:rPr>
                        <m:t>=</m:t>
                      </m:r>
                      <m:sSubSup>
                        <m:sSubSupPr>
                          <m:ctrlPr>
                            <a:rPr lang="en-US" altLang="zh-CN" b="0" i="1" smtClean="0">
                              <a:solidFill>
                                <a:schemeClr val="tx1"/>
                              </a:solidFill>
                              <a:latin typeface="Cambria Math" panose="02040503050406030204" pitchFamily="18" charset="0"/>
                            </a:rPr>
                          </m:ctrlPr>
                        </m:sSubSupPr>
                        <m:e>
                          <m:r>
                            <a:rPr lang="en-US" altLang="zh-CN" b="0" i="1" smtClean="0">
                              <a:solidFill>
                                <a:schemeClr val="tx1"/>
                              </a:solidFill>
                              <a:latin typeface="Cambria Math" panose="02040503050406030204" pitchFamily="18" charset="0"/>
                            </a:rPr>
                            <m:t>𝑓</m:t>
                          </m:r>
                        </m:e>
                        <m:sub>
                          <m:r>
                            <a:rPr lang="en-US" altLang="zh-CN" b="0" i="1" smtClean="0">
                              <a:solidFill>
                                <a:schemeClr val="tx1"/>
                              </a:solidFill>
                              <a:latin typeface="Cambria Math" panose="02040503050406030204" pitchFamily="18" charset="0"/>
                            </a:rPr>
                            <m:t>1,+</m:t>
                          </m:r>
                        </m:sub>
                        <m:sup>
                          <m:r>
                            <a:rPr lang="en-US" altLang="zh-CN" b="0" i="1" smtClean="0">
                              <a:solidFill>
                                <a:schemeClr val="tx1"/>
                              </a:solidFill>
                              <a:latin typeface="Cambria Math" panose="02040503050406030204" pitchFamily="18" charset="0"/>
                            </a:rPr>
                            <m:t>′</m:t>
                          </m:r>
                        </m:sup>
                      </m:sSubSup>
                      <m:d>
                        <m:dPr>
                          <m:ctrlPr>
                            <a:rPr lang="en-US" altLang="zh-CN" b="0" i="1" smtClean="0">
                              <a:solidFill>
                                <a:schemeClr val="tx1"/>
                              </a:solidFill>
                              <a:latin typeface="Cambria Math" panose="02040503050406030204" pitchFamily="18" charset="0"/>
                            </a:rPr>
                          </m:ctrlPr>
                        </m:dPr>
                        <m:e>
                          <m:r>
                            <a:rPr lang="en-US" altLang="zh-CN" b="0" i="1" smtClean="0">
                              <a:solidFill>
                                <a:schemeClr val="tx1"/>
                              </a:solidFill>
                              <a:latin typeface="Cambria Math" panose="02040503050406030204" pitchFamily="18" charset="0"/>
                            </a:rPr>
                            <m:t>1</m:t>
                          </m:r>
                        </m:e>
                      </m:d>
                      <m:r>
                        <a:rPr lang="en-US" altLang="zh-CN" b="0" i="1" smtClean="0">
                          <a:solidFill>
                            <a:schemeClr val="tx1"/>
                          </a:solidFill>
                          <a:latin typeface="Cambria Math" panose="02040503050406030204" pitchFamily="18" charset="0"/>
                        </a:rPr>
                        <m:t>=</m:t>
                      </m:r>
                      <m:sSubSup>
                        <m:sSubSupPr>
                          <m:ctrlPr>
                            <a:rPr lang="en-US" altLang="zh-CN" b="0" i="1" smtClean="0">
                              <a:solidFill>
                                <a:schemeClr val="tx1"/>
                              </a:solidFill>
                              <a:latin typeface="Cambria Math" panose="02040503050406030204" pitchFamily="18" charset="0"/>
                            </a:rPr>
                          </m:ctrlPr>
                        </m:sSubSupPr>
                        <m:e>
                          <m:r>
                            <a:rPr lang="en-US" altLang="zh-CN" b="0" i="1" smtClean="0">
                              <a:solidFill>
                                <a:schemeClr val="tx1"/>
                              </a:solidFill>
                              <a:latin typeface="Cambria Math" panose="02040503050406030204" pitchFamily="18" charset="0"/>
                            </a:rPr>
                            <m:t>𝑓</m:t>
                          </m:r>
                        </m:e>
                        <m:sub>
                          <m:r>
                            <a:rPr lang="en-US" altLang="zh-CN" b="0" i="1" smtClean="0">
                              <a:solidFill>
                                <a:schemeClr val="tx1"/>
                              </a:solidFill>
                              <a:latin typeface="Cambria Math" panose="02040503050406030204" pitchFamily="18" charset="0"/>
                            </a:rPr>
                            <m:t>1</m:t>
                          </m:r>
                        </m:sub>
                        <m:sup>
                          <m:r>
                            <a:rPr lang="en-US" altLang="zh-CN" b="0" i="1" smtClean="0">
                              <a:solidFill>
                                <a:schemeClr val="tx1"/>
                              </a:solidFill>
                              <a:latin typeface="Cambria Math" panose="02040503050406030204" pitchFamily="18" charset="0"/>
                            </a:rPr>
                            <m:t>′</m:t>
                          </m:r>
                        </m:sup>
                      </m:sSubSup>
                      <m:r>
                        <a:rPr lang="en-US" altLang="zh-CN" b="0" i="1" smtClean="0">
                          <a:solidFill>
                            <a:schemeClr val="tx1"/>
                          </a:solidFill>
                          <a:latin typeface="Cambria Math" panose="02040503050406030204" pitchFamily="18" charset="0"/>
                        </a:rPr>
                        <m:t>(1).</m:t>
                      </m:r>
                    </m:oMath>
                  </m:oMathPara>
                </a14:m>
                <a:endParaRPr lang="en-US" altLang="zh-CN" dirty="0" smtClean="0">
                  <a:solidFill>
                    <a:schemeClr val="tx1"/>
                  </a:solidFill>
                </a:endParaRPr>
              </a:p>
              <a:p>
                <a:r>
                  <a:rPr lang="zh-CN" altLang="en-US" dirty="0" smtClean="0">
                    <a:solidFill>
                      <a:schemeClr val="tx1"/>
                    </a:solidFill>
                  </a:rPr>
                  <a:t>由于可导推出连续</a:t>
                </a:r>
                <a:r>
                  <a:rPr lang="en-US" altLang="zh-CN" dirty="0" smtClean="0">
                    <a:solidFill>
                      <a:schemeClr val="tx1"/>
                    </a:solidFill>
                  </a:rPr>
                  <a:t>, </a:t>
                </a:r>
                <a:r>
                  <a:rPr lang="zh-CN" altLang="en-US" dirty="0" smtClean="0">
                    <a:solidFill>
                      <a:schemeClr val="tx1"/>
                    </a:solidFill>
                  </a:rPr>
                  <a:t>因此 </a:t>
                </a:r>
                <a14:m>
                  <m:oMath xmlns:m="http://schemas.openxmlformats.org/officeDocument/2006/math">
                    <m:r>
                      <a:rPr lang="en-US" altLang="zh-CN" b="0" i="1" smtClean="0">
                        <a:solidFill>
                          <a:schemeClr val="tx1"/>
                        </a:solidFill>
                        <a:latin typeface="Cambria Math" panose="02040503050406030204" pitchFamily="18" charset="0"/>
                      </a:rPr>
                      <m:t>𝑓</m:t>
                    </m:r>
                    <m:d>
                      <m:dPr>
                        <m:ctrlPr>
                          <a:rPr lang="en-US" altLang="zh-CN" b="0" i="1" smtClean="0">
                            <a:solidFill>
                              <a:schemeClr val="tx1"/>
                            </a:solidFill>
                            <a:latin typeface="Cambria Math" panose="02040503050406030204" pitchFamily="18" charset="0"/>
                          </a:rPr>
                        </m:ctrlPr>
                      </m:dPr>
                      <m:e>
                        <m:r>
                          <a:rPr lang="en-US" altLang="zh-CN" b="0" i="1" smtClean="0">
                            <a:solidFill>
                              <a:schemeClr val="tx1"/>
                            </a:solidFill>
                            <a:latin typeface="Cambria Math" panose="02040503050406030204" pitchFamily="18" charset="0"/>
                          </a:rPr>
                          <m:t>1</m:t>
                        </m:r>
                      </m:e>
                    </m:d>
                    <m:r>
                      <a:rPr lang="en-US" altLang="zh-CN" b="0" i="1" smtClean="0">
                        <a:solidFill>
                          <a:schemeClr val="tx1"/>
                        </a:solidFill>
                        <a:latin typeface="Cambria Math" panose="02040503050406030204" pitchFamily="18" charset="0"/>
                      </a:rPr>
                      <m:t>=</m:t>
                    </m:r>
                    <m:r>
                      <a:rPr lang="en-US" altLang="zh-CN" b="0" i="1" smtClean="0">
                        <a:solidFill>
                          <a:schemeClr val="tx1"/>
                        </a:solidFill>
                        <a:latin typeface="Cambria Math" panose="02040503050406030204" pitchFamily="18" charset="0"/>
                      </a:rPr>
                      <m:t>𝑓</m:t>
                    </m:r>
                    <m:d>
                      <m:dPr>
                        <m:ctrlPr>
                          <a:rPr lang="en-US" altLang="zh-CN" b="0" i="1" smtClean="0">
                            <a:solidFill>
                              <a:schemeClr val="tx1"/>
                            </a:solidFill>
                            <a:latin typeface="Cambria Math" panose="02040503050406030204" pitchFamily="18" charset="0"/>
                          </a:rPr>
                        </m:ctrlPr>
                      </m:dPr>
                      <m:e>
                        <m:sSup>
                          <m:sSupPr>
                            <m:ctrlPr>
                              <a:rPr lang="en-US" altLang="zh-CN" b="0" i="1" smtClean="0">
                                <a:solidFill>
                                  <a:schemeClr val="tx1"/>
                                </a:solidFill>
                                <a:latin typeface="Cambria Math" panose="02040503050406030204" pitchFamily="18" charset="0"/>
                              </a:rPr>
                            </m:ctrlPr>
                          </m:sSupPr>
                          <m:e>
                            <m:r>
                              <a:rPr lang="en-US" altLang="zh-CN" b="0" i="1" smtClean="0">
                                <a:solidFill>
                                  <a:schemeClr val="tx1"/>
                                </a:solidFill>
                                <a:latin typeface="Cambria Math" panose="02040503050406030204" pitchFamily="18" charset="0"/>
                              </a:rPr>
                              <m:t>1</m:t>
                            </m:r>
                          </m:e>
                          <m:sup>
                            <m:r>
                              <a:rPr lang="en-US" altLang="zh-CN" b="0" i="1" smtClean="0">
                                <a:solidFill>
                                  <a:schemeClr val="tx1"/>
                                </a:solidFill>
                                <a:latin typeface="Cambria Math" panose="02040503050406030204" pitchFamily="18" charset="0"/>
                              </a:rPr>
                              <m:t>−</m:t>
                            </m:r>
                          </m:sup>
                        </m:sSup>
                      </m:e>
                    </m:d>
                    <m:r>
                      <a:rPr lang="en-US" altLang="zh-CN" b="0" i="1" smtClean="0">
                        <a:solidFill>
                          <a:schemeClr val="tx1"/>
                        </a:solidFill>
                        <a:latin typeface="Cambria Math" panose="02040503050406030204" pitchFamily="18" charset="0"/>
                      </a:rPr>
                      <m:t>=</m:t>
                    </m:r>
                    <m:sSub>
                      <m:sSubPr>
                        <m:ctrlPr>
                          <a:rPr lang="en-US" altLang="zh-CN" b="0" i="1" smtClean="0">
                            <a:solidFill>
                              <a:schemeClr val="tx1"/>
                            </a:solidFill>
                            <a:latin typeface="Cambria Math" panose="02040503050406030204" pitchFamily="18" charset="0"/>
                          </a:rPr>
                        </m:ctrlPr>
                      </m:sSubPr>
                      <m:e>
                        <m:r>
                          <a:rPr lang="en-US" altLang="zh-CN" b="0" i="1" smtClean="0">
                            <a:solidFill>
                              <a:schemeClr val="tx1"/>
                            </a:solidFill>
                            <a:latin typeface="Cambria Math" panose="02040503050406030204" pitchFamily="18" charset="0"/>
                          </a:rPr>
                          <m:t>𝑓</m:t>
                        </m:r>
                      </m:e>
                      <m:sub>
                        <m:r>
                          <a:rPr lang="en-US" altLang="zh-CN" b="0" i="1" smtClean="0">
                            <a:solidFill>
                              <a:schemeClr val="tx1"/>
                            </a:solidFill>
                            <a:latin typeface="Cambria Math" panose="02040503050406030204" pitchFamily="18" charset="0"/>
                          </a:rPr>
                          <m:t>2</m:t>
                        </m:r>
                      </m:sub>
                    </m:sSub>
                    <m:d>
                      <m:dPr>
                        <m:ctrlPr>
                          <a:rPr lang="en-US" altLang="zh-CN" b="0" i="1" smtClean="0">
                            <a:solidFill>
                              <a:schemeClr val="tx1"/>
                            </a:solidFill>
                            <a:latin typeface="Cambria Math" panose="02040503050406030204" pitchFamily="18" charset="0"/>
                          </a:rPr>
                        </m:ctrlPr>
                      </m:dPr>
                      <m:e>
                        <m:sSup>
                          <m:sSupPr>
                            <m:ctrlPr>
                              <a:rPr lang="en-US" altLang="zh-CN" b="0" i="1" smtClean="0">
                                <a:solidFill>
                                  <a:schemeClr val="tx1"/>
                                </a:solidFill>
                                <a:latin typeface="Cambria Math" panose="02040503050406030204" pitchFamily="18" charset="0"/>
                              </a:rPr>
                            </m:ctrlPr>
                          </m:sSupPr>
                          <m:e>
                            <m:r>
                              <a:rPr lang="en-US" altLang="zh-CN" b="0" i="1" smtClean="0">
                                <a:solidFill>
                                  <a:schemeClr val="tx1"/>
                                </a:solidFill>
                                <a:latin typeface="Cambria Math" panose="02040503050406030204" pitchFamily="18" charset="0"/>
                              </a:rPr>
                              <m:t>1</m:t>
                            </m:r>
                          </m:e>
                          <m:sup>
                            <m:r>
                              <a:rPr lang="en-US" altLang="zh-CN" b="0" i="1" smtClean="0">
                                <a:solidFill>
                                  <a:schemeClr val="tx1"/>
                                </a:solidFill>
                                <a:latin typeface="Cambria Math" panose="02040503050406030204" pitchFamily="18" charset="0"/>
                              </a:rPr>
                              <m:t>−</m:t>
                            </m:r>
                          </m:sup>
                        </m:sSup>
                      </m:e>
                    </m:d>
                    <m:r>
                      <a:rPr lang="en-US" altLang="zh-CN" b="0" i="1" smtClean="0">
                        <a:solidFill>
                          <a:schemeClr val="tx1"/>
                        </a:solidFill>
                        <a:latin typeface="Cambria Math" panose="02040503050406030204" pitchFamily="18" charset="0"/>
                      </a:rPr>
                      <m:t>=</m:t>
                    </m:r>
                    <m:sSub>
                      <m:sSubPr>
                        <m:ctrlPr>
                          <a:rPr lang="en-US" altLang="zh-CN" b="0" i="1" smtClean="0">
                            <a:solidFill>
                              <a:schemeClr val="tx1"/>
                            </a:solidFill>
                            <a:latin typeface="Cambria Math" panose="02040503050406030204" pitchFamily="18" charset="0"/>
                          </a:rPr>
                        </m:ctrlPr>
                      </m:sSubPr>
                      <m:e>
                        <m:r>
                          <a:rPr lang="en-US" altLang="zh-CN" b="0" i="1" smtClean="0">
                            <a:solidFill>
                              <a:schemeClr val="tx1"/>
                            </a:solidFill>
                            <a:latin typeface="Cambria Math" panose="02040503050406030204" pitchFamily="18" charset="0"/>
                          </a:rPr>
                          <m:t>𝑓</m:t>
                        </m:r>
                      </m:e>
                      <m:sub>
                        <m:r>
                          <a:rPr lang="en-US" altLang="zh-CN" b="0" i="1" smtClean="0">
                            <a:solidFill>
                              <a:schemeClr val="tx1"/>
                            </a:solidFill>
                            <a:latin typeface="Cambria Math" panose="02040503050406030204" pitchFamily="18" charset="0"/>
                          </a:rPr>
                          <m:t>2</m:t>
                        </m:r>
                      </m:sub>
                    </m:sSub>
                    <m:d>
                      <m:dPr>
                        <m:ctrlPr>
                          <a:rPr lang="en-US" altLang="zh-CN" b="0" i="1" smtClean="0">
                            <a:solidFill>
                              <a:schemeClr val="tx1"/>
                            </a:solidFill>
                            <a:latin typeface="Cambria Math" panose="02040503050406030204" pitchFamily="18" charset="0"/>
                          </a:rPr>
                        </m:ctrlPr>
                      </m:dPr>
                      <m:e>
                        <m:r>
                          <a:rPr lang="en-US" altLang="zh-CN" b="0" i="1" smtClean="0">
                            <a:solidFill>
                              <a:schemeClr val="tx1"/>
                            </a:solidFill>
                            <a:latin typeface="Cambria Math" panose="02040503050406030204" pitchFamily="18" charset="0"/>
                          </a:rPr>
                          <m:t>1</m:t>
                        </m:r>
                      </m:e>
                    </m:d>
                  </m:oMath>
                </a14:m>
                <a:r>
                  <a:rPr lang="en-US" altLang="zh-CN" dirty="0" smtClean="0">
                    <a:solidFill>
                      <a:schemeClr val="tx1"/>
                    </a:solidFill>
                  </a:rPr>
                  <a:t>.</a:t>
                </a:r>
              </a:p>
              <a:p>
                <a:r>
                  <a:rPr lang="zh-CN" altLang="en-US" dirty="0" smtClean="0">
                    <a:solidFill>
                      <a:schemeClr val="tx1"/>
                    </a:solidFill>
                  </a:rPr>
                  <a:t>当 </a:t>
                </a:r>
                <a14:m>
                  <m:oMath xmlns:m="http://schemas.openxmlformats.org/officeDocument/2006/math">
                    <m:r>
                      <a:rPr lang="en-US" altLang="zh-CN" i="1">
                        <a:solidFill>
                          <a:schemeClr val="tx1"/>
                        </a:solidFill>
                        <a:latin typeface="Cambria Math" panose="02040503050406030204" pitchFamily="18" charset="0"/>
                      </a:rPr>
                      <m:t>𝑥</m:t>
                    </m:r>
                    <m:r>
                      <a:rPr lang="en-US" altLang="zh-CN" b="0" i="1" smtClean="0">
                        <a:solidFill>
                          <a:schemeClr val="tx1"/>
                        </a:solidFill>
                        <a:latin typeface="Cambria Math" panose="02040503050406030204" pitchFamily="18" charset="0"/>
                      </a:rPr>
                      <m:t>≤</m:t>
                    </m:r>
                    <m:r>
                      <a:rPr lang="en-US" altLang="zh-CN" i="1">
                        <a:solidFill>
                          <a:schemeClr val="tx1"/>
                        </a:solidFill>
                        <a:latin typeface="Cambria Math" panose="02040503050406030204" pitchFamily="18" charset="0"/>
                      </a:rPr>
                      <m:t>1</m:t>
                    </m:r>
                  </m:oMath>
                </a14:m>
                <a:r>
                  <a:rPr lang="en-US" altLang="zh-CN" dirty="0">
                    <a:solidFill>
                      <a:schemeClr val="tx1"/>
                    </a:solidFill>
                  </a:rPr>
                  <a:t> </a:t>
                </a:r>
                <a:r>
                  <a:rPr lang="zh-CN" altLang="en-US" dirty="0">
                    <a:solidFill>
                      <a:schemeClr val="tx1"/>
                    </a:solidFill>
                  </a:rPr>
                  <a:t>时</a:t>
                </a:r>
                <a:r>
                  <a:rPr lang="en-US" altLang="zh-CN" dirty="0">
                    <a:solidFill>
                      <a:schemeClr val="tx1"/>
                    </a:solidFill>
                  </a:rPr>
                  <a:t>, </a:t>
                </a:r>
                <a14:m>
                  <m:oMath xmlns:m="http://schemas.openxmlformats.org/officeDocument/2006/math">
                    <m:r>
                      <a:rPr lang="en-US" altLang="zh-CN" i="1">
                        <a:solidFill>
                          <a:schemeClr val="tx1"/>
                        </a:solidFill>
                        <a:latin typeface="Cambria Math" panose="02040503050406030204" pitchFamily="18" charset="0"/>
                      </a:rPr>
                      <m:t>𝑓</m:t>
                    </m:r>
                    <m:d>
                      <m:dPr>
                        <m:ctrlPr>
                          <a:rPr lang="en-US" altLang="zh-CN" i="1">
                            <a:solidFill>
                              <a:schemeClr val="tx1"/>
                            </a:solidFill>
                            <a:latin typeface="Cambria Math" panose="02040503050406030204" pitchFamily="18" charset="0"/>
                          </a:rPr>
                        </m:ctrlPr>
                      </m:dPr>
                      <m:e>
                        <m:r>
                          <a:rPr lang="en-US" altLang="zh-CN" i="1">
                            <a:solidFill>
                              <a:schemeClr val="tx1"/>
                            </a:solidFill>
                            <a:latin typeface="Cambria Math" panose="02040503050406030204" pitchFamily="18" charset="0"/>
                          </a:rPr>
                          <m:t>𝑥</m:t>
                        </m:r>
                      </m:e>
                    </m:d>
                    <m:r>
                      <a:rPr lang="en-US" altLang="zh-CN" i="1">
                        <a:solidFill>
                          <a:schemeClr val="tx1"/>
                        </a:solidFill>
                        <a:latin typeface="Cambria Math" panose="02040503050406030204" pitchFamily="18" charset="0"/>
                      </a:rPr>
                      <m:t>=</m:t>
                    </m:r>
                    <m:sSub>
                      <m:sSubPr>
                        <m:ctrlPr>
                          <a:rPr lang="en-US" altLang="zh-CN" i="1">
                            <a:solidFill>
                              <a:schemeClr val="tx1"/>
                            </a:solidFill>
                            <a:latin typeface="Cambria Math" panose="02040503050406030204" pitchFamily="18" charset="0"/>
                          </a:rPr>
                        </m:ctrlPr>
                      </m:sSubPr>
                      <m:e>
                        <m:r>
                          <a:rPr lang="en-US" altLang="zh-CN" i="1">
                            <a:solidFill>
                              <a:schemeClr val="tx1"/>
                            </a:solidFill>
                            <a:latin typeface="Cambria Math" panose="02040503050406030204" pitchFamily="18" charset="0"/>
                          </a:rPr>
                          <m:t>𝑓</m:t>
                        </m:r>
                      </m:e>
                      <m:sub>
                        <m:r>
                          <a:rPr lang="en-US" altLang="zh-CN" b="0" i="1" smtClean="0">
                            <a:solidFill>
                              <a:schemeClr val="tx1"/>
                            </a:solidFill>
                            <a:latin typeface="Cambria Math" panose="02040503050406030204" pitchFamily="18" charset="0"/>
                          </a:rPr>
                          <m:t>2</m:t>
                        </m:r>
                      </m:sub>
                    </m:sSub>
                    <m:d>
                      <m:dPr>
                        <m:ctrlPr>
                          <a:rPr lang="en-US" altLang="zh-CN" i="1">
                            <a:solidFill>
                              <a:schemeClr val="tx1"/>
                            </a:solidFill>
                            <a:latin typeface="Cambria Math" panose="02040503050406030204" pitchFamily="18" charset="0"/>
                          </a:rPr>
                        </m:ctrlPr>
                      </m:dPr>
                      <m:e>
                        <m:r>
                          <a:rPr lang="en-US" altLang="zh-CN" i="1">
                            <a:solidFill>
                              <a:schemeClr val="tx1"/>
                            </a:solidFill>
                            <a:latin typeface="Cambria Math" panose="02040503050406030204" pitchFamily="18" charset="0"/>
                          </a:rPr>
                          <m:t>𝑥</m:t>
                        </m:r>
                      </m:e>
                    </m:d>
                  </m:oMath>
                </a14:m>
                <a:r>
                  <a:rPr lang="en-US" altLang="zh-CN" dirty="0" smtClean="0">
                    <a:solidFill>
                      <a:schemeClr val="tx1"/>
                    </a:solidFill>
                  </a:rPr>
                  <a:t>, </a:t>
                </a:r>
                <a:r>
                  <a:rPr lang="zh-CN" altLang="en-US" dirty="0">
                    <a:solidFill>
                      <a:schemeClr val="tx1"/>
                    </a:solidFill>
                  </a:rPr>
                  <a:t>因此 </a:t>
                </a:r>
                <a14:m>
                  <m:oMath xmlns:m="http://schemas.openxmlformats.org/officeDocument/2006/math">
                    <m:sSubSup>
                      <m:sSubSupPr>
                        <m:ctrlPr>
                          <a:rPr lang="en-US" altLang="zh-CN" i="1">
                            <a:solidFill>
                              <a:schemeClr val="tx1"/>
                            </a:solidFill>
                            <a:latin typeface="Cambria Math" panose="02040503050406030204" pitchFamily="18" charset="0"/>
                          </a:rPr>
                        </m:ctrlPr>
                      </m:sSubSupPr>
                      <m:e>
                        <m:r>
                          <a:rPr lang="en-US" altLang="zh-CN" i="1">
                            <a:solidFill>
                              <a:schemeClr val="tx1"/>
                            </a:solidFill>
                            <a:latin typeface="Cambria Math" panose="02040503050406030204" pitchFamily="18" charset="0"/>
                          </a:rPr>
                          <m:t>𝑓</m:t>
                        </m:r>
                      </m:e>
                      <m:sub>
                        <m:r>
                          <a:rPr lang="en-US" altLang="zh-CN" b="0" i="1" smtClean="0">
                            <a:solidFill>
                              <a:schemeClr val="tx1"/>
                            </a:solidFill>
                            <a:latin typeface="Cambria Math" panose="02040503050406030204" pitchFamily="18" charset="0"/>
                          </a:rPr>
                          <m:t>−</m:t>
                        </m:r>
                      </m:sub>
                      <m:sup>
                        <m:r>
                          <a:rPr lang="en-US" altLang="zh-CN" i="1">
                            <a:solidFill>
                              <a:schemeClr val="tx1"/>
                            </a:solidFill>
                            <a:latin typeface="Cambria Math" panose="02040503050406030204" pitchFamily="18" charset="0"/>
                          </a:rPr>
                          <m:t>′</m:t>
                        </m:r>
                      </m:sup>
                    </m:sSubSup>
                    <m:d>
                      <m:dPr>
                        <m:ctrlPr>
                          <a:rPr lang="en-US" altLang="zh-CN" i="1">
                            <a:solidFill>
                              <a:schemeClr val="tx1"/>
                            </a:solidFill>
                            <a:latin typeface="Cambria Math" panose="02040503050406030204" pitchFamily="18" charset="0"/>
                          </a:rPr>
                        </m:ctrlPr>
                      </m:dPr>
                      <m:e>
                        <m:r>
                          <a:rPr lang="en-US" altLang="zh-CN" i="1">
                            <a:solidFill>
                              <a:schemeClr val="tx1"/>
                            </a:solidFill>
                            <a:latin typeface="Cambria Math" panose="02040503050406030204" pitchFamily="18" charset="0"/>
                          </a:rPr>
                          <m:t>1</m:t>
                        </m:r>
                      </m:e>
                    </m:d>
                    <m:r>
                      <a:rPr lang="en-US" altLang="zh-CN" i="1">
                        <a:solidFill>
                          <a:schemeClr val="tx1"/>
                        </a:solidFill>
                        <a:latin typeface="Cambria Math" panose="02040503050406030204" pitchFamily="18" charset="0"/>
                      </a:rPr>
                      <m:t>=</m:t>
                    </m:r>
                    <m:sSubSup>
                      <m:sSubSupPr>
                        <m:ctrlPr>
                          <a:rPr lang="en-US" altLang="zh-CN" i="1">
                            <a:solidFill>
                              <a:schemeClr val="tx1"/>
                            </a:solidFill>
                            <a:latin typeface="Cambria Math" panose="02040503050406030204" pitchFamily="18" charset="0"/>
                          </a:rPr>
                        </m:ctrlPr>
                      </m:sSubSupPr>
                      <m:e>
                        <m:r>
                          <a:rPr lang="en-US" altLang="zh-CN" i="1">
                            <a:solidFill>
                              <a:schemeClr val="tx1"/>
                            </a:solidFill>
                            <a:latin typeface="Cambria Math" panose="02040503050406030204" pitchFamily="18" charset="0"/>
                          </a:rPr>
                          <m:t>𝑓</m:t>
                        </m:r>
                      </m:e>
                      <m:sub>
                        <m:r>
                          <a:rPr lang="en-US" altLang="zh-CN" b="0" i="1" smtClean="0">
                            <a:solidFill>
                              <a:schemeClr val="tx1"/>
                            </a:solidFill>
                            <a:latin typeface="Cambria Math" panose="02040503050406030204" pitchFamily="18" charset="0"/>
                          </a:rPr>
                          <m:t>2</m:t>
                        </m:r>
                        <m:r>
                          <a:rPr lang="en-US" altLang="zh-CN" i="1">
                            <a:solidFill>
                              <a:schemeClr val="tx1"/>
                            </a:solidFill>
                            <a:latin typeface="Cambria Math" panose="02040503050406030204" pitchFamily="18" charset="0"/>
                          </a:rPr>
                          <m:t>,</m:t>
                        </m:r>
                        <m:r>
                          <a:rPr lang="en-US" altLang="zh-CN" b="0" i="1" smtClean="0">
                            <a:solidFill>
                              <a:schemeClr val="tx1"/>
                            </a:solidFill>
                            <a:latin typeface="Cambria Math" panose="02040503050406030204" pitchFamily="18" charset="0"/>
                          </a:rPr>
                          <m:t>−</m:t>
                        </m:r>
                      </m:sub>
                      <m:sup>
                        <m:r>
                          <a:rPr lang="en-US" altLang="zh-CN" i="1">
                            <a:solidFill>
                              <a:schemeClr val="tx1"/>
                            </a:solidFill>
                            <a:latin typeface="Cambria Math" panose="02040503050406030204" pitchFamily="18" charset="0"/>
                          </a:rPr>
                          <m:t>′</m:t>
                        </m:r>
                      </m:sup>
                    </m:sSubSup>
                    <m:d>
                      <m:dPr>
                        <m:ctrlPr>
                          <a:rPr lang="en-US" altLang="zh-CN" i="1">
                            <a:solidFill>
                              <a:schemeClr val="tx1"/>
                            </a:solidFill>
                            <a:latin typeface="Cambria Math" panose="02040503050406030204" pitchFamily="18" charset="0"/>
                          </a:rPr>
                        </m:ctrlPr>
                      </m:dPr>
                      <m:e>
                        <m:r>
                          <a:rPr lang="en-US" altLang="zh-CN" i="1">
                            <a:solidFill>
                              <a:schemeClr val="tx1"/>
                            </a:solidFill>
                            <a:latin typeface="Cambria Math" panose="02040503050406030204" pitchFamily="18" charset="0"/>
                          </a:rPr>
                          <m:t>1</m:t>
                        </m:r>
                      </m:e>
                    </m:d>
                    <m:r>
                      <a:rPr lang="en-US" altLang="zh-CN" i="1">
                        <a:solidFill>
                          <a:schemeClr val="tx1"/>
                        </a:solidFill>
                        <a:latin typeface="Cambria Math" panose="02040503050406030204" pitchFamily="18" charset="0"/>
                      </a:rPr>
                      <m:t>=</m:t>
                    </m:r>
                    <m:sSubSup>
                      <m:sSubSupPr>
                        <m:ctrlPr>
                          <a:rPr lang="en-US" altLang="zh-CN" i="1">
                            <a:solidFill>
                              <a:schemeClr val="tx1"/>
                            </a:solidFill>
                            <a:latin typeface="Cambria Math" panose="02040503050406030204" pitchFamily="18" charset="0"/>
                          </a:rPr>
                        </m:ctrlPr>
                      </m:sSubSupPr>
                      <m:e>
                        <m:r>
                          <a:rPr lang="en-US" altLang="zh-CN" i="1">
                            <a:solidFill>
                              <a:schemeClr val="tx1"/>
                            </a:solidFill>
                            <a:latin typeface="Cambria Math" panose="02040503050406030204" pitchFamily="18" charset="0"/>
                          </a:rPr>
                          <m:t>𝑓</m:t>
                        </m:r>
                      </m:e>
                      <m:sub>
                        <m:r>
                          <a:rPr lang="en-US" altLang="zh-CN" b="0" i="1" smtClean="0">
                            <a:solidFill>
                              <a:schemeClr val="tx1"/>
                            </a:solidFill>
                            <a:latin typeface="Cambria Math" panose="02040503050406030204" pitchFamily="18" charset="0"/>
                          </a:rPr>
                          <m:t>2</m:t>
                        </m:r>
                      </m:sub>
                      <m:sup>
                        <m:r>
                          <a:rPr lang="en-US" altLang="zh-CN" i="1">
                            <a:solidFill>
                              <a:schemeClr val="tx1"/>
                            </a:solidFill>
                            <a:latin typeface="Cambria Math" panose="02040503050406030204" pitchFamily="18" charset="0"/>
                          </a:rPr>
                          <m:t>′</m:t>
                        </m:r>
                      </m:sup>
                    </m:sSubSup>
                    <m:r>
                      <a:rPr lang="en-US" altLang="zh-CN" i="1">
                        <a:solidFill>
                          <a:schemeClr val="tx1"/>
                        </a:solidFill>
                        <a:latin typeface="Cambria Math" panose="02040503050406030204" pitchFamily="18" charset="0"/>
                      </a:rPr>
                      <m:t>(1).</m:t>
                    </m:r>
                  </m:oMath>
                </a14:m>
                <a:endParaRPr lang="en-US" altLang="zh-CN" dirty="0"/>
              </a:p>
            </p:txBody>
          </p:sp>
        </mc:Choice>
        <mc:Fallback xmlns="">
          <p:sp>
            <p:nvSpPr>
              <p:cNvPr id="4" name="文本占位符 3"/>
              <p:cNvSpPr>
                <a:spLocks noGrp="1" noRot="1" noChangeAspect="1" noMove="1" noResize="1" noEditPoints="1" noAdjustHandles="1" noChangeArrowheads="1" noChangeShapeType="1" noTextEdit="1"/>
              </p:cNvSpPr>
              <p:nvPr>
                <p:ph type="body" sz="quarter" idx="10"/>
              </p:nvPr>
            </p:nvSpPr>
            <p:spPr>
              <a:blipFill>
                <a:blip r:embed="rId2"/>
                <a:stretch>
                  <a:fillRect l="-73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5059784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fade">
                                      <p:cBhvr>
                                        <p:cTn id="32"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文本占位符 3"/>
              <p:cNvSpPr>
                <a:spLocks noGrp="1"/>
              </p:cNvSpPr>
              <p:nvPr>
                <p:ph type="body" sz="quarter" idx="10"/>
              </p:nvPr>
            </p:nvSpPr>
            <p:spPr/>
            <p:txBody>
              <a:bodyPr>
                <a:normAutofit/>
              </a:bodyPr>
              <a:lstStyle/>
              <a:p>
                <a:r>
                  <a:rPr lang="zh-CN" altLang="en-US" dirty="0" smtClean="0">
                    <a:solidFill>
                      <a:srgbClr val="0000FF"/>
                    </a:solidFill>
                  </a:rPr>
                  <a:t>解</a:t>
                </a:r>
                <a:r>
                  <a:rPr lang="zh-CN" altLang="en-US" dirty="0" smtClean="0"/>
                  <a:t> 我们知道</a:t>
                </a:r>
                <a:r>
                  <a:rPr lang="en-US" altLang="zh-CN" dirty="0" smtClean="0"/>
                  <a:t>, </a:t>
                </a:r>
                <a:r>
                  <a:rPr lang="zh-CN" altLang="en-US" dirty="0" smtClean="0"/>
                  <a:t>函数 </a:t>
                </a:r>
                <a14:m>
                  <m:oMath xmlns:m="http://schemas.openxmlformats.org/officeDocument/2006/math">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oMath>
                </a14:m>
                <a:r>
                  <a:rPr lang="zh-CN" altLang="en-US" dirty="0" smtClean="0"/>
                  <a:t> 在 </a:t>
                </a:r>
                <a14:m>
                  <m:oMath xmlns:m="http://schemas.openxmlformats.org/officeDocument/2006/math">
                    <m:r>
                      <a:rPr lang="en-US" altLang="zh-CN" b="0" i="1" smtClean="0">
                        <a:latin typeface="Cambria Math" panose="02040503050406030204" pitchFamily="18" charset="0"/>
                      </a:rPr>
                      <m:t>𝑥</m:t>
                    </m:r>
                    <m:r>
                      <a:rPr lang="en-US" altLang="zh-CN" b="0" i="1" smtClean="0">
                        <a:latin typeface="Cambria Math" panose="02040503050406030204" pitchFamily="18" charset="0"/>
                      </a:rPr>
                      <m:t>=1</m:t>
                    </m:r>
                  </m:oMath>
                </a14:m>
                <a:r>
                  <a:rPr lang="zh-CN" altLang="en-US" dirty="0" smtClean="0"/>
                  <a:t> 处连续</a:t>
                </a:r>
                <a:r>
                  <a:rPr lang="en-US" altLang="zh-CN" dirty="0" smtClean="0"/>
                  <a:t>, </a:t>
                </a:r>
                <a:r>
                  <a:rPr lang="zh-CN" altLang="en-US" dirty="0" smtClean="0"/>
                  <a:t>因此 </a:t>
                </a:r>
                <a:endParaRPr lang="en-US" altLang="zh-CN" dirty="0" smtClean="0"/>
              </a:p>
              <a:p>
                <a:pPr marL="0" indent="0">
                  <a:buNone/>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1</m:t>
                              </m:r>
                            </m:e>
                            <m:sup>
                              <m:r>
                                <a:rPr lang="en-US" altLang="zh-CN" b="0" i="1" smtClean="0">
                                  <a:latin typeface="Cambria Math" panose="02040503050406030204" pitchFamily="18" charset="0"/>
                                </a:rPr>
                                <m:t>+</m:t>
                              </m:r>
                            </m:sup>
                          </m:sSup>
                        </m:e>
                      </m:d>
                      <m:r>
                        <a:rPr lang="en-US" altLang="zh-CN" b="0" i="1" smtClean="0">
                          <a:latin typeface="Cambria Math" panose="02040503050406030204" pitchFamily="18" charset="0"/>
                        </a:rPr>
                        <m:t>=</m:t>
                      </m:r>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1</m:t>
                              </m:r>
                            </m:e>
                            <m:sup>
                              <m:r>
                                <a:rPr lang="en-US" altLang="zh-CN" b="0" i="1" smtClean="0">
                                  <a:latin typeface="Cambria Math" panose="02040503050406030204" pitchFamily="18" charset="0"/>
                                </a:rPr>
                                <m:t>−</m:t>
                              </m:r>
                            </m:sup>
                          </m:sSup>
                        </m:e>
                      </m:d>
                      <m:r>
                        <a:rPr lang="en-US" altLang="zh-CN" b="0" i="1" smtClean="0">
                          <a:latin typeface="Cambria Math" panose="02040503050406030204" pitchFamily="18" charset="0"/>
                        </a:rPr>
                        <m:t>=</m:t>
                      </m:r>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1</m:t>
                          </m:r>
                        </m:e>
                      </m:d>
                      <m:r>
                        <a:rPr lang="en-US" altLang="zh-CN" b="0" i="1" smtClean="0">
                          <a:latin typeface="Cambria Math" panose="02040503050406030204" pitchFamily="18" charset="0"/>
                        </a:rPr>
                        <m:t>,  </m:t>
                      </m:r>
                      <m:r>
                        <a:rPr lang="en-US" altLang="zh-CN" b="0" i="1" smtClean="0">
                          <a:latin typeface="Cambria Math" panose="02040503050406030204" pitchFamily="18" charset="0"/>
                        </a:rPr>
                        <m:t>𝑎</m:t>
                      </m:r>
                      <m:r>
                        <a:rPr lang="en-US" altLang="zh-CN" b="0" i="1" smtClean="0">
                          <a:latin typeface="Cambria Math" panose="02040503050406030204" pitchFamily="18" charset="0"/>
                        </a:rPr>
                        <m:t>+</m:t>
                      </m:r>
                      <m:r>
                        <a:rPr lang="en-US" altLang="zh-CN" b="0" i="1" smtClean="0">
                          <a:latin typeface="Cambria Math" panose="02040503050406030204" pitchFamily="18" charset="0"/>
                        </a:rPr>
                        <m:t>𝑏</m:t>
                      </m:r>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3</m:t>
                          </m:r>
                        </m:den>
                      </m:f>
                      <m:r>
                        <a:rPr lang="en-US" altLang="zh-CN" b="0" i="0" smtClean="0">
                          <a:latin typeface="Cambria Math" panose="02040503050406030204" pitchFamily="18" charset="0"/>
                        </a:rPr>
                        <m:t>.</m:t>
                      </m:r>
                    </m:oMath>
                  </m:oMathPara>
                </a14:m>
                <a:endParaRPr lang="en-US" altLang="zh-CN" dirty="0" smtClean="0"/>
              </a:p>
              <a:p>
                <a:r>
                  <a:rPr lang="zh-CN" altLang="en-US" dirty="0" smtClean="0"/>
                  <a:t>又由于</a:t>
                </a:r>
                <a:endParaRPr lang="en-US" altLang="zh-CN" dirty="0" smtClean="0"/>
              </a:p>
              <a:p>
                <a:pPr marL="0" indent="0">
                  <a:buNone/>
                </a:pPr>
                <a14:m>
                  <m:oMathPara xmlns:m="http://schemas.openxmlformats.org/officeDocument/2006/math">
                    <m:oMathParaPr>
                      <m:jc m:val="centerGroup"/>
                    </m:oMathParaPr>
                    <m:oMath xmlns:m="http://schemas.openxmlformats.org/officeDocument/2006/math">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m:t>
                          </m:r>
                        </m:sub>
                        <m:sup>
                          <m:r>
                            <a:rPr lang="en-US" altLang="zh-CN" b="0" i="1" smtClean="0">
                              <a:latin typeface="Cambria Math" panose="02040503050406030204" pitchFamily="18" charset="0"/>
                            </a:rPr>
                            <m:t>′</m:t>
                          </m:r>
                        </m:sup>
                      </m:sSubSup>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1</m:t>
                          </m:r>
                        </m:e>
                      </m:d>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𝑎𝑥</m:t>
                              </m:r>
                              <m:r>
                                <a:rPr lang="en-US" altLang="zh-CN" b="0" i="1" smtClean="0">
                                  <a:latin typeface="Cambria Math" panose="02040503050406030204" pitchFamily="18" charset="0"/>
                                </a:rPr>
                                <m:t>+</m:t>
                              </m:r>
                              <m:r>
                                <a:rPr lang="en-US" altLang="zh-CN" b="0" i="1" smtClean="0">
                                  <a:latin typeface="Cambria Math" panose="02040503050406030204" pitchFamily="18" charset="0"/>
                                </a:rPr>
                                <m:t>𝑏</m:t>
                              </m:r>
                            </m:e>
                          </m:d>
                        </m:e>
                        <m:sup>
                          <m:r>
                            <a:rPr lang="en-US" altLang="zh-CN" b="0" i="1" smtClean="0">
                              <a:latin typeface="Cambria Math" panose="02040503050406030204" pitchFamily="18" charset="0"/>
                            </a:rPr>
                            <m:t>′</m:t>
                          </m:r>
                        </m:sup>
                      </m:sSup>
                      <m:sSub>
                        <m:sSubPr>
                          <m:ctrlPr>
                            <a:rPr lang="en-US" altLang="zh-CN" b="0" i="1" smtClean="0">
                              <a:latin typeface="Cambria Math" panose="02040503050406030204" pitchFamily="18" charset="0"/>
                            </a:rPr>
                          </m:ctrlPr>
                        </m:sSubPr>
                        <m:e>
                          <m:d>
                            <m:dPr>
                              <m:begChr m:val=""/>
                              <m:endChr m:val="|"/>
                              <m:ctrlPr>
                                <a:rPr lang="en-US" altLang="zh-CN" b="0" i="1" smtClean="0">
                                  <a:latin typeface="Cambria Math" panose="02040503050406030204" pitchFamily="18" charset="0"/>
                                </a:rPr>
                              </m:ctrlPr>
                            </m:dPr>
                            <m:e>
                              <m:r>
                                <a:rPr lang="zh-CN" altLang="en-US">
                                  <a:latin typeface="Cambria Math" panose="02040503050406030204" pitchFamily="18" charset="0"/>
                                </a:rPr>
                                <m:t>​</m:t>
                              </m:r>
                            </m:e>
                          </m:d>
                        </m:e>
                        <m:sub>
                          <m:r>
                            <a:rPr lang="en-US" altLang="zh-CN" b="0" i="1" smtClean="0">
                              <a:latin typeface="Cambria Math" panose="02040503050406030204" pitchFamily="18" charset="0"/>
                            </a:rPr>
                            <m:t>𝑥</m:t>
                          </m:r>
                          <m:r>
                            <a:rPr lang="en-US" altLang="zh-CN" b="0" i="1" smtClean="0">
                              <a:latin typeface="Cambria Math" panose="02040503050406030204" pitchFamily="18" charset="0"/>
                            </a:rPr>
                            <m:t>=1</m:t>
                          </m:r>
                        </m:sub>
                      </m:sSub>
                      <m:r>
                        <a:rPr lang="en-US" altLang="zh-CN" i="1">
                          <a:latin typeface="Cambria Math" panose="02040503050406030204" pitchFamily="18" charset="0"/>
                        </a:rPr>
                        <m:t>=</m:t>
                      </m:r>
                      <m:r>
                        <a:rPr lang="en-US" altLang="zh-CN" b="0" i="1" smtClean="0">
                          <a:latin typeface="Cambria Math" panose="02040503050406030204" pitchFamily="18" charset="0"/>
                        </a:rPr>
                        <m:t>𝑎</m:t>
                      </m:r>
                      <m:r>
                        <a:rPr lang="en-US" altLang="zh-CN" b="0" i="1" smtClean="0">
                          <a:latin typeface="Cambria Math" panose="02040503050406030204" pitchFamily="18" charset="0"/>
                        </a:rPr>
                        <m:t>,</m:t>
                      </m:r>
                    </m:oMath>
                  </m:oMathPara>
                </a14:m>
                <a:endParaRPr lang="en-US" altLang="zh-CN" b="0" i="1" dirty="0" smtClean="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𝑓</m:t>
                          </m:r>
                        </m:e>
                        <m:sub>
                          <m:r>
                            <a:rPr lang="en-US" altLang="zh-CN" b="0" i="1" smtClean="0">
                              <a:latin typeface="Cambria Math" panose="02040503050406030204" pitchFamily="18" charset="0"/>
                            </a:rPr>
                            <m:t>−</m:t>
                          </m:r>
                        </m:sub>
                        <m:sup>
                          <m:r>
                            <a:rPr lang="en-US" altLang="zh-CN" i="1">
                              <a:latin typeface="Cambria Math" panose="02040503050406030204" pitchFamily="18" charset="0"/>
                            </a:rPr>
                            <m:t>′</m:t>
                          </m:r>
                        </m:sup>
                      </m:sSubSup>
                      <m:d>
                        <m:dPr>
                          <m:ctrlPr>
                            <a:rPr lang="en-US" altLang="zh-CN" i="1">
                              <a:latin typeface="Cambria Math" panose="02040503050406030204" pitchFamily="18" charset="0"/>
                            </a:rPr>
                          </m:ctrlPr>
                        </m:dPr>
                        <m:e>
                          <m:r>
                            <a:rPr lang="en-US" altLang="zh-CN" b="0" i="1" smtClean="0">
                              <a:latin typeface="Cambria Math" panose="02040503050406030204" pitchFamily="18" charset="0"/>
                            </a:rPr>
                            <m:t>1</m:t>
                          </m:r>
                        </m:e>
                      </m:d>
                      <m:r>
                        <a:rPr lang="en-US" altLang="zh-CN" i="1">
                          <a:latin typeface="Cambria Math" panose="02040503050406030204" pitchFamily="18" charset="0"/>
                        </a:rPr>
                        <m:t>=</m:t>
                      </m:r>
                      <m:sSup>
                        <m:sSupPr>
                          <m:ctrlPr>
                            <a:rPr lang="en-US" altLang="zh-CN" b="0" i="1" smtClean="0">
                              <a:latin typeface="Cambria Math" panose="02040503050406030204" pitchFamily="18" charset="0"/>
                            </a:rPr>
                          </m:ctrlPr>
                        </m:sSupPr>
                        <m:e>
                          <m:d>
                            <m:dPr>
                              <m:ctrlPr>
                                <a:rPr lang="en-US" altLang="zh-CN" b="0" i="1" smtClean="0">
                                  <a:latin typeface="Cambria Math" panose="02040503050406030204" pitchFamily="18" charset="0"/>
                                </a:rPr>
                              </m:ctrlPr>
                            </m:dPr>
                            <m:e>
                              <m:sSup>
                                <m:sSupPr>
                                  <m:ctrlPr>
                                    <a:rPr lang="en-US" altLang="zh-CN" i="1">
                                      <a:latin typeface="Cambria Math" panose="02040503050406030204" pitchFamily="18" charset="0"/>
                                    </a:rPr>
                                  </m:ctrlPr>
                                </m:sSupPr>
                                <m:e>
                                  <m:r>
                                    <a:rPr lang="en-US" altLang="zh-CN" i="1">
                                      <a:latin typeface="Cambria Math" panose="02040503050406030204" pitchFamily="18" charset="0"/>
                                    </a:rPr>
                                    <m:t>3</m:t>
                                  </m:r>
                                </m:e>
                                <m:sup>
                                  <m:r>
                                    <a:rPr lang="en-US" altLang="zh-CN" i="1">
                                      <a:latin typeface="Cambria Math" panose="02040503050406030204" pitchFamily="18" charset="0"/>
                                    </a:rPr>
                                    <m:t>−</m:t>
                                  </m:r>
                                  <m:r>
                                    <a:rPr lang="en-US" altLang="zh-CN" i="1">
                                      <a:latin typeface="Cambria Math" panose="02040503050406030204" pitchFamily="18" charset="0"/>
                                    </a:rPr>
                                    <m:t>𝑥</m:t>
                                  </m:r>
                                </m:sup>
                              </m:sSup>
                            </m:e>
                          </m:d>
                        </m:e>
                        <m:sup>
                          <m:r>
                            <a:rPr lang="en-US" altLang="zh-CN" b="0" i="1" smtClean="0">
                              <a:latin typeface="Cambria Math" panose="02040503050406030204" pitchFamily="18" charset="0"/>
                            </a:rPr>
                            <m:t>′</m:t>
                          </m:r>
                        </m:sup>
                      </m:sSup>
                      <m:sSub>
                        <m:sSubPr>
                          <m:ctrlPr>
                            <a:rPr lang="en-US" altLang="zh-CN" b="0" i="1" smtClean="0">
                              <a:latin typeface="Cambria Math" panose="02040503050406030204" pitchFamily="18" charset="0"/>
                            </a:rPr>
                          </m:ctrlPr>
                        </m:sSubPr>
                        <m:e>
                          <m:d>
                            <m:dPr>
                              <m:begChr m:val=""/>
                              <m:endChr m:val="|"/>
                              <m:ctrlPr>
                                <a:rPr lang="en-US" altLang="zh-CN" b="0" i="1" smtClean="0">
                                  <a:latin typeface="Cambria Math" panose="02040503050406030204" pitchFamily="18" charset="0"/>
                                </a:rPr>
                              </m:ctrlPr>
                            </m:dPr>
                            <m:e>
                              <m:r>
                                <a:rPr lang="zh-CN" altLang="en-US">
                                  <a:latin typeface="Cambria Math" panose="02040503050406030204" pitchFamily="18" charset="0"/>
                                </a:rPr>
                                <m:t>​</m:t>
                              </m:r>
                            </m:e>
                          </m:d>
                        </m:e>
                        <m:sub>
                          <m:r>
                            <a:rPr lang="en-US" altLang="zh-CN" b="0" i="1" smtClean="0">
                              <a:latin typeface="Cambria Math" panose="02040503050406030204" pitchFamily="18" charset="0"/>
                            </a:rPr>
                            <m:t>𝑥</m:t>
                          </m:r>
                          <m:r>
                            <a:rPr lang="en-US" altLang="zh-CN" b="0" i="1" smtClean="0">
                              <a:latin typeface="Cambria Math" panose="02040503050406030204" pitchFamily="18" charset="0"/>
                            </a:rPr>
                            <m:t>=1</m:t>
                          </m:r>
                        </m:sub>
                      </m:sSub>
                      <m:r>
                        <a:rPr lang="en-US" altLang="zh-CN" i="1">
                          <a:latin typeface="Cambria Math" panose="02040503050406030204" pitchFamily="18" charset="0"/>
                        </a:rPr>
                        <m:t>=</m:t>
                      </m:r>
                      <m:d>
                        <m:dPr>
                          <m:begChr m:val="["/>
                          <m:endChr m:val="]"/>
                          <m:ctrlPr>
                            <a:rPr lang="en-US" altLang="zh-CN" i="1">
                              <a:latin typeface="Cambria Math" panose="02040503050406030204" pitchFamily="18" charset="0"/>
                            </a:rPr>
                          </m:ctrlPr>
                        </m:dPr>
                        <m:e>
                          <m:sSup>
                            <m:sSupPr>
                              <m:ctrlPr>
                                <a:rPr lang="en-US" altLang="zh-CN" i="1">
                                  <a:latin typeface="Cambria Math" panose="02040503050406030204" pitchFamily="18" charset="0"/>
                                </a:rPr>
                              </m:ctrlPr>
                            </m:sSupPr>
                            <m:e>
                              <m:r>
                                <a:rPr lang="en-US" altLang="zh-CN" i="1">
                                  <a:latin typeface="Cambria Math" panose="02040503050406030204" pitchFamily="18" charset="0"/>
                                </a:rPr>
                                <m:t>3</m:t>
                              </m:r>
                            </m:e>
                            <m:sup>
                              <m:r>
                                <a:rPr lang="en-US" altLang="zh-CN" i="1">
                                  <a:latin typeface="Cambria Math" panose="02040503050406030204" pitchFamily="18" charset="0"/>
                                </a:rPr>
                                <m:t>−</m:t>
                              </m:r>
                              <m:r>
                                <a:rPr lang="en-US" altLang="zh-CN" i="1">
                                  <a:latin typeface="Cambria Math" panose="02040503050406030204" pitchFamily="18" charset="0"/>
                                </a:rPr>
                                <m:t>𝑥</m:t>
                              </m:r>
                            </m:sup>
                          </m:sSup>
                          <m:func>
                            <m:funcPr>
                              <m:ctrlPr>
                                <a:rPr lang="en-US" altLang="zh-CN" i="1">
                                  <a:latin typeface="Cambria Math" panose="02040503050406030204" pitchFamily="18" charset="0"/>
                                </a:rPr>
                              </m:ctrlPr>
                            </m:funcPr>
                            <m:fName>
                              <m:r>
                                <m:rPr>
                                  <m:sty m:val="p"/>
                                </m:rPr>
                                <a:rPr lang="en-US" altLang="zh-CN">
                                  <a:latin typeface="Cambria Math" panose="02040503050406030204" pitchFamily="18" charset="0"/>
                                </a:rPr>
                                <m:t>ln</m:t>
                              </m:r>
                            </m:fName>
                            <m:e>
                              <m:d>
                                <m:dPr>
                                  <m:ctrlPr>
                                    <a:rPr lang="en-US" altLang="zh-CN" i="1">
                                      <a:latin typeface="Cambria Math" panose="02040503050406030204" pitchFamily="18" charset="0"/>
                                    </a:rPr>
                                  </m:ctrlPr>
                                </m:dPr>
                                <m:e>
                                  <m:f>
                                    <m:fPr>
                                      <m:ctrlPr>
                                        <a:rPr lang="en-US" altLang="zh-CN" i="1">
                                          <a:latin typeface="Cambria Math" panose="02040503050406030204" pitchFamily="18" charset="0"/>
                                        </a:rPr>
                                      </m:ctrlPr>
                                    </m:fPr>
                                    <m:num>
                                      <m:r>
                                        <a:rPr lang="en-US" altLang="zh-CN" i="1">
                                          <a:latin typeface="Cambria Math" panose="02040503050406030204" pitchFamily="18" charset="0"/>
                                        </a:rPr>
                                        <m:t>1</m:t>
                                      </m:r>
                                    </m:num>
                                    <m:den>
                                      <m:r>
                                        <a:rPr lang="en-US" altLang="zh-CN" i="1">
                                          <a:latin typeface="Cambria Math" panose="02040503050406030204" pitchFamily="18" charset="0"/>
                                        </a:rPr>
                                        <m:t>3</m:t>
                                      </m:r>
                                    </m:den>
                                  </m:f>
                                </m:e>
                              </m:d>
                            </m:e>
                          </m:func>
                        </m:e>
                      </m:d>
                      <m:sSub>
                        <m:sSubPr>
                          <m:ctrlPr>
                            <a:rPr lang="en-US" altLang="zh-CN" b="0" i="1" smtClean="0">
                              <a:latin typeface="Cambria Math" panose="02040503050406030204" pitchFamily="18" charset="0"/>
                            </a:rPr>
                          </m:ctrlPr>
                        </m:sSubPr>
                        <m:e>
                          <m:d>
                            <m:dPr>
                              <m:begChr m:val=""/>
                              <m:endChr m:val="|"/>
                              <m:ctrlPr>
                                <a:rPr lang="en-US" altLang="zh-CN" b="0" i="1" smtClean="0">
                                  <a:latin typeface="Cambria Math" panose="02040503050406030204" pitchFamily="18" charset="0"/>
                                </a:rPr>
                              </m:ctrlPr>
                            </m:dPr>
                            <m:e>
                              <m:r>
                                <a:rPr lang="zh-CN" altLang="en-US">
                                  <a:latin typeface="Cambria Math" panose="02040503050406030204" pitchFamily="18" charset="0"/>
                                </a:rPr>
                                <m:t>​</m:t>
                              </m:r>
                            </m:e>
                          </m:d>
                        </m:e>
                        <m:sub>
                          <m:r>
                            <a:rPr lang="en-US" altLang="zh-CN" b="0" i="1" smtClean="0">
                              <a:latin typeface="Cambria Math" panose="02040503050406030204" pitchFamily="18" charset="0"/>
                            </a:rPr>
                            <m:t>𝑥</m:t>
                          </m:r>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3</m:t>
                          </m:r>
                        </m:den>
                      </m:f>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ln</m:t>
                          </m:r>
                        </m:fName>
                        <m:e>
                          <m:r>
                            <a:rPr lang="en-US" altLang="zh-CN" b="0" i="1" smtClean="0">
                              <a:latin typeface="Cambria Math" panose="02040503050406030204" pitchFamily="18" charset="0"/>
                            </a:rPr>
                            <m:t>3</m:t>
                          </m:r>
                        </m:e>
                      </m:func>
                      <m:r>
                        <a:rPr lang="en-US" altLang="zh-CN" b="0" i="0" smtClean="0">
                          <a:latin typeface="Cambria Math" panose="02040503050406030204" pitchFamily="18" charset="0"/>
                        </a:rPr>
                        <m:t>,</m:t>
                      </m:r>
                    </m:oMath>
                  </m:oMathPara>
                </a14:m>
                <a:endParaRPr lang="en-US" altLang="zh-CN" dirty="0"/>
              </a:p>
              <a:p>
                <a:r>
                  <a:rPr lang="zh-CN" altLang="en-US" dirty="0" smtClean="0"/>
                  <a:t>因此 </a:t>
                </a:r>
                <a14:m>
                  <m:oMath xmlns:m="http://schemas.openxmlformats.org/officeDocument/2006/math">
                    <m:r>
                      <a:rPr lang="en-US" altLang="zh-CN" b="0" i="1" smtClean="0">
                        <a:latin typeface="Cambria Math" panose="02040503050406030204" pitchFamily="18" charset="0"/>
                      </a:rPr>
                      <m:t>𝑎</m:t>
                    </m:r>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3</m:t>
                        </m:r>
                      </m:den>
                    </m:f>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ln</m:t>
                        </m:r>
                      </m:fName>
                      <m:e>
                        <m:r>
                          <a:rPr lang="en-US" altLang="zh-CN" b="0" i="1" smtClean="0">
                            <a:latin typeface="Cambria Math" panose="02040503050406030204" pitchFamily="18" charset="0"/>
                          </a:rPr>
                          <m:t>3</m:t>
                        </m:r>
                      </m:e>
                    </m:func>
                    <m:r>
                      <a:rPr lang="en-US" altLang="zh-CN" b="0" i="1" smtClean="0">
                        <a:latin typeface="Cambria Math" panose="02040503050406030204" pitchFamily="18" charset="0"/>
                      </a:rPr>
                      <m:t>,</m:t>
                    </m:r>
                    <m:r>
                      <a:rPr lang="en-US" altLang="zh-CN" b="0" i="1" smtClean="0">
                        <a:latin typeface="Cambria Math" panose="02040503050406030204" pitchFamily="18" charset="0"/>
                      </a:rPr>
                      <m:t>𝑏</m:t>
                    </m:r>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ln</m:t>
                            </m:r>
                          </m:fName>
                          <m:e>
                            <m:r>
                              <a:rPr lang="en-US" altLang="zh-CN" b="0" i="1" smtClean="0">
                                <a:latin typeface="Cambria Math" panose="02040503050406030204" pitchFamily="18" charset="0"/>
                              </a:rPr>
                              <m:t>3</m:t>
                            </m:r>
                          </m:e>
                        </m:func>
                      </m:num>
                      <m:den>
                        <m:r>
                          <a:rPr lang="en-US" altLang="zh-CN" b="0" i="1" smtClean="0">
                            <a:latin typeface="Cambria Math" panose="02040503050406030204" pitchFamily="18" charset="0"/>
                          </a:rPr>
                          <m:t>3</m:t>
                        </m:r>
                      </m:den>
                    </m:f>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𝑓</m:t>
                        </m:r>
                      </m:e>
                      <m:sup>
                        <m:r>
                          <a:rPr lang="en-US" altLang="zh-CN" b="0" i="1" smtClean="0">
                            <a:latin typeface="Cambria Math" panose="02040503050406030204" pitchFamily="18" charset="0"/>
                          </a:rPr>
                          <m:t>′</m:t>
                        </m:r>
                      </m:sup>
                    </m:sSup>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1</m:t>
                        </m:r>
                      </m:e>
                    </m:d>
                    <m:r>
                      <a:rPr lang="en-US" altLang="zh-CN" b="0" i="1" smtClean="0">
                        <a:latin typeface="Cambria Math" panose="02040503050406030204" pitchFamily="18" charset="0"/>
                      </a:rPr>
                      <m:t>=</m:t>
                    </m:r>
                    <m:r>
                      <a:rPr lang="en-US" altLang="zh-CN" i="1">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rPr>
                          <m:t>1</m:t>
                        </m:r>
                      </m:num>
                      <m:den>
                        <m:r>
                          <a:rPr lang="en-US" altLang="zh-CN" i="1">
                            <a:latin typeface="Cambria Math" panose="02040503050406030204" pitchFamily="18" charset="0"/>
                          </a:rPr>
                          <m:t>3</m:t>
                        </m:r>
                      </m:den>
                    </m:f>
                    <m:func>
                      <m:funcPr>
                        <m:ctrlPr>
                          <a:rPr lang="en-US" altLang="zh-CN" i="1">
                            <a:latin typeface="Cambria Math" panose="02040503050406030204" pitchFamily="18" charset="0"/>
                          </a:rPr>
                        </m:ctrlPr>
                      </m:funcPr>
                      <m:fName>
                        <m:r>
                          <m:rPr>
                            <m:sty m:val="p"/>
                          </m:rPr>
                          <a:rPr lang="en-US" altLang="zh-CN">
                            <a:latin typeface="Cambria Math" panose="02040503050406030204" pitchFamily="18" charset="0"/>
                          </a:rPr>
                          <m:t>ln</m:t>
                        </m:r>
                      </m:fName>
                      <m:e>
                        <m:r>
                          <a:rPr lang="en-US" altLang="zh-CN" i="1">
                            <a:latin typeface="Cambria Math" panose="02040503050406030204" pitchFamily="18" charset="0"/>
                          </a:rPr>
                          <m:t>3</m:t>
                        </m:r>
                      </m:e>
                    </m:func>
                  </m:oMath>
                </a14:m>
                <a:r>
                  <a:rPr lang="en-US" altLang="zh-CN" dirty="0" smtClean="0"/>
                  <a:t>.</a:t>
                </a:r>
                <a:endParaRPr lang="en-US" altLang="zh-CN" dirty="0"/>
              </a:p>
            </p:txBody>
          </p:sp>
        </mc:Choice>
        <mc:Fallback xmlns="">
          <p:sp>
            <p:nvSpPr>
              <p:cNvPr id="4" name="文本占位符 3"/>
              <p:cNvSpPr>
                <a:spLocks noGrp="1" noRot="1" noChangeAspect="1" noMove="1" noResize="1" noEditPoints="1" noAdjustHandles="1" noChangeArrowheads="1" noChangeShapeType="1" noTextEdit="1"/>
              </p:cNvSpPr>
              <p:nvPr>
                <p:ph type="body" sz="quarter" idx="10"/>
              </p:nvPr>
            </p:nvSpPr>
            <p:spPr>
              <a:blipFill>
                <a:blip r:embed="rId2"/>
                <a:stretch>
                  <a:fillRect l="-734" t="-23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1627807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fade">
                                      <p:cBhvr>
                                        <p:cTn id="32"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p:cNvSpPr>
                <a:spLocks noGrp="1"/>
              </p:cNvSpPr>
              <p:nvPr>
                <p:ph type="body" sz="quarter" idx="10"/>
              </p:nvPr>
            </p:nvSpPr>
            <p:spPr/>
            <p:txBody>
              <a:bodyPr>
                <a:normAutofit/>
              </a:bodyPr>
              <a:lstStyle/>
              <a:p>
                <a:r>
                  <a:rPr lang="zh-CN" altLang="en-US" dirty="0" smtClean="0"/>
                  <a:t>但如果换一个函数</a:t>
                </a:r>
                <a:r>
                  <a:rPr lang="en-US" altLang="zh-CN" dirty="0"/>
                  <a:t>, </a:t>
                </a:r>
                <a:r>
                  <a:rPr lang="zh-CN" altLang="en-US" dirty="0" smtClean="0"/>
                  <a:t>例如 </a:t>
                </a:r>
                <a14:m>
                  <m:oMath xmlns:m="http://schemas.openxmlformats.org/officeDocument/2006/math">
                    <m:r>
                      <a:rPr lang="en-US" altLang="zh-CN" b="0" i="1" smtClean="0">
                        <a:latin typeface="Cambria Math" panose="02040503050406030204" pitchFamily="18" charset="0"/>
                      </a:rPr>
                      <m:t>𝑦</m:t>
                    </m:r>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𝑥</m:t>
                        </m:r>
                      </m:e>
                      <m:sup>
                        <m:r>
                          <a:rPr lang="en-US" altLang="zh-CN" b="0" i="1" smtClean="0">
                            <a:latin typeface="Cambria Math" panose="02040503050406030204" pitchFamily="18" charset="0"/>
                          </a:rPr>
                          <m:t>3</m:t>
                        </m:r>
                      </m:sup>
                    </m:sSup>
                    <m:r>
                      <a:rPr lang="en-US" altLang="zh-CN" b="0" i="1" smtClean="0">
                        <a:latin typeface="Cambria Math" panose="02040503050406030204" pitchFamily="18" charset="0"/>
                      </a:rPr>
                      <m:t>+</m:t>
                    </m:r>
                    <m:r>
                      <a:rPr lang="en-US" altLang="zh-CN" b="0" i="1" smtClean="0">
                        <a:latin typeface="Cambria Math" panose="02040503050406030204" pitchFamily="18" charset="0"/>
                      </a:rPr>
                      <m:t>𝑎</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𝑥</m:t>
                        </m:r>
                      </m:e>
                      <m:sup>
                        <m:r>
                          <a:rPr lang="en-US" altLang="zh-CN" b="0" i="1" smtClean="0">
                            <a:latin typeface="Cambria Math" panose="02040503050406030204" pitchFamily="18" charset="0"/>
                          </a:rPr>
                          <m:t>2</m:t>
                        </m:r>
                      </m:sup>
                    </m:sSup>
                    <m:r>
                      <a:rPr lang="en-US" altLang="zh-CN" b="0" i="1" smtClean="0">
                        <a:latin typeface="Cambria Math" panose="02040503050406030204" pitchFamily="18" charset="0"/>
                      </a:rPr>
                      <m:t>+</m:t>
                    </m:r>
                    <m:r>
                      <a:rPr lang="en-US" altLang="zh-CN" b="0" i="1" smtClean="0">
                        <a:latin typeface="Cambria Math" panose="02040503050406030204" pitchFamily="18" charset="0"/>
                      </a:rPr>
                      <m:t>𝑏𝑥</m:t>
                    </m:r>
                    <m:r>
                      <a:rPr lang="en-US" altLang="zh-CN" b="0" i="1" smtClean="0">
                        <a:latin typeface="Cambria Math" panose="02040503050406030204" pitchFamily="18" charset="0"/>
                      </a:rPr>
                      <m:t>+</m:t>
                    </m:r>
                    <m:r>
                      <a:rPr lang="en-US" altLang="zh-CN" b="0" i="1" smtClean="0">
                        <a:latin typeface="Cambria Math" panose="02040503050406030204" pitchFamily="18" charset="0"/>
                      </a:rPr>
                      <m:t>𝑐</m:t>
                    </m:r>
                  </m:oMath>
                </a14:m>
                <a:r>
                  <a:rPr lang="en-US" altLang="zh-CN" dirty="0" smtClean="0"/>
                  <a:t> </a:t>
                </a:r>
                <a:r>
                  <a:rPr lang="zh-CN" altLang="en-US" dirty="0" smtClean="0"/>
                  <a:t>的</a:t>
                </a:r>
                <a:r>
                  <a:rPr lang="zh-CN" altLang="en-US" dirty="0"/>
                  <a:t>函数</a:t>
                </a:r>
                <a:r>
                  <a:rPr lang="zh-CN" altLang="en-US" dirty="0" smtClean="0"/>
                  <a:t>值又是如何变化的呢</a:t>
                </a:r>
                <a:r>
                  <a:rPr lang="en-US" altLang="zh-CN" dirty="0" smtClean="0"/>
                  <a:t>?</a:t>
                </a:r>
              </a:p>
              <a:p>
                <a:r>
                  <a:rPr lang="zh-CN" altLang="en-US" dirty="0" smtClean="0"/>
                  <a:t>如果 </a:t>
                </a:r>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𝑎</m:t>
                        </m:r>
                      </m:e>
                      <m:sup>
                        <m:r>
                          <a:rPr lang="en-US" altLang="zh-CN" b="0" i="1" smtClean="0">
                            <a:latin typeface="Cambria Math" panose="02040503050406030204" pitchFamily="18" charset="0"/>
                          </a:rPr>
                          <m:t>2</m:t>
                        </m:r>
                      </m:sup>
                    </m:sSup>
                    <m:r>
                      <a:rPr lang="en-US" altLang="zh-CN" b="0" i="1" smtClean="0">
                        <a:latin typeface="Cambria Math" panose="02040503050406030204" pitchFamily="18" charset="0"/>
                      </a:rPr>
                      <m:t>≤3</m:t>
                    </m:r>
                    <m:r>
                      <a:rPr lang="en-US" altLang="zh-CN" b="0" i="1" smtClean="0">
                        <a:latin typeface="Cambria Math" panose="02040503050406030204" pitchFamily="18" charset="0"/>
                      </a:rPr>
                      <m:t>𝑏</m:t>
                    </m:r>
                  </m:oMath>
                </a14:m>
                <a:r>
                  <a:rPr lang="en-US" altLang="zh-CN" dirty="0" smtClean="0"/>
                  <a:t>, </a:t>
                </a:r>
                <a:r>
                  <a:rPr lang="zh-CN" altLang="en-US" dirty="0" smtClean="0"/>
                  <a:t>则 </a:t>
                </a:r>
                <a14:m>
                  <m:oMath xmlns:m="http://schemas.openxmlformats.org/officeDocument/2006/math">
                    <m:r>
                      <a:rPr lang="en-US" altLang="zh-CN" b="0" i="1" smtClean="0">
                        <a:latin typeface="Cambria Math" panose="02040503050406030204" pitchFamily="18" charset="0"/>
                      </a:rPr>
                      <m:t>𝑦</m:t>
                    </m:r>
                  </m:oMath>
                </a14:m>
                <a:r>
                  <a:rPr lang="zh-CN" altLang="en-US" dirty="0" smtClean="0"/>
                  <a:t> 是 </a:t>
                </a:r>
                <a14:m>
                  <m:oMath xmlns:m="http://schemas.openxmlformats.org/officeDocument/2006/math">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m:t>
                        </m:r>
                      </m:e>
                    </m:d>
                  </m:oMath>
                </a14:m>
                <a:r>
                  <a:rPr lang="en-US" altLang="zh-CN" dirty="0" smtClean="0"/>
                  <a:t> </a:t>
                </a:r>
                <a:r>
                  <a:rPr lang="zh-CN" altLang="en-US" dirty="0" smtClean="0"/>
                  <a:t>上的单调递增函数</a:t>
                </a:r>
                <a:r>
                  <a:rPr lang="en-US" altLang="zh-CN" dirty="0" smtClean="0"/>
                  <a:t>.</a:t>
                </a:r>
              </a:p>
              <a:p>
                <a:r>
                  <a:rPr lang="zh-CN" altLang="en-US" dirty="0" smtClean="0"/>
                  <a:t>如果 </a:t>
                </a:r>
                <a14:m>
                  <m:oMath xmlns:m="http://schemas.openxmlformats.org/officeDocument/2006/math">
                    <m:sSup>
                      <m:sSupPr>
                        <m:ctrlPr>
                          <a:rPr lang="en-US" altLang="zh-CN" i="1">
                            <a:latin typeface="Cambria Math" panose="02040503050406030204" pitchFamily="18" charset="0"/>
                          </a:rPr>
                        </m:ctrlPr>
                      </m:sSupPr>
                      <m:e>
                        <m:r>
                          <a:rPr lang="en-US" altLang="zh-CN" i="1">
                            <a:latin typeface="Cambria Math" panose="02040503050406030204" pitchFamily="18" charset="0"/>
                          </a:rPr>
                          <m:t>𝑎</m:t>
                        </m:r>
                      </m:e>
                      <m:sup>
                        <m:r>
                          <a:rPr lang="en-US" altLang="zh-CN" i="1">
                            <a:latin typeface="Cambria Math" panose="02040503050406030204" pitchFamily="18" charset="0"/>
                          </a:rPr>
                          <m:t>2</m:t>
                        </m:r>
                      </m:sup>
                    </m:sSup>
                    <m:r>
                      <a:rPr lang="en-US" altLang="zh-CN" i="1" smtClean="0">
                        <a:latin typeface="Cambria Math" panose="02040503050406030204" pitchFamily="18" charset="0"/>
                      </a:rPr>
                      <m:t>&gt;</m:t>
                    </m:r>
                    <m:r>
                      <a:rPr lang="en-US" altLang="zh-CN" i="1">
                        <a:latin typeface="Cambria Math" panose="02040503050406030204" pitchFamily="18" charset="0"/>
                      </a:rPr>
                      <m:t>3</m:t>
                    </m:r>
                    <m:r>
                      <a:rPr lang="en-US" altLang="zh-CN" i="1">
                        <a:latin typeface="Cambria Math" panose="02040503050406030204" pitchFamily="18" charset="0"/>
                      </a:rPr>
                      <m:t>𝑏</m:t>
                    </m:r>
                  </m:oMath>
                </a14:m>
                <a:r>
                  <a:rPr lang="en-US" altLang="zh-CN" dirty="0"/>
                  <a:t>, </a:t>
                </a:r>
                <a:r>
                  <a:rPr lang="zh-CN" altLang="en-US" dirty="0" smtClean="0"/>
                  <a:t>则存在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&lt;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2</m:t>
                        </m:r>
                      </m:sub>
                    </m:sSub>
                  </m:oMath>
                </a14:m>
                <a:r>
                  <a:rPr lang="en-US" altLang="zh-CN" dirty="0" smtClean="0"/>
                  <a:t>, </a:t>
                </a:r>
                <a14:m>
                  <m:oMath xmlns:m="http://schemas.openxmlformats.org/officeDocument/2006/math">
                    <m:r>
                      <a:rPr lang="en-US" altLang="zh-CN" b="0" i="1" smtClean="0">
                        <a:latin typeface="Cambria Math" panose="02040503050406030204" pitchFamily="18" charset="0"/>
                      </a:rPr>
                      <m:t>𝑦</m:t>
                    </m:r>
                  </m:oMath>
                </a14:m>
                <a:r>
                  <a:rPr lang="zh-CN" altLang="en-US" dirty="0" smtClean="0"/>
                  <a:t> 在 </a:t>
                </a:r>
                <a14:m>
                  <m:oMath xmlns:m="http://schemas.openxmlformats.org/officeDocument/2006/math">
                    <m:d>
                      <m:dPr>
                        <m:ctrlPr>
                          <a:rPr lang="en-US" altLang="zh-CN" i="1">
                            <a:latin typeface="Cambria Math" panose="02040503050406030204" pitchFamily="18" charset="0"/>
                          </a:rPr>
                        </m:ctrlPr>
                      </m:dPr>
                      <m:e>
                        <m:r>
                          <a:rPr lang="en-US" altLang="zh-CN" i="1">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1</m:t>
                            </m:r>
                          </m:sub>
                        </m:sSub>
                      </m:e>
                    </m:d>
                  </m:oMath>
                </a14:m>
                <a:r>
                  <a:rPr lang="en-US" altLang="zh-CN" dirty="0"/>
                  <a:t> </a:t>
                </a:r>
                <a:r>
                  <a:rPr lang="zh-CN" altLang="en-US" dirty="0" smtClean="0"/>
                  <a:t>上单增</a:t>
                </a:r>
                <a:r>
                  <a:rPr lang="en-US" altLang="zh-CN" dirty="0" smtClean="0"/>
                  <a:t>, </a:t>
                </a:r>
                <a:r>
                  <a:rPr lang="zh-CN" altLang="en-US" dirty="0" smtClean="0"/>
                  <a:t>在 </a:t>
                </a:r>
                <a14:m>
                  <m:oMath xmlns:m="http://schemas.openxmlformats.org/officeDocument/2006/math">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2</m:t>
                            </m:r>
                          </m:sub>
                        </m:sSub>
                      </m:e>
                    </m:d>
                  </m:oMath>
                </a14:m>
                <a:r>
                  <a:rPr lang="en-US" altLang="zh-CN" dirty="0" smtClean="0"/>
                  <a:t> </a:t>
                </a:r>
                <a:r>
                  <a:rPr lang="zh-CN" altLang="en-US" dirty="0" smtClean="0"/>
                  <a:t>上单减</a:t>
                </a:r>
                <a:r>
                  <a:rPr lang="en-US" altLang="zh-CN" dirty="0" smtClean="0"/>
                  <a:t>, </a:t>
                </a:r>
                <a:r>
                  <a:rPr lang="zh-CN" altLang="en-US" dirty="0" smtClean="0"/>
                  <a:t>在 </a:t>
                </a:r>
                <a14:m>
                  <m:oMath xmlns:m="http://schemas.openxmlformats.org/officeDocument/2006/math">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m:t>
                        </m:r>
                      </m:e>
                    </m:d>
                  </m:oMath>
                </a14:m>
                <a:r>
                  <a:rPr lang="en-US" altLang="zh-CN" dirty="0" smtClean="0"/>
                  <a:t> </a:t>
                </a:r>
                <a:r>
                  <a:rPr lang="zh-CN" altLang="en-US" dirty="0" smtClean="0"/>
                  <a:t>上单增</a:t>
                </a:r>
                <a:r>
                  <a:rPr lang="en-US" altLang="zh-CN" dirty="0"/>
                  <a:t>.</a:t>
                </a:r>
                <a:endParaRPr lang="en-US" altLang="zh-CN" dirty="0" smtClean="0"/>
              </a:p>
              <a:p>
                <a:r>
                  <a:rPr lang="zh-CN" altLang="en-US" dirty="0" smtClean="0"/>
                  <a:t>这是如何得到的</a:t>
                </a:r>
                <a:r>
                  <a:rPr lang="en-US" altLang="zh-CN" dirty="0" smtClean="0"/>
                  <a:t>?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2</m:t>
                        </m:r>
                      </m:sub>
                    </m:sSub>
                  </m:oMath>
                </a14:m>
                <a:r>
                  <a:rPr lang="en-US" altLang="zh-CN" dirty="0" smtClean="0"/>
                  <a:t> </a:t>
                </a:r>
                <a:r>
                  <a:rPr lang="zh-CN" altLang="en-US" dirty="0" smtClean="0"/>
                  <a:t>又是如何确定的</a:t>
                </a:r>
                <a:r>
                  <a:rPr lang="en-US" altLang="zh-CN" dirty="0" smtClean="0"/>
                  <a:t>?? </a:t>
                </a:r>
                <a:r>
                  <a:rPr lang="zh-CN" altLang="en-US" dirty="0" smtClean="0"/>
                  <a:t>这就需要用到导函数的概念和性质</a:t>
                </a:r>
                <a:r>
                  <a:rPr lang="en-US" altLang="zh-CN" dirty="0" smtClean="0"/>
                  <a:t>.</a:t>
                </a:r>
              </a:p>
            </p:txBody>
          </p:sp>
        </mc:Choice>
        <mc:Fallback xmlns="">
          <p:sp>
            <p:nvSpPr>
              <p:cNvPr id="3" name="内容占位符 2"/>
              <p:cNvSpPr>
                <a:spLocks noGrp="1" noRot="1" noChangeAspect="1" noMove="1" noResize="1" noEditPoints="1" noAdjustHandles="1" noChangeArrowheads="1" noChangeShapeType="1" noTextEdit="1"/>
              </p:cNvSpPr>
              <p:nvPr>
                <p:ph type="body" sz="quarter" idx="10"/>
              </p:nvPr>
            </p:nvSpPr>
            <p:spPr>
              <a:blipFill>
                <a:blip r:embed="rId2"/>
                <a:stretch>
                  <a:fillRect l="-734" t="-23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19639616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文本占位符 3"/>
              <p:cNvSpPr>
                <a:spLocks noGrp="1"/>
              </p:cNvSpPr>
              <p:nvPr>
                <p:ph type="body" sz="quarter" idx="10"/>
              </p:nvPr>
            </p:nvSpPr>
            <p:spPr/>
            <p:txBody>
              <a:bodyPr>
                <a:normAutofit/>
              </a:bodyPr>
              <a:lstStyle/>
              <a:p>
                <a:r>
                  <a:rPr lang="zh-CN" altLang="en-US" dirty="0" smtClean="0">
                    <a:solidFill>
                      <a:srgbClr val="0000FF"/>
                    </a:solidFill>
                  </a:rPr>
                  <a:t>例</a:t>
                </a:r>
                <a:r>
                  <a:rPr lang="zh-CN" altLang="en-US" dirty="0" smtClean="0"/>
                  <a:t> 求曲线 </a:t>
                </a:r>
                <a14:m>
                  <m:oMath xmlns:m="http://schemas.openxmlformats.org/officeDocument/2006/math">
                    <m:r>
                      <a:rPr lang="en-US" altLang="zh-CN" b="0" i="1" smtClean="0">
                        <a:latin typeface="Cambria Math" panose="02040503050406030204" pitchFamily="18" charset="0"/>
                      </a:rPr>
                      <m:t>𝑦</m:t>
                    </m:r>
                    <m:r>
                      <a:rPr lang="en-US" altLang="zh-CN" b="0" i="1" smtClean="0">
                        <a:latin typeface="Cambria Math" panose="02040503050406030204" pitchFamily="18" charset="0"/>
                      </a:rPr>
                      <m:t>=</m:t>
                    </m:r>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cos</m:t>
                        </m:r>
                      </m:fName>
                      <m:e>
                        <m:r>
                          <a:rPr lang="en-US" altLang="zh-CN" b="0" i="1" smtClean="0">
                            <a:latin typeface="Cambria Math" panose="02040503050406030204" pitchFamily="18" charset="0"/>
                          </a:rPr>
                          <m:t>𝑥</m:t>
                        </m:r>
                      </m:e>
                    </m:func>
                  </m:oMath>
                </a14:m>
                <a:r>
                  <a:rPr lang="zh-CN" altLang="en-US" dirty="0" smtClean="0"/>
                  <a:t> 在点 </a:t>
                </a:r>
                <a14:m>
                  <m:oMath xmlns:m="http://schemas.openxmlformats.org/officeDocument/2006/math">
                    <m:d>
                      <m:dPr>
                        <m:ctrlPr>
                          <a:rPr lang="en-US" altLang="zh-CN" b="0" i="1" dirty="0" smtClean="0">
                            <a:latin typeface="Cambria Math" panose="02040503050406030204" pitchFamily="18" charset="0"/>
                          </a:rPr>
                        </m:ctrlPr>
                      </m:dPr>
                      <m:e>
                        <m:f>
                          <m:fPr>
                            <m:ctrlPr>
                              <a:rPr lang="en-US" altLang="zh-CN" b="0" i="1" dirty="0" smtClean="0">
                                <a:latin typeface="Cambria Math" panose="02040503050406030204" pitchFamily="18" charset="0"/>
                              </a:rPr>
                            </m:ctrlPr>
                          </m:fPr>
                          <m:num>
                            <m:r>
                              <a:rPr lang="en-US" altLang="zh-CN" b="0" i="1" dirty="0" smtClean="0">
                                <a:latin typeface="Cambria Math" panose="02040503050406030204" pitchFamily="18" charset="0"/>
                              </a:rPr>
                              <m:t>𝜋</m:t>
                            </m:r>
                          </m:num>
                          <m:den>
                            <m:r>
                              <a:rPr lang="en-US" altLang="zh-CN" b="0" i="1" dirty="0" smtClean="0">
                                <a:latin typeface="Cambria Math" panose="02040503050406030204" pitchFamily="18" charset="0"/>
                              </a:rPr>
                              <m:t>3</m:t>
                            </m:r>
                          </m:den>
                        </m:f>
                        <m:r>
                          <a:rPr lang="en-US" altLang="zh-CN" b="0" i="1" dirty="0" smtClean="0">
                            <a:latin typeface="Cambria Math" panose="02040503050406030204" pitchFamily="18" charset="0"/>
                          </a:rPr>
                          <m:t>,</m:t>
                        </m:r>
                        <m:f>
                          <m:fPr>
                            <m:ctrlPr>
                              <a:rPr lang="en-US" altLang="zh-CN" b="0" i="1" dirty="0" smtClean="0">
                                <a:latin typeface="Cambria Math" panose="02040503050406030204" pitchFamily="18" charset="0"/>
                              </a:rPr>
                            </m:ctrlPr>
                          </m:fPr>
                          <m:num>
                            <m:r>
                              <a:rPr lang="en-US" altLang="zh-CN" b="0" i="1" dirty="0" smtClean="0">
                                <a:latin typeface="Cambria Math" panose="02040503050406030204" pitchFamily="18" charset="0"/>
                              </a:rPr>
                              <m:t>1</m:t>
                            </m:r>
                          </m:num>
                          <m:den>
                            <m:r>
                              <a:rPr lang="en-US" altLang="zh-CN" b="0" i="1" dirty="0" smtClean="0">
                                <a:latin typeface="Cambria Math" panose="02040503050406030204" pitchFamily="18" charset="0"/>
                              </a:rPr>
                              <m:t>2</m:t>
                            </m:r>
                          </m:den>
                        </m:f>
                      </m:e>
                    </m:d>
                  </m:oMath>
                </a14:m>
                <a:r>
                  <a:rPr lang="en-US" altLang="zh-CN" dirty="0" smtClean="0"/>
                  <a:t> </a:t>
                </a:r>
                <a:r>
                  <a:rPr lang="zh-CN" altLang="en-US" dirty="0" smtClean="0"/>
                  <a:t>处的切线方程</a:t>
                </a:r>
                <a:r>
                  <a:rPr lang="zh-CN" altLang="en-US" smtClean="0"/>
                  <a:t>和法线</a:t>
                </a:r>
                <a:r>
                  <a:rPr lang="zh-CN" altLang="en-US"/>
                  <a:t>方程</a:t>
                </a:r>
                <a:r>
                  <a:rPr lang="en-US" altLang="zh-CN" smtClean="0"/>
                  <a:t>.</a:t>
                </a:r>
                <a:endParaRPr lang="en-US" altLang="zh-CN" dirty="0" smtClean="0"/>
              </a:p>
              <a:p>
                <a:r>
                  <a:rPr lang="zh-CN" altLang="en-US" dirty="0" smtClean="0">
                    <a:solidFill>
                      <a:srgbClr val="0000FF"/>
                    </a:solidFill>
                  </a:rPr>
                  <a:t>解</a:t>
                </a:r>
                <a:r>
                  <a:rPr lang="zh-CN" altLang="en-US" dirty="0" smtClean="0"/>
                  <a:t> 由于 </a:t>
                </a:r>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𝑓</m:t>
                        </m:r>
                      </m:e>
                      <m:sup>
                        <m:r>
                          <a:rPr lang="en-US" altLang="zh-CN" b="0" i="1" smtClean="0">
                            <a:latin typeface="Cambria Math" panose="02040503050406030204" pitchFamily="18" charset="0"/>
                          </a:rPr>
                          <m:t>′</m:t>
                        </m:r>
                      </m:sup>
                    </m:sSup>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m:t>
                    </m:r>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sin</m:t>
                        </m:r>
                      </m:fName>
                      <m:e>
                        <m:r>
                          <a:rPr lang="en-US" altLang="zh-CN" b="0" i="1" smtClean="0">
                            <a:latin typeface="Cambria Math" panose="02040503050406030204" pitchFamily="18" charset="0"/>
                          </a:rPr>
                          <m:t>𝑥</m:t>
                        </m:r>
                      </m:e>
                    </m:func>
                  </m:oMath>
                </a14:m>
                <a:r>
                  <a:rPr lang="en-US" altLang="zh-CN" dirty="0" smtClean="0"/>
                  <a:t>, </a:t>
                </a:r>
                <a:r>
                  <a:rPr lang="zh-CN" altLang="en-US" dirty="0" smtClean="0"/>
                  <a:t>因此切线斜率为 </a:t>
                </a:r>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𝑓</m:t>
                        </m:r>
                      </m:e>
                      <m:sup>
                        <m:r>
                          <a:rPr lang="en-US" altLang="zh-CN" b="0" i="1" smtClean="0">
                            <a:latin typeface="Cambria Math" panose="02040503050406030204" pitchFamily="18" charset="0"/>
                          </a:rPr>
                          <m:t>′</m:t>
                        </m:r>
                      </m:sup>
                    </m:sSup>
                    <m:d>
                      <m:dPr>
                        <m:ctrlPr>
                          <a:rPr lang="en-US" altLang="zh-CN" b="0" i="1" smtClean="0">
                            <a:latin typeface="Cambria Math" panose="02040503050406030204" pitchFamily="18" charset="0"/>
                          </a:rPr>
                        </m:ctrlPr>
                      </m:dPr>
                      <m:e>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𝜋</m:t>
                            </m:r>
                          </m:num>
                          <m:den>
                            <m:r>
                              <a:rPr lang="en-US" altLang="zh-CN" b="0" i="1" smtClean="0">
                                <a:latin typeface="Cambria Math" panose="02040503050406030204" pitchFamily="18" charset="0"/>
                              </a:rPr>
                              <m:t>3</m:t>
                            </m:r>
                          </m:den>
                        </m:f>
                      </m:e>
                    </m:d>
                    <m:r>
                      <a:rPr lang="en-US" altLang="zh-CN" b="0" i="1" smtClean="0">
                        <a:latin typeface="Cambria Math" panose="02040503050406030204" pitchFamily="18" charset="0"/>
                      </a:rPr>
                      <m:t>=−</m:t>
                    </m:r>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sin</m:t>
                        </m:r>
                      </m:fName>
                      <m:e>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𝜋</m:t>
                            </m:r>
                          </m:num>
                          <m:den>
                            <m:r>
                              <a:rPr lang="en-US" altLang="zh-CN" b="0" i="1" smtClean="0">
                                <a:latin typeface="Cambria Math" panose="02040503050406030204" pitchFamily="18" charset="0"/>
                              </a:rPr>
                              <m:t>3</m:t>
                            </m:r>
                          </m:den>
                        </m:f>
                      </m:e>
                    </m:func>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ad>
                          <m:radPr>
                            <m:degHide m:val="on"/>
                            <m:ctrlPr>
                              <a:rPr lang="en-US" altLang="zh-CN" b="0" i="1" smtClean="0">
                                <a:latin typeface="Cambria Math" panose="02040503050406030204" pitchFamily="18" charset="0"/>
                              </a:rPr>
                            </m:ctrlPr>
                          </m:radPr>
                          <m:deg/>
                          <m:e>
                            <m:r>
                              <a:rPr lang="en-US" altLang="zh-CN" b="0" i="1" smtClean="0">
                                <a:latin typeface="Cambria Math" panose="02040503050406030204" pitchFamily="18" charset="0"/>
                              </a:rPr>
                              <m:t>3</m:t>
                            </m:r>
                          </m:e>
                        </m:rad>
                      </m:num>
                      <m:den>
                        <m:r>
                          <a:rPr lang="en-US" altLang="zh-CN" b="0" i="1" smtClean="0">
                            <a:latin typeface="Cambria Math" panose="02040503050406030204" pitchFamily="18" charset="0"/>
                          </a:rPr>
                          <m:t>2</m:t>
                        </m:r>
                      </m:den>
                    </m:f>
                  </m:oMath>
                </a14:m>
                <a:r>
                  <a:rPr lang="en-US" altLang="zh-CN" dirty="0" smtClean="0"/>
                  <a:t>, </a:t>
                </a:r>
                <a:r>
                  <a:rPr lang="zh-CN" altLang="en-US" dirty="0" smtClean="0"/>
                  <a:t>切线方程为</a:t>
                </a:r>
                <a:endParaRPr lang="en-US" altLang="zh-CN" dirty="0" smtClean="0"/>
              </a:p>
              <a:p>
                <a:pPr marL="0" indent="0">
                  <a:buNone/>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𝑦</m:t>
                      </m:r>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ad>
                            <m:radPr>
                              <m:degHide m:val="on"/>
                              <m:ctrlPr>
                                <a:rPr lang="en-US" altLang="zh-CN" b="0" i="1" smtClean="0">
                                  <a:latin typeface="Cambria Math" panose="02040503050406030204" pitchFamily="18" charset="0"/>
                                </a:rPr>
                              </m:ctrlPr>
                            </m:radPr>
                            <m:deg/>
                            <m:e>
                              <m:r>
                                <a:rPr lang="en-US" altLang="zh-CN" b="0" i="1" smtClean="0">
                                  <a:latin typeface="Cambria Math" panose="02040503050406030204" pitchFamily="18" charset="0"/>
                                </a:rPr>
                                <m:t>3</m:t>
                              </m:r>
                            </m:e>
                          </m:rad>
                        </m:num>
                        <m:den>
                          <m:r>
                            <a:rPr lang="en-US" altLang="zh-CN" b="0" i="1" smtClean="0">
                              <a:latin typeface="Cambria Math" panose="02040503050406030204" pitchFamily="18" charset="0"/>
                            </a:rPr>
                            <m:t>2</m:t>
                          </m:r>
                        </m:den>
                      </m:f>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𝜋</m:t>
                              </m:r>
                            </m:num>
                            <m:den>
                              <m:r>
                                <a:rPr lang="en-US" altLang="zh-CN" b="0" i="1" smtClean="0">
                                  <a:latin typeface="Cambria Math" panose="02040503050406030204" pitchFamily="18" charset="0"/>
                                </a:rPr>
                                <m:t>3</m:t>
                              </m:r>
                            </m:den>
                          </m:f>
                        </m:e>
                      </m:d>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2</m:t>
                          </m:r>
                        </m:den>
                      </m:f>
                      <m:r>
                        <a:rPr lang="en-US" altLang="zh-CN" b="0" i="1" smtClean="0">
                          <a:latin typeface="Cambria Math" panose="02040503050406030204" pitchFamily="18" charset="0"/>
                        </a:rPr>
                        <m:t>,  3</m:t>
                      </m:r>
                      <m:r>
                        <a:rPr lang="en-US" altLang="zh-CN" b="0" i="1" smtClean="0">
                          <a:latin typeface="Cambria Math" panose="02040503050406030204" pitchFamily="18" charset="0"/>
                        </a:rPr>
                        <m:t>𝑥</m:t>
                      </m:r>
                      <m:r>
                        <a:rPr lang="en-US" altLang="zh-CN" b="0" i="1" smtClean="0">
                          <a:latin typeface="Cambria Math" panose="02040503050406030204" pitchFamily="18" charset="0"/>
                        </a:rPr>
                        <m:t>+2</m:t>
                      </m:r>
                      <m:rad>
                        <m:radPr>
                          <m:degHide m:val="on"/>
                          <m:ctrlPr>
                            <a:rPr lang="en-US" altLang="zh-CN" i="1">
                              <a:latin typeface="Cambria Math" panose="02040503050406030204" pitchFamily="18" charset="0"/>
                            </a:rPr>
                          </m:ctrlPr>
                        </m:radPr>
                        <m:deg/>
                        <m:e>
                          <m:r>
                            <a:rPr lang="en-US" altLang="zh-CN" i="1">
                              <a:latin typeface="Cambria Math" panose="02040503050406030204" pitchFamily="18" charset="0"/>
                            </a:rPr>
                            <m:t>3</m:t>
                          </m:r>
                        </m:e>
                      </m:rad>
                      <m:r>
                        <a:rPr lang="en-US" altLang="zh-CN" b="0" i="1" smtClean="0">
                          <a:latin typeface="Cambria Math" panose="02040503050406030204" pitchFamily="18" charset="0"/>
                        </a:rPr>
                        <m:t>𝑦</m:t>
                      </m:r>
                      <m:r>
                        <a:rPr lang="en-US" altLang="zh-CN" b="0" i="1" smtClean="0">
                          <a:latin typeface="Cambria Math" panose="02040503050406030204" pitchFamily="18" charset="0"/>
                        </a:rPr>
                        <m:t>=</m:t>
                      </m:r>
                      <m:r>
                        <a:rPr lang="en-US" altLang="zh-CN" b="0" i="1" smtClean="0">
                          <a:latin typeface="Cambria Math" panose="02040503050406030204" pitchFamily="18" charset="0"/>
                        </a:rPr>
                        <m:t>𝜋</m:t>
                      </m:r>
                      <m:r>
                        <a:rPr lang="en-US" altLang="zh-CN" b="0" i="1" smtClean="0">
                          <a:latin typeface="Cambria Math" panose="02040503050406030204" pitchFamily="18" charset="0"/>
                        </a:rPr>
                        <m:t>+</m:t>
                      </m:r>
                      <m:rad>
                        <m:radPr>
                          <m:degHide m:val="on"/>
                          <m:ctrlPr>
                            <a:rPr lang="en-US" altLang="zh-CN" i="1">
                              <a:latin typeface="Cambria Math" panose="02040503050406030204" pitchFamily="18" charset="0"/>
                            </a:rPr>
                          </m:ctrlPr>
                        </m:radPr>
                        <m:deg/>
                        <m:e>
                          <m:r>
                            <a:rPr lang="en-US" altLang="zh-CN" i="1">
                              <a:latin typeface="Cambria Math" panose="02040503050406030204" pitchFamily="18" charset="0"/>
                            </a:rPr>
                            <m:t>3</m:t>
                          </m:r>
                        </m:e>
                      </m:rad>
                      <m:r>
                        <a:rPr lang="en-US" altLang="zh-CN" b="0" i="1" smtClean="0">
                          <a:latin typeface="Cambria Math" panose="02040503050406030204" pitchFamily="18" charset="0"/>
                        </a:rPr>
                        <m:t>.</m:t>
                      </m:r>
                    </m:oMath>
                  </m:oMathPara>
                </a14:m>
                <a:endParaRPr lang="en-US" altLang="zh-CN" dirty="0"/>
              </a:p>
              <a:p>
                <a:r>
                  <a:rPr lang="zh-CN" altLang="en-US" dirty="0" smtClean="0"/>
                  <a:t>法线方程为</a:t>
                </a:r>
                <a:endParaRPr lang="en-US" altLang="zh-CN" dirty="0" smtClean="0"/>
              </a:p>
              <a:p>
                <a:pPr marL="0" indent="0">
                  <a:buNone/>
                </a:pPr>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rPr>
                        <m:t>𝑦</m:t>
                      </m:r>
                      <m:r>
                        <a:rPr lang="en-US" altLang="zh-CN" i="1">
                          <a:latin typeface="Cambria Math" panose="02040503050406030204" pitchFamily="18" charset="0"/>
                        </a:rPr>
                        <m:t>=</m:t>
                      </m:r>
                      <m:f>
                        <m:fPr>
                          <m:ctrlPr>
                            <a:rPr lang="en-US" altLang="zh-CN" i="1">
                              <a:latin typeface="Cambria Math" panose="02040503050406030204" pitchFamily="18" charset="0"/>
                            </a:rPr>
                          </m:ctrlPr>
                        </m:fPr>
                        <m:num>
                          <m:r>
                            <a:rPr lang="en-US" altLang="zh-CN" b="0" i="1" smtClean="0">
                              <a:latin typeface="Cambria Math" panose="02040503050406030204" pitchFamily="18" charset="0"/>
                            </a:rPr>
                            <m:t>2</m:t>
                          </m:r>
                        </m:num>
                        <m:den>
                          <m:rad>
                            <m:radPr>
                              <m:degHide m:val="on"/>
                              <m:ctrlPr>
                                <a:rPr lang="en-US" altLang="zh-CN" b="0" i="1" smtClean="0">
                                  <a:latin typeface="Cambria Math" panose="02040503050406030204" pitchFamily="18" charset="0"/>
                                </a:rPr>
                              </m:ctrlPr>
                            </m:radPr>
                            <m:deg/>
                            <m:e>
                              <m:r>
                                <a:rPr lang="en-US" altLang="zh-CN" b="0" i="1" smtClean="0">
                                  <a:latin typeface="Cambria Math" panose="02040503050406030204" pitchFamily="18" charset="0"/>
                                </a:rPr>
                                <m:t>3</m:t>
                              </m:r>
                            </m:e>
                          </m:rad>
                        </m:den>
                      </m:f>
                      <m:d>
                        <m:dPr>
                          <m:ctrlPr>
                            <a:rPr lang="en-US" altLang="zh-CN" i="1">
                              <a:latin typeface="Cambria Math" panose="02040503050406030204" pitchFamily="18" charset="0"/>
                            </a:rPr>
                          </m:ctrlPr>
                        </m:dPr>
                        <m:e>
                          <m:r>
                            <a:rPr lang="en-US" altLang="zh-CN" i="1">
                              <a:latin typeface="Cambria Math" panose="02040503050406030204" pitchFamily="18" charset="0"/>
                            </a:rPr>
                            <m:t>𝑥</m:t>
                          </m:r>
                          <m:r>
                            <a:rPr lang="en-US" altLang="zh-CN" i="1">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rPr>
                                <m:t>𝜋</m:t>
                              </m:r>
                            </m:num>
                            <m:den>
                              <m:r>
                                <a:rPr lang="en-US" altLang="zh-CN" i="1">
                                  <a:latin typeface="Cambria Math" panose="02040503050406030204" pitchFamily="18" charset="0"/>
                                </a:rPr>
                                <m:t>3</m:t>
                              </m:r>
                            </m:den>
                          </m:f>
                        </m:e>
                      </m:d>
                      <m:r>
                        <a:rPr lang="en-US" altLang="zh-CN" i="1">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rPr>
                            <m:t>1</m:t>
                          </m:r>
                        </m:num>
                        <m:den>
                          <m:r>
                            <a:rPr lang="en-US" altLang="zh-CN" i="1">
                              <a:latin typeface="Cambria Math" panose="02040503050406030204" pitchFamily="18" charset="0"/>
                            </a:rPr>
                            <m:t>2</m:t>
                          </m:r>
                        </m:den>
                      </m:f>
                      <m:r>
                        <a:rPr lang="en-US" altLang="zh-CN" i="1">
                          <a:latin typeface="Cambria Math" panose="02040503050406030204" pitchFamily="18" charset="0"/>
                        </a:rPr>
                        <m:t>, </m:t>
                      </m:r>
                      <m:r>
                        <a:rPr lang="en-US" altLang="zh-CN" b="0" i="1" smtClean="0">
                          <a:latin typeface="Cambria Math" panose="02040503050406030204" pitchFamily="18" charset="0"/>
                        </a:rPr>
                        <m:t> 12</m:t>
                      </m:r>
                      <m:r>
                        <a:rPr lang="en-US" altLang="zh-CN" b="0" i="1" smtClean="0">
                          <a:latin typeface="Cambria Math" panose="02040503050406030204" pitchFamily="18" charset="0"/>
                        </a:rPr>
                        <m:t>𝑥</m:t>
                      </m:r>
                      <m:r>
                        <a:rPr lang="en-US" altLang="zh-CN" b="0" i="1" smtClean="0">
                          <a:latin typeface="Cambria Math" panose="02040503050406030204" pitchFamily="18" charset="0"/>
                        </a:rPr>
                        <m:t>−6</m:t>
                      </m:r>
                      <m:rad>
                        <m:radPr>
                          <m:degHide m:val="on"/>
                          <m:ctrlPr>
                            <a:rPr lang="en-US" altLang="zh-CN" i="1">
                              <a:latin typeface="Cambria Math" panose="02040503050406030204" pitchFamily="18" charset="0"/>
                            </a:rPr>
                          </m:ctrlPr>
                        </m:radPr>
                        <m:deg/>
                        <m:e>
                          <m:r>
                            <a:rPr lang="en-US" altLang="zh-CN" i="1">
                              <a:latin typeface="Cambria Math" panose="02040503050406030204" pitchFamily="18" charset="0"/>
                            </a:rPr>
                            <m:t>3</m:t>
                          </m:r>
                        </m:e>
                      </m:rad>
                      <m:r>
                        <a:rPr lang="en-US" altLang="zh-CN" i="1">
                          <a:latin typeface="Cambria Math" panose="02040503050406030204" pitchFamily="18" charset="0"/>
                        </a:rPr>
                        <m:t>𝑦</m:t>
                      </m:r>
                      <m:r>
                        <a:rPr lang="en-US" altLang="zh-CN" i="1">
                          <a:latin typeface="Cambria Math" panose="02040503050406030204" pitchFamily="18" charset="0"/>
                        </a:rPr>
                        <m:t>=4</m:t>
                      </m:r>
                      <m:r>
                        <a:rPr lang="en-US" altLang="zh-CN" i="1">
                          <a:latin typeface="Cambria Math" panose="02040503050406030204" pitchFamily="18" charset="0"/>
                        </a:rPr>
                        <m:t>𝜋</m:t>
                      </m:r>
                      <m:r>
                        <a:rPr lang="en-US" altLang="zh-CN" b="0" i="1" smtClean="0">
                          <a:latin typeface="Cambria Math" panose="02040503050406030204" pitchFamily="18" charset="0"/>
                        </a:rPr>
                        <m:t>−</m:t>
                      </m:r>
                      <m:r>
                        <a:rPr lang="en-US" altLang="zh-CN" i="1">
                          <a:latin typeface="Cambria Math" panose="02040503050406030204" pitchFamily="18" charset="0"/>
                        </a:rPr>
                        <m:t>3</m:t>
                      </m:r>
                      <m:rad>
                        <m:radPr>
                          <m:degHide m:val="on"/>
                          <m:ctrlPr>
                            <a:rPr lang="en-US" altLang="zh-CN" i="1">
                              <a:latin typeface="Cambria Math" panose="02040503050406030204" pitchFamily="18" charset="0"/>
                            </a:rPr>
                          </m:ctrlPr>
                        </m:radPr>
                        <m:deg/>
                        <m:e>
                          <m:r>
                            <a:rPr lang="en-US" altLang="zh-CN" i="1">
                              <a:latin typeface="Cambria Math" panose="02040503050406030204" pitchFamily="18" charset="0"/>
                            </a:rPr>
                            <m:t>3</m:t>
                          </m:r>
                        </m:e>
                      </m:rad>
                      <m:r>
                        <a:rPr lang="en-US" altLang="zh-CN" b="0" i="1" smtClean="0">
                          <a:latin typeface="Cambria Math" panose="02040503050406030204" pitchFamily="18" charset="0"/>
                        </a:rPr>
                        <m:t>.</m:t>
                      </m:r>
                    </m:oMath>
                  </m:oMathPara>
                </a14:m>
                <a:endParaRPr lang="en-US" altLang="zh-CN" dirty="0"/>
              </a:p>
            </p:txBody>
          </p:sp>
        </mc:Choice>
        <mc:Fallback xmlns="">
          <p:sp>
            <p:nvSpPr>
              <p:cNvPr id="4" name="文本占位符 3"/>
              <p:cNvSpPr>
                <a:spLocks noGrp="1" noRot="1" noChangeAspect="1" noMove="1" noResize="1" noEditPoints="1" noAdjustHandles="1" noChangeArrowheads="1" noChangeShapeType="1" noTextEdit="1"/>
              </p:cNvSpPr>
              <p:nvPr>
                <p:ph type="body" sz="quarter" idx="10"/>
              </p:nvPr>
            </p:nvSpPr>
            <p:spPr>
              <a:blipFill>
                <a:blip r:embed="rId2"/>
                <a:stretch>
                  <a:fillRect l="-73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2267950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文本占位符 3"/>
              <p:cNvSpPr>
                <a:spLocks noGrp="1"/>
              </p:cNvSpPr>
              <p:nvPr>
                <p:ph type="body" sz="quarter" idx="10"/>
              </p:nvPr>
            </p:nvSpPr>
            <p:spPr/>
            <p:txBody>
              <a:bodyPr>
                <a:normAutofit/>
              </a:bodyPr>
              <a:lstStyle/>
              <a:p>
                <a:r>
                  <a:rPr lang="zh-CN" altLang="en-US" dirty="0" smtClean="0">
                    <a:solidFill>
                      <a:srgbClr val="0000FF"/>
                    </a:solidFill>
                  </a:rPr>
                  <a:t>例</a:t>
                </a:r>
                <a:r>
                  <a:rPr lang="zh-CN" altLang="en-US" dirty="0" smtClean="0"/>
                  <a:t> </a:t>
                </a:r>
                <a:r>
                  <a:rPr lang="zh-CN" altLang="en-US" dirty="0"/>
                  <a:t>设 </a:t>
                </a:r>
                <a14:m>
                  <m:oMath xmlns:m="http://schemas.openxmlformats.org/officeDocument/2006/math">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oMath>
                </a14:m>
                <a:r>
                  <a:rPr lang="zh-CN" altLang="en-US" dirty="0"/>
                  <a:t> 在点 </a:t>
                </a:r>
                <a14:m>
                  <m:oMath xmlns:m="http://schemas.openxmlformats.org/officeDocument/2006/math">
                    <m:r>
                      <a:rPr lang="en-US" altLang="zh-CN" i="1" dirty="0">
                        <a:latin typeface="Cambria Math" panose="02040503050406030204" pitchFamily="18" charset="0"/>
                      </a:rPr>
                      <m:t>𝑥</m:t>
                    </m:r>
                    <m:r>
                      <a:rPr lang="en-US" altLang="zh-CN" i="1" dirty="0">
                        <a:latin typeface="Cambria Math" panose="02040503050406030204" pitchFamily="18" charset="0"/>
                      </a:rPr>
                      <m:t>=0</m:t>
                    </m:r>
                  </m:oMath>
                </a14:m>
                <a:r>
                  <a:rPr lang="en-US" altLang="zh-CN" dirty="0"/>
                  <a:t> </a:t>
                </a:r>
                <a:r>
                  <a:rPr lang="zh-CN" altLang="en-US" dirty="0"/>
                  <a:t>处连续</a:t>
                </a:r>
                <a:r>
                  <a:rPr lang="en-US" altLang="zh-CN" dirty="0"/>
                  <a:t>, </a:t>
                </a:r>
                <a:r>
                  <a:rPr lang="zh-CN" altLang="en-US" dirty="0"/>
                  <a:t>则下列命题错误的是</a:t>
                </a:r>
                <a:r>
                  <a:rPr lang="en-US" altLang="zh-CN" dirty="0"/>
                  <a:t>(    ).</a:t>
                </a:r>
              </a:p>
              <a:p>
                <a:r>
                  <a:rPr lang="en-US" altLang="zh-CN" dirty="0"/>
                  <a:t>(A) </a:t>
                </a:r>
                <a:r>
                  <a:rPr lang="zh-CN" altLang="en-US" dirty="0"/>
                  <a:t>若 </a:t>
                </a:r>
                <a14:m>
                  <m:oMath xmlns:m="http://schemas.openxmlformats.org/officeDocument/2006/math">
                    <m:func>
                      <m:funcPr>
                        <m:ctrlPr>
                          <a:rPr lang="en-US" altLang="zh-CN" i="1">
                            <a:latin typeface="Cambria Math" panose="02040503050406030204" pitchFamily="18" charset="0"/>
                          </a:rPr>
                        </m:ctrlPr>
                      </m:funcPr>
                      <m:fName>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lim</m:t>
                            </m:r>
                          </m:e>
                          <m:lim>
                            <m:r>
                              <a:rPr lang="en-US" altLang="zh-CN" i="1">
                                <a:latin typeface="Cambria Math" panose="02040503050406030204" pitchFamily="18" charset="0"/>
                              </a:rPr>
                              <m:t>𝑥</m:t>
                            </m:r>
                            <m:r>
                              <a:rPr lang="en-US" altLang="zh-CN" i="1">
                                <a:latin typeface="Cambria Math" panose="02040503050406030204" pitchFamily="18" charset="0"/>
                              </a:rPr>
                              <m:t>→0 </m:t>
                            </m:r>
                          </m:lim>
                        </m:limLow>
                      </m:fName>
                      <m:e>
                        <m:f>
                          <m:fPr>
                            <m:ctrlPr>
                              <a:rPr lang="en-US" altLang="zh-CN" i="1">
                                <a:latin typeface="Cambria Math" panose="02040503050406030204" pitchFamily="18" charset="0"/>
                              </a:rPr>
                            </m:ctrlPr>
                          </m:fPr>
                          <m:num>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num>
                          <m:den>
                            <m:r>
                              <a:rPr lang="en-US" altLang="zh-CN" i="1">
                                <a:latin typeface="Cambria Math" panose="02040503050406030204" pitchFamily="18" charset="0"/>
                              </a:rPr>
                              <m:t>𝑥</m:t>
                            </m:r>
                          </m:den>
                        </m:f>
                      </m:e>
                    </m:func>
                  </m:oMath>
                </a14:m>
                <a:r>
                  <a:rPr lang="en-US" altLang="zh-CN" dirty="0"/>
                  <a:t> </a:t>
                </a:r>
                <a:r>
                  <a:rPr lang="zh-CN" altLang="en-US" dirty="0"/>
                  <a:t>存在</a:t>
                </a:r>
                <a:r>
                  <a:rPr lang="en-US" altLang="zh-CN" dirty="0"/>
                  <a:t>, </a:t>
                </a:r>
                <a:r>
                  <a:rPr lang="zh-CN" altLang="en-US" dirty="0"/>
                  <a:t>则 </a:t>
                </a:r>
                <a14:m>
                  <m:oMath xmlns:m="http://schemas.openxmlformats.org/officeDocument/2006/math">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0</m:t>
                        </m:r>
                      </m:e>
                    </m:d>
                    <m:r>
                      <a:rPr lang="en-US" altLang="zh-CN" i="1">
                        <a:latin typeface="Cambria Math" panose="02040503050406030204" pitchFamily="18" charset="0"/>
                      </a:rPr>
                      <m:t>=0</m:t>
                    </m:r>
                  </m:oMath>
                </a14:m>
                <a:r>
                  <a:rPr lang="en-US" altLang="zh-CN" dirty="0" smtClean="0"/>
                  <a:t>;</a:t>
                </a:r>
                <a:endParaRPr lang="en-US" altLang="zh-CN" dirty="0"/>
              </a:p>
              <a:p>
                <a:r>
                  <a:rPr lang="en-US" altLang="zh-CN" dirty="0"/>
                  <a:t>(B) </a:t>
                </a:r>
                <a:r>
                  <a:rPr lang="zh-CN" altLang="en-US" dirty="0"/>
                  <a:t>若 </a:t>
                </a:r>
                <a14:m>
                  <m:oMath xmlns:m="http://schemas.openxmlformats.org/officeDocument/2006/math">
                    <m:func>
                      <m:funcPr>
                        <m:ctrlPr>
                          <a:rPr lang="en-US" altLang="zh-CN" i="1">
                            <a:latin typeface="Cambria Math" panose="02040503050406030204" pitchFamily="18" charset="0"/>
                          </a:rPr>
                        </m:ctrlPr>
                      </m:funcPr>
                      <m:fName>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lim</m:t>
                            </m:r>
                          </m:e>
                          <m:lim>
                            <m:r>
                              <a:rPr lang="en-US" altLang="zh-CN" i="1">
                                <a:latin typeface="Cambria Math" panose="02040503050406030204" pitchFamily="18" charset="0"/>
                              </a:rPr>
                              <m:t>𝑥</m:t>
                            </m:r>
                            <m:r>
                              <a:rPr lang="en-US" altLang="zh-CN" i="1">
                                <a:latin typeface="Cambria Math" panose="02040503050406030204" pitchFamily="18" charset="0"/>
                              </a:rPr>
                              <m:t>→0 </m:t>
                            </m:r>
                          </m:lim>
                        </m:limLow>
                      </m:fName>
                      <m:e>
                        <m:f>
                          <m:fPr>
                            <m:ctrlPr>
                              <a:rPr lang="en-US" altLang="zh-CN" i="1">
                                <a:latin typeface="Cambria Math" panose="02040503050406030204" pitchFamily="18" charset="0"/>
                              </a:rPr>
                            </m:ctrlPr>
                          </m:fPr>
                          <m:num>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r>
                              <a:rPr lang="en-US" altLang="zh-CN" i="1">
                                <a:latin typeface="Cambria Math" panose="02040503050406030204" pitchFamily="18" charset="0"/>
                              </a:rPr>
                              <m:t>+</m:t>
                            </m:r>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m:t>
                                </m:r>
                                <m:r>
                                  <a:rPr lang="en-US" altLang="zh-CN" i="1">
                                    <a:latin typeface="Cambria Math" panose="02040503050406030204" pitchFamily="18" charset="0"/>
                                  </a:rPr>
                                  <m:t>𝑥</m:t>
                                </m:r>
                              </m:e>
                            </m:d>
                          </m:num>
                          <m:den>
                            <m:r>
                              <a:rPr lang="en-US" altLang="zh-CN" i="1">
                                <a:latin typeface="Cambria Math" panose="02040503050406030204" pitchFamily="18" charset="0"/>
                              </a:rPr>
                              <m:t>𝑥</m:t>
                            </m:r>
                          </m:den>
                        </m:f>
                      </m:e>
                    </m:func>
                  </m:oMath>
                </a14:m>
                <a:r>
                  <a:rPr lang="en-US" altLang="zh-CN" dirty="0"/>
                  <a:t> </a:t>
                </a:r>
                <a:r>
                  <a:rPr lang="zh-CN" altLang="en-US" dirty="0"/>
                  <a:t>存在</a:t>
                </a:r>
                <a:r>
                  <a:rPr lang="en-US" altLang="zh-CN" dirty="0"/>
                  <a:t>, </a:t>
                </a:r>
                <a:r>
                  <a:rPr lang="zh-CN" altLang="en-US" dirty="0"/>
                  <a:t>则 </a:t>
                </a:r>
                <a14:m>
                  <m:oMath xmlns:m="http://schemas.openxmlformats.org/officeDocument/2006/math">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0</m:t>
                        </m:r>
                      </m:e>
                    </m:d>
                    <m:r>
                      <a:rPr lang="en-US" altLang="zh-CN" i="1">
                        <a:latin typeface="Cambria Math" panose="02040503050406030204" pitchFamily="18" charset="0"/>
                      </a:rPr>
                      <m:t>=0</m:t>
                    </m:r>
                  </m:oMath>
                </a14:m>
                <a:r>
                  <a:rPr lang="en-US" altLang="zh-CN" dirty="0" smtClean="0"/>
                  <a:t>;</a:t>
                </a:r>
              </a:p>
              <a:p>
                <a:r>
                  <a:rPr lang="en-US" altLang="zh-CN" dirty="0"/>
                  <a:t>(C) </a:t>
                </a:r>
                <a:r>
                  <a:rPr lang="zh-CN" altLang="en-US" dirty="0"/>
                  <a:t>若 </a:t>
                </a:r>
                <a14:m>
                  <m:oMath xmlns:m="http://schemas.openxmlformats.org/officeDocument/2006/math">
                    <m:func>
                      <m:funcPr>
                        <m:ctrlPr>
                          <a:rPr lang="en-US" altLang="zh-CN" i="1">
                            <a:latin typeface="Cambria Math" panose="02040503050406030204" pitchFamily="18" charset="0"/>
                          </a:rPr>
                        </m:ctrlPr>
                      </m:funcPr>
                      <m:fName>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lim</m:t>
                            </m:r>
                          </m:e>
                          <m:lim>
                            <m:r>
                              <a:rPr lang="en-US" altLang="zh-CN" i="1">
                                <a:latin typeface="Cambria Math" panose="02040503050406030204" pitchFamily="18" charset="0"/>
                              </a:rPr>
                              <m:t>𝑥</m:t>
                            </m:r>
                            <m:r>
                              <a:rPr lang="en-US" altLang="zh-CN" i="1">
                                <a:latin typeface="Cambria Math" panose="02040503050406030204" pitchFamily="18" charset="0"/>
                              </a:rPr>
                              <m:t>→0 </m:t>
                            </m:r>
                          </m:lim>
                        </m:limLow>
                      </m:fName>
                      <m:e>
                        <m:f>
                          <m:fPr>
                            <m:ctrlPr>
                              <a:rPr lang="en-US" altLang="zh-CN" i="1">
                                <a:latin typeface="Cambria Math" panose="02040503050406030204" pitchFamily="18" charset="0"/>
                              </a:rPr>
                            </m:ctrlPr>
                          </m:fPr>
                          <m:num>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num>
                          <m:den>
                            <m:r>
                              <a:rPr lang="en-US" altLang="zh-CN" i="1">
                                <a:latin typeface="Cambria Math" panose="02040503050406030204" pitchFamily="18" charset="0"/>
                              </a:rPr>
                              <m:t>𝑥</m:t>
                            </m:r>
                          </m:den>
                        </m:f>
                      </m:e>
                    </m:func>
                  </m:oMath>
                </a14:m>
                <a:r>
                  <a:rPr lang="en-US" altLang="zh-CN" dirty="0"/>
                  <a:t> </a:t>
                </a:r>
                <a:r>
                  <a:rPr lang="zh-CN" altLang="en-US" dirty="0"/>
                  <a:t>存在</a:t>
                </a:r>
                <a:r>
                  <a:rPr lang="en-US" altLang="zh-CN" dirty="0"/>
                  <a:t>, </a:t>
                </a:r>
                <a:r>
                  <a:rPr lang="zh-CN" altLang="en-US" dirty="0"/>
                  <a:t>则 </a:t>
                </a:r>
                <a14:m>
                  <m:oMath xmlns:m="http://schemas.openxmlformats.org/officeDocument/2006/math">
                    <m:sSup>
                      <m:sSupPr>
                        <m:ctrlPr>
                          <a:rPr lang="en-US" altLang="zh-CN" i="1">
                            <a:latin typeface="Cambria Math" panose="02040503050406030204" pitchFamily="18" charset="0"/>
                          </a:rPr>
                        </m:ctrlPr>
                      </m:sSupPr>
                      <m:e>
                        <m:r>
                          <a:rPr lang="en-US" altLang="zh-CN" i="1">
                            <a:latin typeface="Cambria Math" panose="02040503050406030204" pitchFamily="18" charset="0"/>
                          </a:rPr>
                          <m:t>𝑓</m:t>
                        </m:r>
                      </m:e>
                      <m:sup>
                        <m:r>
                          <a:rPr lang="en-US" altLang="zh-CN" i="1">
                            <a:latin typeface="Cambria Math" panose="02040503050406030204" pitchFamily="18" charset="0"/>
                          </a:rPr>
                          <m:t>′</m:t>
                        </m:r>
                      </m:sup>
                    </m:sSup>
                    <m:d>
                      <m:dPr>
                        <m:ctrlPr>
                          <a:rPr lang="en-US" altLang="zh-CN" i="1">
                            <a:latin typeface="Cambria Math" panose="02040503050406030204" pitchFamily="18" charset="0"/>
                          </a:rPr>
                        </m:ctrlPr>
                      </m:dPr>
                      <m:e>
                        <m:r>
                          <a:rPr lang="en-US" altLang="zh-CN" i="1">
                            <a:latin typeface="Cambria Math" panose="02040503050406030204" pitchFamily="18" charset="0"/>
                          </a:rPr>
                          <m:t>0</m:t>
                        </m:r>
                      </m:e>
                    </m:d>
                  </m:oMath>
                </a14:m>
                <a:r>
                  <a:rPr lang="zh-CN" altLang="en-US" dirty="0"/>
                  <a:t> </a:t>
                </a:r>
                <a:r>
                  <a:rPr lang="zh-CN" altLang="en-US" dirty="0" smtClean="0"/>
                  <a:t>存在</a:t>
                </a:r>
                <a:r>
                  <a:rPr lang="en-US" altLang="zh-CN" dirty="0" smtClean="0"/>
                  <a:t>;</a:t>
                </a:r>
                <a:endParaRPr lang="en-US" altLang="zh-CN" dirty="0"/>
              </a:p>
              <a:p>
                <a:r>
                  <a:rPr lang="en-US" altLang="zh-CN" dirty="0"/>
                  <a:t>(D) </a:t>
                </a:r>
                <a:r>
                  <a:rPr lang="zh-CN" altLang="en-US" dirty="0"/>
                  <a:t>若 </a:t>
                </a:r>
                <a14:m>
                  <m:oMath xmlns:m="http://schemas.openxmlformats.org/officeDocument/2006/math">
                    <m:func>
                      <m:funcPr>
                        <m:ctrlPr>
                          <a:rPr lang="en-US" altLang="zh-CN" i="1">
                            <a:latin typeface="Cambria Math" panose="02040503050406030204" pitchFamily="18" charset="0"/>
                          </a:rPr>
                        </m:ctrlPr>
                      </m:funcPr>
                      <m:fName>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lim</m:t>
                            </m:r>
                          </m:e>
                          <m:lim>
                            <m:r>
                              <a:rPr lang="en-US" altLang="zh-CN" i="1">
                                <a:latin typeface="Cambria Math" panose="02040503050406030204" pitchFamily="18" charset="0"/>
                              </a:rPr>
                              <m:t>𝑥</m:t>
                            </m:r>
                            <m:r>
                              <a:rPr lang="en-US" altLang="zh-CN" i="1">
                                <a:latin typeface="Cambria Math" panose="02040503050406030204" pitchFamily="18" charset="0"/>
                              </a:rPr>
                              <m:t>→0 </m:t>
                            </m:r>
                          </m:lim>
                        </m:limLow>
                      </m:fName>
                      <m:e>
                        <m:f>
                          <m:fPr>
                            <m:ctrlPr>
                              <a:rPr lang="en-US" altLang="zh-CN" i="1">
                                <a:latin typeface="Cambria Math" panose="02040503050406030204" pitchFamily="18" charset="0"/>
                              </a:rPr>
                            </m:ctrlPr>
                          </m:fPr>
                          <m:num>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r>
                              <a:rPr lang="en-US" altLang="zh-CN" i="1">
                                <a:latin typeface="Cambria Math" panose="02040503050406030204" pitchFamily="18" charset="0"/>
                              </a:rPr>
                              <m:t>−</m:t>
                            </m:r>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m:t>
                                </m:r>
                                <m:r>
                                  <a:rPr lang="en-US" altLang="zh-CN" i="1">
                                    <a:latin typeface="Cambria Math" panose="02040503050406030204" pitchFamily="18" charset="0"/>
                                  </a:rPr>
                                  <m:t>𝑥</m:t>
                                </m:r>
                              </m:e>
                            </m:d>
                          </m:num>
                          <m:den>
                            <m:r>
                              <a:rPr lang="en-US" altLang="zh-CN" i="1">
                                <a:latin typeface="Cambria Math" panose="02040503050406030204" pitchFamily="18" charset="0"/>
                              </a:rPr>
                              <m:t>𝑥</m:t>
                            </m:r>
                          </m:den>
                        </m:f>
                      </m:e>
                    </m:func>
                  </m:oMath>
                </a14:m>
                <a:r>
                  <a:rPr lang="en-US" altLang="zh-CN" dirty="0"/>
                  <a:t> </a:t>
                </a:r>
                <a:r>
                  <a:rPr lang="zh-CN" altLang="en-US" dirty="0"/>
                  <a:t>存在</a:t>
                </a:r>
                <a:r>
                  <a:rPr lang="en-US" altLang="zh-CN" dirty="0"/>
                  <a:t>, </a:t>
                </a:r>
                <a:r>
                  <a:rPr lang="zh-CN" altLang="en-US" dirty="0"/>
                  <a:t>则 </a:t>
                </a:r>
                <a14:m>
                  <m:oMath xmlns:m="http://schemas.openxmlformats.org/officeDocument/2006/math">
                    <m:sSup>
                      <m:sSupPr>
                        <m:ctrlPr>
                          <a:rPr lang="en-US" altLang="zh-CN" i="1">
                            <a:latin typeface="Cambria Math" panose="02040503050406030204" pitchFamily="18" charset="0"/>
                          </a:rPr>
                        </m:ctrlPr>
                      </m:sSupPr>
                      <m:e>
                        <m:r>
                          <a:rPr lang="en-US" altLang="zh-CN" i="1">
                            <a:latin typeface="Cambria Math" panose="02040503050406030204" pitchFamily="18" charset="0"/>
                          </a:rPr>
                          <m:t>𝑓</m:t>
                        </m:r>
                      </m:e>
                      <m:sup>
                        <m:r>
                          <a:rPr lang="en-US" altLang="zh-CN" i="1">
                            <a:latin typeface="Cambria Math" panose="02040503050406030204" pitchFamily="18" charset="0"/>
                          </a:rPr>
                          <m:t>′</m:t>
                        </m:r>
                      </m:sup>
                    </m:sSup>
                    <m:d>
                      <m:dPr>
                        <m:ctrlPr>
                          <a:rPr lang="en-US" altLang="zh-CN" i="1">
                            <a:latin typeface="Cambria Math" panose="02040503050406030204" pitchFamily="18" charset="0"/>
                          </a:rPr>
                        </m:ctrlPr>
                      </m:dPr>
                      <m:e>
                        <m:r>
                          <a:rPr lang="en-US" altLang="zh-CN" i="1">
                            <a:latin typeface="Cambria Math" panose="02040503050406030204" pitchFamily="18" charset="0"/>
                          </a:rPr>
                          <m:t>0</m:t>
                        </m:r>
                      </m:e>
                    </m:d>
                  </m:oMath>
                </a14:m>
                <a:r>
                  <a:rPr lang="en-US" altLang="zh-CN" dirty="0"/>
                  <a:t> </a:t>
                </a:r>
                <a:r>
                  <a:rPr lang="zh-CN" altLang="en-US" dirty="0" smtClean="0"/>
                  <a:t>存在</a:t>
                </a:r>
                <a:r>
                  <a:rPr lang="en-US" altLang="zh-CN" dirty="0" smtClean="0"/>
                  <a:t>.</a:t>
                </a:r>
              </a:p>
            </p:txBody>
          </p:sp>
        </mc:Choice>
        <mc:Fallback xmlns="">
          <p:sp>
            <p:nvSpPr>
              <p:cNvPr id="4" name="文本占位符 3"/>
              <p:cNvSpPr>
                <a:spLocks noGrp="1" noRot="1" noChangeAspect="1" noMove="1" noResize="1" noEditPoints="1" noAdjustHandles="1" noChangeArrowheads="1" noChangeShapeType="1" noTextEdit="1"/>
              </p:cNvSpPr>
              <p:nvPr>
                <p:ph type="body" sz="quarter" idx="10"/>
              </p:nvPr>
            </p:nvSpPr>
            <p:spPr>
              <a:blipFill>
                <a:blip r:embed="rId2"/>
                <a:stretch>
                  <a:fillRect l="-734" t="-23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7518180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文本占位符 3"/>
              <p:cNvSpPr>
                <a:spLocks noGrp="1"/>
              </p:cNvSpPr>
              <p:nvPr>
                <p:ph type="body" sz="quarter" idx="10"/>
              </p:nvPr>
            </p:nvSpPr>
            <p:spPr/>
            <p:txBody>
              <a:bodyPr>
                <a:normAutofit fontScale="92500" lnSpcReduction="20000"/>
              </a:bodyPr>
              <a:lstStyle/>
              <a:p>
                <a:r>
                  <a:rPr lang="zh-CN" altLang="en-US" dirty="0" smtClean="0">
                    <a:solidFill>
                      <a:srgbClr val="0000FF"/>
                    </a:solidFill>
                  </a:rPr>
                  <a:t>解</a:t>
                </a:r>
                <a:r>
                  <a:rPr lang="zh-CN" altLang="en-US" dirty="0" smtClean="0"/>
                  <a:t> </a:t>
                </a:r>
                <a:r>
                  <a:rPr lang="en-US" altLang="zh-CN" dirty="0" smtClean="0"/>
                  <a:t>(A)</a:t>
                </a:r>
                <a:r>
                  <a:rPr lang="zh-CN" altLang="en-US" dirty="0" smtClean="0"/>
                  <a:t> </a:t>
                </a:r>
                <a14:m>
                  <m:oMath xmlns:m="http://schemas.openxmlformats.org/officeDocument/2006/math">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0</m:t>
                        </m:r>
                      </m:e>
                    </m:d>
                    <m:r>
                      <a:rPr lang="en-US" altLang="zh-CN" b="0" i="0" smtClean="0">
                        <a:latin typeface="Cambria Math" panose="02040503050406030204" pitchFamily="18" charset="0"/>
                      </a:rPr>
                      <m:t>=</m:t>
                    </m:r>
                    <m:func>
                      <m:funcPr>
                        <m:ctrlPr>
                          <a:rPr lang="en-US" altLang="zh-CN" i="1">
                            <a:latin typeface="Cambria Math" panose="02040503050406030204" pitchFamily="18" charset="0"/>
                          </a:rPr>
                        </m:ctrlPr>
                      </m:funcPr>
                      <m:fName>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lim</m:t>
                            </m:r>
                          </m:e>
                          <m:lim>
                            <m:r>
                              <a:rPr lang="en-US" altLang="zh-CN" i="1">
                                <a:latin typeface="Cambria Math" panose="02040503050406030204" pitchFamily="18" charset="0"/>
                              </a:rPr>
                              <m:t>𝑥</m:t>
                            </m:r>
                            <m:r>
                              <a:rPr lang="en-US" altLang="zh-CN" i="1">
                                <a:latin typeface="Cambria Math" panose="02040503050406030204" pitchFamily="18" charset="0"/>
                              </a:rPr>
                              <m:t>→0 </m:t>
                            </m:r>
                          </m:lim>
                        </m:limLow>
                      </m:fName>
                      <m:e>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e>
                    </m:func>
                    <m:r>
                      <a:rPr lang="en-US" altLang="zh-CN" b="0" i="1" smtClean="0">
                        <a:latin typeface="Cambria Math" panose="02040503050406030204" pitchFamily="18" charset="0"/>
                      </a:rPr>
                      <m:t>=</m:t>
                    </m:r>
                    <m:func>
                      <m:funcPr>
                        <m:ctrlPr>
                          <a:rPr lang="en-US" altLang="zh-CN" i="1">
                            <a:latin typeface="Cambria Math" panose="02040503050406030204" pitchFamily="18" charset="0"/>
                          </a:rPr>
                        </m:ctrlPr>
                      </m:funcPr>
                      <m:fName>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lim</m:t>
                            </m:r>
                          </m:e>
                          <m:lim>
                            <m:r>
                              <a:rPr lang="en-US" altLang="zh-CN" i="1">
                                <a:latin typeface="Cambria Math" panose="02040503050406030204" pitchFamily="18" charset="0"/>
                              </a:rPr>
                              <m:t>𝑥</m:t>
                            </m:r>
                            <m:r>
                              <a:rPr lang="en-US" altLang="zh-CN" i="1">
                                <a:latin typeface="Cambria Math" panose="02040503050406030204" pitchFamily="18" charset="0"/>
                              </a:rPr>
                              <m:t>→0 </m:t>
                            </m:r>
                          </m:lim>
                        </m:limLow>
                      </m:fName>
                      <m:e>
                        <m:f>
                          <m:fPr>
                            <m:ctrlPr>
                              <a:rPr lang="en-US" altLang="zh-CN" i="1">
                                <a:latin typeface="Cambria Math" panose="02040503050406030204" pitchFamily="18" charset="0"/>
                              </a:rPr>
                            </m:ctrlPr>
                          </m:fPr>
                          <m:num>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num>
                          <m:den>
                            <m:r>
                              <a:rPr lang="en-US" altLang="zh-CN" i="1">
                                <a:latin typeface="Cambria Math" panose="02040503050406030204" pitchFamily="18" charset="0"/>
                              </a:rPr>
                              <m:t>𝑥</m:t>
                            </m:r>
                          </m:den>
                        </m:f>
                      </m:e>
                    </m:func>
                    <m:r>
                      <a:rPr lang="en-US" altLang="zh-CN" b="0" i="1" smtClean="0">
                        <a:latin typeface="Cambria Math" panose="02040503050406030204" pitchFamily="18" charset="0"/>
                      </a:rPr>
                      <m:t>⋅</m:t>
                    </m:r>
                    <m:func>
                      <m:funcPr>
                        <m:ctrlPr>
                          <a:rPr lang="en-US" altLang="zh-CN" i="1">
                            <a:latin typeface="Cambria Math" panose="02040503050406030204" pitchFamily="18" charset="0"/>
                          </a:rPr>
                        </m:ctrlPr>
                      </m:funcPr>
                      <m:fName>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lim</m:t>
                            </m:r>
                          </m:e>
                          <m:lim>
                            <m:r>
                              <a:rPr lang="en-US" altLang="zh-CN" i="1">
                                <a:latin typeface="Cambria Math" panose="02040503050406030204" pitchFamily="18" charset="0"/>
                              </a:rPr>
                              <m:t>𝑥</m:t>
                            </m:r>
                            <m:r>
                              <a:rPr lang="en-US" altLang="zh-CN" i="1">
                                <a:latin typeface="Cambria Math" panose="02040503050406030204" pitchFamily="18" charset="0"/>
                              </a:rPr>
                              <m:t>→0 </m:t>
                            </m:r>
                          </m:lim>
                        </m:limLow>
                      </m:fName>
                      <m:e>
                        <m:r>
                          <a:rPr lang="en-US" altLang="zh-CN" b="0" i="1" smtClean="0">
                            <a:latin typeface="Cambria Math" panose="02040503050406030204" pitchFamily="18" charset="0"/>
                          </a:rPr>
                          <m:t>𝑥</m:t>
                        </m:r>
                      </m:e>
                    </m:func>
                    <m:r>
                      <a:rPr lang="en-US" altLang="zh-CN" b="0" i="1" smtClean="0">
                        <a:latin typeface="Cambria Math" panose="02040503050406030204" pitchFamily="18" charset="0"/>
                      </a:rPr>
                      <m:t>=0</m:t>
                    </m:r>
                  </m:oMath>
                </a14:m>
                <a:endParaRPr lang="en-US" altLang="zh-CN" b="0" dirty="0" smtClean="0"/>
              </a:p>
              <a:p>
                <a:r>
                  <a:rPr lang="en-US" altLang="zh-CN" dirty="0" smtClean="0"/>
                  <a:t>(B) </a:t>
                </a:r>
                <a14:m>
                  <m:oMath xmlns:m="http://schemas.openxmlformats.org/officeDocument/2006/math">
                    <m:r>
                      <a:rPr lang="en-US" altLang="zh-CN" b="0" i="0" smtClean="0">
                        <a:latin typeface="Cambria Math" panose="02040503050406030204" pitchFamily="18" charset="0"/>
                      </a:rPr>
                      <m:t>2</m:t>
                    </m:r>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0</m:t>
                        </m:r>
                      </m:e>
                    </m:d>
                    <m:r>
                      <a:rPr lang="en-US" altLang="zh-CN">
                        <a:latin typeface="Cambria Math" panose="02040503050406030204" pitchFamily="18" charset="0"/>
                      </a:rPr>
                      <m:t>=</m:t>
                    </m:r>
                    <m:func>
                      <m:funcPr>
                        <m:ctrlPr>
                          <a:rPr lang="en-US" altLang="zh-CN" i="1">
                            <a:latin typeface="Cambria Math" panose="02040503050406030204" pitchFamily="18" charset="0"/>
                          </a:rPr>
                        </m:ctrlPr>
                      </m:funcPr>
                      <m:fName>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lim</m:t>
                            </m:r>
                          </m:e>
                          <m:lim>
                            <m:r>
                              <a:rPr lang="en-US" altLang="zh-CN" i="1">
                                <a:latin typeface="Cambria Math" panose="02040503050406030204" pitchFamily="18" charset="0"/>
                              </a:rPr>
                              <m:t>𝑥</m:t>
                            </m:r>
                            <m:r>
                              <a:rPr lang="en-US" altLang="zh-CN" i="1">
                                <a:latin typeface="Cambria Math" panose="02040503050406030204" pitchFamily="18" charset="0"/>
                              </a:rPr>
                              <m:t>→0 </m:t>
                            </m:r>
                          </m:lim>
                        </m:limLow>
                      </m:fName>
                      <m:e>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e>
                    </m:func>
                    <m:r>
                      <a:rPr lang="en-US" altLang="zh-CN" b="0" i="1" smtClean="0">
                        <a:latin typeface="Cambria Math" panose="02040503050406030204" pitchFamily="18" charset="0"/>
                      </a:rPr>
                      <m:t>+</m:t>
                    </m:r>
                    <m:func>
                      <m:funcPr>
                        <m:ctrlPr>
                          <a:rPr lang="en-US" altLang="zh-CN" i="1">
                            <a:latin typeface="Cambria Math" panose="02040503050406030204" pitchFamily="18" charset="0"/>
                          </a:rPr>
                        </m:ctrlPr>
                      </m:funcPr>
                      <m:fName>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lim</m:t>
                            </m:r>
                          </m:e>
                          <m:lim>
                            <m:r>
                              <a:rPr lang="en-US" altLang="zh-CN" i="1">
                                <a:latin typeface="Cambria Math" panose="02040503050406030204" pitchFamily="18" charset="0"/>
                              </a:rPr>
                              <m:t>𝑥</m:t>
                            </m:r>
                            <m:r>
                              <a:rPr lang="en-US" altLang="zh-CN" i="1">
                                <a:latin typeface="Cambria Math" panose="02040503050406030204" pitchFamily="18" charset="0"/>
                              </a:rPr>
                              <m:t>→0 </m:t>
                            </m:r>
                          </m:lim>
                        </m:limLow>
                      </m:fName>
                      <m:e>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b="0" i="1" smtClean="0">
                                <a:latin typeface="Cambria Math" panose="02040503050406030204" pitchFamily="18" charset="0"/>
                              </a:rPr>
                              <m:t>−</m:t>
                            </m:r>
                            <m:r>
                              <a:rPr lang="en-US" altLang="zh-CN" i="1">
                                <a:latin typeface="Cambria Math" panose="02040503050406030204" pitchFamily="18" charset="0"/>
                              </a:rPr>
                              <m:t>𝑥</m:t>
                            </m:r>
                          </m:e>
                        </m:d>
                      </m:e>
                    </m:func>
                    <m:r>
                      <a:rPr lang="en-US" altLang="zh-CN" i="1">
                        <a:latin typeface="Cambria Math" panose="02040503050406030204" pitchFamily="18" charset="0"/>
                      </a:rPr>
                      <m:t>=</m:t>
                    </m:r>
                    <m:func>
                      <m:funcPr>
                        <m:ctrlPr>
                          <a:rPr lang="en-US" altLang="zh-CN" i="1">
                            <a:latin typeface="Cambria Math" panose="02040503050406030204" pitchFamily="18" charset="0"/>
                          </a:rPr>
                        </m:ctrlPr>
                      </m:funcPr>
                      <m:fName>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lim</m:t>
                            </m:r>
                          </m:e>
                          <m:lim>
                            <m:r>
                              <a:rPr lang="en-US" altLang="zh-CN" i="1">
                                <a:latin typeface="Cambria Math" panose="02040503050406030204" pitchFamily="18" charset="0"/>
                              </a:rPr>
                              <m:t>𝑥</m:t>
                            </m:r>
                            <m:r>
                              <a:rPr lang="en-US" altLang="zh-CN" i="1">
                                <a:latin typeface="Cambria Math" panose="02040503050406030204" pitchFamily="18" charset="0"/>
                              </a:rPr>
                              <m:t>→0 </m:t>
                            </m:r>
                          </m:lim>
                        </m:limLow>
                      </m:fName>
                      <m:e>
                        <m:f>
                          <m:fPr>
                            <m:ctrlPr>
                              <a:rPr lang="en-US" altLang="zh-CN" i="1">
                                <a:latin typeface="Cambria Math" panose="02040503050406030204" pitchFamily="18" charset="0"/>
                              </a:rPr>
                            </m:ctrlPr>
                          </m:fPr>
                          <m:num>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r>
                              <a:rPr lang="en-US" altLang="zh-CN" i="1">
                                <a:latin typeface="Cambria Math" panose="02040503050406030204" pitchFamily="18" charset="0"/>
                              </a:rPr>
                              <m:t>+</m:t>
                            </m:r>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m:t>
                                </m:r>
                                <m:r>
                                  <a:rPr lang="en-US" altLang="zh-CN" i="1">
                                    <a:latin typeface="Cambria Math" panose="02040503050406030204" pitchFamily="18" charset="0"/>
                                  </a:rPr>
                                  <m:t>𝑥</m:t>
                                </m:r>
                              </m:e>
                            </m:d>
                          </m:num>
                          <m:den>
                            <m:r>
                              <a:rPr lang="en-US" altLang="zh-CN" i="1">
                                <a:latin typeface="Cambria Math" panose="02040503050406030204" pitchFamily="18" charset="0"/>
                              </a:rPr>
                              <m:t>𝑥</m:t>
                            </m:r>
                          </m:den>
                        </m:f>
                      </m:e>
                    </m:func>
                    <m:r>
                      <a:rPr lang="en-US" altLang="zh-CN" i="1">
                        <a:latin typeface="Cambria Math" panose="02040503050406030204" pitchFamily="18" charset="0"/>
                      </a:rPr>
                      <m:t>⋅</m:t>
                    </m:r>
                    <m:func>
                      <m:funcPr>
                        <m:ctrlPr>
                          <a:rPr lang="en-US" altLang="zh-CN" i="1">
                            <a:latin typeface="Cambria Math" panose="02040503050406030204" pitchFamily="18" charset="0"/>
                          </a:rPr>
                        </m:ctrlPr>
                      </m:funcPr>
                      <m:fName>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lim</m:t>
                            </m:r>
                          </m:e>
                          <m:lim>
                            <m:r>
                              <a:rPr lang="en-US" altLang="zh-CN" i="1">
                                <a:latin typeface="Cambria Math" panose="02040503050406030204" pitchFamily="18" charset="0"/>
                              </a:rPr>
                              <m:t>𝑥</m:t>
                            </m:r>
                            <m:r>
                              <a:rPr lang="en-US" altLang="zh-CN" i="1">
                                <a:latin typeface="Cambria Math" panose="02040503050406030204" pitchFamily="18" charset="0"/>
                              </a:rPr>
                              <m:t>→0 </m:t>
                            </m:r>
                          </m:lim>
                        </m:limLow>
                      </m:fName>
                      <m:e>
                        <m:r>
                          <a:rPr lang="en-US" altLang="zh-CN" i="1">
                            <a:latin typeface="Cambria Math" panose="02040503050406030204" pitchFamily="18" charset="0"/>
                          </a:rPr>
                          <m:t>𝑥</m:t>
                        </m:r>
                      </m:e>
                    </m:func>
                    <m:r>
                      <a:rPr lang="en-US" altLang="zh-CN" i="1">
                        <a:latin typeface="Cambria Math" panose="02040503050406030204" pitchFamily="18" charset="0"/>
                      </a:rPr>
                      <m:t>=0</m:t>
                    </m:r>
                  </m:oMath>
                </a14:m>
                <a:endParaRPr lang="en-US" altLang="zh-CN" dirty="0" smtClean="0"/>
              </a:p>
              <a:p>
                <a:r>
                  <a:rPr lang="en-US" altLang="zh-CN" dirty="0" smtClean="0"/>
                  <a:t>(C) </a:t>
                </a:r>
                <a:r>
                  <a:rPr lang="zh-CN" altLang="en-US" dirty="0" smtClean="0"/>
                  <a:t>由于 </a:t>
                </a:r>
                <a14:m>
                  <m:oMath xmlns:m="http://schemas.openxmlformats.org/officeDocument/2006/math">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0</m:t>
                        </m:r>
                      </m:e>
                    </m:d>
                    <m:r>
                      <a:rPr lang="en-US" altLang="zh-CN" b="0" i="1" smtClean="0">
                        <a:latin typeface="Cambria Math" panose="02040503050406030204" pitchFamily="18" charset="0"/>
                      </a:rPr>
                      <m:t>=0</m:t>
                    </m:r>
                  </m:oMath>
                </a14:m>
                <a:r>
                  <a:rPr lang="en-US" altLang="zh-CN" dirty="0" smtClean="0"/>
                  <a:t>, </a:t>
                </a:r>
                <a:r>
                  <a:rPr lang="zh-CN" altLang="en-US" dirty="0" smtClean="0"/>
                  <a:t>因此 </a:t>
                </a:r>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𝑓</m:t>
                        </m:r>
                      </m:e>
                      <m:sup>
                        <m:r>
                          <a:rPr lang="en-US" altLang="zh-CN" b="0" i="1" smtClean="0">
                            <a:latin typeface="Cambria Math" panose="02040503050406030204" pitchFamily="18" charset="0"/>
                          </a:rPr>
                          <m:t>′</m:t>
                        </m:r>
                      </m:sup>
                    </m:sSup>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0</m:t>
                        </m:r>
                      </m:e>
                    </m:d>
                    <m:r>
                      <a:rPr lang="en-US" altLang="zh-CN" b="0" i="1" smtClean="0">
                        <a:latin typeface="Cambria Math" panose="02040503050406030204" pitchFamily="18" charset="0"/>
                      </a:rPr>
                      <m:t>=</m:t>
                    </m:r>
                    <m:func>
                      <m:funcPr>
                        <m:ctrlPr>
                          <a:rPr lang="en-US" altLang="zh-CN" i="1">
                            <a:latin typeface="Cambria Math" panose="02040503050406030204" pitchFamily="18" charset="0"/>
                          </a:rPr>
                        </m:ctrlPr>
                      </m:funcPr>
                      <m:fName>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lim</m:t>
                            </m:r>
                          </m:e>
                          <m:lim>
                            <m:r>
                              <a:rPr lang="en-US" altLang="zh-CN" i="1">
                                <a:latin typeface="Cambria Math" panose="02040503050406030204" pitchFamily="18" charset="0"/>
                              </a:rPr>
                              <m:t>𝑥</m:t>
                            </m:r>
                            <m:r>
                              <a:rPr lang="en-US" altLang="zh-CN" i="1">
                                <a:latin typeface="Cambria Math" panose="02040503050406030204" pitchFamily="18" charset="0"/>
                              </a:rPr>
                              <m:t>→0 </m:t>
                            </m:r>
                          </m:lim>
                        </m:limLow>
                      </m:fName>
                      <m:e>
                        <m:f>
                          <m:fPr>
                            <m:ctrlPr>
                              <a:rPr lang="en-US" altLang="zh-CN" i="1">
                                <a:latin typeface="Cambria Math" panose="02040503050406030204" pitchFamily="18" charset="0"/>
                              </a:rPr>
                            </m:ctrlPr>
                          </m:fPr>
                          <m:num>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0</m:t>
                                </m:r>
                              </m:e>
                            </m:d>
                          </m:num>
                          <m:den>
                            <m:r>
                              <a:rPr lang="en-US" altLang="zh-CN" i="1">
                                <a:latin typeface="Cambria Math" panose="02040503050406030204" pitchFamily="18" charset="0"/>
                              </a:rPr>
                              <m:t>𝑥</m:t>
                            </m:r>
                            <m:r>
                              <a:rPr lang="en-US" altLang="zh-CN" b="0" i="1" smtClean="0">
                                <a:latin typeface="Cambria Math" panose="02040503050406030204" pitchFamily="18" charset="0"/>
                              </a:rPr>
                              <m:t>−0</m:t>
                            </m:r>
                          </m:den>
                        </m:f>
                      </m:e>
                    </m:func>
                    <m:r>
                      <a:rPr lang="en-US" altLang="zh-CN" b="0" i="1" smtClean="0">
                        <a:latin typeface="Cambria Math" panose="02040503050406030204" pitchFamily="18" charset="0"/>
                      </a:rPr>
                      <m:t>=</m:t>
                    </m:r>
                    <m:func>
                      <m:funcPr>
                        <m:ctrlPr>
                          <a:rPr lang="en-US" altLang="zh-CN" i="1">
                            <a:latin typeface="Cambria Math" panose="02040503050406030204" pitchFamily="18" charset="0"/>
                          </a:rPr>
                        </m:ctrlPr>
                      </m:funcPr>
                      <m:fName>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lim</m:t>
                            </m:r>
                          </m:e>
                          <m:lim>
                            <m:r>
                              <a:rPr lang="en-US" altLang="zh-CN" i="1">
                                <a:latin typeface="Cambria Math" panose="02040503050406030204" pitchFamily="18" charset="0"/>
                              </a:rPr>
                              <m:t>𝑥</m:t>
                            </m:r>
                            <m:r>
                              <a:rPr lang="en-US" altLang="zh-CN" i="1">
                                <a:latin typeface="Cambria Math" panose="02040503050406030204" pitchFamily="18" charset="0"/>
                              </a:rPr>
                              <m:t>→0 </m:t>
                            </m:r>
                          </m:lim>
                        </m:limLow>
                      </m:fName>
                      <m:e>
                        <m:f>
                          <m:fPr>
                            <m:ctrlPr>
                              <a:rPr lang="en-US" altLang="zh-CN" i="1">
                                <a:latin typeface="Cambria Math" panose="02040503050406030204" pitchFamily="18" charset="0"/>
                              </a:rPr>
                            </m:ctrlPr>
                          </m:fPr>
                          <m:num>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num>
                          <m:den>
                            <m:r>
                              <a:rPr lang="en-US" altLang="zh-CN" i="1">
                                <a:latin typeface="Cambria Math" panose="02040503050406030204" pitchFamily="18" charset="0"/>
                              </a:rPr>
                              <m:t>𝑥</m:t>
                            </m:r>
                          </m:den>
                        </m:f>
                      </m:e>
                    </m:func>
                  </m:oMath>
                </a14:m>
                <a:r>
                  <a:rPr lang="en-US" altLang="zh-CN" dirty="0" smtClean="0"/>
                  <a:t>.</a:t>
                </a:r>
              </a:p>
              <a:p>
                <a:r>
                  <a:rPr lang="en-US" altLang="zh-CN" dirty="0" smtClean="0"/>
                  <a:t>(D) </a:t>
                </a:r>
                <a:r>
                  <a:rPr lang="zh-CN" altLang="en-US" dirty="0" smtClean="0"/>
                  <a:t>例如 </a:t>
                </a:r>
                <a14:m>
                  <m:oMath xmlns:m="http://schemas.openxmlformats.org/officeDocument/2006/math">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oMath>
                </a14:m>
                <a:r>
                  <a:rPr lang="en-US" altLang="zh-CN" dirty="0" smtClean="0"/>
                  <a:t>. </a:t>
                </a:r>
                <a:r>
                  <a:rPr lang="zh-CN" altLang="en-US" dirty="0" smtClean="0"/>
                  <a:t>不过</a:t>
                </a:r>
                <a:r>
                  <a:rPr lang="en-US" altLang="zh-CN" dirty="0" smtClean="0"/>
                  <a:t>, </a:t>
                </a:r>
                <a:r>
                  <a:rPr lang="zh-CN" altLang="en-US" dirty="0" smtClean="0"/>
                  <a:t>如果 </a:t>
                </a:r>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𝑓</m:t>
                        </m:r>
                      </m:e>
                      <m:sup>
                        <m:r>
                          <a:rPr lang="en-US" altLang="zh-CN" b="0" i="1" smtClean="0">
                            <a:latin typeface="Cambria Math" panose="02040503050406030204" pitchFamily="18" charset="0"/>
                          </a:rPr>
                          <m:t>′</m:t>
                        </m:r>
                      </m:sup>
                    </m:sSup>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0</m:t>
                        </m:r>
                      </m:e>
                    </m:d>
                  </m:oMath>
                </a14:m>
                <a:r>
                  <a:rPr lang="en-US" altLang="zh-CN" dirty="0" smtClean="0"/>
                  <a:t> </a:t>
                </a:r>
                <a:r>
                  <a:rPr lang="zh-CN" altLang="en-US" dirty="0" smtClean="0"/>
                  <a:t>存在</a:t>
                </a:r>
                <a:r>
                  <a:rPr lang="en-US" altLang="zh-CN" dirty="0" smtClean="0"/>
                  <a:t>, </a:t>
                </a:r>
                <a:r>
                  <a:rPr lang="zh-CN" altLang="en-US" dirty="0" smtClean="0"/>
                  <a:t>可以知道</a:t>
                </a:r>
                <a:endParaRPr lang="en-US" altLang="zh-CN" dirty="0" smtClean="0"/>
              </a:p>
              <a:p>
                <a14:m>
                  <m:oMath xmlns:m="http://schemas.openxmlformats.org/officeDocument/2006/math">
                    <m:func>
                      <m:funcPr>
                        <m:ctrlPr>
                          <a:rPr lang="en-US" altLang="zh-CN" i="1">
                            <a:latin typeface="Cambria Math" panose="02040503050406030204" pitchFamily="18" charset="0"/>
                          </a:rPr>
                        </m:ctrlPr>
                      </m:funcPr>
                      <m:fName>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lim</m:t>
                            </m:r>
                          </m:e>
                          <m:lim>
                            <m:r>
                              <a:rPr lang="en-US" altLang="zh-CN" i="1">
                                <a:latin typeface="Cambria Math" panose="02040503050406030204" pitchFamily="18" charset="0"/>
                              </a:rPr>
                              <m:t>𝑥</m:t>
                            </m:r>
                            <m:r>
                              <a:rPr lang="en-US" altLang="zh-CN" i="1">
                                <a:latin typeface="Cambria Math" panose="02040503050406030204" pitchFamily="18" charset="0"/>
                              </a:rPr>
                              <m:t>→0 </m:t>
                            </m:r>
                          </m:lim>
                        </m:limLow>
                      </m:fName>
                      <m:e>
                        <m:f>
                          <m:fPr>
                            <m:ctrlPr>
                              <a:rPr lang="en-US" altLang="zh-CN" i="1">
                                <a:latin typeface="Cambria Math" panose="02040503050406030204" pitchFamily="18" charset="0"/>
                              </a:rPr>
                            </m:ctrlPr>
                          </m:fPr>
                          <m:num>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r>
                              <a:rPr lang="en-US" altLang="zh-CN" i="1">
                                <a:latin typeface="Cambria Math" panose="02040503050406030204" pitchFamily="18" charset="0"/>
                              </a:rPr>
                              <m:t>−</m:t>
                            </m:r>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m:t>
                                </m:r>
                                <m:r>
                                  <a:rPr lang="en-US" altLang="zh-CN" i="1">
                                    <a:latin typeface="Cambria Math" panose="02040503050406030204" pitchFamily="18" charset="0"/>
                                  </a:rPr>
                                  <m:t>𝑥</m:t>
                                </m:r>
                              </m:e>
                            </m:d>
                          </m:num>
                          <m:den>
                            <m:r>
                              <a:rPr lang="en-US" altLang="zh-CN" i="1">
                                <a:latin typeface="Cambria Math" panose="02040503050406030204" pitchFamily="18" charset="0"/>
                              </a:rPr>
                              <m:t>𝑥</m:t>
                            </m:r>
                          </m:den>
                        </m:f>
                      </m:e>
                    </m:func>
                    <m:r>
                      <a:rPr lang="en-US" altLang="zh-CN" b="0" i="0" smtClean="0">
                        <a:latin typeface="Cambria Math" panose="02040503050406030204" pitchFamily="18" charset="0"/>
                      </a:rPr>
                      <m:t>=</m:t>
                    </m:r>
                    <m:func>
                      <m:funcPr>
                        <m:ctrlPr>
                          <a:rPr lang="en-US" altLang="zh-CN" i="1">
                            <a:latin typeface="Cambria Math" panose="02040503050406030204" pitchFamily="18" charset="0"/>
                          </a:rPr>
                        </m:ctrlPr>
                      </m:funcPr>
                      <m:fName>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lim</m:t>
                            </m:r>
                          </m:e>
                          <m:lim>
                            <m:r>
                              <a:rPr lang="en-US" altLang="zh-CN" i="1">
                                <a:latin typeface="Cambria Math" panose="02040503050406030204" pitchFamily="18" charset="0"/>
                              </a:rPr>
                              <m:t>𝑥</m:t>
                            </m:r>
                            <m:r>
                              <a:rPr lang="en-US" altLang="zh-CN" i="1">
                                <a:latin typeface="Cambria Math" panose="02040503050406030204" pitchFamily="18" charset="0"/>
                              </a:rPr>
                              <m:t>→0 </m:t>
                            </m:r>
                          </m:lim>
                        </m:limLow>
                      </m:fName>
                      <m:e>
                        <m:d>
                          <m:dPr>
                            <m:begChr m:val="["/>
                            <m:endChr m:val="]"/>
                            <m:ctrlPr>
                              <a:rPr lang="en-US" altLang="zh-CN" b="0" i="1" smtClean="0">
                                <a:latin typeface="Cambria Math" panose="02040503050406030204" pitchFamily="18" charset="0"/>
                              </a:rPr>
                            </m:ctrlPr>
                          </m:dPr>
                          <m:e>
                            <m:f>
                              <m:fPr>
                                <m:ctrlPr>
                                  <a:rPr lang="en-US" altLang="zh-CN" i="1">
                                    <a:latin typeface="Cambria Math" panose="02040503050406030204" pitchFamily="18" charset="0"/>
                                  </a:rPr>
                                </m:ctrlPr>
                              </m:fPr>
                              <m:num>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r>
                                  <a:rPr lang="en-US" altLang="zh-CN" i="1">
                                    <a:latin typeface="Cambria Math" panose="02040503050406030204" pitchFamily="18" charset="0"/>
                                  </a:rPr>
                                  <m:t>−</m:t>
                                </m:r>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0</m:t>
                                    </m:r>
                                  </m:e>
                                </m:d>
                              </m:num>
                              <m:den>
                                <m:r>
                                  <a:rPr lang="en-US" altLang="zh-CN" i="1">
                                    <a:latin typeface="Cambria Math" panose="02040503050406030204" pitchFamily="18" charset="0"/>
                                  </a:rPr>
                                  <m:t>𝑥</m:t>
                                </m:r>
                                <m:r>
                                  <a:rPr lang="en-US" altLang="zh-CN" i="1">
                                    <a:latin typeface="Cambria Math" panose="02040503050406030204" pitchFamily="18" charset="0"/>
                                  </a:rPr>
                                  <m:t>−0</m:t>
                                </m:r>
                              </m:den>
                            </m:f>
                            <m:r>
                              <a:rPr lang="en-US" altLang="zh-CN" i="1">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m:t>
                                    </m:r>
                                    <m:r>
                                      <a:rPr lang="en-US" altLang="zh-CN" i="1">
                                        <a:latin typeface="Cambria Math" panose="02040503050406030204" pitchFamily="18" charset="0"/>
                                      </a:rPr>
                                      <m:t>𝑥</m:t>
                                    </m:r>
                                  </m:e>
                                </m:d>
                                <m:r>
                                  <a:rPr lang="en-US" altLang="zh-CN" i="1">
                                    <a:latin typeface="Cambria Math" panose="02040503050406030204" pitchFamily="18" charset="0"/>
                                  </a:rPr>
                                  <m:t>−</m:t>
                                </m:r>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0</m:t>
                                    </m:r>
                                  </m:e>
                                </m:d>
                              </m:num>
                              <m:den>
                                <m:r>
                                  <a:rPr lang="en-US" altLang="zh-CN" i="1">
                                    <a:latin typeface="Cambria Math" panose="02040503050406030204" pitchFamily="18" charset="0"/>
                                  </a:rPr>
                                  <m:t>−</m:t>
                                </m:r>
                                <m:r>
                                  <a:rPr lang="en-US" altLang="zh-CN" i="1">
                                    <a:latin typeface="Cambria Math" panose="02040503050406030204" pitchFamily="18" charset="0"/>
                                  </a:rPr>
                                  <m:t>𝑥</m:t>
                                </m:r>
                                <m:r>
                                  <a:rPr lang="en-US" altLang="zh-CN" i="1">
                                    <a:latin typeface="Cambria Math" panose="02040503050406030204" pitchFamily="18" charset="0"/>
                                  </a:rPr>
                                  <m:t>−0</m:t>
                                </m:r>
                              </m:den>
                            </m:f>
                          </m:e>
                        </m:d>
                      </m:e>
                    </m:func>
                    <m:r>
                      <a:rPr lang="en-US" altLang="zh-CN" i="1">
                        <a:latin typeface="Cambria Math" panose="02040503050406030204" pitchFamily="18" charset="0"/>
                      </a:rPr>
                      <m:t>=2</m:t>
                    </m:r>
                    <m:sSup>
                      <m:sSupPr>
                        <m:ctrlPr>
                          <a:rPr lang="en-US" altLang="zh-CN" i="1">
                            <a:latin typeface="Cambria Math" panose="02040503050406030204" pitchFamily="18" charset="0"/>
                          </a:rPr>
                        </m:ctrlPr>
                      </m:sSupPr>
                      <m:e>
                        <m:r>
                          <a:rPr lang="en-US" altLang="zh-CN" i="1">
                            <a:latin typeface="Cambria Math" panose="02040503050406030204" pitchFamily="18" charset="0"/>
                          </a:rPr>
                          <m:t>𝑓</m:t>
                        </m:r>
                      </m:e>
                      <m:sup>
                        <m:r>
                          <a:rPr lang="en-US" altLang="zh-CN" i="1">
                            <a:latin typeface="Cambria Math" panose="02040503050406030204" pitchFamily="18" charset="0"/>
                          </a:rPr>
                          <m:t>′</m:t>
                        </m:r>
                      </m:sup>
                    </m:sSup>
                    <m:r>
                      <a:rPr lang="en-US" altLang="zh-CN" i="1">
                        <a:latin typeface="Cambria Math" panose="02040503050406030204" pitchFamily="18" charset="0"/>
                      </a:rPr>
                      <m:t>(0)</m:t>
                    </m:r>
                  </m:oMath>
                </a14:m>
                <a:r>
                  <a:rPr lang="en-US" altLang="zh-CN" dirty="0" smtClean="0"/>
                  <a:t>.</a:t>
                </a:r>
              </a:p>
              <a:p>
                <a:r>
                  <a:rPr lang="zh-CN" altLang="en-US" dirty="0" smtClean="0"/>
                  <a:t>此时</a:t>
                </a:r>
                <a:r>
                  <a:rPr lang="en-US" altLang="zh-CN" dirty="0" smtClean="0"/>
                  <a:t>, </a:t>
                </a:r>
                <a:r>
                  <a:rPr lang="zh-CN" altLang="en-US" dirty="0" smtClean="0"/>
                  <a:t>我们可以推出 </a:t>
                </a:r>
                <a14:m>
                  <m:oMath xmlns:m="http://schemas.openxmlformats.org/officeDocument/2006/math">
                    <m:func>
                      <m:funcPr>
                        <m:ctrlPr>
                          <a:rPr lang="en-US" altLang="zh-CN" i="1">
                            <a:latin typeface="Cambria Math" panose="02040503050406030204" pitchFamily="18" charset="0"/>
                          </a:rPr>
                        </m:ctrlPr>
                      </m:funcPr>
                      <m:fName>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lim</m:t>
                            </m:r>
                          </m:e>
                          <m:lim>
                            <m:r>
                              <a:rPr lang="en-US" altLang="zh-CN" i="1">
                                <a:latin typeface="Cambria Math" panose="02040503050406030204" pitchFamily="18" charset="0"/>
                              </a:rPr>
                              <m:t>𝑥</m:t>
                            </m:r>
                            <m:r>
                              <a:rPr lang="en-US" altLang="zh-CN" i="1">
                                <a:latin typeface="Cambria Math" panose="02040503050406030204" pitchFamily="18" charset="0"/>
                              </a:rPr>
                              <m:t>→0 </m:t>
                            </m:r>
                          </m:lim>
                        </m:limLow>
                      </m:fName>
                      <m:e>
                        <m:r>
                          <a:rPr lang="en-US" altLang="zh-CN" b="0" i="1" smtClean="0">
                            <a:latin typeface="Cambria Math" panose="02040503050406030204" pitchFamily="18" charset="0"/>
                          </a:rPr>
                          <m:t>[</m:t>
                        </m:r>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m:t>
                            </m:r>
                            <m:r>
                              <a:rPr lang="en-US" altLang="zh-CN" b="0" i="1" smtClean="0">
                                <a:latin typeface="Cambria Math" panose="02040503050406030204" pitchFamily="18" charset="0"/>
                              </a:rPr>
                              <m:t>𝑥</m:t>
                            </m:r>
                          </m:e>
                        </m:d>
                        <m:r>
                          <a:rPr lang="en-US" altLang="zh-CN" b="0" i="1" smtClean="0">
                            <a:latin typeface="Cambria Math" panose="02040503050406030204" pitchFamily="18" charset="0"/>
                          </a:rPr>
                          <m:t>]</m:t>
                        </m:r>
                      </m:e>
                    </m:func>
                    <m:r>
                      <a:rPr lang="en-US" altLang="zh-CN" b="0" i="1" smtClean="0">
                        <a:latin typeface="Cambria Math" panose="02040503050406030204" pitchFamily="18" charset="0"/>
                      </a:rPr>
                      <m:t>=0</m:t>
                    </m:r>
                  </m:oMath>
                </a14:m>
                <a:r>
                  <a:rPr lang="en-US" altLang="zh-CN" dirty="0" smtClean="0"/>
                  <a:t>, </a:t>
                </a:r>
                <a:r>
                  <a:rPr lang="zh-CN" altLang="en-US" dirty="0" smtClean="0"/>
                  <a:t>但这没有用</a:t>
                </a:r>
                <a:r>
                  <a:rPr lang="en-US" altLang="zh-CN" dirty="0" smtClean="0"/>
                  <a:t>, </a:t>
                </a:r>
                <a:r>
                  <a:rPr lang="zh-CN" altLang="en-US" dirty="0" smtClean="0"/>
                  <a:t>因为左边等于 </a:t>
                </a:r>
                <a14:m>
                  <m:oMath xmlns:m="http://schemas.openxmlformats.org/officeDocument/2006/math">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0</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0</m:t>
                        </m:r>
                      </m:e>
                    </m:d>
                    <m:r>
                      <a:rPr lang="en-US" altLang="zh-CN" b="0" i="1" smtClean="0">
                        <a:latin typeface="Cambria Math" panose="02040503050406030204" pitchFamily="18" charset="0"/>
                      </a:rPr>
                      <m:t>=0</m:t>
                    </m:r>
                  </m:oMath>
                </a14:m>
                <a:r>
                  <a:rPr lang="en-US" altLang="zh-CN" dirty="0" smtClean="0"/>
                  <a:t>.</a:t>
                </a:r>
              </a:p>
              <a:p>
                <a:r>
                  <a:rPr lang="zh-CN" altLang="en-US" dirty="0" smtClean="0"/>
                  <a:t>想一想</a:t>
                </a:r>
                <a:r>
                  <a:rPr lang="en-US" altLang="zh-CN" dirty="0" smtClean="0"/>
                  <a:t>, </a:t>
                </a:r>
                <a:r>
                  <a:rPr lang="zh-CN" altLang="en-US" dirty="0" smtClean="0"/>
                  <a:t>如果是 </a:t>
                </a:r>
                <a14:m>
                  <m:oMath xmlns:m="http://schemas.openxmlformats.org/officeDocument/2006/math">
                    <m:func>
                      <m:funcPr>
                        <m:ctrlPr>
                          <a:rPr lang="en-US" altLang="zh-CN" i="1">
                            <a:latin typeface="Cambria Math" panose="02040503050406030204" pitchFamily="18" charset="0"/>
                          </a:rPr>
                        </m:ctrlPr>
                      </m:funcPr>
                      <m:fName>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lim</m:t>
                            </m:r>
                          </m:e>
                          <m:lim>
                            <m:r>
                              <a:rPr lang="en-US" altLang="zh-CN" i="1">
                                <a:latin typeface="Cambria Math" panose="02040503050406030204" pitchFamily="18" charset="0"/>
                              </a:rPr>
                              <m:t>𝑥</m:t>
                            </m:r>
                            <m:r>
                              <a:rPr lang="en-US" altLang="zh-CN" i="1">
                                <a:latin typeface="Cambria Math" panose="02040503050406030204" pitchFamily="18" charset="0"/>
                              </a:rPr>
                              <m:t>→0 </m:t>
                            </m:r>
                          </m:lim>
                        </m:limLow>
                      </m:fName>
                      <m:e>
                        <m:f>
                          <m:fPr>
                            <m:ctrlPr>
                              <a:rPr lang="en-US" altLang="zh-CN" i="1">
                                <a:latin typeface="Cambria Math" panose="02040503050406030204" pitchFamily="18" charset="0"/>
                              </a:rPr>
                            </m:ctrlPr>
                          </m:fPr>
                          <m:num>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b="0" i="1" smtClean="0">
                                    <a:latin typeface="Cambria Math" panose="02040503050406030204" pitchFamily="18" charset="0"/>
                                  </a:rPr>
                                  <m:t>2</m:t>
                                </m:r>
                                <m:r>
                                  <a:rPr lang="en-US" altLang="zh-CN" i="1">
                                    <a:latin typeface="Cambria Math" panose="02040503050406030204" pitchFamily="18" charset="0"/>
                                  </a:rPr>
                                  <m:t>𝑥</m:t>
                                </m:r>
                              </m:e>
                            </m:d>
                            <m:r>
                              <a:rPr lang="en-US" altLang="zh-CN" i="1">
                                <a:latin typeface="Cambria Math" panose="02040503050406030204" pitchFamily="18" charset="0"/>
                              </a:rPr>
                              <m:t>−</m:t>
                            </m:r>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m:t>
                                </m:r>
                                <m:r>
                                  <a:rPr lang="en-US" altLang="zh-CN" b="0" i="1" smtClean="0">
                                    <a:latin typeface="Cambria Math" panose="02040503050406030204" pitchFamily="18" charset="0"/>
                                  </a:rPr>
                                  <m:t>3</m:t>
                                </m:r>
                                <m:r>
                                  <a:rPr lang="en-US" altLang="zh-CN" i="1">
                                    <a:latin typeface="Cambria Math" panose="02040503050406030204" pitchFamily="18" charset="0"/>
                                  </a:rPr>
                                  <m:t>𝑥</m:t>
                                </m:r>
                              </m:e>
                            </m:d>
                          </m:num>
                          <m:den>
                            <m:r>
                              <a:rPr lang="en-US" altLang="zh-CN" i="1">
                                <a:latin typeface="Cambria Math" panose="02040503050406030204" pitchFamily="18" charset="0"/>
                              </a:rPr>
                              <m:t>𝑥</m:t>
                            </m:r>
                          </m:den>
                        </m:f>
                      </m:e>
                    </m:func>
                  </m:oMath>
                </a14:m>
                <a:r>
                  <a:rPr lang="en-US" altLang="zh-CN" dirty="0" smtClean="0"/>
                  <a:t> </a:t>
                </a:r>
                <a:r>
                  <a:rPr lang="zh-CN" altLang="en-US" dirty="0" smtClean="0"/>
                  <a:t>呢</a:t>
                </a:r>
                <a:r>
                  <a:rPr lang="en-US" altLang="zh-CN" dirty="0" smtClean="0"/>
                  <a:t>?</a:t>
                </a:r>
              </a:p>
            </p:txBody>
          </p:sp>
        </mc:Choice>
        <mc:Fallback xmlns="">
          <p:sp>
            <p:nvSpPr>
              <p:cNvPr id="4" name="文本占位符 3"/>
              <p:cNvSpPr>
                <a:spLocks noGrp="1" noRot="1" noChangeAspect="1" noMove="1" noResize="1" noEditPoints="1" noAdjustHandles="1" noChangeArrowheads="1" noChangeShapeType="1" noTextEdit="1"/>
              </p:cNvSpPr>
              <p:nvPr>
                <p:ph type="body" sz="quarter" idx="10"/>
              </p:nvPr>
            </p:nvSpPr>
            <p:spPr>
              <a:blipFill>
                <a:blip r:embed="rId2"/>
                <a:stretch>
                  <a:fillRect l="-62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3092030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fade">
                                      <p:cBhvr>
                                        <p:cTn id="32" dur="500"/>
                                        <p:tgtEl>
                                          <p:spTgt spid="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Effect transition="in" filter="fade">
                                      <p:cBhvr>
                                        <p:cTn id="37"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文本占位符 3"/>
              <p:cNvSpPr>
                <a:spLocks noGrp="1"/>
              </p:cNvSpPr>
              <p:nvPr>
                <p:ph type="body" sz="quarter" idx="10"/>
              </p:nvPr>
            </p:nvSpPr>
            <p:spPr/>
            <p:txBody>
              <a:bodyPr>
                <a:normAutofit fontScale="92500" lnSpcReduction="20000"/>
              </a:bodyPr>
              <a:lstStyle/>
              <a:p>
                <a:r>
                  <a:rPr lang="zh-CN" altLang="en-US" dirty="0" smtClean="0">
                    <a:solidFill>
                      <a:srgbClr val="0000FF"/>
                    </a:solidFill>
                  </a:rPr>
                  <a:t>例</a:t>
                </a:r>
                <a:r>
                  <a:rPr lang="zh-CN" altLang="en-US" dirty="0"/>
                  <a:t> 设函数 </a:t>
                </a:r>
                <a14:m>
                  <m:oMath xmlns:m="http://schemas.openxmlformats.org/officeDocument/2006/math">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oMath>
                </a14:m>
                <a:r>
                  <a:rPr lang="zh-CN" altLang="en-US" dirty="0"/>
                  <a:t> 在点 </a:t>
                </a:r>
                <a14:m>
                  <m:oMath xmlns:m="http://schemas.openxmlformats.org/officeDocument/2006/math">
                    <m:r>
                      <a:rPr lang="en-US" altLang="zh-CN" i="1" dirty="0">
                        <a:latin typeface="Cambria Math" panose="02040503050406030204" pitchFamily="18" charset="0"/>
                      </a:rPr>
                      <m:t>𝑥</m:t>
                    </m:r>
                    <m:r>
                      <a:rPr lang="en-US" altLang="zh-CN" i="1" dirty="0">
                        <a:latin typeface="Cambria Math" panose="02040503050406030204" pitchFamily="18" charset="0"/>
                      </a:rPr>
                      <m:t>=</m:t>
                    </m:r>
                    <m:r>
                      <a:rPr lang="en-US" altLang="zh-CN" i="1" dirty="0">
                        <a:latin typeface="Cambria Math" panose="02040503050406030204" pitchFamily="18" charset="0"/>
                      </a:rPr>
                      <m:t>𝑎</m:t>
                    </m:r>
                  </m:oMath>
                </a14:m>
                <a:r>
                  <a:rPr lang="en-US" altLang="zh-CN" dirty="0"/>
                  <a:t> </a:t>
                </a:r>
                <a:r>
                  <a:rPr lang="zh-CN" altLang="en-US" dirty="0"/>
                  <a:t>处可导</a:t>
                </a:r>
                <a:r>
                  <a:rPr lang="en-US" altLang="zh-CN" dirty="0"/>
                  <a:t>, </a:t>
                </a:r>
                <a:r>
                  <a:rPr lang="zh-CN" altLang="en-US" dirty="0"/>
                  <a:t>则 </a:t>
                </a:r>
                <a14:m>
                  <m:oMath xmlns:m="http://schemas.openxmlformats.org/officeDocument/2006/math">
                    <m:func>
                      <m:funcPr>
                        <m:ctrlPr>
                          <a:rPr lang="en-US" altLang="zh-CN" i="1">
                            <a:latin typeface="Cambria Math" panose="02040503050406030204" pitchFamily="18" charset="0"/>
                          </a:rPr>
                        </m:ctrlPr>
                      </m:funcPr>
                      <m:fName>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lim</m:t>
                            </m:r>
                          </m:e>
                          <m:lim>
                            <m:r>
                              <a:rPr lang="en-US" altLang="zh-CN" i="1">
                                <a:latin typeface="Cambria Math" panose="02040503050406030204" pitchFamily="18" charset="0"/>
                              </a:rPr>
                              <m:t>𝑥</m:t>
                            </m:r>
                            <m:r>
                              <a:rPr lang="en-US" altLang="zh-CN" i="1">
                                <a:latin typeface="Cambria Math" panose="02040503050406030204" pitchFamily="18" charset="0"/>
                              </a:rPr>
                              <m:t>→0</m:t>
                            </m:r>
                          </m:lim>
                        </m:limLow>
                      </m:fName>
                      <m:e>
                        <m:f>
                          <m:fPr>
                            <m:ctrlPr>
                              <a:rPr lang="en-US" altLang="zh-CN" i="1">
                                <a:latin typeface="Cambria Math" panose="02040503050406030204" pitchFamily="18" charset="0"/>
                              </a:rPr>
                            </m:ctrlPr>
                          </m:fPr>
                          <m:num>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𝑎</m:t>
                                </m:r>
                                <m:r>
                                  <a:rPr lang="en-US" altLang="zh-CN" i="1">
                                    <a:latin typeface="Cambria Math" panose="02040503050406030204" pitchFamily="18" charset="0"/>
                                  </a:rPr>
                                  <m:t>+</m:t>
                                </m:r>
                                <m:r>
                                  <a:rPr lang="en-US" altLang="zh-CN" i="1">
                                    <a:latin typeface="Cambria Math" panose="02040503050406030204" pitchFamily="18" charset="0"/>
                                  </a:rPr>
                                  <m:t>𝑥</m:t>
                                </m:r>
                              </m:e>
                            </m:d>
                            <m:r>
                              <a:rPr lang="en-US" altLang="zh-CN" i="1">
                                <a:latin typeface="Cambria Math" panose="02040503050406030204" pitchFamily="18" charset="0"/>
                              </a:rPr>
                              <m:t>−</m:t>
                            </m:r>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𝑎</m:t>
                                </m:r>
                                <m:r>
                                  <a:rPr lang="en-US" altLang="zh-CN" i="1">
                                    <a:latin typeface="Cambria Math" panose="02040503050406030204" pitchFamily="18" charset="0"/>
                                  </a:rPr>
                                  <m:t>−</m:t>
                                </m:r>
                                <m:r>
                                  <a:rPr lang="en-US" altLang="zh-CN" i="1">
                                    <a:latin typeface="Cambria Math" panose="02040503050406030204" pitchFamily="18" charset="0"/>
                                  </a:rPr>
                                  <m:t>𝑥</m:t>
                                </m:r>
                              </m:e>
                            </m:d>
                          </m:num>
                          <m:den>
                            <m:r>
                              <a:rPr lang="en-US" altLang="zh-CN" i="1">
                                <a:latin typeface="Cambria Math" panose="02040503050406030204" pitchFamily="18" charset="0"/>
                              </a:rPr>
                              <m:t>𝑥</m:t>
                            </m:r>
                          </m:den>
                        </m:f>
                      </m:e>
                    </m:func>
                    <m:r>
                      <a:rPr lang="en-US" altLang="zh-CN" i="1">
                        <a:latin typeface="Cambria Math" panose="02040503050406030204" pitchFamily="18" charset="0"/>
                      </a:rPr>
                      <m:t>=</m:t>
                    </m:r>
                  </m:oMath>
                </a14:m>
                <a:r>
                  <a:rPr lang="en-US" altLang="zh-CN" dirty="0"/>
                  <a:t>(    ).</a:t>
                </a:r>
              </a:p>
              <a:p>
                <a:r>
                  <a:rPr lang="en-US" altLang="zh-CN" dirty="0"/>
                  <a:t>(A) </a:t>
                </a:r>
                <a14:m>
                  <m:oMath xmlns:m="http://schemas.openxmlformats.org/officeDocument/2006/math">
                    <m:sSup>
                      <m:sSupPr>
                        <m:ctrlPr>
                          <a:rPr lang="en-US" altLang="zh-CN" i="1">
                            <a:latin typeface="Cambria Math" panose="02040503050406030204" pitchFamily="18" charset="0"/>
                          </a:rPr>
                        </m:ctrlPr>
                      </m:sSupPr>
                      <m:e>
                        <m:r>
                          <a:rPr lang="en-US" altLang="zh-CN" i="1">
                            <a:latin typeface="Cambria Math" panose="02040503050406030204" pitchFamily="18" charset="0"/>
                          </a:rPr>
                          <m:t>𝑓</m:t>
                        </m:r>
                      </m:e>
                      <m:sup>
                        <m:r>
                          <a:rPr lang="en-US" altLang="zh-CN" i="1">
                            <a:latin typeface="Cambria Math" panose="02040503050406030204" pitchFamily="18" charset="0"/>
                          </a:rPr>
                          <m:t>′</m:t>
                        </m:r>
                      </m:sup>
                    </m:sSup>
                    <m:d>
                      <m:dPr>
                        <m:ctrlPr>
                          <a:rPr lang="en-US" altLang="zh-CN" i="1">
                            <a:latin typeface="Cambria Math" panose="02040503050406030204" pitchFamily="18" charset="0"/>
                          </a:rPr>
                        </m:ctrlPr>
                      </m:dPr>
                      <m:e>
                        <m:r>
                          <a:rPr lang="en-US" altLang="zh-CN" i="1">
                            <a:latin typeface="Cambria Math" panose="02040503050406030204" pitchFamily="18" charset="0"/>
                          </a:rPr>
                          <m:t>𝑎</m:t>
                        </m:r>
                      </m:e>
                    </m:d>
                  </m:oMath>
                </a14:m>
                <a:r>
                  <a:rPr lang="en-US" altLang="zh-CN" dirty="0"/>
                  <a:t>     (B) </a:t>
                </a:r>
                <a14:m>
                  <m:oMath xmlns:m="http://schemas.openxmlformats.org/officeDocument/2006/math">
                    <m:r>
                      <a:rPr lang="en-US" altLang="zh-CN" i="1">
                        <a:latin typeface="Cambria Math" panose="02040503050406030204" pitchFamily="18" charset="0"/>
                      </a:rPr>
                      <m:t>2</m:t>
                    </m:r>
                    <m:sSup>
                      <m:sSupPr>
                        <m:ctrlPr>
                          <a:rPr lang="en-US" altLang="zh-CN" i="1">
                            <a:latin typeface="Cambria Math" panose="02040503050406030204" pitchFamily="18" charset="0"/>
                          </a:rPr>
                        </m:ctrlPr>
                      </m:sSupPr>
                      <m:e>
                        <m:r>
                          <a:rPr lang="en-US" altLang="zh-CN" i="1">
                            <a:latin typeface="Cambria Math" panose="02040503050406030204" pitchFamily="18" charset="0"/>
                          </a:rPr>
                          <m:t>𝑓</m:t>
                        </m:r>
                      </m:e>
                      <m:sup>
                        <m:r>
                          <a:rPr lang="en-US" altLang="zh-CN" i="1">
                            <a:latin typeface="Cambria Math" panose="02040503050406030204" pitchFamily="18" charset="0"/>
                          </a:rPr>
                          <m:t>′</m:t>
                        </m:r>
                      </m:sup>
                    </m:sSup>
                    <m:d>
                      <m:dPr>
                        <m:ctrlPr>
                          <a:rPr lang="en-US" altLang="zh-CN" i="1">
                            <a:latin typeface="Cambria Math" panose="02040503050406030204" pitchFamily="18" charset="0"/>
                          </a:rPr>
                        </m:ctrlPr>
                      </m:dPr>
                      <m:e>
                        <m:r>
                          <a:rPr lang="en-US" altLang="zh-CN" i="1">
                            <a:latin typeface="Cambria Math" panose="02040503050406030204" pitchFamily="18" charset="0"/>
                          </a:rPr>
                          <m:t>𝑎</m:t>
                        </m:r>
                      </m:e>
                    </m:d>
                  </m:oMath>
                </a14:m>
                <a:r>
                  <a:rPr lang="en-US" altLang="zh-CN" dirty="0"/>
                  <a:t>     (C) </a:t>
                </a:r>
                <a14:m>
                  <m:oMath xmlns:m="http://schemas.openxmlformats.org/officeDocument/2006/math">
                    <m:r>
                      <a:rPr lang="en-US" altLang="zh-CN" i="1">
                        <a:latin typeface="Cambria Math" panose="02040503050406030204" pitchFamily="18" charset="0"/>
                      </a:rPr>
                      <m:t>0</m:t>
                    </m:r>
                  </m:oMath>
                </a14:m>
                <a:r>
                  <a:rPr lang="en-US" altLang="zh-CN" dirty="0"/>
                  <a:t>     (D) </a:t>
                </a:r>
                <a14:m>
                  <m:oMath xmlns:m="http://schemas.openxmlformats.org/officeDocument/2006/math">
                    <m:sSup>
                      <m:sSupPr>
                        <m:ctrlPr>
                          <a:rPr lang="en-US" altLang="zh-CN" i="1">
                            <a:latin typeface="Cambria Math" panose="02040503050406030204" pitchFamily="18" charset="0"/>
                          </a:rPr>
                        </m:ctrlPr>
                      </m:sSupPr>
                      <m:e>
                        <m:r>
                          <a:rPr lang="en-US" altLang="zh-CN" i="1">
                            <a:latin typeface="Cambria Math" panose="02040503050406030204" pitchFamily="18" charset="0"/>
                          </a:rPr>
                          <m:t>𝑓</m:t>
                        </m:r>
                      </m:e>
                      <m:sup>
                        <m:r>
                          <a:rPr lang="en-US" altLang="zh-CN" i="1">
                            <a:latin typeface="Cambria Math" panose="02040503050406030204" pitchFamily="18" charset="0"/>
                          </a:rPr>
                          <m:t>′</m:t>
                        </m:r>
                      </m:sup>
                    </m:sSup>
                    <m:d>
                      <m:dPr>
                        <m:ctrlPr>
                          <a:rPr lang="en-US" altLang="zh-CN" i="1">
                            <a:latin typeface="Cambria Math" panose="02040503050406030204" pitchFamily="18" charset="0"/>
                          </a:rPr>
                        </m:ctrlPr>
                      </m:dPr>
                      <m:e>
                        <m:r>
                          <a:rPr lang="en-US" altLang="zh-CN" i="1">
                            <a:latin typeface="Cambria Math" panose="02040503050406030204" pitchFamily="18" charset="0"/>
                          </a:rPr>
                          <m:t>2</m:t>
                        </m:r>
                        <m:r>
                          <a:rPr lang="en-US" altLang="zh-CN" i="1">
                            <a:latin typeface="Cambria Math" panose="02040503050406030204" pitchFamily="18" charset="0"/>
                          </a:rPr>
                          <m:t>𝑎</m:t>
                        </m:r>
                      </m:e>
                    </m:d>
                  </m:oMath>
                </a14:m>
                <a:endParaRPr lang="en-US" altLang="zh-CN" dirty="0" smtClean="0">
                  <a:solidFill>
                    <a:srgbClr val="0000FF"/>
                  </a:solidFill>
                </a:endParaRPr>
              </a:p>
              <a:p>
                <a:r>
                  <a:rPr lang="zh-CN" altLang="en-US" dirty="0" smtClean="0">
                    <a:solidFill>
                      <a:srgbClr val="0000FF"/>
                    </a:solidFill>
                  </a:rPr>
                  <a:t>解</a:t>
                </a:r>
                <a:r>
                  <a:rPr lang="zh-CN" altLang="en-US" dirty="0" smtClean="0"/>
                  <a:t> 由于 </a:t>
                </a:r>
                <a14:m>
                  <m:oMath xmlns:m="http://schemas.openxmlformats.org/officeDocument/2006/math">
                    <m:sSup>
                      <m:sSupPr>
                        <m:ctrlPr>
                          <a:rPr lang="en-US" altLang="zh-CN" i="1">
                            <a:latin typeface="Cambria Math" panose="02040503050406030204" pitchFamily="18" charset="0"/>
                          </a:rPr>
                        </m:ctrlPr>
                      </m:sSupPr>
                      <m:e>
                        <m:r>
                          <a:rPr lang="en-US" altLang="zh-CN" i="1">
                            <a:latin typeface="Cambria Math" panose="02040503050406030204" pitchFamily="18" charset="0"/>
                          </a:rPr>
                          <m:t>𝑓</m:t>
                        </m:r>
                      </m:e>
                      <m:sup>
                        <m:r>
                          <a:rPr lang="en-US" altLang="zh-CN" i="1">
                            <a:latin typeface="Cambria Math" panose="02040503050406030204" pitchFamily="18" charset="0"/>
                          </a:rPr>
                          <m:t>′</m:t>
                        </m:r>
                      </m:sup>
                    </m:sSup>
                    <m:d>
                      <m:dPr>
                        <m:ctrlPr>
                          <a:rPr lang="en-US" altLang="zh-CN" i="1">
                            <a:latin typeface="Cambria Math" panose="02040503050406030204" pitchFamily="18" charset="0"/>
                          </a:rPr>
                        </m:ctrlPr>
                      </m:dPr>
                      <m:e>
                        <m:r>
                          <a:rPr lang="en-US" altLang="zh-CN" i="1">
                            <a:latin typeface="Cambria Math" panose="02040503050406030204" pitchFamily="18" charset="0"/>
                          </a:rPr>
                          <m:t>𝑎</m:t>
                        </m:r>
                      </m:e>
                    </m:d>
                    <m:r>
                      <a:rPr lang="en-US" altLang="zh-CN" i="1" smtClean="0">
                        <a:latin typeface="Cambria Math" panose="02040503050406030204" pitchFamily="18" charset="0"/>
                      </a:rPr>
                      <m:t>=</m:t>
                    </m:r>
                    <m:func>
                      <m:funcPr>
                        <m:ctrlPr>
                          <a:rPr lang="en-US" altLang="zh-CN" i="1">
                            <a:latin typeface="Cambria Math" panose="02040503050406030204" pitchFamily="18" charset="0"/>
                          </a:rPr>
                        </m:ctrlPr>
                      </m:funcPr>
                      <m:fName>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lim</m:t>
                            </m:r>
                          </m:e>
                          <m:lim>
                            <m:r>
                              <a:rPr lang="en-US" altLang="zh-CN" i="1">
                                <a:latin typeface="Cambria Math" panose="02040503050406030204" pitchFamily="18" charset="0"/>
                              </a:rPr>
                              <m:t>𝑥</m:t>
                            </m:r>
                            <m:r>
                              <a:rPr lang="en-US" altLang="zh-CN" i="1">
                                <a:latin typeface="Cambria Math" panose="02040503050406030204" pitchFamily="18" charset="0"/>
                              </a:rPr>
                              <m:t>→0</m:t>
                            </m:r>
                          </m:lim>
                        </m:limLow>
                      </m:fName>
                      <m:e>
                        <m:f>
                          <m:fPr>
                            <m:ctrlPr>
                              <a:rPr lang="en-US" altLang="zh-CN" i="1">
                                <a:latin typeface="Cambria Math" panose="02040503050406030204" pitchFamily="18" charset="0"/>
                              </a:rPr>
                            </m:ctrlPr>
                          </m:fPr>
                          <m:num>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𝑎</m:t>
                                </m:r>
                                <m:r>
                                  <a:rPr lang="en-US" altLang="zh-CN" i="1">
                                    <a:latin typeface="Cambria Math" panose="02040503050406030204" pitchFamily="18" charset="0"/>
                                  </a:rPr>
                                  <m:t>+</m:t>
                                </m:r>
                                <m:r>
                                  <a:rPr lang="en-US" altLang="zh-CN" i="1">
                                    <a:latin typeface="Cambria Math" panose="02040503050406030204" pitchFamily="18" charset="0"/>
                                  </a:rPr>
                                  <m:t>𝑥</m:t>
                                </m:r>
                              </m:e>
                            </m:d>
                            <m:r>
                              <a:rPr lang="en-US" altLang="zh-CN" i="1">
                                <a:latin typeface="Cambria Math" panose="02040503050406030204" pitchFamily="18" charset="0"/>
                              </a:rPr>
                              <m:t>−</m:t>
                            </m:r>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𝑎</m:t>
                                </m:r>
                              </m:e>
                            </m:d>
                          </m:num>
                          <m:den>
                            <m:r>
                              <a:rPr lang="en-US" altLang="zh-CN" i="1">
                                <a:latin typeface="Cambria Math" panose="02040503050406030204" pitchFamily="18" charset="0"/>
                              </a:rPr>
                              <m:t>𝑥</m:t>
                            </m:r>
                          </m:den>
                        </m:f>
                      </m:e>
                    </m:func>
                  </m:oMath>
                </a14:m>
                <a:r>
                  <a:rPr lang="en-US" altLang="zh-CN" dirty="0" smtClean="0"/>
                  <a:t>, </a:t>
                </a:r>
                <a:r>
                  <a:rPr lang="zh-CN" altLang="en-US" dirty="0" smtClean="0"/>
                  <a:t>因此</a:t>
                </a:r>
                <a:endParaRPr lang="en-US" altLang="zh-CN" dirty="0" smtClean="0"/>
              </a:p>
              <a:p>
                <a:pPr marL="0" indent="0">
                  <a:buNone/>
                </a:pPr>
                <a14:m>
                  <m:oMathPara xmlns:m="http://schemas.openxmlformats.org/officeDocument/2006/math">
                    <m:oMathParaPr>
                      <m:jc m:val="centerGroup"/>
                    </m:oMathParaPr>
                    <m:oMath xmlns:m="http://schemas.openxmlformats.org/officeDocument/2006/math">
                      <m:sSup>
                        <m:sSupPr>
                          <m:ctrlPr>
                            <a:rPr lang="en-US" altLang="zh-CN" i="1">
                              <a:latin typeface="Cambria Math" panose="02040503050406030204" pitchFamily="18" charset="0"/>
                            </a:rPr>
                          </m:ctrlPr>
                        </m:sSupPr>
                        <m:e>
                          <m:r>
                            <a:rPr lang="en-US" altLang="zh-CN" i="1">
                              <a:latin typeface="Cambria Math" panose="02040503050406030204" pitchFamily="18" charset="0"/>
                            </a:rPr>
                            <m:t>𝑓</m:t>
                          </m:r>
                        </m:e>
                        <m:sup>
                          <m:r>
                            <a:rPr lang="en-US" altLang="zh-CN" i="1">
                              <a:latin typeface="Cambria Math" panose="02040503050406030204" pitchFamily="18" charset="0"/>
                            </a:rPr>
                            <m:t>′</m:t>
                          </m:r>
                        </m:sup>
                      </m:sSup>
                      <m:d>
                        <m:dPr>
                          <m:ctrlPr>
                            <a:rPr lang="en-US" altLang="zh-CN" i="1">
                              <a:latin typeface="Cambria Math" panose="02040503050406030204" pitchFamily="18" charset="0"/>
                            </a:rPr>
                          </m:ctrlPr>
                        </m:dPr>
                        <m:e>
                          <m:r>
                            <a:rPr lang="en-US" altLang="zh-CN" i="1">
                              <a:latin typeface="Cambria Math" panose="02040503050406030204" pitchFamily="18" charset="0"/>
                            </a:rPr>
                            <m:t>𝑎</m:t>
                          </m:r>
                        </m:e>
                      </m:d>
                      <m:r>
                        <a:rPr lang="en-US" altLang="zh-CN" i="1">
                          <a:latin typeface="Cambria Math" panose="02040503050406030204" pitchFamily="18" charset="0"/>
                        </a:rPr>
                        <m:t>=</m:t>
                      </m:r>
                      <m:func>
                        <m:funcPr>
                          <m:ctrlPr>
                            <a:rPr lang="en-US" altLang="zh-CN" i="1">
                              <a:latin typeface="Cambria Math" panose="02040503050406030204" pitchFamily="18" charset="0"/>
                            </a:rPr>
                          </m:ctrlPr>
                        </m:funcPr>
                        <m:fName>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lim</m:t>
                              </m:r>
                            </m:e>
                            <m:lim>
                              <m:r>
                                <a:rPr lang="en-US" altLang="zh-CN" b="0" i="1" smtClean="0">
                                  <a:latin typeface="Cambria Math" panose="02040503050406030204" pitchFamily="18" charset="0"/>
                                </a:rPr>
                                <m:t>−</m:t>
                              </m:r>
                              <m:r>
                                <a:rPr lang="en-US" altLang="zh-CN" i="1">
                                  <a:latin typeface="Cambria Math" panose="02040503050406030204" pitchFamily="18" charset="0"/>
                                </a:rPr>
                                <m:t>𝑥</m:t>
                              </m:r>
                              <m:r>
                                <a:rPr lang="en-US" altLang="zh-CN" i="1">
                                  <a:latin typeface="Cambria Math" panose="02040503050406030204" pitchFamily="18" charset="0"/>
                                </a:rPr>
                                <m:t>→0</m:t>
                              </m:r>
                            </m:lim>
                          </m:limLow>
                        </m:fName>
                        <m:e>
                          <m:f>
                            <m:fPr>
                              <m:ctrlPr>
                                <a:rPr lang="en-US" altLang="zh-CN" i="1">
                                  <a:latin typeface="Cambria Math" panose="02040503050406030204" pitchFamily="18" charset="0"/>
                                </a:rPr>
                              </m:ctrlPr>
                            </m:fPr>
                            <m:num>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𝑎</m:t>
                                  </m:r>
                                  <m:r>
                                    <a:rPr lang="en-US" altLang="zh-CN" b="0" i="1" smtClean="0">
                                      <a:latin typeface="Cambria Math" panose="02040503050406030204" pitchFamily="18" charset="0"/>
                                    </a:rPr>
                                    <m:t>−</m:t>
                                  </m:r>
                                  <m:r>
                                    <a:rPr lang="en-US" altLang="zh-CN" i="1">
                                      <a:latin typeface="Cambria Math" panose="02040503050406030204" pitchFamily="18" charset="0"/>
                                    </a:rPr>
                                    <m:t>𝑥</m:t>
                                  </m:r>
                                </m:e>
                              </m:d>
                              <m:r>
                                <a:rPr lang="en-US" altLang="zh-CN" i="1">
                                  <a:latin typeface="Cambria Math" panose="02040503050406030204" pitchFamily="18" charset="0"/>
                                </a:rPr>
                                <m:t>−</m:t>
                              </m:r>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𝑎</m:t>
                                  </m:r>
                                </m:e>
                              </m:d>
                            </m:num>
                            <m:den>
                              <m:r>
                                <a:rPr lang="en-US" altLang="zh-CN" b="0" i="1" smtClean="0">
                                  <a:latin typeface="Cambria Math" panose="02040503050406030204" pitchFamily="18" charset="0"/>
                                </a:rPr>
                                <m:t>−</m:t>
                              </m:r>
                              <m:r>
                                <a:rPr lang="en-US" altLang="zh-CN" i="1">
                                  <a:latin typeface="Cambria Math" panose="02040503050406030204" pitchFamily="18" charset="0"/>
                                </a:rPr>
                                <m:t>𝑥</m:t>
                              </m:r>
                            </m:den>
                          </m:f>
                        </m:e>
                      </m:func>
                      <m:r>
                        <a:rPr lang="en-US" altLang="zh-CN" i="1">
                          <a:latin typeface="Cambria Math" panose="02040503050406030204" pitchFamily="18" charset="0"/>
                        </a:rPr>
                        <m:t>=</m:t>
                      </m:r>
                      <m:r>
                        <a:rPr lang="en-US" altLang="zh-CN" b="0" i="1" smtClean="0">
                          <a:latin typeface="Cambria Math" panose="02040503050406030204" pitchFamily="18" charset="0"/>
                        </a:rPr>
                        <m:t>−</m:t>
                      </m:r>
                      <m:func>
                        <m:funcPr>
                          <m:ctrlPr>
                            <a:rPr lang="en-US" altLang="zh-CN" i="1">
                              <a:latin typeface="Cambria Math" panose="02040503050406030204" pitchFamily="18" charset="0"/>
                            </a:rPr>
                          </m:ctrlPr>
                        </m:funcPr>
                        <m:fName>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lim</m:t>
                              </m:r>
                            </m:e>
                            <m:lim>
                              <m:r>
                                <a:rPr lang="en-US" altLang="zh-CN" i="1">
                                  <a:latin typeface="Cambria Math" panose="02040503050406030204" pitchFamily="18" charset="0"/>
                                </a:rPr>
                                <m:t>𝑥</m:t>
                              </m:r>
                              <m:r>
                                <a:rPr lang="en-US" altLang="zh-CN" i="1">
                                  <a:latin typeface="Cambria Math" panose="02040503050406030204" pitchFamily="18" charset="0"/>
                                </a:rPr>
                                <m:t>→0</m:t>
                              </m:r>
                            </m:lim>
                          </m:limLow>
                        </m:fName>
                        <m:e>
                          <m:f>
                            <m:fPr>
                              <m:ctrlPr>
                                <a:rPr lang="en-US" altLang="zh-CN" i="1">
                                  <a:latin typeface="Cambria Math" panose="02040503050406030204" pitchFamily="18" charset="0"/>
                                </a:rPr>
                              </m:ctrlPr>
                            </m:fPr>
                            <m:num>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𝑎</m:t>
                                  </m:r>
                                  <m:r>
                                    <a:rPr lang="en-US" altLang="zh-CN" i="1">
                                      <a:latin typeface="Cambria Math" panose="02040503050406030204" pitchFamily="18" charset="0"/>
                                    </a:rPr>
                                    <m:t>−</m:t>
                                  </m:r>
                                  <m:r>
                                    <a:rPr lang="en-US" altLang="zh-CN" i="1">
                                      <a:latin typeface="Cambria Math" panose="02040503050406030204" pitchFamily="18" charset="0"/>
                                    </a:rPr>
                                    <m:t>𝑥</m:t>
                                  </m:r>
                                </m:e>
                              </m:d>
                              <m:r>
                                <a:rPr lang="en-US" altLang="zh-CN" i="1">
                                  <a:latin typeface="Cambria Math" panose="02040503050406030204" pitchFamily="18" charset="0"/>
                                </a:rPr>
                                <m:t>−</m:t>
                              </m:r>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𝑎</m:t>
                                  </m:r>
                                </m:e>
                              </m:d>
                            </m:num>
                            <m:den>
                              <m:r>
                                <a:rPr lang="en-US" altLang="zh-CN" i="1">
                                  <a:latin typeface="Cambria Math" panose="02040503050406030204" pitchFamily="18" charset="0"/>
                                </a:rPr>
                                <m:t>𝑥</m:t>
                              </m:r>
                            </m:den>
                          </m:f>
                        </m:e>
                      </m:func>
                      <m:r>
                        <a:rPr lang="en-US" altLang="zh-CN" i="1">
                          <a:latin typeface="Cambria Math" panose="02040503050406030204" pitchFamily="18" charset="0"/>
                        </a:rPr>
                        <m:t>,</m:t>
                      </m:r>
                    </m:oMath>
                  </m:oMathPara>
                </a14:m>
                <a:endParaRPr lang="en-US" altLang="zh-CN" i="1" dirty="0" smtClean="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func>
                        <m:funcPr>
                          <m:ctrlPr>
                            <a:rPr lang="en-US" altLang="zh-CN" i="1">
                              <a:latin typeface="Cambria Math" panose="02040503050406030204" pitchFamily="18" charset="0"/>
                            </a:rPr>
                          </m:ctrlPr>
                        </m:funcPr>
                        <m:fName>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lim</m:t>
                              </m:r>
                            </m:e>
                            <m:lim>
                              <m:r>
                                <a:rPr lang="en-US" altLang="zh-CN" i="1">
                                  <a:latin typeface="Cambria Math" panose="02040503050406030204" pitchFamily="18" charset="0"/>
                                </a:rPr>
                                <m:t>𝑥</m:t>
                              </m:r>
                              <m:r>
                                <a:rPr lang="en-US" altLang="zh-CN" i="1">
                                  <a:latin typeface="Cambria Math" panose="02040503050406030204" pitchFamily="18" charset="0"/>
                                </a:rPr>
                                <m:t>→0</m:t>
                              </m:r>
                            </m:lim>
                          </m:limLow>
                        </m:fName>
                        <m:e>
                          <m:f>
                            <m:fPr>
                              <m:ctrlPr>
                                <a:rPr lang="en-US" altLang="zh-CN" i="1">
                                  <a:latin typeface="Cambria Math" panose="02040503050406030204" pitchFamily="18" charset="0"/>
                                </a:rPr>
                              </m:ctrlPr>
                            </m:fPr>
                            <m:num>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𝑎</m:t>
                                  </m:r>
                                  <m:r>
                                    <a:rPr lang="en-US" altLang="zh-CN" i="1">
                                      <a:latin typeface="Cambria Math" panose="02040503050406030204" pitchFamily="18" charset="0"/>
                                    </a:rPr>
                                    <m:t>+</m:t>
                                  </m:r>
                                  <m:r>
                                    <a:rPr lang="en-US" altLang="zh-CN" i="1">
                                      <a:latin typeface="Cambria Math" panose="02040503050406030204" pitchFamily="18" charset="0"/>
                                    </a:rPr>
                                    <m:t>𝑥</m:t>
                                  </m:r>
                                </m:e>
                              </m:d>
                              <m:r>
                                <a:rPr lang="en-US" altLang="zh-CN" i="1">
                                  <a:latin typeface="Cambria Math" panose="02040503050406030204" pitchFamily="18" charset="0"/>
                                </a:rPr>
                                <m:t>−</m:t>
                              </m:r>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𝑎</m:t>
                                  </m:r>
                                  <m:r>
                                    <a:rPr lang="en-US" altLang="zh-CN" i="1">
                                      <a:latin typeface="Cambria Math" panose="02040503050406030204" pitchFamily="18" charset="0"/>
                                    </a:rPr>
                                    <m:t>−</m:t>
                                  </m:r>
                                  <m:r>
                                    <a:rPr lang="en-US" altLang="zh-CN" i="1">
                                      <a:latin typeface="Cambria Math" panose="02040503050406030204" pitchFamily="18" charset="0"/>
                                    </a:rPr>
                                    <m:t>𝑥</m:t>
                                  </m:r>
                                </m:e>
                              </m:d>
                            </m:num>
                            <m:den>
                              <m:r>
                                <a:rPr lang="en-US" altLang="zh-CN" i="1">
                                  <a:latin typeface="Cambria Math" panose="02040503050406030204" pitchFamily="18" charset="0"/>
                                </a:rPr>
                                <m:t>𝑥</m:t>
                              </m:r>
                            </m:den>
                          </m:f>
                        </m:e>
                      </m:func>
                      <m:r>
                        <m:rPr>
                          <m:aln/>
                        </m:rPr>
                        <a:rPr lang="en-US" altLang="zh-CN" b="0" i="1" smtClean="0">
                          <a:latin typeface="Cambria Math" panose="02040503050406030204" pitchFamily="18" charset="0"/>
                        </a:rPr>
                        <m:t>=</m:t>
                      </m:r>
                      <m:func>
                        <m:funcPr>
                          <m:ctrlPr>
                            <a:rPr lang="en-US" altLang="zh-CN" i="1">
                              <a:latin typeface="Cambria Math" panose="02040503050406030204" pitchFamily="18" charset="0"/>
                            </a:rPr>
                          </m:ctrlPr>
                        </m:funcPr>
                        <m:fName>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lim</m:t>
                              </m:r>
                            </m:e>
                            <m:lim>
                              <m:r>
                                <a:rPr lang="en-US" altLang="zh-CN" i="1">
                                  <a:latin typeface="Cambria Math" panose="02040503050406030204" pitchFamily="18" charset="0"/>
                                </a:rPr>
                                <m:t>𝑥</m:t>
                              </m:r>
                              <m:r>
                                <a:rPr lang="en-US" altLang="zh-CN" i="1">
                                  <a:latin typeface="Cambria Math" panose="02040503050406030204" pitchFamily="18" charset="0"/>
                                </a:rPr>
                                <m:t>→0</m:t>
                              </m:r>
                            </m:lim>
                          </m:limLow>
                        </m:fName>
                        <m:e>
                          <m:f>
                            <m:fPr>
                              <m:ctrlPr>
                                <a:rPr lang="en-US" altLang="zh-CN" i="1">
                                  <a:latin typeface="Cambria Math" panose="02040503050406030204" pitchFamily="18" charset="0"/>
                                </a:rPr>
                              </m:ctrlPr>
                            </m:fPr>
                            <m:num>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𝑎</m:t>
                                      </m:r>
                                      <m:r>
                                        <a:rPr lang="en-US" altLang="zh-CN" i="1">
                                          <a:latin typeface="Cambria Math" panose="02040503050406030204" pitchFamily="18" charset="0"/>
                                        </a:rPr>
                                        <m:t>+</m:t>
                                      </m:r>
                                      <m:r>
                                        <a:rPr lang="en-US" altLang="zh-CN" i="1">
                                          <a:latin typeface="Cambria Math" panose="02040503050406030204" pitchFamily="18" charset="0"/>
                                        </a:rPr>
                                        <m:t>𝑥</m:t>
                                      </m:r>
                                    </m:e>
                                  </m:d>
                                  <m:r>
                                    <a:rPr lang="en-US" altLang="zh-CN" i="1">
                                      <a:latin typeface="Cambria Math" panose="02040503050406030204" pitchFamily="18" charset="0"/>
                                    </a:rPr>
                                    <m:t>−</m:t>
                                  </m:r>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𝑎</m:t>
                                      </m:r>
                                    </m:e>
                                  </m:d>
                                </m:e>
                              </m:d>
                              <m:r>
                                <a:rPr lang="en-US" altLang="zh-CN" b="0" i="1" smtClean="0">
                                  <a:latin typeface="Cambria Math" panose="02040503050406030204" pitchFamily="18" charset="0"/>
                                </a:rPr>
                                <m:t>−</m:t>
                              </m:r>
                              <m:d>
                                <m:dPr>
                                  <m:begChr m:val="["/>
                                  <m:endChr m:val="]"/>
                                  <m:ctrlPr>
                                    <a:rPr lang="en-US" altLang="zh-CN" b="0" i="1" smtClean="0">
                                      <a:latin typeface="Cambria Math" panose="02040503050406030204" pitchFamily="18" charset="0"/>
                                    </a:rPr>
                                  </m:ctrlPr>
                                </m:dPr>
                                <m:e>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𝑎</m:t>
                                      </m:r>
                                      <m:r>
                                        <a:rPr lang="en-US" altLang="zh-CN" b="0" i="1" smtClean="0">
                                          <a:latin typeface="Cambria Math" panose="02040503050406030204" pitchFamily="18" charset="0"/>
                                        </a:rPr>
                                        <m:t>−</m:t>
                                      </m:r>
                                      <m:r>
                                        <a:rPr lang="en-US" altLang="zh-CN" b="0" i="1" smtClean="0">
                                          <a:latin typeface="Cambria Math" panose="02040503050406030204" pitchFamily="18" charset="0"/>
                                        </a:rPr>
                                        <m:t>𝑥</m:t>
                                      </m:r>
                                    </m:e>
                                  </m:d>
                                  <m:r>
                                    <a:rPr lang="en-US" altLang="zh-CN" i="1">
                                      <a:latin typeface="Cambria Math" panose="02040503050406030204" pitchFamily="18" charset="0"/>
                                    </a:rPr>
                                    <m:t>−</m:t>
                                  </m:r>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𝑎</m:t>
                                      </m:r>
                                    </m:e>
                                  </m:d>
                                </m:e>
                              </m:d>
                            </m:num>
                            <m:den>
                              <m:r>
                                <a:rPr lang="en-US" altLang="zh-CN" i="1">
                                  <a:latin typeface="Cambria Math" panose="02040503050406030204" pitchFamily="18" charset="0"/>
                                </a:rPr>
                                <m:t>𝑥</m:t>
                              </m:r>
                            </m:den>
                          </m:f>
                        </m:e>
                      </m:func>
                    </m:oMath>
                    <m:oMath xmlns:m="http://schemas.openxmlformats.org/officeDocument/2006/math">
                      <m:r>
                        <m:rPr>
                          <m:aln/>
                        </m:rPr>
                        <a:rPr lang="en-US" altLang="zh-CN" i="1">
                          <a:latin typeface="Cambria Math" panose="02040503050406030204" pitchFamily="18" charset="0"/>
                        </a:rPr>
                        <m:t>=</m:t>
                      </m:r>
                      <m:func>
                        <m:funcPr>
                          <m:ctrlPr>
                            <a:rPr lang="en-US" altLang="zh-CN" i="1">
                              <a:latin typeface="Cambria Math" panose="02040503050406030204" pitchFamily="18" charset="0"/>
                            </a:rPr>
                          </m:ctrlPr>
                        </m:funcPr>
                        <m:fName>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lim</m:t>
                              </m:r>
                            </m:e>
                            <m:lim>
                              <m:r>
                                <a:rPr lang="en-US" altLang="zh-CN" i="1">
                                  <a:latin typeface="Cambria Math" panose="02040503050406030204" pitchFamily="18" charset="0"/>
                                </a:rPr>
                                <m:t>𝑥</m:t>
                              </m:r>
                              <m:r>
                                <a:rPr lang="en-US" altLang="zh-CN" i="1">
                                  <a:latin typeface="Cambria Math" panose="02040503050406030204" pitchFamily="18" charset="0"/>
                                </a:rPr>
                                <m:t>→0</m:t>
                              </m:r>
                            </m:lim>
                          </m:limLow>
                        </m:fName>
                        <m:e>
                          <m:f>
                            <m:fPr>
                              <m:ctrlPr>
                                <a:rPr lang="en-US" altLang="zh-CN" i="1">
                                  <a:latin typeface="Cambria Math" panose="02040503050406030204" pitchFamily="18" charset="0"/>
                                </a:rPr>
                              </m:ctrlPr>
                            </m:fPr>
                            <m:num>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𝑎</m:t>
                                  </m:r>
                                  <m:r>
                                    <a:rPr lang="en-US" altLang="zh-CN" i="1">
                                      <a:latin typeface="Cambria Math" panose="02040503050406030204" pitchFamily="18" charset="0"/>
                                    </a:rPr>
                                    <m:t>+</m:t>
                                  </m:r>
                                  <m:r>
                                    <a:rPr lang="en-US" altLang="zh-CN" i="1">
                                      <a:latin typeface="Cambria Math" panose="02040503050406030204" pitchFamily="18" charset="0"/>
                                    </a:rPr>
                                    <m:t>𝑥</m:t>
                                  </m:r>
                                </m:e>
                              </m:d>
                              <m:r>
                                <a:rPr lang="en-US" altLang="zh-CN" i="1">
                                  <a:latin typeface="Cambria Math" panose="02040503050406030204" pitchFamily="18" charset="0"/>
                                </a:rPr>
                                <m:t>−</m:t>
                              </m:r>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𝑎</m:t>
                                  </m:r>
                                </m:e>
                              </m:d>
                            </m:num>
                            <m:den>
                              <m:r>
                                <a:rPr lang="en-US" altLang="zh-CN" i="1">
                                  <a:latin typeface="Cambria Math" panose="02040503050406030204" pitchFamily="18" charset="0"/>
                                </a:rPr>
                                <m:t>𝑥</m:t>
                              </m:r>
                            </m:den>
                          </m:f>
                        </m:e>
                      </m:func>
                      <m:r>
                        <a:rPr lang="en-US" altLang="zh-CN" b="0" i="1" smtClean="0">
                          <a:latin typeface="Cambria Math" panose="02040503050406030204" pitchFamily="18" charset="0"/>
                        </a:rPr>
                        <m:t>−</m:t>
                      </m:r>
                      <m:func>
                        <m:funcPr>
                          <m:ctrlPr>
                            <a:rPr lang="en-US" altLang="zh-CN" i="1">
                              <a:latin typeface="Cambria Math" panose="02040503050406030204" pitchFamily="18" charset="0"/>
                            </a:rPr>
                          </m:ctrlPr>
                        </m:funcPr>
                        <m:fName>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lim</m:t>
                              </m:r>
                            </m:e>
                            <m:lim>
                              <m:r>
                                <a:rPr lang="en-US" altLang="zh-CN" i="1">
                                  <a:latin typeface="Cambria Math" panose="02040503050406030204" pitchFamily="18" charset="0"/>
                                </a:rPr>
                                <m:t>𝑥</m:t>
                              </m:r>
                              <m:r>
                                <a:rPr lang="en-US" altLang="zh-CN" i="1">
                                  <a:latin typeface="Cambria Math" panose="02040503050406030204" pitchFamily="18" charset="0"/>
                                </a:rPr>
                                <m:t>→0</m:t>
                              </m:r>
                            </m:lim>
                          </m:limLow>
                        </m:fName>
                        <m:e>
                          <m:f>
                            <m:fPr>
                              <m:ctrlPr>
                                <a:rPr lang="en-US" altLang="zh-CN" i="1">
                                  <a:latin typeface="Cambria Math" panose="02040503050406030204" pitchFamily="18" charset="0"/>
                                </a:rPr>
                              </m:ctrlPr>
                            </m:fPr>
                            <m:num>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𝑎</m:t>
                                  </m:r>
                                  <m:r>
                                    <a:rPr lang="en-US" altLang="zh-CN" b="0" i="1" smtClean="0">
                                      <a:latin typeface="Cambria Math" panose="02040503050406030204" pitchFamily="18" charset="0"/>
                                    </a:rPr>
                                    <m:t>−</m:t>
                                  </m:r>
                                  <m:r>
                                    <a:rPr lang="en-US" altLang="zh-CN" b="0" i="1" smtClean="0">
                                      <a:latin typeface="Cambria Math" panose="02040503050406030204" pitchFamily="18" charset="0"/>
                                    </a:rPr>
                                    <m:t>𝑥</m:t>
                                  </m:r>
                                </m:e>
                              </m:d>
                              <m:r>
                                <a:rPr lang="en-US" altLang="zh-CN" i="1">
                                  <a:latin typeface="Cambria Math" panose="02040503050406030204" pitchFamily="18" charset="0"/>
                                </a:rPr>
                                <m:t>−</m:t>
                              </m:r>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𝑎</m:t>
                                  </m:r>
                                </m:e>
                              </m:d>
                            </m:num>
                            <m:den>
                              <m:r>
                                <a:rPr lang="en-US" altLang="zh-CN" i="1">
                                  <a:latin typeface="Cambria Math" panose="02040503050406030204" pitchFamily="18" charset="0"/>
                                </a:rPr>
                                <m:t>𝑥</m:t>
                              </m:r>
                            </m:den>
                          </m:f>
                        </m:e>
                      </m:func>
                      <m:r>
                        <a:rPr lang="en-US" altLang="zh-CN" b="0" i="0" smtClean="0">
                          <a:latin typeface="Cambria Math" panose="02040503050406030204" pitchFamily="18" charset="0"/>
                        </a:rPr>
                        <m:t>=</m:t>
                      </m:r>
                      <m:r>
                        <a:rPr lang="en-US" altLang="zh-CN" b="0" i="1" smtClean="0">
                          <a:latin typeface="Cambria Math" panose="02040503050406030204" pitchFamily="18" charset="0"/>
                        </a:rPr>
                        <m:t>2</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𝑓</m:t>
                          </m:r>
                        </m:e>
                        <m:sup>
                          <m:r>
                            <a:rPr lang="en-US" altLang="zh-CN" b="0" i="1" smtClean="0">
                              <a:latin typeface="Cambria Math" panose="02040503050406030204" pitchFamily="18" charset="0"/>
                            </a:rPr>
                            <m:t>′</m:t>
                          </m:r>
                        </m:sup>
                      </m:sSup>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𝑎</m:t>
                          </m:r>
                        </m:e>
                      </m:d>
                      <m:r>
                        <a:rPr lang="en-US" altLang="zh-CN" b="0" i="1" smtClean="0">
                          <a:latin typeface="Cambria Math" panose="02040503050406030204" pitchFamily="18" charset="0"/>
                        </a:rPr>
                        <m:t>.</m:t>
                      </m:r>
                    </m:oMath>
                  </m:oMathPara>
                </a14:m>
                <a:endParaRPr lang="en-US" altLang="zh-CN" dirty="0" smtClean="0"/>
              </a:p>
              <a:p>
                <a:r>
                  <a:rPr lang="zh-CN" altLang="en-US" dirty="0" smtClean="0"/>
                  <a:t>我们也可以代入一个例子来进行判断</a:t>
                </a:r>
                <a:r>
                  <a:rPr lang="en-US" altLang="zh-CN" dirty="0" smtClean="0"/>
                  <a:t>, </a:t>
                </a:r>
                <a:r>
                  <a:rPr lang="zh-CN" altLang="en-US" dirty="0" smtClean="0"/>
                  <a:t>例如令 </a:t>
                </a:r>
                <a14:m>
                  <m:oMath xmlns:m="http://schemas.openxmlformats.org/officeDocument/2006/math">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𝑥</m:t>
                    </m:r>
                  </m:oMath>
                </a14:m>
                <a:r>
                  <a:rPr lang="en-US" altLang="zh-CN" dirty="0" smtClean="0"/>
                  <a:t> </a:t>
                </a:r>
                <a:r>
                  <a:rPr lang="zh-CN" altLang="en-US" dirty="0" smtClean="0"/>
                  <a:t>则可立知选 </a:t>
                </a:r>
                <a:r>
                  <a:rPr lang="en-US" altLang="zh-CN" dirty="0" smtClean="0"/>
                  <a:t>B.</a:t>
                </a:r>
              </a:p>
            </p:txBody>
          </p:sp>
        </mc:Choice>
        <mc:Fallback xmlns="">
          <p:sp>
            <p:nvSpPr>
              <p:cNvPr id="4" name="文本占位符 3"/>
              <p:cNvSpPr>
                <a:spLocks noGrp="1" noRot="1" noChangeAspect="1" noMove="1" noResize="1" noEditPoints="1" noAdjustHandles="1" noChangeArrowheads="1" noChangeShapeType="1" noTextEdit="1"/>
              </p:cNvSpPr>
              <p:nvPr>
                <p:ph type="body" sz="quarter" idx="10"/>
              </p:nvPr>
            </p:nvSpPr>
            <p:spPr>
              <a:blipFill>
                <a:blip r:embed="rId2"/>
                <a:stretch>
                  <a:fillRect l="-621" b="-81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283628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fade">
                                      <p:cBhvr>
                                        <p:cTn id="32"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文本占位符 3"/>
              <p:cNvSpPr>
                <a:spLocks noGrp="1"/>
              </p:cNvSpPr>
              <p:nvPr>
                <p:ph type="body" sz="quarter" idx="10"/>
              </p:nvPr>
            </p:nvSpPr>
            <p:spPr/>
            <p:txBody>
              <a:bodyPr>
                <a:normAutofit/>
              </a:bodyPr>
              <a:lstStyle/>
              <a:p>
                <a:r>
                  <a:rPr lang="zh-CN" altLang="en-US" dirty="0" smtClean="0">
                    <a:solidFill>
                      <a:srgbClr val="00B050"/>
                    </a:solidFill>
                  </a:rPr>
                  <a:t>变化率问题实例</a:t>
                </a:r>
                <a:endParaRPr lang="en-US" altLang="zh-CN" dirty="0" smtClean="0">
                  <a:solidFill>
                    <a:srgbClr val="00B050"/>
                  </a:solidFill>
                </a:endParaRPr>
              </a:p>
              <a:p>
                <a:r>
                  <a:rPr lang="zh-CN" altLang="en-US" dirty="0" smtClean="0"/>
                  <a:t>导数实质上是函数 </a:t>
                </a:r>
                <a14:m>
                  <m:oMath xmlns:m="http://schemas.openxmlformats.org/officeDocument/2006/math">
                    <m:r>
                      <a:rPr lang="en-US" altLang="zh-CN" b="0" i="1" smtClean="0">
                        <a:latin typeface="Cambria Math" panose="02040503050406030204" pitchFamily="18" charset="0"/>
                      </a:rPr>
                      <m:t>𝑦</m:t>
                    </m:r>
                  </m:oMath>
                </a14:m>
                <a:r>
                  <a:rPr lang="zh-CN" altLang="en-US" dirty="0" smtClean="0"/>
                  <a:t> 关于自变量 </a:t>
                </a:r>
                <a14:m>
                  <m:oMath xmlns:m="http://schemas.openxmlformats.org/officeDocument/2006/math">
                    <m:r>
                      <a:rPr lang="en-US" altLang="zh-CN" b="0" i="1" smtClean="0">
                        <a:latin typeface="Cambria Math" panose="02040503050406030204" pitchFamily="18" charset="0"/>
                      </a:rPr>
                      <m:t>𝑥</m:t>
                    </m:r>
                  </m:oMath>
                </a14:m>
                <a:r>
                  <a:rPr lang="zh-CN" altLang="en-US" dirty="0" smtClean="0"/>
                  <a:t> 的变化率</a:t>
                </a:r>
                <a:r>
                  <a:rPr lang="en-US" altLang="zh-CN" dirty="0" smtClean="0"/>
                  <a:t>. </a:t>
                </a:r>
                <a:r>
                  <a:rPr lang="zh-CN" altLang="en-US" dirty="0" smtClean="0"/>
                  <a:t>例如速度是路程 </a:t>
                </a:r>
                <a14:m>
                  <m:oMath xmlns:m="http://schemas.openxmlformats.org/officeDocument/2006/math">
                    <m:r>
                      <a:rPr lang="en-US" altLang="zh-CN" i="1" dirty="0" smtClean="0">
                        <a:latin typeface="Cambria Math" panose="02040503050406030204" pitchFamily="18" charset="0"/>
                      </a:rPr>
                      <m:t>𝑠</m:t>
                    </m:r>
                  </m:oMath>
                </a14:m>
                <a:r>
                  <a:rPr lang="en-US" altLang="zh-CN" dirty="0" smtClean="0"/>
                  <a:t> </a:t>
                </a:r>
                <a:r>
                  <a:rPr lang="zh-CN" altLang="en-US" dirty="0" smtClean="0"/>
                  <a:t>关于时间 </a:t>
                </a:r>
                <a14:m>
                  <m:oMath xmlns:m="http://schemas.openxmlformats.org/officeDocument/2006/math">
                    <m:r>
                      <a:rPr lang="en-US" altLang="zh-CN" i="1" dirty="0" smtClean="0">
                        <a:latin typeface="Cambria Math" panose="02040503050406030204" pitchFamily="18" charset="0"/>
                      </a:rPr>
                      <m:t>𝑡</m:t>
                    </m:r>
                  </m:oMath>
                </a14:m>
                <a:r>
                  <a:rPr lang="en-US" altLang="zh-CN" dirty="0" smtClean="0"/>
                  <a:t> </a:t>
                </a:r>
                <a:r>
                  <a:rPr lang="zh-CN" altLang="en-US" dirty="0" smtClean="0"/>
                  <a:t>的变化率</a:t>
                </a:r>
                <a:r>
                  <a:rPr lang="en-US" altLang="zh-CN" dirty="0" smtClean="0"/>
                  <a:t>.</a:t>
                </a:r>
              </a:p>
              <a:p>
                <a:r>
                  <a:rPr lang="zh-CN" altLang="en-US" dirty="0" smtClean="0"/>
                  <a:t>下面我们将给出其它的关于变化率应用实例</a:t>
                </a:r>
                <a:r>
                  <a:rPr lang="en-US" altLang="zh-CN" dirty="0" smtClean="0"/>
                  <a:t>, </a:t>
                </a:r>
                <a:r>
                  <a:rPr lang="zh-CN" altLang="en-US" dirty="0" smtClean="0"/>
                  <a:t>其目的在于使大家对导数有更深刻的认识</a:t>
                </a:r>
                <a:r>
                  <a:rPr lang="en-US" altLang="zh-CN" dirty="0" smtClean="0"/>
                  <a:t>.</a:t>
                </a:r>
              </a:p>
              <a:p>
                <a:r>
                  <a:rPr lang="zh-CN" altLang="en-US" dirty="0" smtClean="0"/>
                  <a:t>另一方面也启示大家</a:t>
                </a:r>
                <a:r>
                  <a:rPr lang="en-US" altLang="zh-CN" dirty="0" smtClean="0"/>
                  <a:t>, </a:t>
                </a:r>
                <a:r>
                  <a:rPr lang="zh-CN" altLang="en-US" dirty="0" smtClean="0"/>
                  <a:t>人们之所以研究这种形式的极限</a:t>
                </a:r>
                <a:r>
                  <a:rPr lang="en-US" altLang="zh-CN" dirty="0" smtClean="0"/>
                  <a:t>, </a:t>
                </a:r>
                <a:r>
                  <a:rPr lang="zh-CN" altLang="en-US" dirty="0" smtClean="0"/>
                  <a:t>就在于数学就是把实际问题中最具有共性的东西提炼出来</a:t>
                </a:r>
                <a:r>
                  <a:rPr lang="en-US" altLang="zh-CN" dirty="0" smtClean="0"/>
                  <a:t>, </a:t>
                </a:r>
                <a:r>
                  <a:rPr lang="zh-CN" altLang="en-US" dirty="0" smtClean="0"/>
                  <a:t>加以研究再应用于具体问题中去</a:t>
                </a:r>
                <a:r>
                  <a:rPr lang="en-US" altLang="zh-CN" dirty="0" smtClean="0"/>
                  <a:t>.</a:t>
                </a:r>
              </a:p>
            </p:txBody>
          </p:sp>
        </mc:Choice>
        <mc:Fallback xmlns="">
          <p:sp>
            <p:nvSpPr>
              <p:cNvPr id="4" name="文本占位符 3"/>
              <p:cNvSpPr>
                <a:spLocks noGrp="1" noRot="1" noChangeAspect="1" noMove="1" noResize="1" noEditPoints="1" noAdjustHandles="1" noChangeArrowheads="1" noChangeShapeType="1" noTextEdit="1"/>
              </p:cNvSpPr>
              <p:nvPr>
                <p:ph type="body" sz="quarter" idx="10"/>
              </p:nvPr>
            </p:nvSpPr>
            <p:spPr>
              <a:blipFill>
                <a:blip r:embed="rId2"/>
                <a:stretch>
                  <a:fillRect l="-734" t="-233" r="-45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1110663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文本占位符 3"/>
              <p:cNvSpPr>
                <a:spLocks noGrp="1"/>
              </p:cNvSpPr>
              <p:nvPr>
                <p:ph type="body" sz="quarter" idx="10"/>
              </p:nvPr>
            </p:nvSpPr>
            <p:spPr/>
            <p:txBody>
              <a:bodyPr>
                <a:normAutofit/>
              </a:bodyPr>
              <a:lstStyle/>
              <a:p>
                <a:r>
                  <a:rPr lang="zh-CN" altLang="en-US" dirty="0" smtClean="0">
                    <a:solidFill>
                      <a:srgbClr val="0000FF"/>
                    </a:solidFill>
                  </a:rPr>
                  <a:t>例</a:t>
                </a:r>
                <a:r>
                  <a:rPr lang="zh-CN" altLang="en-US" dirty="0" smtClean="0"/>
                  <a:t> 设细棒位于区间 </a:t>
                </a:r>
                <a14:m>
                  <m:oMath xmlns:m="http://schemas.openxmlformats.org/officeDocument/2006/math">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𝑎</m:t>
                        </m:r>
                        <m:r>
                          <a:rPr lang="en-US" altLang="zh-CN" b="0" i="1" smtClean="0">
                            <a:latin typeface="Cambria Math" panose="02040503050406030204" pitchFamily="18" charset="0"/>
                          </a:rPr>
                          <m:t>,</m:t>
                        </m:r>
                        <m:r>
                          <a:rPr lang="en-US" altLang="zh-CN" b="0" i="1" smtClean="0">
                            <a:latin typeface="Cambria Math" panose="02040503050406030204" pitchFamily="18" charset="0"/>
                          </a:rPr>
                          <m:t>𝑏</m:t>
                        </m:r>
                      </m:e>
                    </m:d>
                  </m:oMath>
                </a14:m>
                <a:r>
                  <a:rPr lang="en-US" altLang="zh-CN" dirty="0" smtClean="0"/>
                  <a:t> </a:t>
                </a:r>
                <a:r>
                  <a:rPr lang="zh-CN" altLang="en-US" dirty="0" smtClean="0"/>
                  <a:t>上</a:t>
                </a:r>
                <a:r>
                  <a:rPr lang="en-US" altLang="zh-CN" dirty="0" smtClean="0"/>
                  <a:t>, </a:t>
                </a:r>
                <a:r>
                  <a:rPr lang="zh-CN" altLang="en-US" dirty="0" smtClean="0"/>
                  <a:t>从点 </a:t>
                </a:r>
                <a14:m>
                  <m:oMath xmlns:m="http://schemas.openxmlformats.org/officeDocument/2006/math">
                    <m:r>
                      <a:rPr lang="en-US" altLang="zh-CN" b="0" i="1" smtClean="0">
                        <a:latin typeface="Cambria Math" panose="02040503050406030204" pitchFamily="18" charset="0"/>
                      </a:rPr>
                      <m:t>𝑎</m:t>
                    </m:r>
                  </m:oMath>
                </a14:m>
                <a:r>
                  <a:rPr lang="en-US" altLang="zh-CN" dirty="0" smtClean="0"/>
                  <a:t> </a:t>
                </a:r>
                <a:r>
                  <a:rPr lang="zh-CN" altLang="en-US" dirty="0" smtClean="0"/>
                  <a:t>到点 </a:t>
                </a:r>
                <a14:m>
                  <m:oMath xmlns:m="http://schemas.openxmlformats.org/officeDocument/2006/math">
                    <m:r>
                      <a:rPr lang="en-US" altLang="zh-CN" i="1" dirty="0" smtClean="0">
                        <a:latin typeface="Cambria Math" panose="02040503050406030204" pitchFamily="18" charset="0"/>
                      </a:rPr>
                      <m:t>𝑥</m:t>
                    </m:r>
                  </m:oMath>
                </a14:m>
                <a:r>
                  <a:rPr lang="en-US" altLang="zh-CN" dirty="0" smtClean="0"/>
                  <a:t> </a:t>
                </a:r>
                <a:r>
                  <a:rPr lang="zh-CN" altLang="en-US" dirty="0" smtClean="0"/>
                  <a:t>的一段细棒的质量是 </a:t>
                </a:r>
                <a14:m>
                  <m:oMath xmlns:m="http://schemas.openxmlformats.org/officeDocument/2006/math">
                    <m:r>
                      <a:rPr lang="en-US" altLang="zh-CN" i="1" dirty="0" smtClean="0">
                        <a:latin typeface="Cambria Math" panose="02040503050406030204" pitchFamily="18" charset="0"/>
                      </a:rPr>
                      <m:t>𝑥</m:t>
                    </m:r>
                  </m:oMath>
                </a14:m>
                <a:r>
                  <a:rPr lang="en-US" altLang="zh-CN" dirty="0" smtClean="0"/>
                  <a:t> </a:t>
                </a:r>
                <a:r>
                  <a:rPr lang="zh-CN" altLang="en-US" dirty="0" smtClean="0"/>
                  <a:t>的函数 </a:t>
                </a:r>
                <a14:m>
                  <m:oMath xmlns:m="http://schemas.openxmlformats.org/officeDocument/2006/math">
                    <m:r>
                      <a:rPr lang="en-US" altLang="zh-CN" b="0" i="1" smtClean="0">
                        <a:latin typeface="Cambria Math" panose="02040503050406030204" pitchFamily="18" charset="0"/>
                      </a:rPr>
                      <m:t>𝑚</m:t>
                    </m:r>
                    <m:r>
                      <a:rPr lang="en-US" altLang="zh-CN" b="0" i="1" smtClean="0">
                        <a:latin typeface="Cambria Math" panose="02040503050406030204" pitchFamily="18" charset="0"/>
                      </a:rPr>
                      <m:t>=</m:t>
                    </m:r>
                    <m:r>
                      <a:rPr lang="en-US" altLang="zh-CN" b="0" i="1" smtClean="0">
                        <a:latin typeface="Cambria Math" panose="02040503050406030204" pitchFamily="18" charset="0"/>
                      </a:rPr>
                      <m:t>𝑚</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 </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𝑎</m:t>
                        </m:r>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en-US" altLang="zh-CN" b="0" i="1" smtClean="0">
                            <a:latin typeface="Cambria Math" panose="02040503050406030204" pitchFamily="18" charset="0"/>
                          </a:rPr>
                          <m:t>𝑏</m:t>
                        </m:r>
                      </m:e>
                    </m:d>
                  </m:oMath>
                </a14:m>
                <a:r>
                  <a:rPr lang="en-US" altLang="zh-CN" dirty="0" smtClean="0"/>
                  <a:t>, </a:t>
                </a:r>
                <a:r>
                  <a:rPr lang="zh-CN" altLang="en-US" dirty="0" smtClean="0"/>
                  <a:t>求细棒的线密度 </a:t>
                </a:r>
                <a14:m>
                  <m:oMath xmlns:m="http://schemas.openxmlformats.org/officeDocument/2006/math">
                    <m:r>
                      <a:rPr lang="en-US" altLang="zh-CN" b="0" i="1" smtClean="0">
                        <a:latin typeface="Cambria Math" panose="02040503050406030204" pitchFamily="18" charset="0"/>
                      </a:rPr>
                      <m:t>𝜌</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oMath>
                </a14:m>
                <a:r>
                  <a:rPr lang="en-US" altLang="zh-CN" dirty="0" smtClean="0"/>
                  <a:t>.</a:t>
                </a:r>
              </a:p>
              <a:p>
                <a:r>
                  <a:rPr lang="zh-CN" altLang="en-US" dirty="0" smtClean="0">
                    <a:solidFill>
                      <a:srgbClr val="0000FF"/>
                    </a:solidFill>
                  </a:rPr>
                  <a:t>解</a:t>
                </a:r>
                <a:r>
                  <a:rPr lang="zh-CN" altLang="en-US" dirty="0" smtClean="0"/>
                  <a:t> 区间 </a:t>
                </a:r>
                <a14:m>
                  <m:oMath xmlns:m="http://schemas.openxmlformats.org/officeDocument/2006/math">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m:rPr>
                            <m:sty m:val="p"/>
                          </m:rPr>
                          <a:rPr lang="en-US" altLang="zh-CN" b="0" i="0" smtClean="0">
                            <a:latin typeface="Cambria Math" panose="02040503050406030204" pitchFamily="18" charset="0"/>
                          </a:rPr>
                          <m:t>Δ</m:t>
                        </m:r>
                        <m:r>
                          <a:rPr lang="en-US" altLang="zh-CN" b="0" i="1" smtClean="0">
                            <a:latin typeface="Cambria Math" panose="02040503050406030204" pitchFamily="18" charset="0"/>
                          </a:rPr>
                          <m:t>𝑥</m:t>
                        </m:r>
                      </m:e>
                    </m:d>
                    <m:r>
                      <a:rPr lang="en-US" altLang="zh-CN" b="0" i="1" smtClean="0">
                        <a:latin typeface="Cambria Math" panose="02040503050406030204" pitchFamily="18" charset="0"/>
                      </a:rPr>
                      <m:t> </m:t>
                    </m:r>
                    <m:d>
                      <m:dPr>
                        <m:ctrlPr>
                          <a:rPr lang="en-US" altLang="zh-CN" b="0" i="1" smtClean="0">
                            <a:latin typeface="Cambria Math" panose="02040503050406030204" pitchFamily="18" charset="0"/>
                          </a:rPr>
                        </m:ctrlPr>
                      </m:dPr>
                      <m:e>
                        <m:r>
                          <m:rPr>
                            <m:sty m:val="p"/>
                          </m:rPr>
                          <a:rPr lang="en-US" altLang="zh-CN" b="0" i="0" smtClean="0">
                            <a:latin typeface="Cambria Math" panose="02040503050406030204" pitchFamily="18" charset="0"/>
                          </a:rPr>
                          <m:t>Δ</m:t>
                        </m:r>
                        <m:r>
                          <a:rPr lang="en-US" altLang="zh-CN" b="0" i="1" smtClean="0">
                            <a:latin typeface="Cambria Math" panose="02040503050406030204" pitchFamily="18" charset="0"/>
                          </a:rPr>
                          <m:t>𝑥</m:t>
                        </m:r>
                        <m:r>
                          <a:rPr lang="en-US" altLang="zh-CN" b="0" i="1" smtClean="0">
                            <a:latin typeface="Cambria Math" panose="02040503050406030204" pitchFamily="18" charset="0"/>
                          </a:rPr>
                          <m:t>&gt;0,</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m:rPr>
                            <m:sty m:val="p"/>
                          </m:rPr>
                          <a:rPr lang="en-US" altLang="zh-CN" b="0" i="0" smtClean="0">
                            <a:latin typeface="Cambria Math" panose="02040503050406030204" pitchFamily="18" charset="0"/>
                          </a:rPr>
                          <m:t>Δ</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𝑎</m:t>
                            </m:r>
                            <m:r>
                              <a:rPr lang="en-US" altLang="zh-CN" b="0" i="1" smtClean="0">
                                <a:latin typeface="Cambria Math" panose="02040503050406030204" pitchFamily="18" charset="0"/>
                              </a:rPr>
                              <m:t>,</m:t>
                            </m:r>
                            <m:r>
                              <a:rPr lang="en-US" altLang="zh-CN" b="0" i="1" smtClean="0">
                                <a:latin typeface="Cambria Math" panose="02040503050406030204" pitchFamily="18" charset="0"/>
                              </a:rPr>
                              <m:t>𝑏</m:t>
                            </m:r>
                          </m:e>
                        </m:d>
                      </m:e>
                    </m:d>
                  </m:oMath>
                </a14:m>
                <a:r>
                  <a:rPr lang="en-US" altLang="zh-CN" dirty="0" smtClean="0"/>
                  <a:t> </a:t>
                </a:r>
                <a:r>
                  <a:rPr lang="zh-CN" altLang="en-US" dirty="0" smtClean="0"/>
                  <a:t>上细棒的质量为 </a:t>
                </a:r>
                <a14:m>
                  <m:oMath xmlns:m="http://schemas.openxmlformats.org/officeDocument/2006/math">
                    <m:r>
                      <m:rPr>
                        <m:sty m:val="p"/>
                      </m:rPr>
                      <a:rPr lang="en-US" altLang="zh-CN" b="0" i="0" smtClean="0">
                        <a:latin typeface="Cambria Math" panose="02040503050406030204" pitchFamily="18" charset="0"/>
                      </a:rPr>
                      <m:t>Δ</m:t>
                    </m:r>
                    <m:r>
                      <a:rPr lang="en-US" altLang="zh-CN" b="0" i="1" smtClean="0">
                        <a:latin typeface="Cambria Math" panose="02040503050406030204" pitchFamily="18" charset="0"/>
                      </a:rPr>
                      <m:t>𝑚</m:t>
                    </m:r>
                    <m:r>
                      <a:rPr lang="en-US" altLang="zh-CN" b="0" i="1" smtClean="0">
                        <a:latin typeface="Cambria Math" panose="02040503050406030204" pitchFamily="18" charset="0"/>
                      </a:rPr>
                      <m:t>=</m:t>
                    </m:r>
                    <m:r>
                      <a:rPr lang="en-US" altLang="zh-CN" b="0" i="1" smtClean="0">
                        <a:latin typeface="Cambria Math" panose="02040503050406030204" pitchFamily="18" charset="0"/>
                      </a:rPr>
                      <m:t>𝑚</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m:rPr>
                            <m:sty m:val="p"/>
                          </m:rPr>
                          <a:rPr lang="en-US" altLang="zh-CN" b="0" i="0" smtClean="0">
                            <a:latin typeface="Cambria Math" panose="02040503050406030204" pitchFamily="18" charset="0"/>
                          </a:rPr>
                          <m:t>Δ</m:t>
                        </m:r>
                        <m:r>
                          <a:rPr lang="en-US" altLang="zh-CN" b="0" i="1" smtClean="0">
                            <a:latin typeface="Cambria Math" panose="02040503050406030204" pitchFamily="18" charset="0"/>
                          </a:rPr>
                          <m:t>𝑥</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𝑚</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oMath>
                </a14:m>
                <a:r>
                  <a:rPr lang="en-US" altLang="zh-CN" dirty="0" smtClean="0"/>
                  <a:t>, </a:t>
                </a:r>
                <a:r>
                  <a:rPr lang="zh-CN" altLang="en-US" dirty="0" smtClean="0"/>
                  <a:t>其平均线密度为</a:t>
                </a:r>
                <a:endParaRPr lang="en-US" altLang="zh-CN" dirty="0" smtClean="0"/>
              </a:p>
              <a:p>
                <a:pPr marL="0" indent="0">
                  <a:buNone/>
                </a:pPr>
                <a14:m>
                  <m:oMathPara xmlns:m="http://schemas.openxmlformats.org/officeDocument/2006/math">
                    <m:oMathParaPr>
                      <m:jc m:val="centerGroup"/>
                    </m:oMathParaPr>
                    <m:oMath xmlns:m="http://schemas.openxmlformats.org/officeDocument/2006/math">
                      <m:f>
                        <m:fPr>
                          <m:ctrlPr>
                            <a:rPr lang="en-US" altLang="zh-CN" b="0" i="1" smtClean="0">
                              <a:latin typeface="Cambria Math" panose="02040503050406030204" pitchFamily="18" charset="0"/>
                            </a:rPr>
                          </m:ctrlPr>
                        </m:fPr>
                        <m:num>
                          <m:r>
                            <m:rPr>
                              <m:sty m:val="p"/>
                            </m:rPr>
                            <a:rPr lang="en-US" altLang="zh-CN" b="0" i="0" smtClean="0">
                              <a:latin typeface="Cambria Math" panose="02040503050406030204" pitchFamily="18" charset="0"/>
                            </a:rPr>
                            <m:t>Δ</m:t>
                          </m:r>
                          <m:r>
                            <a:rPr lang="en-US" altLang="zh-CN" b="0" i="1" smtClean="0">
                              <a:latin typeface="Cambria Math" panose="02040503050406030204" pitchFamily="18" charset="0"/>
                            </a:rPr>
                            <m:t>𝑚</m:t>
                          </m:r>
                        </m:num>
                        <m:den>
                          <m:r>
                            <m:rPr>
                              <m:sty m:val="p"/>
                            </m:rPr>
                            <a:rPr lang="en-US" altLang="zh-CN" b="0" i="0" smtClean="0">
                              <a:latin typeface="Cambria Math" panose="02040503050406030204" pitchFamily="18" charset="0"/>
                            </a:rPr>
                            <m:t>Δ</m:t>
                          </m:r>
                          <m:r>
                            <a:rPr lang="en-US" altLang="zh-CN" b="0" i="1" smtClean="0">
                              <a:latin typeface="Cambria Math" panose="02040503050406030204" pitchFamily="18" charset="0"/>
                            </a:rPr>
                            <m:t>𝑥</m:t>
                          </m:r>
                        </m:den>
                      </m:f>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i="1">
                              <a:latin typeface="Cambria Math" panose="02040503050406030204" pitchFamily="18" charset="0"/>
                            </a:rPr>
                            <m:t>𝑚</m:t>
                          </m:r>
                          <m:d>
                            <m:dPr>
                              <m:ctrlPr>
                                <a:rPr lang="en-US" altLang="zh-CN" i="1">
                                  <a:latin typeface="Cambria Math" panose="02040503050406030204" pitchFamily="18" charset="0"/>
                                </a:rPr>
                              </m:ctrlPr>
                            </m:dPr>
                            <m:e>
                              <m:r>
                                <a:rPr lang="en-US" altLang="zh-CN" i="1">
                                  <a:latin typeface="Cambria Math" panose="02040503050406030204" pitchFamily="18" charset="0"/>
                                </a:rPr>
                                <m:t>𝑥</m:t>
                              </m:r>
                              <m:r>
                                <a:rPr lang="en-US" altLang="zh-CN" i="1">
                                  <a:latin typeface="Cambria Math" panose="02040503050406030204" pitchFamily="18" charset="0"/>
                                </a:rPr>
                                <m:t>+</m:t>
                              </m:r>
                              <m:r>
                                <m:rPr>
                                  <m:sty m:val="p"/>
                                </m:rPr>
                                <a:rPr lang="en-US" altLang="zh-CN">
                                  <a:latin typeface="Cambria Math" panose="02040503050406030204" pitchFamily="18" charset="0"/>
                                </a:rPr>
                                <m:t>Δ</m:t>
                              </m:r>
                              <m:r>
                                <a:rPr lang="en-US" altLang="zh-CN" i="1">
                                  <a:latin typeface="Cambria Math" panose="02040503050406030204" pitchFamily="18" charset="0"/>
                                </a:rPr>
                                <m:t>𝑥</m:t>
                              </m:r>
                            </m:e>
                          </m:d>
                          <m:r>
                            <a:rPr lang="en-US" altLang="zh-CN" i="1">
                              <a:latin typeface="Cambria Math" panose="02040503050406030204" pitchFamily="18" charset="0"/>
                            </a:rPr>
                            <m:t>−</m:t>
                          </m:r>
                          <m:r>
                            <a:rPr lang="en-US" altLang="zh-CN" i="1">
                              <a:latin typeface="Cambria Math" panose="02040503050406030204" pitchFamily="18" charset="0"/>
                            </a:rPr>
                            <m:t>𝑚</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num>
                        <m:den>
                          <m:r>
                            <m:rPr>
                              <m:sty m:val="p"/>
                            </m:rPr>
                            <a:rPr lang="en-US" altLang="zh-CN" b="0" i="0" smtClean="0">
                              <a:latin typeface="Cambria Math" panose="02040503050406030204" pitchFamily="18" charset="0"/>
                            </a:rPr>
                            <m:t>Δ</m:t>
                          </m:r>
                          <m:r>
                            <a:rPr lang="en-US" altLang="zh-CN" b="0" i="1" smtClean="0">
                              <a:latin typeface="Cambria Math" panose="02040503050406030204" pitchFamily="18" charset="0"/>
                            </a:rPr>
                            <m:t>𝑥</m:t>
                          </m:r>
                        </m:den>
                      </m:f>
                      <m:r>
                        <a:rPr lang="en-US" altLang="zh-CN" b="0" i="0" smtClean="0">
                          <a:latin typeface="Cambria Math" panose="02040503050406030204" pitchFamily="18" charset="0"/>
                        </a:rPr>
                        <m:t>.</m:t>
                      </m:r>
                    </m:oMath>
                  </m:oMathPara>
                </a14:m>
                <a:endParaRPr lang="en-US" altLang="zh-CN" dirty="0" smtClean="0"/>
              </a:p>
              <a:p>
                <a:r>
                  <a:rPr lang="zh-CN" altLang="en-US" dirty="0" smtClean="0"/>
                  <a:t>令 </a:t>
                </a:r>
                <a14:m>
                  <m:oMath xmlns:m="http://schemas.openxmlformats.org/officeDocument/2006/math">
                    <m:r>
                      <m:rPr>
                        <m:sty m:val="p"/>
                      </m:rPr>
                      <a:rPr lang="en-US" altLang="zh-CN" b="0" i="0" smtClean="0">
                        <a:latin typeface="Cambria Math" panose="02040503050406030204" pitchFamily="18" charset="0"/>
                      </a:rPr>
                      <m:t>Δ</m:t>
                    </m:r>
                    <m:r>
                      <a:rPr lang="en-US" altLang="zh-CN" b="0" i="1" smtClean="0">
                        <a:latin typeface="Cambria Math" panose="02040503050406030204" pitchFamily="18" charset="0"/>
                      </a:rPr>
                      <m:t>𝑥</m:t>
                    </m:r>
                    <m:r>
                      <a:rPr lang="en-US" altLang="zh-CN" b="0" i="1" smtClean="0">
                        <a:latin typeface="Cambria Math" panose="02040503050406030204" pitchFamily="18" charset="0"/>
                      </a:rPr>
                      <m:t>→0</m:t>
                    </m:r>
                  </m:oMath>
                </a14:m>
                <a:r>
                  <a:rPr lang="en-US" altLang="zh-CN" dirty="0" smtClean="0"/>
                  <a:t>, </a:t>
                </a:r>
                <a:r>
                  <a:rPr lang="zh-CN" altLang="en-US" dirty="0" smtClean="0"/>
                  <a:t>于是棒在 </a:t>
                </a:r>
                <a14:m>
                  <m:oMath xmlns:m="http://schemas.openxmlformats.org/officeDocument/2006/math">
                    <m:r>
                      <a:rPr lang="en-US" altLang="zh-CN" b="0" i="1" smtClean="0">
                        <a:latin typeface="Cambria Math" panose="02040503050406030204" pitchFamily="18" charset="0"/>
                      </a:rPr>
                      <m:t>𝑥</m:t>
                    </m:r>
                  </m:oMath>
                </a14:m>
                <a:r>
                  <a:rPr lang="en-US" altLang="zh-CN" dirty="0" smtClean="0"/>
                  <a:t> </a:t>
                </a:r>
                <a:r>
                  <a:rPr lang="zh-CN" altLang="en-US" dirty="0" smtClean="0"/>
                  <a:t>处的线密度为 </a:t>
                </a:r>
                <a14:m>
                  <m:oMath xmlns:m="http://schemas.openxmlformats.org/officeDocument/2006/math">
                    <m:r>
                      <a:rPr lang="en-US" altLang="zh-CN" b="0" i="1" smtClean="0">
                        <a:latin typeface="Cambria Math" panose="02040503050406030204" pitchFamily="18" charset="0"/>
                      </a:rPr>
                      <m:t>𝜌</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𝑚</m:t>
                        </m:r>
                      </m:e>
                      <m:sup>
                        <m:r>
                          <a:rPr lang="en-US" altLang="zh-CN" b="0" i="1" smtClean="0">
                            <a:latin typeface="Cambria Math" panose="02040503050406030204" pitchFamily="18" charset="0"/>
                          </a:rPr>
                          <m:t>′</m:t>
                        </m:r>
                      </m:sup>
                    </m:sSup>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m:t>
                    </m:r>
                    <m:func>
                      <m:funcPr>
                        <m:ctrlPr>
                          <a:rPr lang="en-US" altLang="zh-CN" b="0" i="1" smtClean="0">
                            <a:latin typeface="Cambria Math" panose="02040503050406030204" pitchFamily="18" charset="0"/>
                          </a:rPr>
                        </m:ctrlPr>
                      </m:funcPr>
                      <m:fName>
                        <m:limLow>
                          <m:limLowPr>
                            <m:ctrlPr>
                              <a:rPr lang="en-US" altLang="zh-CN" b="0" i="1" smtClean="0">
                                <a:latin typeface="Cambria Math" panose="02040503050406030204" pitchFamily="18" charset="0"/>
                              </a:rPr>
                            </m:ctrlPr>
                          </m:limLowPr>
                          <m:e>
                            <m:r>
                              <m:rPr>
                                <m:sty m:val="p"/>
                              </m:rPr>
                              <a:rPr lang="en-US" altLang="zh-CN" b="0" i="0" smtClean="0">
                                <a:latin typeface="Cambria Math" panose="02040503050406030204" pitchFamily="18" charset="0"/>
                              </a:rPr>
                              <m:t>lim</m:t>
                            </m:r>
                          </m:e>
                          <m:lim>
                            <m:r>
                              <m:rPr>
                                <m:sty m:val="p"/>
                              </m:rPr>
                              <a:rPr lang="en-US" altLang="zh-CN" b="0" i="0" smtClean="0">
                                <a:latin typeface="Cambria Math" panose="02040503050406030204" pitchFamily="18" charset="0"/>
                              </a:rPr>
                              <m:t>Δ</m:t>
                            </m:r>
                            <m:r>
                              <a:rPr lang="en-US" altLang="zh-CN" b="0" i="1" smtClean="0">
                                <a:latin typeface="Cambria Math" panose="02040503050406030204" pitchFamily="18" charset="0"/>
                              </a:rPr>
                              <m:t>𝑥</m:t>
                            </m:r>
                            <m:r>
                              <a:rPr lang="en-US" altLang="zh-CN" b="0" i="1" smtClean="0">
                                <a:latin typeface="Cambria Math" panose="02040503050406030204" pitchFamily="18" charset="0"/>
                              </a:rPr>
                              <m:t>→0 </m:t>
                            </m:r>
                          </m:lim>
                        </m:limLow>
                      </m:fName>
                      <m:e>
                        <m:f>
                          <m:fPr>
                            <m:ctrlPr>
                              <a:rPr lang="en-US" altLang="zh-CN" i="1">
                                <a:latin typeface="Cambria Math" panose="02040503050406030204" pitchFamily="18" charset="0"/>
                              </a:rPr>
                            </m:ctrlPr>
                          </m:fPr>
                          <m:num>
                            <m:r>
                              <a:rPr lang="en-US" altLang="zh-CN" i="1">
                                <a:latin typeface="Cambria Math" panose="02040503050406030204" pitchFamily="18" charset="0"/>
                              </a:rPr>
                              <m:t>𝑚</m:t>
                            </m:r>
                            <m:d>
                              <m:dPr>
                                <m:ctrlPr>
                                  <a:rPr lang="en-US" altLang="zh-CN" i="1">
                                    <a:latin typeface="Cambria Math" panose="02040503050406030204" pitchFamily="18" charset="0"/>
                                  </a:rPr>
                                </m:ctrlPr>
                              </m:dPr>
                              <m:e>
                                <m:r>
                                  <a:rPr lang="en-US" altLang="zh-CN" i="1">
                                    <a:latin typeface="Cambria Math" panose="02040503050406030204" pitchFamily="18" charset="0"/>
                                  </a:rPr>
                                  <m:t>𝑥</m:t>
                                </m:r>
                                <m:r>
                                  <a:rPr lang="en-US" altLang="zh-CN" i="1">
                                    <a:latin typeface="Cambria Math" panose="02040503050406030204" pitchFamily="18" charset="0"/>
                                  </a:rPr>
                                  <m:t>+</m:t>
                                </m:r>
                                <m:r>
                                  <m:rPr>
                                    <m:sty m:val="p"/>
                                  </m:rPr>
                                  <a:rPr lang="en-US" altLang="zh-CN">
                                    <a:latin typeface="Cambria Math" panose="02040503050406030204" pitchFamily="18" charset="0"/>
                                  </a:rPr>
                                  <m:t>Δ</m:t>
                                </m:r>
                                <m:r>
                                  <a:rPr lang="en-US" altLang="zh-CN" i="1">
                                    <a:latin typeface="Cambria Math" panose="02040503050406030204" pitchFamily="18" charset="0"/>
                                  </a:rPr>
                                  <m:t>𝑥</m:t>
                                </m:r>
                              </m:e>
                            </m:d>
                            <m:r>
                              <a:rPr lang="en-US" altLang="zh-CN" i="1">
                                <a:latin typeface="Cambria Math" panose="02040503050406030204" pitchFamily="18" charset="0"/>
                              </a:rPr>
                              <m:t>−</m:t>
                            </m:r>
                            <m:r>
                              <a:rPr lang="en-US" altLang="zh-CN" i="1">
                                <a:latin typeface="Cambria Math" panose="02040503050406030204" pitchFamily="18" charset="0"/>
                              </a:rPr>
                              <m:t>𝑚</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num>
                          <m:den>
                            <m:r>
                              <m:rPr>
                                <m:sty m:val="p"/>
                              </m:rPr>
                              <a:rPr lang="en-US" altLang="zh-CN">
                                <a:latin typeface="Cambria Math" panose="02040503050406030204" pitchFamily="18" charset="0"/>
                              </a:rPr>
                              <m:t>Δ</m:t>
                            </m:r>
                            <m:r>
                              <a:rPr lang="en-US" altLang="zh-CN" i="1">
                                <a:latin typeface="Cambria Math" panose="02040503050406030204" pitchFamily="18" charset="0"/>
                              </a:rPr>
                              <m:t>𝑥</m:t>
                            </m:r>
                          </m:den>
                        </m:f>
                      </m:e>
                    </m:func>
                  </m:oMath>
                </a14:m>
                <a:r>
                  <a:rPr lang="en-US" altLang="zh-CN" dirty="0" smtClean="0"/>
                  <a:t>.</a:t>
                </a:r>
              </a:p>
              <a:p>
                <a:r>
                  <a:rPr lang="zh-CN" altLang="en-US" dirty="0"/>
                  <a:t>它</a:t>
                </a:r>
                <a:r>
                  <a:rPr lang="zh-CN" altLang="en-US" dirty="0" smtClean="0"/>
                  <a:t>是质量对长度的变化率</a:t>
                </a:r>
                <a:r>
                  <a:rPr lang="en-US" altLang="zh-CN" dirty="0" smtClean="0"/>
                  <a:t>.</a:t>
                </a:r>
              </a:p>
            </p:txBody>
          </p:sp>
        </mc:Choice>
        <mc:Fallback xmlns="">
          <p:sp>
            <p:nvSpPr>
              <p:cNvPr id="4" name="文本占位符 3"/>
              <p:cNvSpPr>
                <a:spLocks noGrp="1" noRot="1" noChangeAspect="1" noMove="1" noResize="1" noEditPoints="1" noAdjustHandles="1" noChangeArrowheads="1" noChangeShapeType="1" noTextEdit="1"/>
              </p:cNvSpPr>
              <p:nvPr>
                <p:ph type="body" sz="quarter" idx="10"/>
              </p:nvPr>
            </p:nvSpPr>
            <p:spPr>
              <a:blipFill>
                <a:blip r:embed="rId2"/>
                <a:stretch>
                  <a:fillRect l="-734" t="-233" r="-169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176533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文本占位符 3"/>
              <p:cNvSpPr>
                <a:spLocks noGrp="1"/>
              </p:cNvSpPr>
              <p:nvPr>
                <p:ph type="body" sz="quarter" idx="10"/>
              </p:nvPr>
            </p:nvSpPr>
            <p:spPr/>
            <p:txBody>
              <a:bodyPr>
                <a:normAutofit fontScale="85000" lnSpcReduction="20000"/>
              </a:bodyPr>
              <a:lstStyle/>
              <a:p>
                <a:r>
                  <a:rPr lang="zh-CN" altLang="en-US" dirty="0" smtClean="0">
                    <a:solidFill>
                      <a:srgbClr val="0000FF"/>
                    </a:solidFill>
                  </a:rPr>
                  <a:t>例</a:t>
                </a:r>
                <a:r>
                  <a:rPr lang="zh-CN" altLang="en-US" dirty="0" smtClean="0"/>
                  <a:t> 在热学中</a:t>
                </a:r>
                <a:r>
                  <a:rPr lang="en-US" altLang="zh-CN" dirty="0" smtClean="0"/>
                  <a:t>, </a:t>
                </a:r>
                <a:r>
                  <a:rPr lang="zh-CN" altLang="en-US" dirty="0" smtClean="0"/>
                  <a:t>一个有趣的问题是可压缩性</a:t>
                </a:r>
                <a:r>
                  <a:rPr lang="en-US" altLang="zh-CN" dirty="0" smtClean="0"/>
                  <a:t>.</a:t>
                </a:r>
              </a:p>
              <a:p>
                <a:r>
                  <a:rPr lang="zh-CN" altLang="en-US" dirty="0"/>
                  <a:t>某</a:t>
                </a:r>
                <a:r>
                  <a:rPr lang="zh-CN" altLang="en-US" dirty="0" smtClean="0"/>
                  <a:t>一气体在温度一定时</a:t>
                </a:r>
                <a:r>
                  <a:rPr lang="en-US" altLang="zh-CN" dirty="0" smtClean="0"/>
                  <a:t>, </a:t>
                </a:r>
                <a:r>
                  <a:rPr lang="zh-CN" altLang="en-US" dirty="0" smtClean="0"/>
                  <a:t>其体积 </a:t>
                </a:r>
                <a14:m>
                  <m:oMath xmlns:m="http://schemas.openxmlformats.org/officeDocument/2006/math">
                    <m:r>
                      <a:rPr lang="en-US" altLang="zh-CN" b="0" i="1" smtClean="0">
                        <a:latin typeface="Cambria Math" panose="02040503050406030204" pitchFamily="18" charset="0"/>
                      </a:rPr>
                      <m:t>𝑉</m:t>
                    </m:r>
                  </m:oMath>
                </a14:m>
                <a:r>
                  <a:rPr lang="en-US" altLang="zh-CN" dirty="0" smtClean="0"/>
                  <a:t> </a:t>
                </a:r>
                <a:r>
                  <a:rPr lang="zh-CN" altLang="en-US" dirty="0" smtClean="0"/>
                  <a:t>依赖于压力 </a:t>
                </a:r>
                <a14:m>
                  <m:oMath xmlns:m="http://schemas.openxmlformats.org/officeDocument/2006/math">
                    <m:r>
                      <a:rPr lang="en-US" altLang="zh-CN" b="0" i="1" smtClean="0">
                        <a:latin typeface="Cambria Math" panose="02040503050406030204" pitchFamily="18" charset="0"/>
                      </a:rPr>
                      <m:t>𝑃</m:t>
                    </m:r>
                  </m:oMath>
                </a14:m>
                <a:r>
                  <a:rPr lang="en-US" altLang="zh-CN" dirty="0" smtClean="0"/>
                  <a:t>, </a:t>
                </a:r>
                <a:r>
                  <a:rPr lang="zh-CN" altLang="en-US" dirty="0" smtClean="0"/>
                  <a:t>可以考虑体积随压力的变化率</a:t>
                </a:r>
                <a:r>
                  <a:rPr lang="en-US" altLang="zh-CN" dirty="0" smtClean="0"/>
                  <a:t>. </a:t>
                </a:r>
                <a:r>
                  <a:rPr lang="zh-CN" altLang="en-US" dirty="0" smtClean="0"/>
                  <a:t>人们定义</a:t>
                </a:r>
                <a:endParaRPr lang="en-US" altLang="zh-CN" dirty="0" smtClean="0"/>
              </a:p>
              <a:p>
                <a:pPr marL="0" indent="0">
                  <a:buNone/>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𝛽</m:t>
                      </m:r>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𝑉</m:t>
                          </m:r>
                        </m:den>
                      </m:f>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m:rPr>
                              <m:sty m:val="p"/>
                            </m:rPr>
                            <a:rPr lang="en-US" altLang="zh-CN" b="0" i="0" smtClean="0">
                              <a:latin typeface="Cambria Math" panose="02040503050406030204" pitchFamily="18" charset="0"/>
                            </a:rPr>
                            <m:t>d</m:t>
                          </m:r>
                          <m:r>
                            <a:rPr lang="en-US" altLang="zh-CN" b="0" i="1" smtClean="0">
                              <a:latin typeface="Cambria Math" panose="02040503050406030204" pitchFamily="18" charset="0"/>
                            </a:rPr>
                            <m:t>𝑉</m:t>
                          </m:r>
                        </m:num>
                        <m:den>
                          <m:r>
                            <m:rPr>
                              <m:sty m:val="p"/>
                            </m:rPr>
                            <a:rPr lang="en-US" altLang="zh-CN" b="0" i="0" smtClean="0">
                              <a:latin typeface="Cambria Math" panose="02040503050406030204" pitchFamily="18" charset="0"/>
                            </a:rPr>
                            <m:t>d</m:t>
                          </m:r>
                          <m:r>
                            <a:rPr lang="en-US" altLang="zh-CN" b="0" i="1" smtClean="0">
                              <a:latin typeface="Cambria Math" panose="02040503050406030204" pitchFamily="18" charset="0"/>
                            </a:rPr>
                            <m:t>𝑃</m:t>
                          </m:r>
                        </m:den>
                      </m:f>
                    </m:oMath>
                  </m:oMathPara>
                </a14:m>
                <a:endParaRPr lang="en-US" altLang="zh-CN" b="0" dirty="0" smtClean="0"/>
              </a:p>
              <a:p>
                <a:r>
                  <a:rPr lang="zh-CN" altLang="en-US" dirty="0" smtClean="0"/>
                  <a:t>为</a:t>
                </a:r>
                <a:r>
                  <a:rPr lang="zh-CN" altLang="en-US" dirty="0" smtClean="0">
                    <a:solidFill>
                      <a:srgbClr val="00B050"/>
                    </a:solidFill>
                  </a:rPr>
                  <a:t>等温压缩率</a:t>
                </a:r>
                <a:r>
                  <a:rPr lang="en-US" altLang="zh-CN" dirty="0" smtClean="0"/>
                  <a:t>, </a:t>
                </a:r>
                <a:r>
                  <a:rPr lang="zh-CN" altLang="en-US" dirty="0" smtClean="0"/>
                  <a:t>它反映了在温度一定时</a:t>
                </a:r>
                <a:r>
                  <a:rPr lang="en-US" altLang="zh-CN" dirty="0" smtClean="0"/>
                  <a:t>, </a:t>
                </a:r>
                <a:r>
                  <a:rPr lang="zh-CN" altLang="en-US" dirty="0" smtClean="0"/>
                  <a:t>单位体积的气体的体积随着压力的增大而体积减小的快慢</a:t>
                </a:r>
                <a:r>
                  <a:rPr lang="en-US" altLang="zh-CN" dirty="0" smtClean="0"/>
                  <a:t>.</a:t>
                </a:r>
              </a:p>
              <a:p>
                <a:r>
                  <a:rPr lang="zh-CN" altLang="en-US" dirty="0">
                    <a:solidFill>
                      <a:srgbClr val="0000FF"/>
                    </a:solidFill>
                  </a:rPr>
                  <a:t>例</a:t>
                </a:r>
                <a:r>
                  <a:rPr lang="zh-CN" altLang="en-US" dirty="0"/>
                  <a:t> 经济学中的边际量</a:t>
                </a:r>
                <a:r>
                  <a:rPr lang="en-US" altLang="zh-CN" dirty="0"/>
                  <a:t>. </a:t>
                </a:r>
                <a:r>
                  <a:rPr lang="zh-CN" altLang="en-US" dirty="0"/>
                  <a:t>当某经济量 </a:t>
                </a:r>
                <a14:m>
                  <m:oMath xmlns:m="http://schemas.openxmlformats.org/officeDocument/2006/math">
                    <m:r>
                      <a:rPr lang="en-US" altLang="zh-CN" i="1">
                        <a:latin typeface="Cambria Math" panose="02040503050406030204" pitchFamily="18" charset="0"/>
                      </a:rPr>
                      <m:t>𝑦</m:t>
                    </m:r>
                    <m:r>
                      <a:rPr lang="en-US" altLang="zh-CN" i="1">
                        <a:latin typeface="Cambria Math" panose="02040503050406030204" pitchFamily="18" charset="0"/>
                      </a:rPr>
                      <m:t>=</m:t>
                    </m:r>
                    <m:r>
                      <a:rPr lang="en-US" altLang="zh-CN" i="1">
                        <a:latin typeface="Cambria Math" panose="02040503050406030204" pitchFamily="18" charset="0"/>
                      </a:rPr>
                      <m:t>𝑦</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oMath>
                </a14:m>
                <a:r>
                  <a:rPr lang="en-US" altLang="zh-CN" dirty="0"/>
                  <a:t> </a:t>
                </a:r>
                <a:r>
                  <a:rPr lang="zh-CN" altLang="en-US" dirty="0"/>
                  <a:t>的自变量 </a:t>
                </a:r>
                <a14:m>
                  <m:oMath xmlns:m="http://schemas.openxmlformats.org/officeDocument/2006/math">
                    <m:r>
                      <a:rPr lang="en-US" altLang="zh-CN" i="1">
                        <a:latin typeface="Cambria Math" panose="02040503050406030204" pitchFamily="18" charset="0"/>
                      </a:rPr>
                      <m:t>𝑥</m:t>
                    </m:r>
                  </m:oMath>
                </a14:m>
                <a:r>
                  <a:rPr lang="en-US" altLang="zh-CN" dirty="0"/>
                  <a:t> </a:t>
                </a:r>
                <a:r>
                  <a:rPr lang="zh-CN" altLang="en-US" dirty="0"/>
                  <a:t>增加一个单位时</a:t>
                </a:r>
                <a:r>
                  <a:rPr lang="en-US" altLang="zh-CN" dirty="0"/>
                  <a:t>, </a:t>
                </a:r>
                <a:r>
                  <a:rPr lang="zh-CN" altLang="en-US" dirty="0"/>
                  <a:t>经济量的改变量称为该经济量的边际量</a:t>
                </a:r>
                <a:r>
                  <a:rPr lang="en-US" altLang="zh-CN" dirty="0"/>
                  <a:t>.</a:t>
                </a:r>
              </a:p>
              <a:p>
                <a:r>
                  <a:rPr lang="zh-CN" altLang="en-US" dirty="0"/>
                  <a:t>例如边际成本、边际收益、边际利润等</a:t>
                </a:r>
                <a:r>
                  <a:rPr lang="en-US" altLang="zh-CN" dirty="0"/>
                  <a:t>. </a:t>
                </a:r>
                <a:r>
                  <a:rPr lang="zh-CN" altLang="en-US" dirty="0"/>
                  <a:t>同样的道理</a:t>
                </a:r>
                <a:r>
                  <a:rPr lang="en-US" altLang="zh-CN" dirty="0"/>
                  <a:t>, </a:t>
                </a:r>
                <a:r>
                  <a:rPr lang="zh-CN" altLang="en-US" dirty="0"/>
                  <a:t>经济量的边际量为</a:t>
                </a:r>
                <a:endParaRPr lang="en-US" altLang="zh-CN" dirty="0"/>
              </a:p>
              <a:p>
                <a:pPr marL="0" indent="0">
                  <a:buNone/>
                </a:pPr>
                <a14:m>
                  <m:oMathPara xmlns:m="http://schemas.openxmlformats.org/officeDocument/2006/math">
                    <m:oMathParaPr>
                      <m:jc m:val="centerGroup"/>
                    </m:oMathParaPr>
                    <m:oMath xmlns:m="http://schemas.openxmlformats.org/officeDocument/2006/math">
                      <m:sSup>
                        <m:sSupPr>
                          <m:ctrlPr>
                            <a:rPr lang="en-US" altLang="zh-CN" i="1">
                              <a:latin typeface="Cambria Math" panose="02040503050406030204" pitchFamily="18" charset="0"/>
                            </a:rPr>
                          </m:ctrlPr>
                        </m:sSupPr>
                        <m:e>
                          <m:r>
                            <a:rPr lang="en-US" altLang="zh-CN" i="1">
                              <a:latin typeface="Cambria Math" panose="02040503050406030204" pitchFamily="18" charset="0"/>
                            </a:rPr>
                            <m:t>𝑦</m:t>
                          </m:r>
                        </m:e>
                        <m:sup>
                          <m:r>
                            <a:rPr lang="en-US" altLang="zh-CN" i="1">
                              <a:latin typeface="Cambria Math" panose="02040503050406030204" pitchFamily="18" charset="0"/>
                            </a:rPr>
                            <m:t>′</m:t>
                          </m:r>
                        </m:sup>
                      </m:sSup>
                      <m:d>
                        <m:dPr>
                          <m:ctrlPr>
                            <a:rPr lang="en-US" altLang="zh-CN" i="1">
                              <a:latin typeface="Cambria Math" panose="02040503050406030204" pitchFamily="18" charset="0"/>
                            </a:rPr>
                          </m:ctrlPr>
                        </m:dPr>
                        <m:e>
                          <m:r>
                            <a:rPr lang="en-US" altLang="zh-CN" i="1">
                              <a:latin typeface="Cambria Math" panose="02040503050406030204" pitchFamily="18" charset="0"/>
                            </a:rPr>
                            <m:t>𝑥</m:t>
                          </m:r>
                        </m:e>
                      </m:d>
                      <m:r>
                        <a:rPr lang="en-US" altLang="zh-CN" i="1">
                          <a:latin typeface="Cambria Math" panose="02040503050406030204" pitchFamily="18" charset="0"/>
                        </a:rPr>
                        <m:t>=</m:t>
                      </m:r>
                      <m:func>
                        <m:funcPr>
                          <m:ctrlPr>
                            <a:rPr lang="en-US" altLang="zh-CN" i="1">
                              <a:latin typeface="Cambria Math" panose="02040503050406030204" pitchFamily="18" charset="0"/>
                            </a:rPr>
                          </m:ctrlPr>
                        </m:funcPr>
                        <m:fName>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lim</m:t>
                              </m:r>
                            </m:e>
                            <m:lim>
                              <m:r>
                                <m:rPr>
                                  <m:sty m:val="p"/>
                                </m:rPr>
                                <a:rPr lang="en-US" altLang="zh-CN">
                                  <a:latin typeface="Cambria Math" panose="02040503050406030204" pitchFamily="18" charset="0"/>
                                </a:rPr>
                                <m:t>Δ</m:t>
                              </m:r>
                              <m:r>
                                <a:rPr lang="en-US" altLang="zh-CN" i="1">
                                  <a:latin typeface="Cambria Math" panose="02040503050406030204" pitchFamily="18" charset="0"/>
                                </a:rPr>
                                <m:t>𝑥</m:t>
                              </m:r>
                              <m:r>
                                <a:rPr lang="en-US" altLang="zh-CN" i="1">
                                  <a:latin typeface="Cambria Math" panose="02040503050406030204" pitchFamily="18" charset="0"/>
                                </a:rPr>
                                <m:t>→0</m:t>
                              </m:r>
                            </m:lim>
                          </m:limLow>
                        </m:fName>
                        <m:e>
                          <m:f>
                            <m:fPr>
                              <m:ctrlPr>
                                <a:rPr lang="en-US" altLang="zh-CN" i="1">
                                  <a:latin typeface="Cambria Math" panose="02040503050406030204" pitchFamily="18" charset="0"/>
                                </a:rPr>
                              </m:ctrlPr>
                            </m:fPr>
                            <m:num>
                              <m:r>
                                <a:rPr lang="en-US" altLang="zh-CN" i="1">
                                  <a:latin typeface="Cambria Math" panose="02040503050406030204" pitchFamily="18" charset="0"/>
                                </a:rPr>
                                <m:t>𝑦</m:t>
                              </m:r>
                              <m:d>
                                <m:dPr>
                                  <m:ctrlPr>
                                    <a:rPr lang="en-US" altLang="zh-CN" i="1">
                                      <a:latin typeface="Cambria Math" panose="02040503050406030204" pitchFamily="18" charset="0"/>
                                    </a:rPr>
                                  </m:ctrlPr>
                                </m:dPr>
                                <m:e>
                                  <m:r>
                                    <a:rPr lang="en-US" altLang="zh-CN" i="1">
                                      <a:latin typeface="Cambria Math" panose="02040503050406030204" pitchFamily="18" charset="0"/>
                                    </a:rPr>
                                    <m:t>𝑥</m:t>
                                  </m:r>
                                  <m:r>
                                    <a:rPr lang="en-US" altLang="zh-CN" i="1">
                                      <a:latin typeface="Cambria Math" panose="02040503050406030204" pitchFamily="18" charset="0"/>
                                    </a:rPr>
                                    <m:t>+</m:t>
                                  </m:r>
                                  <m:r>
                                    <m:rPr>
                                      <m:sty m:val="p"/>
                                    </m:rPr>
                                    <a:rPr lang="en-US" altLang="zh-CN">
                                      <a:latin typeface="Cambria Math" panose="02040503050406030204" pitchFamily="18" charset="0"/>
                                    </a:rPr>
                                    <m:t>Δ</m:t>
                                  </m:r>
                                  <m:r>
                                    <a:rPr lang="en-US" altLang="zh-CN" i="1">
                                      <a:latin typeface="Cambria Math" panose="02040503050406030204" pitchFamily="18" charset="0"/>
                                    </a:rPr>
                                    <m:t>𝑥</m:t>
                                  </m:r>
                                </m:e>
                              </m:d>
                              <m:r>
                                <a:rPr lang="en-US" altLang="zh-CN" i="1">
                                  <a:latin typeface="Cambria Math" panose="02040503050406030204" pitchFamily="18" charset="0"/>
                                </a:rPr>
                                <m:t>−</m:t>
                              </m:r>
                              <m:r>
                                <a:rPr lang="en-US" altLang="zh-CN" i="1">
                                  <a:latin typeface="Cambria Math" panose="02040503050406030204" pitchFamily="18" charset="0"/>
                                </a:rPr>
                                <m:t>𝑦</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num>
                            <m:den>
                              <m:r>
                                <m:rPr>
                                  <m:sty m:val="p"/>
                                </m:rPr>
                                <a:rPr lang="en-US" altLang="zh-CN">
                                  <a:latin typeface="Cambria Math" panose="02040503050406030204" pitchFamily="18" charset="0"/>
                                </a:rPr>
                                <m:t>Δ</m:t>
                              </m:r>
                              <m:r>
                                <a:rPr lang="en-US" altLang="zh-CN" i="1">
                                  <a:latin typeface="Cambria Math" panose="02040503050406030204" pitchFamily="18" charset="0"/>
                                </a:rPr>
                                <m:t>𝑥</m:t>
                              </m:r>
                            </m:den>
                          </m:f>
                        </m:e>
                      </m:func>
                      <m:r>
                        <a:rPr lang="en-US" altLang="zh-CN" i="1">
                          <a:latin typeface="Cambria Math" panose="02040503050406030204" pitchFamily="18" charset="0"/>
                        </a:rPr>
                        <m:t>.</m:t>
                      </m:r>
                    </m:oMath>
                  </m:oMathPara>
                </a14:m>
                <a:endParaRPr lang="en-US" altLang="zh-CN" dirty="0"/>
              </a:p>
            </p:txBody>
          </p:sp>
        </mc:Choice>
        <mc:Fallback xmlns="">
          <p:sp>
            <p:nvSpPr>
              <p:cNvPr id="4" name="文本占位符 3"/>
              <p:cNvSpPr>
                <a:spLocks noGrp="1" noRot="1" noChangeAspect="1" noMove="1" noResize="1" noEditPoints="1" noAdjustHandles="1" noChangeArrowheads="1" noChangeShapeType="1" noTextEdit="1"/>
              </p:cNvSpPr>
              <p:nvPr>
                <p:ph type="body" sz="quarter" idx="10"/>
              </p:nvPr>
            </p:nvSpPr>
            <p:spPr>
              <a:blipFill>
                <a:blip r:embed="rId2"/>
                <a:stretch>
                  <a:fillRect l="-508" t="-58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9456559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fade">
                                      <p:cBhvr>
                                        <p:cTn id="32" dur="500"/>
                                        <p:tgtEl>
                                          <p:spTgt spid="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Effect transition="in" filter="fade">
                                      <p:cBhvr>
                                        <p:cTn id="37"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文本占位符 3"/>
              <p:cNvSpPr>
                <a:spLocks noGrp="1"/>
              </p:cNvSpPr>
              <p:nvPr>
                <p:ph type="body" sz="quarter" idx="10"/>
              </p:nvPr>
            </p:nvSpPr>
            <p:spPr/>
            <p:txBody>
              <a:bodyPr>
                <a:normAutofit/>
              </a:bodyPr>
              <a:lstStyle/>
              <a:p>
                <a:r>
                  <a:rPr lang="zh-CN" altLang="en-US" dirty="0" smtClean="0">
                    <a:solidFill>
                      <a:srgbClr val="0000FF"/>
                    </a:solidFill>
                  </a:rPr>
                  <a:t>例</a:t>
                </a:r>
                <a:r>
                  <a:rPr lang="zh-CN" altLang="en-US" dirty="0" smtClean="0"/>
                  <a:t> 设 </a:t>
                </a:r>
                <a14:m>
                  <m:oMath xmlns:m="http://schemas.openxmlformats.org/officeDocument/2006/math">
                    <m:r>
                      <a:rPr lang="en-US" altLang="zh-CN" b="0" i="1" smtClean="0">
                        <a:latin typeface="Cambria Math" panose="02040503050406030204" pitchFamily="18" charset="0"/>
                      </a:rPr>
                      <m:t>𝑛</m:t>
                    </m:r>
                    <m:r>
                      <a:rPr lang="en-US" altLang="zh-CN" b="0" i="1" smtClean="0">
                        <a:latin typeface="Cambria Math" panose="02040503050406030204" pitchFamily="18" charset="0"/>
                      </a:rPr>
                      <m:t>=</m:t>
                    </m:r>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oMath>
                </a14:m>
                <a:r>
                  <a:rPr lang="zh-CN" altLang="en-US" dirty="0" smtClean="0"/>
                  <a:t> 是在时刻 </a:t>
                </a:r>
                <a14:m>
                  <m:oMath xmlns:m="http://schemas.openxmlformats.org/officeDocument/2006/math">
                    <m:r>
                      <a:rPr lang="en-US" altLang="zh-CN" b="0" i="1" smtClean="0">
                        <a:latin typeface="Cambria Math" panose="02040503050406030204" pitchFamily="18" charset="0"/>
                      </a:rPr>
                      <m:t>𝑡</m:t>
                    </m:r>
                  </m:oMath>
                </a14:m>
                <a:r>
                  <a:rPr lang="zh-CN" altLang="en-US" dirty="0" smtClean="0"/>
                  <a:t> 某一生物或植物的数目</a:t>
                </a:r>
                <a:r>
                  <a:rPr lang="en-US" altLang="zh-CN" dirty="0" smtClean="0"/>
                  <a:t>.</a:t>
                </a:r>
              </a:p>
              <a:p>
                <a:r>
                  <a:rPr lang="zh-CN" altLang="en-US" dirty="0" smtClean="0"/>
                  <a:t>我们考虑它的增长率</a:t>
                </a:r>
                <a:r>
                  <a:rPr lang="en-US" altLang="zh-CN" dirty="0" smtClean="0"/>
                  <a:t>. </a:t>
                </a:r>
                <a:r>
                  <a:rPr lang="zh-CN" altLang="en-US" dirty="0" smtClean="0"/>
                  <a:t>在 </a:t>
                </a:r>
                <a14:m>
                  <m:oMath xmlns:m="http://schemas.openxmlformats.org/officeDocument/2006/math">
                    <m:r>
                      <a:rPr lang="en-US" altLang="zh-CN" b="0" i="1" smtClean="0">
                        <a:latin typeface="Cambria Math" panose="02040503050406030204" pitchFamily="18" charset="0"/>
                      </a:rPr>
                      <m:t>𝑡</m:t>
                    </m:r>
                  </m:oMath>
                </a14:m>
                <a:r>
                  <a:rPr lang="zh-CN" altLang="en-US" dirty="0" smtClean="0"/>
                  <a:t> 到 </a:t>
                </a:r>
                <a14:m>
                  <m:oMath xmlns:m="http://schemas.openxmlformats.org/officeDocument/2006/math">
                    <m:r>
                      <a:rPr lang="en-US" altLang="zh-CN" b="0" i="1" smtClean="0">
                        <a:latin typeface="Cambria Math" panose="02040503050406030204" pitchFamily="18" charset="0"/>
                      </a:rPr>
                      <m:t>𝑡</m:t>
                    </m:r>
                    <m:r>
                      <a:rPr lang="en-US" altLang="zh-CN" b="0" i="1" smtClean="0">
                        <a:latin typeface="Cambria Math" panose="02040503050406030204" pitchFamily="18" charset="0"/>
                      </a:rPr>
                      <m:t>+</m:t>
                    </m:r>
                    <m:r>
                      <m:rPr>
                        <m:sty m:val="p"/>
                      </m:rPr>
                      <a:rPr lang="en-US" altLang="zh-CN" b="0" i="0" smtClean="0">
                        <a:latin typeface="Cambria Math" panose="02040503050406030204" pitchFamily="18" charset="0"/>
                      </a:rPr>
                      <m:t>Δ</m:t>
                    </m:r>
                    <m:r>
                      <a:rPr lang="en-US" altLang="zh-CN" b="0" i="1" smtClean="0">
                        <a:latin typeface="Cambria Math" panose="02040503050406030204" pitchFamily="18" charset="0"/>
                      </a:rPr>
                      <m:t>𝑡</m:t>
                    </m:r>
                  </m:oMath>
                </a14:m>
                <a:r>
                  <a:rPr lang="zh-CN" altLang="en-US" dirty="0" smtClean="0"/>
                  <a:t> 的平均增长率为</a:t>
                </a:r>
                <a:endParaRPr lang="en-US" altLang="zh-CN" dirty="0" smtClean="0"/>
              </a:p>
              <a:p>
                <a:pPr marL="0" indent="0">
                  <a:buNone/>
                </a:pPr>
                <a14:m>
                  <m:oMathPara xmlns:m="http://schemas.openxmlformats.org/officeDocument/2006/math">
                    <m:oMathParaPr>
                      <m:jc m:val="centerGroup"/>
                    </m:oMathParaPr>
                    <m:oMath xmlns:m="http://schemas.openxmlformats.org/officeDocument/2006/math">
                      <m:f>
                        <m:fPr>
                          <m:ctrlPr>
                            <a:rPr lang="en-US" altLang="zh-CN" b="0" i="1" smtClean="0">
                              <a:latin typeface="Cambria Math" panose="02040503050406030204" pitchFamily="18" charset="0"/>
                            </a:rPr>
                          </m:ctrlPr>
                        </m:fPr>
                        <m:num>
                          <m:r>
                            <m:rPr>
                              <m:sty m:val="p"/>
                            </m:rPr>
                            <a:rPr lang="en-US" altLang="zh-CN" b="0" i="0" smtClean="0">
                              <a:latin typeface="Cambria Math" panose="02040503050406030204" pitchFamily="18" charset="0"/>
                            </a:rPr>
                            <m:t>Δ</m:t>
                          </m:r>
                          <m:r>
                            <a:rPr lang="en-US" altLang="zh-CN" b="0" i="1" smtClean="0">
                              <a:latin typeface="Cambria Math" panose="02040503050406030204" pitchFamily="18" charset="0"/>
                            </a:rPr>
                            <m:t>𝑛</m:t>
                          </m:r>
                        </m:num>
                        <m:den>
                          <m:r>
                            <m:rPr>
                              <m:sty m:val="p"/>
                            </m:rPr>
                            <a:rPr lang="en-US" altLang="zh-CN" b="0" i="0" smtClean="0">
                              <a:latin typeface="Cambria Math" panose="02040503050406030204" pitchFamily="18" charset="0"/>
                            </a:rPr>
                            <m:t>Δ</m:t>
                          </m:r>
                          <m:r>
                            <a:rPr lang="en-US" altLang="zh-CN" b="0" i="1" smtClean="0">
                              <a:latin typeface="Cambria Math" panose="02040503050406030204" pitchFamily="18" charset="0"/>
                            </a:rPr>
                            <m:t>𝑡</m:t>
                          </m:r>
                        </m:den>
                      </m:f>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r>
                                <a:rPr lang="en-US" altLang="zh-CN" b="0" i="1" smtClean="0">
                                  <a:latin typeface="Cambria Math" panose="02040503050406030204" pitchFamily="18" charset="0"/>
                                </a:rPr>
                                <m:t>+</m:t>
                              </m:r>
                              <m:r>
                                <m:rPr>
                                  <m:sty m:val="p"/>
                                </m:rPr>
                                <a:rPr lang="en-US" altLang="zh-CN" b="0" i="0" smtClean="0">
                                  <a:latin typeface="Cambria Math" panose="02040503050406030204" pitchFamily="18" charset="0"/>
                                </a:rPr>
                                <m:t>Δ</m:t>
                              </m:r>
                              <m:r>
                                <a:rPr lang="en-US" altLang="zh-CN" b="0" i="1" smtClean="0">
                                  <a:latin typeface="Cambria Math" panose="02040503050406030204" pitchFamily="18" charset="0"/>
                                </a:rPr>
                                <m:t>𝑡</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num>
                        <m:den>
                          <m:r>
                            <m:rPr>
                              <m:sty m:val="p"/>
                            </m:rPr>
                            <a:rPr lang="en-US" altLang="zh-CN" b="0" i="0" smtClean="0">
                              <a:latin typeface="Cambria Math" panose="02040503050406030204" pitchFamily="18" charset="0"/>
                            </a:rPr>
                            <m:t>Δ</m:t>
                          </m:r>
                          <m:r>
                            <a:rPr lang="en-US" altLang="zh-CN" b="0" i="1" smtClean="0">
                              <a:latin typeface="Cambria Math" panose="02040503050406030204" pitchFamily="18" charset="0"/>
                            </a:rPr>
                            <m:t>𝑡</m:t>
                          </m:r>
                        </m:den>
                      </m:f>
                      <m:r>
                        <a:rPr lang="en-US" altLang="zh-CN" b="0" i="1" smtClean="0">
                          <a:latin typeface="Cambria Math" panose="02040503050406030204" pitchFamily="18" charset="0"/>
                        </a:rPr>
                        <m:t>.</m:t>
                      </m:r>
                    </m:oMath>
                  </m:oMathPara>
                </a14:m>
                <a:endParaRPr lang="en-US" altLang="zh-CN" dirty="0"/>
              </a:p>
              <a:p>
                <a:r>
                  <a:rPr lang="zh-CN" altLang="en-US" dirty="0" smtClean="0"/>
                  <a:t>令 </a:t>
                </a:r>
                <a14:m>
                  <m:oMath xmlns:m="http://schemas.openxmlformats.org/officeDocument/2006/math">
                    <m:r>
                      <m:rPr>
                        <m:sty m:val="p"/>
                      </m:rPr>
                      <a:rPr lang="en-US" altLang="zh-CN" b="0" i="0" smtClean="0">
                        <a:latin typeface="Cambria Math" panose="02040503050406030204" pitchFamily="18" charset="0"/>
                      </a:rPr>
                      <m:t>Δ</m:t>
                    </m:r>
                    <m:r>
                      <a:rPr lang="en-US" altLang="zh-CN" b="0" i="1" smtClean="0">
                        <a:latin typeface="Cambria Math" panose="02040503050406030204" pitchFamily="18" charset="0"/>
                      </a:rPr>
                      <m:t>𝑡</m:t>
                    </m:r>
                    <m:r>
                      <a:rPr lang="en-US" altLang="zh-CN" b="0" i="1" smtClean="0">
                        <a:latin typeface="Cambria Math" panose="02040503050406030204" pitchFamily="18" charset="0"/>
                      </a:rPr>
                      <m:t>→0</m:t>
                    </m:r>
                  </m:oMath>
                </a14:m>
                <a:r>
                  <a:rPr lang="en-US" altLang="zh-CN" dirty="0" smtClean="0"/>
                  <a:t>, </a:t>
                </a:r>
              </a:p>
              <a:p>
                <a:pPr marL="0" indent="0">
                  <a:buNone/>
                </a:pPr>
                <a14:m>
                  <m:oMathPara xmlns:m="http://schemas.openxmlformats.org/officeDocument/2006/math">
                    <m:oMathParaPr>
                      <m:jc m:val="centerGroup"/>
                    </m:oMathParaPr>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𝑓</m:t>
                          </m:r>
                        </m:e>
                        <m:sup>
                          <m:r>
                            <a:rPr lang="en-US" altLang="zh-CN" b="0" i="1" smtClean="0">
                              <a:latin typeface="Cambria Math" panose="02040503050406030204" pitchFamily="18" charset="0"/>
                            </a:rPr>
                            <m:t>′</m:t>
                          </m:r>
                        </m:sup>
                      </m:sSup>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r>
                        <a:rPr lang="en-US" altLang="zh-CN" b="0" i="1" smtClean="0">
                          <a:latin typeface="Cambria Math" panose="02040503050406030204" pitchFamily="18" charset="0"/>
                        </a:rPr>
                        <m:t>=</m:t>
                      </m:r>
                      <m:func>
                        <m:funcPr>
                          <m:ctrlPr>
                            <a:rPr lang="en-US" altLang="zh-CN" b="0" i="1" smtClean="0">
                              <a:latin typeface="Cambria Math" panose="02040503050406030204" pitchFamily="18" charset="0"/>
                            </a:rPr>
                          </m:ctrlPr>
                        </m:funcPr>
                        <m:fName>
                          <m:limLow>
                            <m:limLowPr>
                              <m:ctrlPr>
                                <a:rPr lang="en-US" altLang="zh-CN" b="0" i="1" smtClean="0">
                                  <a:latin typeface="Cambria Math" panose="02040503050406030204" pitchFamily="18" charset="0"/>
                                </a:rPr>
                              </m:ctrlPr>
                            </m:limLowPr>
                            <m:e>
                              <m:r>
                                <m:rPr>
                                  <m:sty m:val="p"/>
                                </m:rPr>
                                <a:rPr lang="en-US" altLang="zh-CN" b="0" i="0" smtClean="0">
                                  <a:latin typeface="Cambria Math" panose="02040503050406030204" pitchFamily="18" charset="0"/>
                                </a:rPr>
                                <m:t>lim</m:t>
                              </m:r>
                            </m:e>
                            <m:lim>
                              <m:r>
                                <m:rPr>
                                  <m:sty m:val="p"/>
                                </m:rPr>
                                <a:rPr lang="en-US" altLang="zh-CN" b="0" i="0" smtClean="0">
                                  <a:latin typeface="Cambria Math" panose="02040503050406030204" pitchFamily="18" charset="0"/>
                                </a:rPr>
                                <m:t>Δ</m:t>
                              </m:r>
                              <m:r>
                                <a:rPr lang="en-US" altLang="zh-CN" b="0" i="1" smtClean="0">
                                  <a:latin typeface="Cambria Math" panose="02040503050406030204" pitchFamily="18" charset="0"/>
                                </a:rPr>
                                <m:t>𝑡</m:t>
                              </m:r>
                              <m:r>
                                <a:rPr lang="en-US" altLang="zh-CN" b="0" i="1" smtClean="0">
                                  <a:latin typeface="Cambria Math" panose="02040503050406030204" pitchFamily="18" charset="0"/>
                                </a:rPr>
                                <m:t>→0</m:t>
                              </m:r>
                            </m:lim>
                          </m:limLow>
                        </m:fName>
                        <m:e>
                          <m:f>
                            <m:fPr>
                              <m:ctrlPr>
                                <a:rPr lang="en-US" altLang="zh-CN" i="1">
                                  <a:latin typeface="Cambria Math" panose="02040503050406030204" pitchFamily="18" charset="0"/>
                                </a:rPr>
                              </m:ctrlPr>
                            </m:fPr>
                            <m:num>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𝑡</m:t>
                                  </m:r>
                                  <m:r>
                                    <a:rPr lang="en-US" altLang="zh-CN" i="1">
                                      <a:latin typeface="Cambria Math" panose="02040503050406030204" pitchFamily="18" charset="0"/>
                                    </a:rPr>
                                    <m:t>+</m:t>
                                  </m:r>
                                  <m:r>
                                    <m:rPr>
                                      <m:sty m:val="p"/>
                                    </m:rPr>
                                    <a:rPr lang="en-US" altLang="zh-CN">
                                      <a:latin typeface="Cambria Math" panose="02040503050406030204" pitchFamily="18" charset="0"/>
                                    </a:rPr>
                                    <m:t>Δ</m:t>
                                  </m:r>
                                  <m:r>
                                    <a:rPr lang="en-US" altLang="zh-CN" i="1">
                                      <a:latin typeface="Cambria Math" panose="02040503050406030204" pitchFamily="18" charset="0"/>
                                    </a:rPr>
                                    <m:t>𝑡</m:t>
                                  </m:r>
                                </m:e>
                              </m:d>
                              <m:r>
                                <a:rPr lang="en-US" altLang="zh-CN" i="1">
                                  <a:latin typeface="Cambria Math" panose="02040503050406030204" pitchFamily="18" charset="0"/>
                                </a:rPr>
                                <m:t>−</m:t>
                              </m:r>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𝑡</m:t>
                                  </m:r>
                                </m:e>
                              </m:d>
                            </m:num>
                            <m:den>
                              <m:r>
                                <m:rPr>
                                  <m:sty m:val="p"/>
                                </m:rPr>
                                <a:rPr lang="en-US" altLang="zh-CN">
                                  <a:latin typeface="Cambria Math" panose="02040503050406030204" pitchFamily="18" charset="0"/>
                                </a:rPr>
                                <m:t>Δ</m:t>
                              </m:r>
                              <m:r>
                                <a:rPr lang="en-US" altLang="zh-CN" i="1">
                                  <a:latin typeface="Cambria Math" panose="02040503050406030204" pitchFamily="18" charset="0"/>
                                </a:rPr>
                                <m:t>𝑡</m:t>
                              </m:r>
                            </m:den>
                          </m:f>
                        </m:e>
                      </m:func>
                    </m:oMath>
                  </m:oMathPara>
                </a14:m>
                <a:endParaRPr lang="en-US" altLang="zh-CN" dirty="0" smtClean="0"/>
              </a:p>
              <a:p>
                <a:r>
                  <a:rPr lang="zh-CN" altLang="en-US" dirty="0" smtClean="0"/>
                  <a:t>便是该物种 </a:t>
                </a:r>
                <a14:m>
                  <m:oMath xmlns:m="http://schemas.openxmlformats.org/officeDocument/2006/math">
                    <m:r>
                      <a:rPr lang="en-US" altLang="zh-CN" b="0" i="1" smtClean="0">
                        <a:latin typeface="Cambria Math" panose="02040503050406030204" pitchFamily="18" charset="0"/>
                      </a:rPr>
                      <m:t>𝑡</m:t>
                    </m:r>
                  </m:oMath>
                </a14:m>
                <a:r>
                  <a:rPr lang="zh-CN" altLang="en-US" dirty="0" smtClean="0"/>
                  <a:t> 时刻的增长率</a:t>
                </a:r>
                <a:r>
                  <a:rPr lang="en-US" altLang="zh-CN" dirty="0" smtClean="0"/>
                  <a:t>.</a:t>
                </a:r>
              </a:p>
            </p:txBody>
          </p:sp>
        </mc:Choice>
        <mc:Fallback xmlns="">
          <p:sp>
            <p:nvSpPr>
              <p:cNvPr id="4" name="文本占位符 3"/>
              <p:cNvSpPr>
                <a:spLocks noGrp="1" noRot="1" noChangeAspect="1" noMove="1" noResize="1" noEditPoints="1" noAdjustHandles="1" noChangeArrowheads="1" noChangeShapeType="1" noTextEdit="1"/>
              </p:cNvSpPr>
              <p:nvPr>
                <p:ph type="body" sz="quarter" idx="10"/>
              </p:nvPr>
            </p:nvSpPr>
            <p:spPr>
              <a:blipFill>
                <a:blip r:embed="rId2"/>
                <a:stretch>
                  <a:fillRect l="-734" t="-23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0732112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fade">
                                      <p:cBhvr>
                                        <p:cTn id="32"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p:cNvSpPr>
                <a:spLocks noGrp="1"/>
              </p:cNvSpPr>
              <p:nvPr>
                <p:ph type="body" sz="quarter" idx="10"/>
              </p:nvPr>
            </p:nvSpPr>
            <p:spPr/>
            <p:txBody>
              <a:bodyPr anchor="t">
                <a:normAutofit/>
              </a:bodyPr>
              <a:lstStyle/>
              <a:p>
                <a:pPr>
                  <a:lnSpc>
                    <a:spcPct val="120000"/>
                  </a:lnSpc>
                  <a:spcAft>
                    <a:spcPts val="600"/>
                  </a:spcAft>
                </a:pPr>
                <a:r>
                  <a:rPr lang="zh-CN" altLang="en-US" dirty="0" smtClean="0">
                    <a:solidFill>
                      <a:srgbClr val="0000FF"/>
                    </a:solidFill>
                  </a:rPr>
                  <a:t>例</a:t>
                </a:r>
                <a:r>
                  <a:rPr lang="zh-CN" altLang="en-US" dirty="0" smtClean="0"/>
                  <a:t> </a:t>
                </a:r>
                <a:r>
                  <a:rPr lang="zh-CN" altLang="en-US" dirty="0"/>
                  <a:t>光的反射定律告诉我们</a:t>
                </a:r>
                <a:r>
                  <a:rPr lang="en-US" altLang="zh-CN" dirty="0"/>
                  <a:t>, </a:t>
                </a:r>
                <a:r>
                  <a:rPr lang="zh-CN" altLang="en-US" dirty="0"/>
                  <a:t>如果光射在一个平面上</a:t>
                </a:r>
                <a:r>
                  <a:rPr lang="en-US" altLang="zh-CN" dirty="0"/>
                  <a:t>, </a:t>
                </a:r>
                <a:r>
                  <a:rPr lang="zh-CN" altLang="en-US" dirty="0"/>
                  <a:t>那么反射的光线、入射的光线、以及与平面交点的法线三者在同一个平面，且反射的光线和入射的光线与法线的夹角相同</a:t>
                </a:r>
                <a:r>
                  <a:rPr lang="en-US" altLang="zh-CN" dirty="0"/>
                  <a:t>. </a:t>
                </a:r>
                <a:r>
                  <a:rPr lang="zh-CN" altLang="en-US" dirty="0"/>
                  <a:t>其中法线是指与平面垂直的直线</a:t>
                </a:r>
                <a:r>
                  <a:rPr lang="en-US" altLang="zh-CN" dirty="0" smtClean="0"/>
                  <a:t>.</a:t>
                </a:r>
              </a:p>
              <a:p>
                <a:pPr>
                  <a:lnSpc>
                    <a:spcPct val="120000"/>
                  </a:lnSpc>
                  <a:spcAft>
                    <a:spcPts val="600"/>
                  </a:spcAft>
                </a:pPr>
                <a:r>
                  <a:rPr lang="zh-CN" altLang="en-US" dirty="0" smtClean="0"/>
                  <a:t>如果光线不是射在一个平面上而是一个曲面上呢</a:t>
                </a:r>
                <a:r>
                  <a:rPr lang="en-US" altLang="zh-CN" dirty="0" smtClean="0"/>
                  <a:t>?</a:t>
                </a:r>
              </a:p>
              <a:p>
                <a:r>
                  <a:rPr lang="zh-CN" altLang="en-US" dirty="0" smtClean="0"/>
                  <a:t>我们只考虑入射光线和该点法线所形成的平面</a:t>
                </a:r>
                <a:r>
                  <a:rPr lang="en-US" altLang="zh-CN" dirty="0" smtClean="0"/>
                  <a:t>, </a:t>
                </a:r>
                <a:r>
                  <a:rPr lang="zh-CN" altLang="en-US" dirty="0" smtClean="0"/>
                  <a:t>问题化归成了研究二维平面上曲线</a:t>
                </a:r>
                <a:r>
                  <a:rPr lang="zh-CN" altLang="en-US" dirty="0"/>
                  <a:t>的</a:t>
                </a:r>
                <a:r>
                  <a:rPr lang="zh-CN" altLang="en-US" dirty="0" smtClean="0">
                    <a:solidFill>
                      <a:srgbClr val="FF0000"/>
                    </a:solidFill>
                  </a:rPr>
                  <a:t>切线</a:t>
                </a:r>
                <a:r>
                  <a:rPr lang="zh-CN" altLang="en-US" dirty="0" smtClean="0"/>
                  <a:t>和</a:t>
                </a:r>
                <a:r>
                  <a:rPr lang="zh-CN" altLang="en-US" dirty="0" smtClean="0">
                    <a:solidFill>
                      <a:srgbClr val="FF0000"/>
                    </a:solidFill>
                  </a:rPr>
                  <a:t>法线</a:t>
                </a:r>
                <a:r>
                  <a:rPr lang="en-US" altLang="zh-CN" dirty="0" smtClean="0"/>
                  <a:t>, </a:t>
                </a:r>
                <a:r>
                  <a:rPr lang="zh-CN" altLang="en-US" dirty="0" smtClean="0"/>
                  <a:t>这二者相互垂直</a:t>
                </a:r>
                <a:r>
                  <a:rPr lang="en-US" altLang="zh-CN" dirty="0" smtClean="0"/>
                  <a:t>, </a:t>
                </a:r>
                <a:r>
                  <a:rPr lang="zh-CN" altLang="en-US" dirty="0" smtClean="0"/>
                  <a:t>因此斜率之积为 </a:t>
                </a:r>
                <a14:m>
                  <m:oMath xmlns:m="http://schemas.openxmlformats.org/officeDocument/2006/math">
                    <m:r>
                      <a:rPr lang="en-US" altLang="zh-CN" b="0" i="1" smtClean="0">
                        <a:latin typeface="Cambria Math" panose="02040503050406030204" pitchFamily="18" charset="0"/>
                      </a:rPr>
                      <m:t>−1</m:t>
                    </m:r>
                  </m:oMath>
                </a14:m>
                <a:r>
                  <a:rPr lang="en-US" altLang="zh-CN" dirty="0" smtClean="0"/>
                  <a:t>.</a:t>
                </a:r>
                <a:endParaRPr lang="en-US" altLang="zh-CN" dirty="0"/>
              </a:p>
            </p:txBody>
          </p:sp>
        </mc:Choice>
        <mc:Fallback xmlns="">
          <p:sp>
            <p:nvSpPr>
              <p:cNvPr id="3" name="内容占位符 2"/>
              <p:cNvSpPr>
                <a:spLocks noGrp="1" noRot="1" noChangeAspect="1" noMove="1" noResize="1" noEditPoints="1" noAdjustHandles="1" noChangeArrowheads="1" noChangeShapeType="1" noTextEdit="1"/>
              </p:cNvSpPr>
              <p:nvPr>
                <p:ph type="body" sz="quarter" idx="10"/>
              </p:nvPr>
            </p:nvSpPr>
            <p:spPr>
              <a:blipFill>
                <a:blip r:embed="rId2"/>
                <a:stretch>
                  <a:fillRect l="-734" t="-234" r="-451"/>
                </a:stretch>
              </a:blipFill>
            </p:spPr>
            <p:txBody>
              <a:bodyPr/>
              <a:lstStyle/>
              <a:p>
                <a:r>
                  <a:rPr lang="zh-CN" altLang="en-US">
                    <a:noFill/>
                  </a:rPr>
                  <a:t> </a:t>
                </a:r>
              </a:p>
            </p:txBody>
          </p:sp>
        </mc:Fallback>
      </mc:AlternateContent>
      <p:grpSp>
        <p:nvGrpSpPr>
          <p:cNvPr id="11" name="组合 10"/>
          <p:cNvGrpSpPr/>
          <p:nvPr/>
        </p:nvGrpSpPr>
        <p:grpSpPr>
          <a:xfrm>
            <a:off x="4367808" y="3717032"/>
            <a:ext cx="3528392" cy="2592288"/>
            <a:chOff x="2999656" y="1412776"/>
            <a:chExt cx="4464496" cy="3744416"/>
          </a:xfrm>
        </p:grpSpPr>
        <p:sp>
          <p:nvSpPr>
            <p:cNvPr id="12" name="平行四边形 11"/>
            <p:cNvSpPr/>
            <p:nvPr/>
          </p:nvSpPr>
          <p:spPr>
            <a:xfrm>
              <a:off x="2999656" y="2996952"/>
              <a:ext cx="4464496" cy="2160240"/>
            </a:xfrm>
            <a:prstGeom prst="parallelogram">
              <a:avLst/>
            </a:prstGeom>
            <a:solidFill>
              <a:schemeClr val="bg1">
                <a:lumMod val="95000"/>
              </a:schemeClr>
            </a:solidFill>
            <a:scene3d>
              <a:camera prst="orthographicFront">
                <a:rot lat="360000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 name="直接连接符 12"/>
            <p:cNvCxnSpPr/>
            <p:nvPr/>
          </p:nvCxnSpPr>
          <p:spPr>
            <a:xfrm>
              <a:off x="3575720" y="1988840"/>
              <a:ext cx="1656184" cy="1944216"/>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flipV="1">
              <a:off x="5231904" y="1989056"/>
              <a:ext cx="1656000" cy="1944000"/>
            </a:xfrm>
            <a:prstGeom prst="line">
              <a:avLst/>
            </a:prstGeom>
            <a:ln w="19050">
              <a:tailEnd type="triangle" w="med" len="lg"/>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5231904" y="1412776"/>
              <a:ext cx="0" cy="2520280"/>
            </a:xfrm>
            <a:prstGeom prst="line">
              <a:avLst/>
            </a:prstGeom>
            <a:ln w="19050">
              <a:solidFill>
                <a:srgbClr val="C00000"/>
              </a:solidFill>
              <a:prstDash val="dash"/>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4511904" y="3933056"/>
              <a:ext cx="1440000" cy="0"/>
            </a:xfrm>
            <a:prstGeom prst="line">
              <a:avLst/>
            </a:prstGeom>
            <a:ln w="19050">
              <a:solidFill>
                <a:schemeClr val="accent1"/>
              </a:solidFill>
              <a:prstDash val="dash"/>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23728547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1000"/>
                                        <p:tgtEl>
                                          <p:spTgt spid="11"/>
                                        </p:tgtEl>
                                      </p:cBhvr>
                                    </p:animEffect>
                                    <p:anim calcmode="lin" valueType="num">
                                      <p:cBhvr>
                                        <p:cTn id="23" dur="1000" fill="hold"/>
                                        <p:tgtEl>
                                          <p:spTgt spid="11"/>
                                        </p:tgtEl>
                                        <p:attrNameLst>
                                          <p:attrName>ppt_x</p:attrName>
                                        </p:attrNameLst>
                                      </p:cBhvr>
                                      <p:tavLst>
                                        <p:tav tm="0">
                                          <p:val>
                                            <p:strVal val="#ppt_x"/>
                                          </p:val>
                                        </p:tav>
                                        <p:tav tm="100000">
                                          <p:val>
                                            <p:strVal val="#ppt_x"/>
                                          </p:val>
                                        </p:tav>
                                      </p:tavLst>
                                    </p:anim>
                                    <p:anim calcmode="lin" valueType="num">
                                      <p:cBhvr>
                                        <p:cTn id="24"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p:cNvSpPr>
                <a:spLocks noGrp="1"/>
              </p:cNvSpPr>
              <p:nvPr>
                <p:ph type="body" sz="quarter" idx="10"/>
              </p:nvPr>
            </p:nvSpPr>
            <p:spPr>
              <a:xfrm>
                <a:off x="696000" y="819000"/>
                <a:ext cx="6912168" cy="5220000"/>
              </a:xfrm>
            </p:spPr>
            <p:txBody>
              <a:bodyPr anchor="t">
                <a:normAutofit/>
              </a:bodyPr>
              <a:lstStyle/>
              <a:p>
                <a:r>
                  <a:rPr lang="zh-CN" altLang="en-US" dirty="0" smtClean="0"/>
                  <a:t>圆</a:t>
                </a:r>
                <a:r>
                  <a:rPr lang="zh-CN" altLang="en-US" dirty="0"/>
                  <a:t>的切线定义成与圆只有一个交点的直线</a:t>
                </a:r>
                <a:r>
                  <a:rPr lang="en-US" altLang="zh-CN" dirty="0"/>
                  <a:t>, </a:t>
                </a:r>
                <a:r>
                  <a:rPr lang="zh-CN" altLang="en-US" dirty="0"/>
                  <a:t>但对于一般的曲线</a:t>
                </a:r>
                <a:r>
                  <a:rPr lang="en-US" altLang="zh-CN" dirty="0"/>
                  <a:t>, </a:t>
                </a:r>
                <a:r>
                  <a:rPr lang="zh-CN" altLang="en-US" dirty="0"/>
                  <a:t>显然不能如此定义</a:t>
                </a:r>
                <a:r>
                  <a:rPr lang="en-US" altLang="zh-CN" dirty="0"/>
                  <a:t>.</a:t>
                </a:r>
              </a:p>
              <a:p>
                <a:r>
                  <a:rPr lang="zh-CN" altLang="en-US" dirty="0" smtClean="0"/>
                  <a:t>例如右图</a:t>
                </a:r>
                <a:r>
                  <a:rPr lang="zh-CN" altLang="en-US" dirty="0"/>
                  <a:t>中抛物线 </a:t>
                </a:r>
                <a14:m>
                  <m:oMath xmlns:m="http://schemas.openxmlformats.org/officeDocument/2006/math">
                    <m:r>
                      <a:rPr lang="en-US" altLang="zh-CN" i="1">
                        <a:latin typeface="Cambria Math" panose="02040503050406030204" pitchFamily="18" charset="0"/>
                      </a:rPr>
                      <m:t>𝑦</m:t>
                    </m:r>
                    <m:r>
                      <a:rPr lang="en-US" altLang="zh-CN" i="1">
                        <a:latin typeface="Cambria Math" panose="02040503050406030204" pitchFamily="18" charset="0"/>
                      </a:rPr>
                      <m:t>=</m:t>
                    </m:r>
                    <m:sSup>
                      <m:sSupPr>
                        <m:ctrlPr>
                          <a:rPr lang="en-US" altLang="zh-CN" i="1">
                            <a:latin typeface="Cambria Math" panose="02040503050406030204" pitchFamily="18" charset="0"/>
                          </a:rPr>
                        </m:ctrlPr>
                      </m:sSupPr>
                      <m:e>
                        <m:r>
                          <a:rPr lang="en-US" altLang="zh-CN" i="1">
                            <a:latin typeface="Cambria Math" panose="02040503050406030204" pitchFamily="18" charset="0"/>
                          </a:rPr>
                          <m:t>𝑥</m:t>
                        </m:r>
                      </m:e>
                      <m:sup>
                        <m:r>
                          <a:rPr lang="en-US" altLang="zh-CN" i="1">
                            <a:latin typeface="Cambria Math" panose="02040503050406030204" pitchFamily="18" charset="0"/>
                          </a:rPr>
                          <m:t>2</m:t>
                        </m:r>
                      </m:sup>
                    </m:sSup>
                  </m:oMath>
                </a14:m>
                <a:r>
                  <a:rPr lang="zh-CN" altLang="en-US" dirty="0"/>
                  <a:t> 在 </a:t>
                </a:r>
                <a14:m>
                  <m:oMath xmlns:m="http://schemas.openxmlformats.org/officeDocument/2006/math">
                    <m:d>
                      <m:dPr>
                        <m:ctrlPr>
                          <a:rPr lang="en-US" altLang="zh-CN" i="1">
                            <a:latin typeface="Cambria Math" panose="02040503050406030204" pitchFamily="18" charset="0"/>
                          </a:rPr>
                        </m:ctrlPr>
                      </m:dPr>
                      <m:e>
                        <m:r>
                          <a:rPr lang="en-US" altLang="zh-CN" i="1">
                            <a:latin typeface="Cambria Math" panose="02040503050406030204" pitchFamily="18" charset="0"/>
                          </a:rPr>
                          <m:t>1,1</m:t>
                        </m:r>
                      </m:e>
                    </m:d>
                  </m:oMath>
                </a14:m>
                <a:r>
                  <a:rPr lang="zh-CN" altLang="en-US" dirty="0"/>
                  <a:t> 处就有两条直线与该抛物线只有一个交点</a:t>
                </a:r>
                <a:r>
                  <a:rPr lang="en-US" altLang="zh-CN" dirty="0"/>
                  <a:t>, </a:t>
                </a:r>
                <a:r>
                  <a:rPr lang="zh-CN" altLang="en-US" dirty="0"/>
                  <a:t>而根据我们的直观</a:t>
                </a:r>
                <a:r>
                  <a:rPr lang="en-US" altLang="zh-CN" dirty="0"/>
                  <a:t>, </a:t>
                </a:r>
                <a:r>
                  <a:rPr lang="zh-CN" altLang="en-US" dirty="0"/>
                  <a:t>应当是 </a:t>
                </a:r>
                <a14:m>
                  <m:oMath xmlns:m="http://schemas.openxmlformats.org/officeDocument/2006/math">
                    <m:r>
                      <a:rPr lang="en-US" altLang="zh-CN" i="1">
                        <a:latin typeface="Cambria Math" panose="02040503050406030204" pitchFamily="18" charset="0"/>
                      </a:rPr>
                      <m:t>𝑦</m:t>
                    </m:r>
                    <m:r>
                      <a:rPr lang="en-US" altLang="zh-CN" i="1">
                        <a:latin typeface="Cambria Math" panose="02040503050406030204" pitchFamily="18" charset="0"/>
                      </a:rPr>
                      <m:t>=2</m:t>
                    </m:r>
                    <m:r>
                      <a:rPr lang="en-US" altLang="zh-CN" i="1">
                        <a:latin typeface="Cambria Math" panose="02040503050406030204" pitchFamily="18" charset="0"/>
                      </a:rPr>
                      <m:t>𝑥</m:t>
                    </m:r>
                    <m:r>
                      <a:rPr lang="en-US" altLang="zh-CN" i="1">
                        <a:latin typeface="Cambria Math" panose="02040503050406030204" pitchFamily="18" charset="0"/>
                      </a:rPr>
                      <m:t>−1</m:t>
                    </m:r>
                  </m:oMath>
                </a14:m>
                <a:r>
                  <a:rPr lang="zh-CN" altLang="en-US" dirty="0"/>
                  <a:t> 作为切线而非 </a:t>
                </a:r>
                <a14:m>
                  <m:oMath xmlns:m="http://schemas.openxmlformats.org/officeDocument/2006/math">
                    <m:r>
                      <a:rPr lang="en-US" altLang="zh-CN" i="1">
                        <a:latin typeface="Cambria Math" panose="02040503050406030204" pitchFamily="18" charset="0"/>
                      </a:rPr>
                      <m:t>𝑥</m:t>
                    </m:r>
                    <m:r>
                      <a:rPr lang="en-US" altLang="zh-CN" i="1">
                        <a:latin typeface="Cambria Math" panose="02040503050406030204" pitchFamily="18" charset="0"/>
                      </a:rPr>
                      <m:t>=1</m:t>
                    </m:r>
                  </m:oMath>
                </a14:m>
                <a:r>
                  <a:rPr lang="en-US" altLang="zh-CN" dirty="0" smtClean="0"/>
                  <a:t>.</a:t>
                </a:r>
              </a:p>
            </p:txBody>
          </p:sp>
        </mc:Choice>
        <mc:Fallback xmlns="">
          <p:sp>
            <p:nvSpPr>
              <p:cNvPr id="3" name="内容占位符 2"/>
              <p:cNvSpPr>
                <a:spLocks noGrp="1" noRot="1" noChangeAspect="1" noMove="1" noResize="1" noEditPoints="1" noAdjustHandles="1" noChangeArrowheads="1" noChangeShapeType="1" noTextEdit="1"/>
              </p:cNvSpPr>
              <p:nvPr>
                <p:ph type="body" sz="quarter" idx="10"/>
              </p:nvPr>
            </p:nvSpPr>
            <p:spPr>
              <a:xfrm>
                <a:off x="696000" y="819000"/>
                <a:ext cx="6912168" cy="5220000"/>
              </a:xfrm>
              <a:blipFill>
                <a:blip r:embed="rId2"/>
                <a:stretch>
                  <a:fillRect l="-1146"/>
                </a:stretch>
              </a:blipFill>
            </p:spPr>
            <p:txBody>
              <a:bodyPr/>
              <a:lstStyle/>
              <a:p>
                <a:r>
                  <a:rPr lang="zh-CN" altLang="en-US">
                    <a:noFill/>
                  </a:rPr>
                  <a:t> </a:t>
                </a:r>
              </a:p>
            </p:txBody>
          </p:sp>
        </mc:Fallback>
      </mc:AlternateContent>
      <p:grpSp>
        <p:nvGrpSpPr>
          <p:cNvPr id="10" name="组合 9"/>
          <p:cNvGrpSpPr/>
          <p:nvPr/>
        </p:nvGrpSpPr>
        <p:grpSpPr>
          <a:xfrm>
            <a:off x="7526618" y="1772816"/>
            <a:ext cx="4546046" cy="3227033"/>
            <a:chOff x="4367808" y="1613494"/>
            <a:chExt cx="4546046" cy="3227033"/>
          </a:xfrm>
        </p:grpSpPr>
        <p:sp>
          <p:nvSpPr>
            <p:cNvPr id="11" name="任意多边形 10"/>
            <p:cNvSpPr/>
            <p:nvPr/>
          </p:nvSpPr>
          <p:spPr>
            <a:xfrm>
              <a:off x="6047062" y="1991888"/>
              <a:ext cx="847121" cy="1790700"/>
            </a:xfrm>
            <a:custGeom>
              <a:avLst/>
              <a:gdLst>
                <a:gd name="connsiteX0" fmla="*/ 0 w 2430728"/>
                <a:gd name="connsiteY0" fmla="*/ 4106333 h 4106333"/>
                <a:gd name="connsiteX1" fmla="*/ 558800 w 2430728"/>
                <a:gd name="connsiteY1" fmla="*/ 3962400 h 4106333"/>
                <a:gd name="connsiteX2" fmla="*/ 1113366 w 2430728"/>
                <a:gd name="connsiteY2" fmla="*/ 3716866 h 4106333"/>
                <a:gd name="connsiteX3" fmla="*/ 1642533 w 2430728"/>
                <a:gd name="connsiteY3" fmla="*/ 3314700 h 4106333"/>
                <a:gd name="connsiteX4" fmla="*/ 1981200 w 2430728"/>
                <a:gd name="connsiteY4" fmla="*/ 2844800 h 4106333"/>
                <a:gd name="connsiteX5" fmla="*/ 2222500 w 2430728"/>
                <a:gd name="connsiteY5" fmla="*/ 2230966 h 4106333"/>
                <a:gd name="connsiteX6" fmla="*/ 2341033 w 2430728"/>
                <a:gd name="connsiteY6" fmla="*/ 1604433 h 4106333"/>
                <a:gd name="connsiteX7" fmla="*/ 2421466 w 2430728"/>
                <a:gd name="connsiteY7" fmla="*/ 859366 h 4106333"/>
                <a:gd name="connsiteX8" fmla="*/ 2425700 w 2430728"/>
                <a:gd name="connsiteY8" fmla="*/ 0 h 41063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0728" h="4106333">
                  <a:moveTo>
                    <a:pt x="0" y="4106333"/>
                  </a:moveTo>
                  <a:cubicBezTo>
                    <a:pt x="186619" y="4066822"/>
                    <a:pt x="373239" y="4027311"/>
                    <a:pt x="558800" y="3962400"/>
                  </a:cubicBezTo>
                  <a:cubicBezTo>
                    <a:pt x="744361" y="3897489"/>
                    <a:pt x="932744" y="3824816"/>
                    <a:pt x="1113366" y="3716866"/>
                  </a:cubicBezTo>
                  <a:cubicBezTo>
                    <a:pt x="1293988" y="3608916"/>
                    <a:pt x="1497894" y="3460044"/>
                    <a:pt x="1642533" y="3314700"/>
                  </a:cubicBezTo>
                  <a:cubicBezTo>
                    <a:pt x="1787172" y="3169356"/>
                    <a:pt x="1884539" y="3025422"/>
                    <a:pt x="1981200" y="2844800"/>
                  </a:cubicBezTo>
                  <a:cubicBezTo>
                    <a:pt x="2077861" y="2664178"/>
                    <a:pt x="2162528" y="2437694"/>
                    <a:pt x="2222500" y="2230966"/>
                  </a:cubicBezTo>
                  <a:cubicBezTo>
                    <a:pt x="2282472" y="2024238"/>
                    <a:pt x="2307872" y="1833033"/>
                    <a:pt x="2341033" y="1604433"/>
                  </a:cubicBezTo>
                  <a:cubicBezTo>
                    <a:pt x="2374194" y="1375833"/>
                    <a:pt x="2407355" y="1126771"/>
                    <a:pt x="2421466" y="859366"/>
                  </a:cubicBezTo>
                  <a:cubicBezTo>
                    <a:pt x="2435577" y="591960"/>
                    <a:pt x="2430638" y="295980"/>
                    <a:pt x="2425700" y="0"/>
                  </a:cubicBezTo>
                </a:path>
              </a:pathLst>
            </a:cu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任意多边形 11"/>
            <p:cNvSpPr/>
            <p:nvPr/>
          </p:nvSpPr>
          <p:spPr>
            <a:xfrm rot="10800000" flipV="1">
              <a:off x="5195960" y="1991888"/>
              <a:ext cx="847121" cy="1790700"/>
            </a:xfrm>
            <a:custGeom>
              <a:avLst/>
              <a:gdLst>
                <a:gd name="connsiteX0" fmla="*/ 0 w 2430728"/>
                <a:gd name="connsiteY0" fmla="*/ 4106333 h 4106333"/>
                <a:gd name="connsiteX1" fmla="*/ 558800 w 2430728"/>
                <a:gd name="connsiteY1" fmla="*/ 3962400 h 4106333"/>
                <a:gd name="connsiteX2" fmla="*/ 1113366 w 2430728"/>
                <a:gd name="connsiteY2" fmla="*/ 3716866 h 4106333"/>
                <a:gd name="connsiteX3" fmla="*/ 1642533 w 2430728"/>
                <a:gd name="connsiteY3" fmla="*/ 3314700 h 4106333"/>
                <a:gd name="connsiteX4" fmla="*/ 1981200 w 2430728"/>
                <a:gd name="connsiteY4" fmla="*/ 2844800 h 4106333"/>
                <a:gd name="connsiteX5" fmla="*/ 2222500 w 2430728"/>
                <a:gd name="connsiteY5" fmla="*/ 2230966 h 4106333"/>
                <a:gd name="connsiteX6" fmla="*/ 2341033 w 2430728"/>
                <a:gd name="connsiteY6" fmla="*/ 1604433 h 4106333"/>
                <a:gd name="connsiteX7" fmla="*/ 2421466 w 2430728"/>
                <a:gd name="connsiteY7" fmla="*/ 859366 h 4106333"/>
                <a:gd name="connsiteX8" fmla="*/ 2425700 w 2430728"/>
                <a:gd name="connsiteY8" fmla="*/ 0 h 41063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0728" h="4106333">
                  <a:moveTo>
                    <a:pt x="0" y="4106333"/>
                  </a:moveTo>
                  <a:cubicBezTo>
                    <a:pt x="186619" y="4066822"/>
                    <a:pt x="373239" y="4027311"/>
                    <a:pt x="558800" y="3962400"/>
                  </a:cubicBezTo>
                  <a:cubicBezTo>
                    <a:pt x="744361" y="3897489"/>
                    <a:pt x="932744" y="3824816"/>
                    <a:pt x="1113366" y="3716866"/>
                  </a:cubicBezTo>
                  <a:cubicBezTo>
                    <a:pt x="1293988" y="3608916"/>
                    <a:pt x="1497894" y="3460044"/>
                    <a:pt x="1642533" y="3314700"/>
                  </a:cubicBezTo>
                  <a:cubicBezTo>
                    <a:pt x="1787172" y="3169356"/>
                    <a:pt x="1884539" y="3025422"/>
                    <a:pt x="1981200" y="2844800"/>
                  </a:cubicBezTo>
                  <a:cubicBezTo>
                    <a:pt x="2077861" y="2664178"/>
                    <a:pt x="2162528" y="2437694"/>
                    <a:pt x="2222500" y="2230966"/>
                  </a:cubicBezTo>
                  <a:cubicBezTo>
                    <a:pt x="2282472" y="2024238"/>
                    <a:pt x="2307872" y="1833033"/>
                    <a:pt x="2341033" y="1604433"/>
                  </a:cubicBezTo>
                  <a:cubicBezTo>
                    <a:pt x="2374194" y="1375833"/>
                    <a:pt x="2407355" y="1126771"/>
                    <a:pt x="2421466" y="859366"/>
                  </a:cubicBezTo>
                  <a:cubicBezTo>
                    <a:pt x="2435577" y="591960"/>
                    <a:pt x="2430638" y="295980"/>
                    <a:pt x="2425700" y="0"/>
                  </a:cubicBezTo>
                </a:path>
              </a:pathLst>
            </a:cu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 name="直接箭头连接符 12"/>
            <p:cNvCxnSpPr/>
            <p:nvPr/>
          </p:nvCxnSpPr>
          <p:spPr>
            <a:xfrm>
              <a:off x="4367808" y="3785678"/>
              <a:ext cx="3600000"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p:nvPr/>
          </p:nvCxnSpPr>
          <p:spPr>
            <a:xfrm flipV="1">
              <a:off x="6042725" y="2680527"/>
              <a:ext cx="0" cy="216000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5" name="文本框 14"/>
                <p:cNvSpPr txBox="1"/>
                <p:nvPr/>
              </p:nvSpPr>
              <p:spPr>
                <a:xfrm>
                  <a:off x="7500211" y="3784435"/>
                  <a:ext cx="32398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0" i="1" smtClean="0">
                            <a:solidFill>
                              <a:schemeClr val="accent1"/>
                            </a:solidFill>
                            <a:latin typeface="Cambria Math" panose="02040503050406030204" pitchFamily="18" charset="0"/>
                          </a:rPr>
                          <m:t>𝑥</m:t>
                        </m:r>
                      </m:oMath>
                    </m:oMathPara>
                  </a14:m>
                  <a:endParaRPr lang="zh-CN" altLang="en-US" dirty="0">
                    <a:solidFill>
                      <a:schemeClr val="accent1"/>
                    </a:solidFill>
                  </a:endParaRPr>
                </a:p>
              </p:txBody>
            </p:sp>
          </mc:Choice>
          <mc:Fallback xmlns="">
            <p:sp>
              <p:nvSpPr>
                <p:cNvPr id="10" name="文本框 9"/>
                <p:cNvSpPr txBox="1">
                  <a:spLocks noRot="1" noChangeAspect="1" noMove="1" noResize="1" noEditPoints="1" noAdjustHandles="1" noChangeArrowheads="1" noChangeShapeType="1" noTextEdit="1"/>
                </p:cNvSpPr>
                <p:nvPr/>
              </p:nvSpPr>
              <p:spPr>
                <a:xfrm>
                  <a:off x="7500211" y="3784435"/>
                  <a:ext cx="323981" cy="369332"/>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文本框 15"/>
                <p:cNvSpPr txBox="1"/>
                <p:nvPr/>
              </p:nvSpPr>
              <p:spPr>
                <a:xfrm>
                  <a:off x="5629409" y="2276872"/>
                  <a:ext cx="82663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0" i="1" smtClean="0">
                            <a:solidFill>
                              <a:schemeClr val="accent1"/>
                            </a:solidFill>
                            <a:latin typeface="Cambria Math" panose="02040503050406030204" pitchFamily="18" charset="0"/>
                          </a:rPr>
                          <m:t>𝑦</m:t>
                        </m:r>
                      </m:oMath>
                    </m:oMathPara>
                  </a14:m>
                  <a:endParaRPr lang="zh-CN" altLang="en-US" dirty="0">
                    <a:solidFill>
                      <a:schemeClr val="accent1"/>
                    </a:solidFill>
                  </a:endParaRPr>
                </a:p>
              </p:txBody>
            </p:sp>
          </mc:Choice>
          <mc:Fallback xmlns="">
            <p:sp>
              <p:nvSpPr>
                <p:cNvPr id="11" name="文本框 10"/>
                <p:cNvSpPr txBox="1">
                  <a:spLocks noRot="1" noChangeAspect="1" noMove="1" noResize="1" noEditPoints="1" noAdjustHandles="1" noChangeArrowheads="1" noChangeShapeType="1" noTextEdit="1"/>
                </p:cNvSpPr>
                <p:nvPr/>
              </p:nvSpPr>
              <p:spPr>
                <a:xfrm>
                  <a:off x="5629409" y="2276872"/>
                  <a:ext cx="826631" cy="369332"/>
                </a:xfrm>
                <a:prstGeom prst="rect">
                  <a:avLst/>
                </a:prstGeom>
                <a:blipFill>
                  <a:blip r:embed="rId4"/>
                  <a:stretch>
                    <a:fillRect b="-819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文本框 16"/>
                <p:cNvSpPr txBox="1"/>
                <p:nvPr/>
              </p:nvSpPr>
              <p:spPr>
                <a:xfrm>
                  <a:off x="5591944" y="3429000"/>
                  <a:ext cx="64807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i="1" dirty="0" smtClean="0">
                            <a:solidFill>
                              <a:schemeClr val="accent1"/>
                            </a:solidFill>
                            <a:latin typeface="Cambria Math" panose="02040503050406030204" pitchFamily="18" charset="0"/>
                          </a:rPr>
                          <m:t>𝑂</m:t>
                        </m:r>
                      </m:oMath>
                    </m:oMathPara>
                  </a14:m>
                  <a:endParaRPr lang="zh-CN" altLang="en-US" dirty="0">
                    <a:solidFill>
                      <a:schemeClr val="accent1"/>
                    </a:solidFill>
                  </a:endParaRPr>
                </a:p>
              </p:txBody>
            </p:sp>
          </mc:Choice>
          <mc:Fallback xmlns="">
            <p:sp>
              <p:nvSpPr>
                <p:cNvPr id="12" name="文本框 11"/>
                <p:cNvSpPr txBox="1">
                  <a:spLocks noRot="1" noChangeAspect="1" noMove="1" noResize="1" noEditPoints="1" noAdjustHandles="1" noChangeArrowheads="1" noChangeShapeType="1" noTextEdit="1"/>
                </p:cNvSpPr>
                <p:nvPr/>
              </p:nvSpPr>
              <p:spPr>
                <a:xfrm>
                  <a:off x="5591944" y="3429000"/>
                  <a:ext cx="648072" cy="369332"/>
                </a:xfrm>
                <a:prstGeom prst="rect">
                  <a:avLst/>
                </a:prstGeom>
                <a:blipFill>
                  <a:blip r:embed="rId5"/>
                  <a:stretch>
                    <a:fillRect/>
                  </a:stretch>
                </a:blipFill>
              </p:spPr>
              <p:txBody>
                <a:bodyPr/>
                <a:lstStyle/>
                <a:p>
                  <a:r>
                    <a:rPr lang="zh-CN" altLang="en-US">
                      <a:noFill/>
                    </a:rPr>
                    <a:t> </a:t>
                  </a:r>
                </a:p>
              </p:txBody>
            </p:sp>
          </mc:Fallback>
        </mc:AlternateContent>
        <p:cxnSp>
          <p:nvCxnSpPr>
            <p:cNvPr id="18" name="直接连接符 17"/>
            <p:cNvCxnSpPr/>
            <p:nvPr/>
          </p:nvCxnSpPr>
          <p:spPr>
            <a:xfrm flipV="1">
              <a:off x="5841309" y="1700808"/>
              <a:ext cx="1872208" cy="3011764"/>
            </a:xfrm>
            <a:prstGeom prst="line">
              <a:avLst/>
            </a:prstGeom>
            <a:ln w="19050">
              <a:solidFill>
                <a:srgbClr val="009900"/>
              </a:solidFill>
              <a:prstDash val="solid"/>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flipV="1">
              <a:off x="6681590" y="1976647"/>
              <a:ext cx="0" cy="2520000"/>
            </a:xfrm>
            <a:prstGeom prst="line">
              <a:avLst/>
            </a:prstGeom>
            <a:ln w="19050">
              <a:solidFill>
                <a:srgbClr val="009900"/>
              </a:solidFill>
              <a:prstDash val="soli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0" name="文本框 19"/>
                <p:cNvSpPr txBox="1"/>
                <p:nvPr/>
              </p:nvSpPr>
              <p:spPr>
                <a:xfrm>
                  <a:off x="7473694" y="1916832"/>
                  <a:ext cx="1440160"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2000" b="0" i="1" smtClean="0">
                            <a:solidFill>
                              <a:srgbClr val="009900"/>
                            </a:solidFill>
                            <a:latin typeface="Cambria Math" panose="02040503050406030204" pitchFamily="18" charset="0"/>
                          </a:rPr>
                          <m:t>𝑦</m:t>
                        </m:r>
                        <m:r>
                          <a:rPr lang="en-US" altLang="zh-CN" sz="2000" b="0" i="1" smtClean="0">
                            <a:solidFill>
                              <a:srgbClr val="009900"/>
                            </a:solidFill>
                            <a:latin typeface="Cambria Math" panose="02040503050406030204" pitchFamily="18" charset="0"/>
                          </a:rPr>
                          <m:t>=2</m:t>
                        </m:r>
                        <m:r>
                          <a:rPr lang="en-US" altLang="zh-CN" sz="2000" b="0" i="1" smtClean="0">
                            <a:solidFill>
                              <a:srgbClr val="009900"/>
                            </a:solidFill>
                            <a:latin typeface="Cambria Math" panose="02040503050406030204" pitchFamily="18" charset="0"/>
                          </a:rPr>
                          <m:t>𝑥</m:t>
                        </m:r>
                        <m:r>
                          <a:rPr lang="en-US" altLang="zh-CN" sz="2000" b="0" i="1" smtClean="0">
                            <a:solidFill>
                              <a:srgbClr val="009900"/>
                            </a:solidFill>
                            <a:latin typeface="Cambria Math" panose="02040503050406030204" pitchFamily="18" charset="0"/>
                          </a:rPr>
                          <m:t>−1</m:t>
                        </m:r>
                      </m:oMath>
                    </m:oMathPara>
                  </a14:m>
                  <a:endParaRPr lang="zh-CN" altLang="en-US" sz="2000" dirty="0">
                    <a:solidFill>
                      <a:srgbClr val="009900"/>
                    </a:solidFill>
                  </a:endParaRPr>
                </a:p>
              </p:txBody>
            </p:sp>
          </mc:Choice>
          <mc:Fallback xmlns="">
            <p:sp>
              <p:nvSpPr>
                <p:cNvPr id="15" name="文本框 14"/>
                <p:cNvSpPr txBox="1">
                  <a:spLocks noRot="1" noChangeAspect="1" noMove="1" noResize="1" noEditPoints="1" noAdjustHandles="1" noChangeArrowheads="1" noChangeShapeType="1" noTextEdit="1"/>
                </p:cNvSpPr>
                <p:nvPr/>
              </p:nvSpPr>
              <p:spPr>
                <a:xfrm>
                  <a:off x="7473694" y="1916832"/>
                  <a:ext cx="1440160" cy="400110"/>
                </a:xfrm>
                <a:prstGeom prst="rect">
                  <a:avLst/>
                </a:prstGeom>
                <a:blipFill>
                  <a:blip r:embed="rId6"/>
                  <a:stretch>
                    <a:fillRect b="-1060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 name="文本框 20"/>
                <p:cNvSpPr txBox="1"/>
                <p:nvPr/>
              </p:nvSpPr>
              <p:spPr>
                <a:xfrm>
                  <a:off x="5915980" y="1613494"/>
                  <a:ext cx="1440160"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2000" b="0" i="1" smtClean="0">
                            <a:solidFill>
                              <a:srgbClr val="009900"/>
                            </a:solidFill>
                            <a:latin typeface="Cambria Math" panose="02040503050406030204" pitchFamily="18" charset="0"/>
                          </a:rPr>
                          <m:t>𝑥</m:t>
                        </m:r>
                        <m:r>
                          <a:rPr lang="en-US" altLang="zh-CN" sz="2000" b="0" i="1" smtClean="0">
                            <a:solidFill>
                              <a:srgbClr val="009900"/>
                            </a:solidFill>
                            <a:latin typeface="Cambria Math" panose="02040503050406030204" pitchFamily="18" charset="0"/>
                          </a:rPr>
                          <m:t>=1</m:t>
                        </m:r>
                      </m:oMath>
                    </m:oMathPara>
                  </a14:m>
                  <a:endParaRPr lang="zh-CN" altLang="en-US" sz="2000" dirty="0">
                    <a:solidFill>
                      <a:srgbClr val="009900"/>
                    </a:solidFill>
                  </a:endParaRPr>
                </a:p>
              </p:txBody>
            </p:sp>
          </mc:Choice>
          <mc:Fallback xmlns="">
            <p:sp>
              <p:nvSpPr>
                <p:cNvPr id="16" name="文本框 15"/>
                <p:cNvSpPr txBox="1">
                  <a:spLocks noRot="1" noChangeAspect="1" noMove="1" noResize="1" noEditPoints="1" noAdjustHandles="1" noChangeArrowheads="1" noChangeShapeType="1" noTextEdit="1"/>
                </p:cNvSpPr>
                <p:nvPr/>
              </p:nvSpPr>
              <p:spPr>
                <a:xfrm>
                  <a:off x="5915980" y="1613494"/>
                  <a:ext cx="1440160" cy="400110"/>
                </a:xfrm>
                <a:prstGeom prst="rect">
                  <a:avLst/>
                </a:prstGeom>
                <a:blipFill>
                  <a:blip r:embed="rId7"/>
                  <a:stretch>
                    <a:fillRect/>
                  </a:stretch>
                </a:blipFill>
              </p:spPr>
              <p:txBody>
                <a:bodyPr/>
                <a:lstStyle/>
                <a:p>
                  <a:r>
                    <a:rPr lang="zh-CN" altLang="en-US">
                      <a:noFill/>
                    </a:rPr>
                    <a:t> </a:t>
                  </a:r>
                </a:p>
              </p:txBody>
            </p:sp>
          </mc:Fallback>
        </mc:AlternateContent>
      </p:grpSp>
    </p:spTree>
    <p:extLst>
      <p:ext uri="{BB962C8B-B14F-4D97-AF65-F5344CB8AC3E}">
        <p14:creationId xmlns:p14="http://schemas.microsoft.com/office/powerpoint/2010/main" val="22694411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par>
                          <p:cTn id="13" fill="hold">
                            <p:stCondLst>
                              <p:cond delay="500"/>
                            </p:stCondLst>
                            <p:childTnLst>
                              <p:par>
                                <p:cTn id="14" presetID="42" presetClass="entr" presetSubtype="0" fill="hold" nodeType="after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1000"/>
                                        <p:tgtEl>
                                          <p:spTgt spid="10"/>
                                        </p:tgtEl>
                                      </p:cBhvr>
                                    </p:animEffect>
                                    <p:anim calcmode="lin" valueType="num">
                                      <p:cBhvr>
                                        <p:cTn id="17" dur="1000" fill="hold"/>
                                        <p:tgtEl>
                                          <p:spTgt spid="10"/>
                                        </p:tgtEl>
                                        <p:attrNameLst>
                                          <p:attrName>ppt_x</p:attrName>
                                        </p:attrNameLst>
                                      </p:cBhvr>
                                      <p:tavLst>
                                        <p:tav tm="0">
                                          <p:val>
                                            <p:strVal val="#ppt_x"/>
                                          </p:val>
                                        </p:tav>
                                        <p:tav tm="100000">
                                          <p:val>
                                            <p:strVal val="#ppt_x"/>
                                          </p:val>
                                        </p:tav>
                                      </p:tavLst>
                                    </p:anim>
                                    <p:anim calcmode="lin" valueType="num">
                                      <p:cBhvr>
                                        <p:cTn id="18"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文本占位符 3"/>
              <p:cNvSpPr>
                <a:spLocks noGrp="1"/>
              </p:cNvSpPr>
              <p:nvPr>
                <p:ph type="body" sz="quarter" idx="10"/>
              </p:nvPr>
            </p:nvSpPr>
            <p:spPr/>
            <p:txBody>
              <a:bodyPr anchor="t"/>
              <a:lstStyle/>
              <a:p>
                <a:r>
                  <a:rPr lang="zh-CN" altLang="en-US" dirty="0"/>
                  <a:t>而像下图中的直线与曲线有多个交点却是它的切线</a:t>
                </a:r>
                <a:r>
                  <a:rPr lang="en-US" altLang="zh-CN" dirty="0" smtClean="0"/>
                  <a:t>.</a:t>
                </a:r>
                <a:endParaRPr lang="en-US" altLang="zh-CN" dirty="0" smtClean="0">
                  <a:solidFill>
                    <a:srgbClr val="00B050"/>
                  </a:solidFill>
                </a:endParaRPr>
              </a:p>
              <a:p>
                <a:r>
                  <a:rPr lang="zh-CN" altLang="en-US" dirty="0" smtClean="0">
                    <a:solidFill>
                      <a:srgbClr val="00B050"/>
                    </a:solidFill>
                  </a:rPr>
                  <a:t>定义</a:t>
                </a:r>
                <a:r>
                  <a:rPr lang="zh-CN" altLang="en-US" dirty="0" smtClean="0"/>
                  <a:t> 设在平面直角坐标系中</a:t>
                </a:r>
                <a:r>
                  <a:rPr lang="en-US" altLang="zh-CN" dirty="0" smtClean="0"/>
                  <a:t>, </a:t>
                </a:r>
                <a:r>
                  <a:rPr lang="zh-CN" altLang="en-US" dirty="0" smtClean="0"/>
                  <a:t>有一条曲线 </a:t>
                </a:r>
                <a14:m>
                  <m:oMath xmlns:m="http://schemas.openxmlformats.org/officeDocument/2006/math">
                    <m:r>
                      <a:rPr lang="en-US" altLang="zh-CN" b="0" i="1" smtClean="0">
                        <a:latin typeface="Cambria Math" panose="02040503050406030204" pitchFamily="18" charset="0"/>
                      </a:rPr>
                      <m:t>𝐶</m:t>
                    </m:r>
                    <m:r>
                      <a:rPr lang="en-US" altLang="zh-CN" b="0" i="1" smtClean="0">
                        <a:latin typeface="Cambria Math" panose="02040503050406030204" pitchFamily="18" charset="0"/>
                      </a:rPr>
                      <m:t>:</m:t>
                    </m:r>
                    <m:r>
                      <a:rPr lang="en-US" altLang="zh-CN" b="0" i="1" smtClean="0">
                        <a:latin typeface="Cambria Math" panose="02040503050406030204" pitchFamily="18" charset="0"/>
                      </a:rPr>
                      <m:t>𝑦</m:t>
                    </m:r>
                    <m:r>
                      <a:rPr lang="en-US" altLang="zh-CN" b="0" i="1" smtClean="0">
                        <a:latin typeface="Cambria Math" panose="02040503050406030204" pitchFamily="18" charset="0"/>
                      </a:rPr>
                      <m:t>=</m:t>
                    </m:r>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oMath>
                </a14:m>
                <a:r>
                  <a:rPr lang="zh-CN" altLang="en-US" dirty="0" smtClean="0"/>
                  <a:t> 以及 </a:t>
                </a:r>
                <a14:m>
                  <m:oMath xmlns:m="http://schemas.openxmlformats.org/officeDocument/2006/math">
                    <m:r>
                      <a:rPr lang="en-US" altLang="zh-CN" b="0" i="1" smtClean="0">
                        <a:latin typeface="Cambria Math" panose="02040503050406030204" pitchFamily="18" charset="0"/>
                      </a:rPr>
                      <m:t>𝐶</m:t>
                    </m:r>
                  </m:oMath>
                </a14:m>
                <a:r>
                  <a:rPr lang="zh-CN" altLang="en-US" dirty="0" smtClean="0"/>
                  <a:t> 上的一点</a:t>
                </a:r>
                <a:r>
                  <a:rPr lang="en-US" altLang="zh-CN" dirty="0"/>
                  <a:t>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𝑀</m:t>
                        </m:r>
                      </m:e>
                      <m:sub>
                        <m:r>
                          <a:rPr lang="en-US" altLang="zh-CN" b="0" i="1" smtClean="0">
                            <a:latin typeface="Cambria Math" panose="02040503050406030204" pitchFamily="18" charset="0"/>
                          </a:rPr>
                          <m:t>0</m:t>
                        </m:r>
                      </m:sub>
                    </m:sSub>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b="0" i="1" smtClean="0">
                                <a:latin typeface="Cambria Math" panose="02040503050406030204" pitchFamily="18" charset="0"/>
                              </a:rPr>
                              <m:t>0</m:t>
                            </m:r>
                          </m:sub>
                        </m:sSub>
                      </m:e>
                    </m:d>
                  </m:oMath>
                </a14:m>
                <a:r>
                  <a:rPr lang="en-US" altLang="zh-CN" dirty="0" smtClean="0"/>
                  <a:t>. </a:t>
                </a:r>
                <a:r>
                  <a:rPr lang="zh-CN" altLang="en-US" dirty="0" smtClean="0"/>
                  <a:t>在 </a:t>
                </a:r>
                <a14:m>
                  <m:oMath xmlns:m="http://schemas.openxmlformats.org/officeDocument/2006/math">
                    <m:r>
                      <a:rPr lang="en-US" altLang="zh-CN" b="0" i="1" smtClean="0">
                        <a:latin typeface="Cambria Math" panose="02040503050406030204" pitchFamily="18" charset="0"/>
                      </a:rPr>
                      <m:t>𝐶</m:t>
                    </m:r>
                  </m:oMath>
                </a14:m>
                <a:r>
                  <a:rPr lang="zh-CN" altLang="en-US" dirty="0" smtClean="0"/>
                  <a:t> 上另取一点 </a:t>
                </a:r>
                <a14:m>
                  <m:oMath xmlns:m="http://schemas.openxmlformats.org/officeDocument/2006/math">
                    <m:r>
                      <a:rPr lang="en-US" altLang="zh-CN" b="0" i="1" smtClean="0">
                        <a:latin typeface="Cambria Math" panose="02040503050406030204" pitchFamily="18" charset="0"/>
                      </a:rPr>
                      <m:t>𝑃</m:t>
                    </m:r>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en-US" altLang="zh-CN" b="0" i="1" smtClean="0">
                        <a:latin typeface="Cambria Math" panose="02040503050406030204" pitchFamily="18" charset="0"/>
                      </a:rPr>
                      <m:t>𝑦</m:t>
                    </m:r>
                    <m:r>
                      <a:rPr lang="en-US" altLang="zh-CN" b="0" i="1" smtClean="0">
                        <a:latin typeface="Cambria Math" panose="02040503050406030204" pitchFamily="18" charset="0"/>
                      </a:rPr>
                      <m:t>)</m:t>
                    </m:r>
                  </m:oMath>
                </a14:m>
                <a:r>
                  <a:rPr lang="zh-CN" altLang="en-US" dirty="0" smtClean="0"/>
                  <a:t> 做割线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𝑀</m:t>
                        </m:r>
                      </m:e>
                      <m:sub>
                        <m:r>
                          <a:rPr lang="en-US" altLang="zh-CN" b="0" i="1" smtClean="0">
                            <a:latin typeface="Cambria Math" panose="02040503050406030204" pitchFamily="18" charset="0"/>
                          </a:rPr>
                          <m:t>0</m:t>
                        </m:r>
                      </m:sub>
                    </m:sSub>
                    <m:r>
                      <a:rPr lang="en-US" altLang="zh-CN" b="0" i="1" smtClean="0">
                        <a:latin typeface="Cambria Math" panose="02040503050406030204" pitchFamily="18" charset="0"/>
                      </a:rPr>
                      <m:t>𝑃</m:t>
                    </m:r>
                  </m:oMath>
                </a14:m>
                <a:r>
                  <a:rPr lang="en-US" altLang="zh-CN" dirty="0" smtClean="0"/>
                  <a:t>.</a:t>
                </a:r>
              </a:p>
              <a:p>
                <a:r>
                  <a:rPr lang="zh-CN" altLang="en-US" dirty="0" smtClean="0"/>
                  <a:t>当点 </a:t>
                </a:r>
                <a14:m>
                  <m:oMath xmlns:m="http://schemas.openxmlformats.org/officeDocument/2006/math">
                    <m:r>
                      <a:rPr lang="en-US" altLang="zh-CN" b="0" i="1" smtClean="0">
                        <a:latin typeface="Cambria Math" panose="02040503050406030204" pitchFamily="18" charset="0"/>
                      </a:rPr>
                      <m:t>𝑃</m:t>
                    </m:r>
                  </m:oMath>
                </a14:m>
                <a:r>
                  <a:rPr lang="zh-CN" altLang="en-US" dirty="0" smtClean="0"/>
                  <a:t> 沿着 </a:t>
                </a:r>
                <a14:m>
                  <m:oMath xmlns:m="http://schemas.openxmlformats.org/officeDocument/2006/math">
                    <m:r>
                      <a:rPr lang="en-US" altLang="zh-CN" b="0" i="1" smtClean="0">
                        <a:latin typeface="Cambria Math" panose="02040503050406030204" pitchFamily="18" charset="0"/>
                      </a:rPr>
                      <m:t>𝐶</m:t>
                    </m:r>
                  </m:oMath>
                </a14:m>
                <a:r>
                  <a:rPr lang="zh-CN" altLang="en-US" dirty="0" smtClean="0"/>
                  <a:t> 无限趋向于点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𝑀</m:t>
                        </m:r>
                      </m:e>
                      <m:sub>
                        <m:r>
                          <a:rPr lang="en-US" altLang="zh-CN" b="0" i="1" smtClean="0">
                            <a:latin typeface="Cambria Math" panose="02040503050406030204" pitchFamily="18" charset="0"/>
                          </a:rPr>
                          <m:t>0</m:t>
                        </m:r>
                      </m:sub>
                    </m:sSub>
                  </m:oMath>
                </a14:m>
                <a:r>
                  <a:rPr lang="zh-CN" altLang="en-US" dirty="0" smtClean="0"/>
                  <a:t> 时</a:t>
                </a:r>
                <a:r>
                  <a:rPr lang="en-US" altLang="zh-CN" dirty="0" smtClean="0"/>
                  <a:t>, </a:t>
                </a:r>
                <a:r>
                  <a:rPr lang="zh-CN" altLang="en-US" dirty="0" smtClean="0"/>
                  <a:t>如果割线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𝑀</m:t>
                        </m:r>
                      </m:e>
                      <m:sub>
                        <m:r>
                          <a:rPr lang="en-US" altLang="zh-CN" b="0" i="1" smtClean="0">
                            <a:latin typeface="Cambria Math" panose="02040503050406030204" pitchFamily="18" charset="0"/>
                          </a:rPr>
                          <m:t>0</m:t>
                        </m:r>
                      </m:sub>
                    </m:sSub>
                    <m:r>
                      <a:rPr lang="en-US" altLang="zh-CN" b="0" i="1" smtClean="0">
                        <a:latin typeface="Cambria Math" panose="02040503050406030204" pitchFamily="18" charset="0"/>
                      </a:rPr>
                      <m:t>𝑃</m:t>
                    </m:r>
                  </m:oMath>
                </a14:m>
                <a:r>
                  <a:rPr lang="zh-CN" altLang="en-US" dirty="0" smtClean="0"/>
                  <a:t> 无限趋向于极限位置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𝑀</m:t>
                        </m:r>
                      </m:e>
                      <m:sub>
                        <m:r>
                          <a:rPr lang="en-US" altLang="zh-CN" b="0" i="1" smtClean="0">
                            <a:latin typeface="Cambria Math" panose="02040503050406030204" pitchFamily="18" charset="0"/>
                          </a:rPr>
                          <m:t>0</m:t>
                        </m:r>
                      </m:sub>
                    </m:sSub>
                    <m:r>
                      <a:rPr lang="en-US" altLang="zh-CN" b="0" i="1" smtClean="0">
                        <a:latin typeface="Cambria Math" panose="02040503050406030204" pitchFamily="18" charset="0"/>
                      </a:rPr>
                      <m:t>𝑇</m:t>
                    </m:r>
                  </m:oMath>
                </a14:m>
                <a:r>
                  <a:rPr lang="en-US" altLang="zh-CN" dirty="0" smtClean="0"/>
                  <a:t>, </a:t>
                </a:r>
                <a:r>
                  <a:rPr lang="zh-CN" altLang="en-US" dirty="0" smtClean="0"/>
                  <a:t>就称直线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𝑀</m:t>
                        </m:r>
                      </m:e>
                      <m:sub>
                        <m:r>
                          <a:rPr lang="en-US" altLang="zh-CN" b="0" i="1" smtClean="0">
                            <a:latin typeface="Cambria Math" panose="02040503050406030204" pitchFamily="18" charset="0"/>
                          </a:rPr>
                          <m:t>0</m:t>
                        </m:r>
                      </m:sub>
                    </m:sSub>
                    <m:r>
                      <a:rPr lang="en-US" altLang="zh-CN" b="0" i="1" smtClean="0">
                        <a:latin typeface="Cambria Math" panose="02040503050406030204" pitchFamily="18" charset="0"/>
                      </a:rPr>
                      <m:t>𝑇</m:t>
                    </m:r>
                  </m:oMath>
                </a14:m>
                <a:r>
                  <a:rPr lang="zh-CN" altLang="en-US" dirty="0" smtClean="0"/>
                  <a:t> 为曲线 </a:t>
                </a:r>
                <a14:m>
                  <m:oMath xmlns:m="http://schemas.openxmlformats.org/officeDocument/2006/math">
                    <m:r>
                      <a:rPr lang="en-US" altLang="zh-CN" b="0" i="1" smtClean="0">
                        <a:latin typeface="Cambria Math" panose="02040503050406030204" pitchFamily="18" charset="0"/>
                      </a:rPr>
                      <m:t>𝐶</m:t>
                    </m:r>
                  </m:oMath>
                </a14:m>
                <a:r>
                  <a:rPr lang="zh-CN" altLang="en-US" dirty="0" smtClean="0"/>
                  <a:t> 在点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𝑀</m:t>
                        </m:r>
                      </m:e>
                      <m:sub>
                        <m:r>
                          <a:rPr lang="en-US" altLang="zh-CN" b="0" i="1" smtClean="0">
                            <a:latin typeface="Cambria Math" panose="02040503050406030204" pitchFamily="18" charset="0"/>
                          </a:rPr>
                          <m:t>0</m:t>
                        </m:r>
                      </m:sub>
                    </m:sSub>
                  </m:oMath>
                </a14:m>
                <a:r>
                  <a:rPr lang="zh-CN" altLang="en-US" dirty="0" smtClean="0"/>
                  <a:t> 处的切线</a:t>
                </a:r>
                <a:r>
                  <a:rPr lang="en-US" altLang="zh-CN" dirty="0" smtClean="0"/>
                  <a:t>.</a:t>
                </a:r>
              </a:p>
            </p:txBody>
          </p:sp>
        </mc:Choice>
        <mc:Fallback xmlns="">
          <p:sp>
            <p:nvSpPr>
              <p:cNvPr id="4" name="文本占位符 3"/>
              <p:cNvSpPr>
                <a:spLocks noGrp="1" noRot="1" noChangeAspect="1" noMove="1" noResize="1" noEditPoints="1" noAdjustHandles="1" noChangeArrowheads="1" noChangeShapeType="1" noTextEdit="1"/>
              </p:cNvSpPr>
              <p:nvPr>
                <p:ph type="body" sz="quarter" idx="10"/>
              </p:nvPr>
            </p:nvSpPr>
            <p:spPr>
              <a:blipFill>
                <a:blip r:embed="rId2"/>
                <a:stretch>
                  <a:fillRect l="-734" r="-226"/>
                </a:stretch>
              </a:blipFill>
            </p:spPr>
            <p:txBody>
              <a:bodyPr/>
              <a:lstStyle/>
              <a:p>
                <a:r>
                  <a:rPr lang="zh-CN" altLang="en-US">
                    <a:noFill/>
                  </a:rPr>
                  <a:t> </a:t>
                </a:r>
              </a:p>
            </p:txBody>
          </p:sp>
        </mc:Fallback>
      </mc:AlternateContent>
      <p:grpSp>
        <p:nvGrpSpPr>
          <p:cNvPr id="3" name="组合 2"/>
          <p:cNvGrpSpPr/>
          <p:nvPr/>
        </p:nvGrpSpPr>
        <p:grpSpPr>
          <a:xfrm>
            <a:off x="3503712" y="3938382"/>
            <a:ext cx="4464496" cy="640089"/>
            <a:chOff x="3503712" y="3938382"/>
            <a:chExt cx="4464496" cy="640089"/>
          </a:xfrm>
        </p:grpSpPr>
        <p:cxnSp>
          <p:nvCxnSpPr>
            <p:cNvPr id="16" name="直接连接符 15"/>
            <p:cNvCxnSpPr/>
            <p:nvPr/>
          </p:nvCxnSpPr>
          <p:spPr>
            <a:xfrm flipV="1">
              <a:off x="3503712" y="4231178"/>
              <a:ext cx="4320480" cy="110111"/>
            </a:xfrm>
            <a:prstGeom prst="line">
              <a:avLst/>
            </a:prstGeom>
            <a:ln w="19050">
              <a:solidFill>
                <a:srgbClr val="009900"/>
              </a:solidFill>
              <a:prstDash val="dash"/>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flipV="1">
              <a:off x="3656112" y="3938382"/>
              <a:ext cx="4312096" cy="640089"/>
            </a:xfrm>
            <a:prstGeom prst="line">
              <a:avLst/>
            </a:prstGeom>
            <a:ln w="19050">
              <a:solidFill>
                <a:srgbClr val="009900"/>
              </a:solidFill>
              <a:prstDash val="dash"/>
            </a:ln>
          </p:spPr>
          <p:style>
            <a:lnRef idx="1">
              <a:schemeClr val="accent1"/>
            </a:lnRef>
            <a:fillRef idx="0">
              <a:schemeClr val="accent1"/>
            </a:fillRef>
            <a:effectRef idx="0">
              <a:schemeClr val="accent1"/>
            </a:effectRef>
            <a:fontRef idx="minor">
              <a:schemeClr val="tx1"/>
            </a:fontRef>
          </p:style>
        </p:cxnSp>
      </p:grpSp>
      <p:grpSp>
        <p:nvGrpSpPr>
          <p:cNvPr id="2" name="组合 1"/>
          <p:cNvGrpSpPr/>
          <p:nvPr/>
        </p:nvGrpSpPr>
        <p:grpSpPr>
          <a:xfrm>
            <a:off x="3575720" y="3216631"/>
            <a:ext cx="4807421" cy="3092689"/>
            <a:chOff x="3575720" y="2928599"/>
            <a:chExt cx="4807421" cy="3092689"/>
          </a:xfrm>
        </p:grpSpPr>
        <p:grpSp>
          <p:nvGrpSpPr>
            <p:cNvPr id="17" name="组合 16"/>
            <p:cNvGrpSpPr/>
            <p:nvPr/>
          </p:nvGrpSpPr>
          <p:grpSpPr>
            <a:xfrm>
              <a:off x="3575720" y="2928599"/>
              <a:ext cx="4807421" cy="3092689"/>
              <a:chOff x="3431704" y="1747838"/>
              <a:chExt cx="4807421" cy="3092689"/>
            </a:xfrm>
          </p:grpSpPr>
          <p:grpSp>
            <p:nvGrpSpPr>
              <p:cNvPr id="18" name="组合 17"/>
              <p:cNvGrpSpPr/>
              <p:nvPr/>
            </p:nvGrpSpPr>
            <p:grpSpPr>
              <a:xfrm>
                <a:off x="3431704" y="2276872"/>
                <a:ext cx="4536104" cy="2563655"/>
                <a:chOff x="3431704" y="2276872"/>
                <a:chExt cx="4536104" cy="2563655"/>
              </a:xfrm>
            </p:grpSpPr>
            <p:cxnSp>
              <p:nvCxnSpPr>
                <p:cNvPr id="20" name="直接箭头连接符 19"/>
                <p:cNvCxnSpPr/>
                <p:nvPr/>
              </p:nvCxnSpPr>
              <p:spPr>
                <a:xfrm>
                  <a:off x="4367808" y="3785678"/>
                  <a:ext cx="3600000"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p:nvPr/>
              </p:nvCxnSpPr>
              <p:spPr>
                <a:xfrm flipV="1">
                  <a:off x="6042725" y="2680527"/>
                  <a:ext cx="0" cy="216000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2" name="文本框 21"/>
                    <p:cNvSpPr txBox="1"/>
                    <p:nvPr/>
                  </p:nvSpPr>
                  <p:spPr>
                    <a:xfrm>
                      <a:off x="7500211" y="3784435"/>
                      <a:ext cx="32398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0" i="1" smtClean="0">
                                <a:solidFill>
                                  <a:schemeClr val="accent1"/>
                                </a:solidFill>
                                <a:latin typeface="Cambria Math" panose="02040503050406030204" pitchFamily="18" charset="0"/>
                              </a:rPr>
                              <m:t>𝑥</m:t>
                            </m:r>
                          </m:oMath>
                        </m:oMathPara>
                      </a14:m>
                      <a:endParaRPr lang="zh-CN" altLang="en-US" dirty="0">
                        <a:solidFill>
                          <a:schemeClr val="accent1"/>
                        </a:solidFill>
                      </a:endParaRPr>
                    </a:p>
                  </p:txBody>
                </p:sp>
              </mc:Choice>
              <mc:Fallback xmlns="">
                <p:sp>
                  <p:nvSpPr>
                    <p:cNvPr id="22" name="文本框 21"/>
                    <p:cNvSpPr txBox="1">
                      <a:spLocks noRot="1" noChangeAspect="1" noMove="1" noResize="1" noEditPoints="1" noAdjustHandles="1" noChangeArrowheads="1" noChangeShapeType="1" noTextEdit="1"/>
                    </p:cNvSpPr>
                    <p:nvPr/>
                  </p:nvSpPr>
                  <p:spPr>
                    <a:xfrm>
                      <a:off x="7500211" y="3784435"/>
                      <a:ext cx="323981" cy="369332"/>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3" name="文本框 22"/>
                    <p:cNvSpPr txBox="1"/>
                    <p:nvPr/>
                  </p:nvSpPr>
                  <p:spPr>
                    <a:xfrm>
                      <a:off x="5629409" y="2276872"/>
                      <a:ext cx="82663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0" i="1" smtClean="0">
                                <a:solidFill>
                                  <a:schemeClr val="accent1"/>
                                </a:solidFill>
                                <a:latin typeface="Cambria Math" panose="02040503050406030204" pitchFamily="18" charset="0"/>
                              </a:rPr>
                              <m:t>𝑦</m:t>
                            </m:r>
                          </m:oMath>
                        </m:oMathPara>
                      </a14:m>
                      <a:endParaRPr lang="zh-CN" altLang="en-US" dirty="0">
                        <a:solidFill>
                          <a:schemeClr val="accent1"/>
                        </a:solidFill>
                      </a:endParaRPr>
                    </a:p>
                  </p:txBody>
                </p:sp>
              </mc:Choice>
              <mc:Fallback xmlns="">
                <p:sp>
                  <p:nvSpPr>
                    <p:cNvPr id="23" name="文本框 22"/>
                    <p:cNvSpPr txBox="1">
                      <a:spLocks noRot="1" noChangeAspect="1" noMove="1" noResize="1" noEditPoints="1" noAdjustHandles="1" noChangeArrowheads="1" noChangeShapeType="1" noTextEdit="1"/>
                    </p:cNvSpPr>
                    <p:nvPr/>
                  </p:nvSpPr>
                  <p:spPr>
                    <a:xfrm>
                      <a:off x="5629409" y="2276872"/>
                      <a:ext cx="826631" cy="369332"/>
                    </a:xfrm>
                    <a:prstGeom prst="rect">
                      <a:avLst/>
                    </a:prstGeom>
                    <a:blipFill>
                      <a:blip r:embed="rId4"/>
                      <a:stretch>
                        <a:fillRect b="-819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4" name="文本框 23"/>
                    <p:cNvSpPr txBox="1"/>
                    <p:nvPr/>
                  </p:nvSpPr>
                  <p:spPr>
                    <a:xfrm>
                      <a:off x="5591944" y="3429000"/>
                      <a:ext cx="64807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i="1" dirty="0" smtClean="0">
                                <a:solidFill>
                                  <a:schemeClr val="accent1"/>
                                </a:solidFill>
                                <a:latin typeface="Cambria Math" panose="02040503050406030204" pitchFamily="18" charset="0"/>
                              </a:rPr>
                              <m:t>𝑂</m:t>
                            </m:r>
                          </m:oMath>
                        </m:oMathPara>
                      </a14:m>
                      <a:endParaRPr lang="zh-CN" altLang="en-US" dirty="0">
                        <a:solidFill>
                          <a:schemeClr val="accent1"/>
                        </a:solidFill>
                      </a:endParaRPr>
                    </a:p>
                  </p:txBody>
                </p:sp>
              </mc:Choice>
              <mc:Fallback xmlns="">
                <p:sp>
                  <p:nvSpPr>
                    <p:cNvPr id="24" name="文本框 23"/>
                    <p:cNvSpPr txBox="1">
                      <a:spLocks noRot="1" noChangeAspect="1" noMove="1" noResize="1" noEditPoints="1" noAdjustHandles="1" noChangeArrowheads="1" noChangeShapeType="1" noTextEdit="1"/>
                    </p:cNvSpPr>
                    <p:nvPr/>
                  </p:nvSpPr>
                  <p:spPr>
                    <a:xfrm>
                      <a:off x="5591944" y="3429000"/>
                      <a:ext cx="648072" cy="369332"/>
                    </a:xfrm>
                    <a:prstGeom prst="rect">
                      <a:avLst/>
                    </a:prstGeom>
                    <a:blipFill>
                      <a:blip r:embed="rId5"/>
                      <a:stretch>
                        <a:fillRect/>
                      </a:stretch>
                    </a:blipFill>
                  </p:spPr>
                  <p:txBody>
                    <a:bodyPr/>
                    <a:lstStyle/>
                    <a:p>
                      <a:r>
                        <a:rPr lang="zh-CN" altLang="en-US">
                          <a:noFill/>
                        </a:rPr>
                        <a:t> </a:t>
                      </a:r>
                    </a:p>
                  </p:txBody>
                </p:sp>
              </mc:Fallback>
            </mc:AlternateContent>
            <p:cxnSp>
              <p:nvCxnSpPr>
                <p:cNvPr id="25" name="直接连接符 24"/>
                <p:cNvCxnSpPr/>
                <p:nvPr/>
              </p:nvCxnSpPr>
              <p:spPr>
                <a:xfrm>
                  <a:off x="3431704" y="2672840"/>
                  <a:ext cx="4176464" cy="936104"/>
                </a:xfrm>
                <a:prstGeom prst="line">
                  <a:avLst/>
                </a:prstGeom>
                <a:ln w="19050">
                  <a:solidFill>
                    <a:srgbClr val="009900"/>
                  </a:solidFill>
                  <a:prstDash val="solid"/>
                </a:ln>
              </p:spPr>
              <p:style>
                <a:lnRef idx="1">
                  <a:schemeClr val="accent1"/>
                </a:lnRef>
                <a:fillRef idx="0">
                  <a:schemeClr val="accent1"/>
                </a:fillRef>
                <a:effectRef idx="0">
                  <a:schemeClr val="accent1"/>
                </a:effectRef>
                <a:fontRef idx="minor">
                  <a:schemeClr val="tx1"/>
                </a:fontRef>
              </p:style>
            </p:cxnSp>
          </p:grpSp>
          <p:sp>
            <p:nvSpPr>
              <p:cNvPr id="19" name="任意多边形 18"/>
              <p:cNvSpPr/>
              <p:nvPr/>
            </p:nvSpPr>
            <p:spPr>
              <a:xfrm>
                <a:off x="4162425" y="1747838"/>
                <a:ext cx="4076700" cy="1928812"/>
              </a:xfrm>
              <a:custGeom>
                <a:avLst/>
                <a:gdLst>
                  <a:gd name="connsiteX0" fmla="*/ 0 w 4076700"/>
                  <a:gd name="connsiteY0" fmla="*/ 1928812 h 1928812"/>
                  <a:gd name="connsiteX1" fmla="*/ 933450 w 4076700"/>
                  <a:gd name="connsiteY1" fmla="*/ 1328737 h 1928812"/>
                  <a:gd name="connsiteX2" fmla="*/ 2390775 w 4076700"/>
                  <a:gd name="connsiteY2" fmla="*/ 1728787 h 1928812"/>
                  <a:gd name="connsiteX3" fmla="*/ 3733800 w 4076700"/>
                  <a:gd name="connsiteY3" fmla="*/ 428625 h 1928812"/>
                  <a:gd name="connsiteX4" fmla="*/ 4076700 w 4076700"/>
                  <a:gd name="connsiteY4" fmla="*/ 0 h 19288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76700" h="1928812">
                    <a:moveTo>
                      <a:pt x="0" y="1928812"/>
                    </a:moveTo>
                    <a:cubicBezTo>
                      <a:pt x="267494" y="1645443"/>
                      <a:pt x="534988" y="1362074"/>
                      <a:pt x="933450" y="1328737"/>
                    </a:cubicBezTo>
                    <a:cubicBezTo>
                      <a:pt x="1331912" y="1295400"/>
                      <a:pt x="1924050" y="1878806"/>
                      <a:pt x="2390775" y="1728787"/>
                    </a:cubicBezTo>
                    <a:cubicBezTo>
                      <a:pt x="2857500" y="1578768"/>
                      <a:pt x="3452813" y="716756"/>
                      <a:pt x="3733800" y="428625"/>
                    </a:cubicBezTo>
                    <a:cubicBezTo>
                      <a:pt x="4014787" y="140494"/>
                      <a:pt x="4045743" y="70247"/>
                      <a:pt x="4076700" y="0"/>
                    </a:cubicBezTo>
                  </a:path>
                </a:pathLst>
              </a:cu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mc:AlternateContent xmlns:mc="http://schemas.openxmlformats.org/markup-compatibility/2006" xmlns:a14="http://schemas.microsoft.com/office/drawing/2010/main">
          <mc:Choice Requires="a14">
            <p:sp>
              <p:nvSpPr>
                <p:cNvPr id="11" name="文本框 10"/>
                <p:cNvSpPr txBox="1"/>
                <p:nvPr/>
              </p:nvSpPr>
              <p:spPr>
                <a:xfrm>
                  <a:off x="4596745" y="4338382"/>
                  <a:ext cx="44899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0" i="1" smtClean="0">
                            <a:solidFill>
                              <a:srgbClr val="009900"/>
                            </a:solidFill>
                            <a:latin typeface="Cambria Math" panose="02040503050406030204" pitchFamily="18" charset="0"/>
                          </a:rPr>
                          <m:t>𝑃</m:t>
                        </m:r>
                      </m:oMath>
                    </m:oMathPara>
                  </a14:m>
                  <a:endParaRPr lang="zh-CN" altLang="en-US" dirty="0">
                    <a:solidFill>
                      <a:srgbClr val="009900"/>
                    </a:solidFill>
                  </a:endParaRPr>
                </a:p>
              </p:txBody>
            </p:sp>
          </mc:Choice>
          <mc:Fallback xmlns="">
            <p:sp>
              <p:nvSpPr>
                <p:cNvPr id="11" name="文本框 10"/>
                <p:cNvSpPr txBox="1">
                  <a:spLocks noRot="1" noChangeAspect="1" noMove="1" noResize="1" noEditPoints="1" noAdjustHandles="1" noChangeArrowheads="1" noChangeShapeType="1" noTextEdit="1"/>
                </p:cNvSpPr>
                <p:nvPr/>
              </p:nvSpPr>
              <p:spPr>
                <a:xfrm>
                  <a:off x="4596745" y="4338382"/>
                  <a:ext cx="448990" cy="369332"/>
                </a:xfrm>
                <a:prstGeom prst="rect">
                  <a:avLst/>
                </a:prstGeom>
                <a:blipFill>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7" name="文本框 26"/>
                <p:cNvSpPr txBox="1"/>
                <p:nvPr/>
              </p:nvSpPr>
              <p:spPr>
                <a:xfrm>
                  <a:off x="5217780" y="3941817"/>
                  <a:ext cx="44899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b="0" i="1" smtClean="0">
                                <a:solidFill>
                                  <a:srgbClr val="009900"/>
                                </a:solidFill>
                                <a:latin typeface="Cambria Math" panose="02040503050406030204" pitchFamily="18" charset="0"/>
                              </a:rPr>
                            </m:ctrlPr>
                          </m:sSubPr>
                          <m:e>
                            <m:r>
                              <a:rPr lang="en-US" altLang="zh-CN" b="0" i="1" smtClean="0">
                                <a:solidFill>
                                  <a:srgbClr val="009900"/>
                                </a:solidFill>
                                <a:latin typeface="Cambria Math" panose="02040503050406030204" pitchFamily="18" charset="0"/>
                              </a:rPr>
                              <m:t>𝑀</m:t>
                            </m:r>
                          </m:e>
                          <m:sub>
                            <m:r>
                              <a:rPr lang="en-US" altLang="zh-CN" b="0" i="1" smtClean="0">
                                <a:solidFill>
                                  <a:srgbClr val="009900"/>
                                </a:solidFill>
                                <a:latin typeface="Cambria Math" panose="02040503050406030204" pitchFamily="18" charset="0"/>
                              </a:rPr>
                              <m:t>0</m:t>
                            </m:r>
                          </m:sub>
                        </m:sSub>
                      </m:oMath>
                    </m:oMathPara>
                  </a14:m>
                  <a:endParaRPr lang="zh-CN" altLang="en-US" dirty="0">
                    <a:solidFill>
                      <a:srgbClr val="009900"/>
                    </a:solidFill>
                  </a:endParaRPr>
                </a:p>
              </p:txBody>
            </p:sp>
          </mc:Choice>
          <mc:Fallback xmlns="">
            <p:sp>
              <p:nvSpPr>
                <p:cNvPr id="27" name="文本框 26"/>
                <p:cNvSpPr txBox="1">
                  <a:spLocks noRot="1" noChangeAspect="1" noMove="1" noResize="1" noEditPoints="1" noAdjustHandles="1" noChangeArrowheads="1" noChangeShapeType="1" noTextEdit="1"/>
                </p:cNvSpPr>
                <p:nvPr/>
              </p:nvSpPr>
              <p:spPr>
                <a:xfrm>
                  <a:off x="5217780" y="3941817"/>
                  <a:ext cx="448990" cy="369332"/>
                </a:xfrm>
                <a:prstGeom prst="rect">
                  <a:avLst/>
                </a:prstGeom>
                <a:blipFill>
                  <a:blip r:embed="rId7"/>
                  <a:stretch>
                    <a:fillRect b="-1667"/>
                  </a:stretch>
                </a:blipFill>
              </p:spPr>
              <p:txBody>
                <a:bodyPr/>
                <a:lstStyle/>
                <a:p>
                  <a:r>
                    <a:rPr lang="zh-CN" altLang="en-US">
                      <a:noFill/>
                    </a:rPr>
                    <a:t> </a:t>
                  </a:r>
                </a:p>
              </p:txBody>
            </p:sp>
          </mc:Fallback>
        </mc:AlternateContent>
      </p:grpSp>
    </p:spTree>
    <p:extLst>
      <p:ext uri="{BB962C8B-B14F-4D97-AF65-F5344CB8AC3E}">
        <p14:creationId xmlns:p14="http://schemas.microsoft.com/office/powerpoint/2010/main" val="30732867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par>
                          <p:cTn id="8" fill="hold">
                            <p:stCondLst>
                              <p:cond delay="500"/>
                            </p:stCondLst>
                            <p:childTnLst>
                              <p:par>
                                <p:cTn id="9" presetID="42" presetClass="entr" presetSubtype="0"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1000"/>
                                        <p:tgtEl>
                                          <p:spTgt spid="2"/>
                                        </p:tgtEl>
                                      </p:cBhvr>
                                    </p:animEffect>
                                    <p:anim calcmode="lin" valueType="num">
                                      <p:cBhvr>
                                        <p:cTn id="12" dur="1000" fill="hold"/>
                                        <p:tgtEl>
                                          <p:spTgt spid="2"/>
                                        </p:tgtEl>
                                        <p:attrNameLst>
                                          <p:attrName>ppt_x</p:attrName>
                                        </p:attrNameLst>
                                      </p:cBhvr>
                                      <p:tavLst>
                                        <p:tav tm="0">
                                          <p:val>
                                            <p:strVal val="#ppt_x"/>
                                          </p:val>
                                        </p:tav>
                                        <p:tav tm="100000">
                                          <p:val>
                                            <p:strVal val="#ppt_x"/>
                                          </p:val>
                                        </p:tav>
                                      </p:tavLst>
                                    </p:anim>
                                    <p:anim calcmode="lin" valueType="num">
                                      <p:cBhvr>
                                        <p:cTn id="13"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4">
                                            <p:txEl>
                                              <p:pRg st="1" end="1"/>
                                            </p:txEl>
                                          </p:spTgt>
                                        </p:tgtEl>
                                        <p:attrNameLst>
                                          <p:attrName>style.visibility</p:attrName>
                                        </p:attrNameLst>
                                      </p:cBhvr>
                                      <p:to>
                                        <p:strVal val="visible"/>
                                      </p:to>
                                    </p:set>
                                    <p:animEffect transition="in" filter="fade">
                                      <p:cBhvr>
                                        <p:cTn id="18" dur="500"/>
                                        <p:tgtEl>
                                          <p:spTgt spid="4">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4">
                                            <p:txEl>
                                              <p:pRg st="2" end="2"/>
                                            </p:txEl>
                                          </p:spTgt>
                                        </p:tgtEl>
                                        <p:attrNameLst>
                                          <p:attrName>style.visibility</p:attrName>
                                        </p:attrNameLst>
                                      </p:cBhvr>
                                      <p:to>
                                        <p:strVal val="visible"/>
                                      </p:to>
                                    </p:set>
                                    <p:animEffect transition="in" filter="fade">
                                      <p:cBhvr>
                                        <p:cTn id="23" dur="500"/>
                                        <p:tgtEl>
                                          <p:spTgt spid="4">
                                            <p:txEl>
                                              <p:pRg st="2" end="2"/>
                                            </p:txEl>
                                          </p:spTgt>
                                        </p:tgtEl>
                                      </p:cBhvr>
                                    </p:animEffect>
                                  </p:childTnLst>
                                </p:cTn>
                              </p:par>
                            </p:childTnLst>
                          </p:cTn>
                        </p:par>
                        <p:par>
                          <p:cTn id="24" fill="hold">
                            <p:stCondLst>
                              <p:cond delay="500"/>
                            </p:stCondLst>
                            <p:childTnLst>
                              <p:par>
                                <p:cTn id="25" presetID="10" presetClass="entr" presetSubtype="0" fill="hold" nodeType="after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fade">
                                      <p:cBhvr>
                                        <p:cTn id="2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文本占位符 3"/>
              <p:cNvSpPr>
                <a:spLocks noGrp="1"/>
              </p:cNvSpPr>
              <p:nvPr>
                <p:ph type="body" sz="quarter" idx="10"/>
              </p:nvPr>
            </p:nvSpPr>
            <p:spPr/>
            <p:txBody>
              <a:bodyPr/>
              <a:lstStyle/>
              <a:p>
                <a:r>
                  <a:rPr lang="zh-CN" altLang="en-US" dirty="0" smtClean="0"/>
                  <a:t>由于直线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𝑀</m:t>
                        </m:r>
                      </m:e>
                      <m:sub>
                        <m:r>
                          <a:rPr lang="en-US" altLang="zh-CN" b="0" i="1" smtClean="0">
                            <a:latin typeface="Cambria Math" panose="02040503050406030204" pitchFamily="18" charset="0"/>
                          </a:rPr>
                          <m:t>0</m:t>
                        </m:r>
                      </m:sub>
                    </m:sSub>
                    <m:r>
                      <a:rPr lang="en-US" altLang="zh-CN" b="0" i="1" smtClean="0">
                        <a:latin typeface="Cambria Math" panose="02040503050406030204" pitchFamily="18" charset="0"/>
                      </a:rPr>
                      <m:t>𝑃</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𝑀</m:t>
                        </m:r>
                      </m:e>
                      <m:sub>
                        <m:r>
                          <a:rPr lang="en-US" altLang="zh-CN" b="0" i="1" smtClean="0">
                            <a:latin typeface="Cambria Math" panose="02040503050406030204" pitchFamily="18" charset="0"/>
                          </a:rPr>
                          <m:t>0</m:t>
                        </m:r>
                      </m:sub>
                    </m:sSub>
                    <m:r>
                      <a:rPr lang="en-US" altLang="zh-CN" b="0" i="1" smtClean="0">
                        <a:latin typeface="Cambria Math" panose="02040503050406030204" pitchFamily="18" charset="0"/>
                      </a:rPr>
                      <m:t>𝑇</m:t>
                    </m:r>
                  </m:oMath>
                </a14:m>
                <a:r>
                  <a:rPr lang="en-US" altLang="zh-CN" dirty="0" smtClean="0"/>
                  <a:t> </a:t>
                </a:r>
                <a:r>
                  <a:rPr lang="zh-CN" altLang="en-US" dirty="0" smtClean="0"/>
                  <a:t>经过点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𝑀</m:t>
                        </m:r>
                      </m:e>
                      <m:sub>
                        <m:r>
                          <a:rPr lang="en-US" altLang="zh-CN" b="0" i="1" smtClean="0">
                            <a:latin typeface="Cambria Math" panose="02040503050406030204" pitchFamily="18" charset="0"/>
                          </a:rPr>
                          <m:t>0</m:t>
                        </m:r>
                      </m:sub>
                    </m:sSub>
                  </m:oMath>
                </a14:m>
                <a:r>
                  <a:rPr lang="en-US" altLang="zh-CN" dirty="0" smtClean="0"/>
                  <a:t>, </a:t>
                </a:r>
                <a:r>
                  <a:rPr lang="zh-CN" altLang="en-US" dirty="0" smtClean="0"/>
                  <a:t>因此我们只需要考虑它的斜率</a:t>
                </a:r>
                <a:r>
                  <a:rPr lang="en-US" altLang="zh-CN" dirty="0" smtClean="0"/>
                  <a:t>. </a:t>
                </a:r>
                <a:r>
                  <a:rPr lang="zh-CN" altLang="en-US" dirty="0" smtClean="0"/>
                  <a:t>而点 </a:t>
                </a:r>
                <a14:m>
                  <m:oMath xmlns:m="http://schemas.openxmlformats.org/officeDocument/2006/math">
                    <m:r>
                      <a:rPr lang="en-US" altLang="zh-CN" b="0" i="1" smtClean="0">
                        <a:latin typeface="Cambria Math" panose="02040503050406030204" pitchFamily="18" charset="0"/>
                      </a:rPr>
                      <m:t>𝑃</m:t>
                    </m:r>
                  </m:oMath>
                </a14:m>
                <a:r>
                  <a:rPr lang="zh-CN" altLang="en-US" dirty="0" smtClean="0"/>
                  <a:t> 沿着 </a:t>
                </a:r>
                <a14:m>
                  <m:oMath xmlns:m="http://schemas.openxmlformats.org/officeDocument/2006/math">
                    <m:r>
                      <a:rPr lang="en-US" altLang="zh-CN" b="0" i="1" smtClean="0">
                        <a:latin typeface="Cambria Math" panose="02040503050406030204" pitchFamily="18" charset="0"/>
                      </a:rPr>
                      <m:t>𝐶</m:t>
                    </m:r>
                  </m:oMath>
                </a14:m>
                <a:r>
                  <a:rPr lang="zh-CN" altLang="en-US" dirty="0" smtClean="0"/>
                  <a:t> 无限趋向于点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𝑀</m:t>
                        </m:r>
                      </m:e>
                      <m:sub>
                        <m:r>
                          <a:rPr lang="en-US" altLang="zh-CN" b="0" i="1" smtClean="0">
                            <a:latin typeface="Cambria Math" panose="02040503050406030204" pitchFamily="18" charset="0"/>
                          </a:rPr>
                          <m:t>0</m:t>
                        </m:r>
                      </m:sub>
                    </m:sSub>
                  </m:oMath>
                </a14:m>
                <a:r>
                  <a:rPr lang="en-US" altLang="zh-CN" dirty="0" smtClean="0"/>
                  <a:t> </a:t>
                </a:r>
                <a:r>
                  <a:rPr lang="zh-CN" altLang="en-US" dirty="0" smtClean="0"/>
                  <a:t>的过程即 </a:t>
                </a:r>
                <a14:m>
                  <m:oMath xmlns:m="http://schemas.openxmlformats.org/officeDocument/2006/math">
                    <m:r>
                      <a:rPr lang="en-US" altLang="zh-CN" b="0" i="1" smtClean="0">
                        <a:latin typeface="Cambria Math" panose="02040503050406030204" pitchFamily="18" charset="0"/>
                      </a:rPr>
                      <m:t>𝑥</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oMath>
                </a14:m>
                <a:r>
                  <a:rPr lang="en-US" altLang="zh-CN" dirty="0" smtClean="0"/>
                  <a:t>.</a:t>
                </a:r>
              </a:p>
              <a:p>
                <a:r>
                  <a:rPr lang="zh-CN" altLang="en-US" dirty="0" smtClean="0"/>
                  <a:t>由于割线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𝑀</m:t>
                        </m:r>
                      </m:e>
                      <m:sub>
                        <m:r>
                          <a:rPr lang="en-US" altLang="zh-CN" b="0" i="1" smtClean="0">
                            <a:latin typeface="Cambria Math" panose="02040503050406030204" pitchFamily="18" charset="0"/>
                          </a:rPr>
                          <m:t>0</m:t>
                        </m:r>
                      </m:sub>
                    </m:sSub>
                    <m:r>
                      <a:rPr lang="en-US" altLang="zh-CN" b="0" i="1" smtClean="0">
                        <a:latin typeface="Cambria Math" panose="02040503050406030204" pitchFamily="18" charset="0"/>
                      </a:rPr>
                      <m:t>𝑃</m:t>
                    </m:r>
                  </m:oMath>
                </a14:m>
                <a:r>
                  <a:rPr lang="zh-CN" altLang="en-US" dirty="0" smtClean="0"/>
                  <a:t> 的斜率为</a:t>
                </a:r>
                <a:endParaRPr lang="en-US" altLang="zh-CN" dirty="0" smtClean="0"/>
              </a:p>
              <a:p>
                <a:pPr marL="0" indent="0">
                  <a:buNone/>
                </a:pPr>
                <a14:m>
                  <m:oMathPara xmlns:m="http://schemas.openxmlformats.org/officeDocument/2006/math">
                    <m:oMathParaPr>
                      <m:jc m:val="center"/>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𝑘</m:t>
                          </m:r>
                        </m:e>
                        <m: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𝑀</m:t>
                              </m:r>
                            </m:e>
                            <m:sub>
                              <m:r>
                                <a:rPr lang="en-US" altLang="zh-CN" b="0" i="1" smtClean="0">
                                  <a:latin typeface="Cambria Math" panose="02040503050406030204" pitchFamily="18" charset="0"/>
                                </a:rPr>
                                <m:t>0</m:t>
                              </m:r>
                            </m:sub>
                          </m:sSub>
                          <m:r>
                            <a:rPr lang="en-US" altLang="zh-CN" b="0" i="1" smtClean="0">
                              <a:latin typeface="Cambria Math" panose="02040503050406030204" pitchFamily="18" charset="0"/>
                            </a:rPr>
                            <m:t>𝑃</m:t>
                          </m:r>
                        </m:sub>
                      </m:sSub>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e>
                          </m:d>
                        </m:num>
                        <m:den>
                          <m:r>
                            <a:rPr lang="en-US" altLang="zh-CN" b="0" i="1" smtClean="0">
                              <a:latin typeface="Cambria Math" panose="02040503050406030204" pitchFamily="18" charset="0"/>
                            </a:rPr>
                            <m:t>𝑥</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den>
                      </m:f>
                    </m:oMath>
                  </m:oMathPara>
                </a14:m>
                <a:endParaRPr lang="en-US" altLang="zh-CN" dirty="0" smtClean="0"/>
              </a:p>
              <a:p>
                <a:r>
                  <a:rPr lang="zh-CN" altLang="en-US" dirty="0" smtClean="0"/>
                  <a:t>因此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𝑀</m:t>
                        </m:r>
                      </m:e>
                      <m:sub>
                        <m:r>
                          <a:rPr lang="en-US" altLang="zh-CN" b="0" i="1" smtClean="0">
                            <a:latin typeface="Cambria Math" panose="02040503050406030204" pitchFamily="18" charset="0"/>
                          </a:rPr>
                          <m:t>0</m:t>
                        </m:r>
                      </m:sub>
                    </m:sSub>
                    <m:r>
                      <a:rPr lang="en-US" altLang="zh-CN" b="0" i="1" smtClean="0">
                        <a:latin typeface="Cambria Math" panose="02040503050406030204" pitchFamily="18" charset="0"/>
                      </a:rPr>
                      <m:t>𝑇</m:t>
                    </m:r>
                  </m:oMath>
                </a14:m>
                <a:r>
                  <a:rPr lang="en-US" altLang="zh-CN" dirty="0" smtClean="0"/>
                  <a:t> </a:t>
                </a:r>
                <a:r>
                  <a:rPr lang="zh-CN" altLang="en-US" dirty="0" smtClean="0"/>
                  <a:t>的斜率为</a:t>
                </a:r>
                <a:endParaRPr lang="en-US" altLang="zh-CN" dirty="0" smtClean="0"/>
              </a:p>
              <a:p>
                <a:pPr marL="0" indent="0">
                  <a:buNone/>
                </a:pP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𝑘</m:t>
                          </m:r>
                        </m:e>
                        <m: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𝑀</m:t>
                              </m:r>
                            </m:e>
                            <m:sub>
                              <m:r>
                                <a:rPr lang="en-US" altLang="zh-CN" b="0" i="1" smtClean="0">
                                  <a:latin typeface="Cambria Math" panose="02040503050406030204" pitchFamily="18" charset="0"/>
                                </a:rPr>
                                <m:t>0</m:t>
                              </m:r>
                            </m:sub>
                          </m:sSub>
                          <m:r>
                            <a:rPr lang="en-US" altLang="zh-CN" b="0" i="1" smtClean="0">
                              <a:latin typeface="Cambria Math" panose="02040503050406030204" pitchFamily="18" charset="0"/>
                            </a:rPr>
                            <m:t>𝑇</m:t>
                          </m:r>
                        </m:sub>
                      </m:sSub>
                      <m:r>
                        <a:rPr lang="en-US" altLang="zh-CN" b="0" i="1" smtClean="0">
                          <a:latin typeface="Cambria Math" panose="02040503050406030204" pitchFamily="18" charset="0"/>
                        </a:rPr>
                        <m:t>=</m:t>
                      </m:r>
                      <m:func>
                        <m:funcPr>
                          <m:ctrlPr>
                            <a:rPr lang="en-US" altLang="zh-CN" b="0" i="1" smtClean="0">
                              <a:latin typeface="Cambria Math" panose="02040503050406030204" pitchFamily="18" charset="0"/>
                            </a:rPr>
                          </m:ctrlPr>
                        </m:funcPr>
                        <m:fName>
                          <m:limLow>
                            <m:limLowPr>
                              <m:ctrlPr>
                                <a:rPr lang="en-US" altLang="zh-CN" b="0" i="1" smtClean="0">
                                  <a:latin typeface="Cambria Math" panose="02040503050406030204" pitchFamily="18" charset="0"/>
                                </a:rPr>
                              </m:ctrlPr>
                            </m:limLowPr>
                            <m:e>
                              <m:r>
                                <m:rPr>
                                  <m:sty m:val="p"/>
                                </m:rPr>
                                <a:rPr lang="en-US" altLang="zh-CN" b="0" i="0" smtClean="0">
                                  <a:latin typeface="Cambria Math" panose="02040503050406030204" pitchFamily="18" charset="0"/>
                                </a:rPr>
                                <m:t>lim</m:t>
                              </m:r>
                            </m:e>
                            <m:lim>
                              <m:r>
                                <a:rPr lang="en-US" altLang="zh-CN" b="0" i="1" smtClean="0">
                                  <a:latin typeface="Cambria Math" panose="02040503050406030204" pitchFamily="18" charset="0"/>
                                </a:rPr>
                                <m:t>𝑥</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lim>
                          </m:limLow>
                        </m:fName>
                        <m:e>
                          <m:f>
                            <m:fPr>
                              <m:ctrlPr>
                                <a:rPr lang="en-US" altLang="zh-CN" i="1">
                                  <a:latin typeface="Cambria Math" panose="02040503050406030204" pitchFamily="18" charset="0"/>
                                </a:rPr>
                              </m:ctrlPr>
                            </m:fPr>
                            <m:num>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r>
                                <a:rPr lang="en-US" altLang="zh-CN" i="1">
                                  <a:latin typeface="Cambria Math" panose="02040503050406030204" pitchFamily="18" charset="0"/>
                                </a:rPr>
                                <m:t>−</m:t>
                              </m:r>
                              <m:r>
                                <a:rPr lang="en-US" altLang="zh-CN" i="1">
                                  <a:latin typeface="Cambria Math" panose="02040503050406030204" pitchFamily="18" charset="0"/>
                                </a:rPr>
                                <m:t>𝑓</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e>
                              </m:d>
                            </m:num>
                            <m:den>
                              <m:r>
                                <a:rPr lang="en-US" altLang="zh-CN" i="1">
                                  <a:latin typeface="Cambria Math" panose="02040503050406030204" pitchFamily="18" charset="0"/>
                                </a:rPr>
                                <m:t>𝑥</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den>
                          </m:f>
                        </m:e>
                      </m:func>
                      <m:r>
                        <a:rPr lang="en-US" altLang="zh-CN" b="0" i="1" smtClean="0">
                          <a:latin typeface="Cambria Math" panose="02040503050406030204" pitchFamily="18" charset="0"/>
                        </a:rPr>
                        <m:t>.</m:t>
                      </m:r>
                    </m:oMath>
                  </m:oMathPara>
                </a14:m>
                <a:endParaRPr lang="en-US" altLang="zh-CN" b="0" dirty="0" smtClean="0"/>
              </a:p>
              <a:p>
                <a:r>
                  <a:rPr lang="zh-CN" altLang="en-US" dirty="0" smtClean="0"/>
                  <a:t>于是我们便可求得曲线 </a:t>
                </a:r>
                <a14:m>
                  <m:oMath xmlns:m="http://schemas.openxmlformats.org/officeDocument/2006/math">
                    <m:r>
                      <a:rPr lang="en-US" altLang="zh-CN" b="0" i="1" smtClean="0">
                        <a:latin typeface="Cambria Math" panose="02040503050406030204" pitchFamily="18" charset="0"/>
                      </a:rPr>
                      <m:t>𝐶</m:t>
                    </m:r>
                  </m:oMath>
                </a14:m>
                <a:r>
                  <a:rPr lang="zh-CN" altLang="en-US" dirty="0" smtClean="0"/>
                  <a:t> 在点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𝑀</m:t>
                        </m:r>
                      </m:e>
                      <m:sub>
                        <m:r>
                          <a:rPr lang="en-US" altLang="zh-CN" b="0" i="1" smtClean="0">
                            <a:latin typeface="Cambria Math" panose="02040503050406030204" pitchFamily="18" charset="0"/>
                          </a:rPr>
                          <m:t>0</m:t>
                        </m:r>
                      </m:sub>
                    </m:sSub>
                  </m:oMath>
                </a14:m>
                <a:r>
                  <a:rPr lang="zh-CN" altLang="en-US" dirty="0" smtClean="0"/>
                  <a:t> 处的切线</a:t>
                </a:r>
                <a:r>
                  <a:rPr lang="en-US" altLang="zh-CN" dirty="0" smtClean="0"/>
                  <a:t>.</a:t>
                </a:r>
              </a:p>
            </p:txBody>
          </p:sp>
        </mc:Choice>
        <mc:Fallback xmlns="">
          <p:sp>
            <p:nvSpPr>
              <p:cNvPr id="4" name="文本占位符 3"/>
              <p:cNvSpPr>
                <a:spLocks noGrp="1" noRot="1" noChangeAspect="1" noMove="1" noResize="1" noEditPoints="1" noAdjustHandles="1" noChangeArrowheads="1" noChangeShapeType="1" noTextEdit="1"/>
              </p:cNvSpPr>
              <p:nvPr>
                <p:ph type="body" sz="quarter" idx="10"/>
              </p:nvPr>
            </p:nvSpPr>
            <p:spPr>
              <a:blipFill>
                <a:blip r:embed="rId2"/>
                <a:stretch>
                  <a:fillRect l="-734" t="-23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2932941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fade">
                                      <p:cBhvr>
                                        <p:cTn id="32"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文本占位符 3"/>
              <p:cNvSpPr>
                <a:spLocks noGrp="1"/>
              </p:cNvSpPr>
              <p:nvPr>
                <p:ph type="body" sz="quarter" idx="10"/>
              </p:nvPr>
            </p:nvSpPr>
            <p:spPr/>
            <p:txBody>
              <a:bodyPr/>
              <a:lstStyle/>
              <a:p>
                <a:r>
                  <a:rPr lang="zh-CN" altLang="en-US" dirty="0" smtClean="0">
                    <a:solidFill>
                      <a:srgbClr val="0000FF"/>
                    </a:solidFill>
                  </a:rPr>
                  <a:t>例</a:t>
                </a:r>
                <a:r>
                  <a:rPr lang="zh-CN" altLang="en-US" dirty="0" smtClean="0"/>
                  <a:t> 设一物体在做直线运动</a:t>
                </a:r>
                <a:r>
                  <a:rPr lang="en-US" altLang="zh-CN" dirty="0" smtClean="0"/>
                  <a:t>, </a:t>
                </a:r>
                <a:r>
                  <a:rPr lang="zh-CN" altLang="en-US" dirty="0" smtClean="0"/>
                  <a:t>位置函数为 </a:t>
                </a:r>
                <a14:m>
                  <m:oMath xmlns:m="http://schemas.openxmlformats.org/officeDocument/2006/math">
                    <m:r>
                      <a:rPr lang="en-US" altLang="zh-CN" b="0" i="1" smtClean="0">
                        <a:latin typeface="Cambria Math" panose="02040503050406030204" pitchFamily="18" charset="0"/>
                      </a:rPr>
                      <m:t>𝑠</m:t>
                    </m:r>
                    <m:r>
                      <a:rPr lang="en-US" altLang="zh-CN" b="0" i="1" smtClean="0">
                        <a:latin typeface="Cambria Math" panose="02040503050406030204" pitchFamily="18" charset="0"/>
                      </a:rPr>
                      <m:t>=</m:t>
                    </m:r>
                    <m:r>
                      <a:rPr lang="en-US" altLang="zh-CN" b="0" i="1" smtClean="0">
                        <a:latin typeface="Cambria Math" panose="02040503050406030204" pitchFamily="18" charset="0"/>
                      </a:rPr>
                      <m:t>𝑠</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oMath>
                </a14:m>
                <a:r>
                  <a:rPr lang="en-US" altLang="zh-CN" dirty="0" smtClean="0"/>
                  <a:t>, </a:t>
                </a:r>
                <a:r>
                  <a:rPr lang="zh-CN" altLang="en-US" dirty="0" smtClean="0"/>
                  <a:t>其中 </a:t>
                </a:r>
                <a14:m>
                  <m:oMath xmlns:m="http://schemas.openxmlformats.org/officeDocument/2006/math">
                    <m:r>
                      <a:rPr lang="en-US" altLang="zh-CN" b="0" i="1" smtClean="0">
                        <a:latin typeface="Cambria Math" panose="02040503050406030204" pitchFamily="18" charset="0"/>
                      </a:rPr>
                      <m:t>𝑡</m:t>
                    </m:r>
                  </m:oMath>
                </a14:m>
                <a:r>
                  <a:rPr lang="en-US" altLang="zh-CN" dirty="0" smtClean="0"/>
                  <a:t> </a:t>
                </a:r>
                <a:r>
                  <a:rPr lang="zh-CN" altLang="en-US" dirty="0" smtClean="0"/>
                  <a:t>为时间</a:t>
                </a:r>
                <a:r>
                  <a:rPr lang="en-US" altLang="zh-CN" dirty="0" smtClean="0"/>
                  <a:t>. </a:t>
                </a:r>
                <a:r>
                  <a:rPr lang="zh-CN" altLang="en-US" dirty="0" smtClean="0"/>
                  <a:t>那么在时间 </a:t>
                </a:r>
                <a14:m>
                  <m:oMath xmlns:m="http://schemas.openxmlformats.org/officeDocument/2006/math">
                    <m:r>
                      <a:rPr lang="en-US" altLang="zh-CN" b="0" i="1" smtClean="0">
                        <a:latin typeface="Cambria Math" panose="02040503050406030204" pitchFamily="18" charset="0"/>
                      </a:rPr>
                      <m:t>𝑡</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𝑡</m:t>
                        </m:r>
                      </m:e>
                      <m:sub>
                        <m:r>
                          <a:rPr lang="en-US" altLang="zh-CN" b="0" i="1" smtClean="0">
                            <a:latin typeface="Cambria Math" panose="02040503050406030204" pitchFamily="18" charset="0"/>
                          </a:rPr>
                          <m:t>0</m:t>
                        </m:r>
                      </m:sub>
                    </m:sSub>
                  </m:oMath>
                </a14:m>
                <a:r>
                  <a:rPr lang="en-US" altLang="zh-CN" dirty="0" smtClean="0"/>
                  <a:t> </a:t>
                </a:r>
                <a:r>
                  <a:rPr lang="zh-CN" altLang="en-US" dirty="0" smtClean="0"/>
                  <a:t>附近我们取很小一段 </a:t>
                </a:r>
                <a14:m>
                  <m:oMath xmlns:m="http://schemas.openxmlformats.org/officeDocument/2006/math">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𝑡</m:t>
                            </m:r>
                          </m:e>
                          <m:sub>
                            <m:r>
                              <a:rPr lang="en-US" altLang="zh-CN" b="0" i="1" smtClean="0">
                                <a:latin typeface="Cambria Math" panose="02040503050406030204" pitchFamily="18" charset="0"/>
                              </a:rPr>
                              <m:t>0</m:t>
                            </m:r>
                          </m:sub>
                        </m:sSub>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𝑡</m:t>
                            </m:r>
                          </m:e>
                          <m:sub>
                            <m:r>
                              <a:rPr lang="en-US" altLang="zh-CN" i="1">
                                <a:latin typeface="Cambria Math" panose="02040503050406030204" pitchFamily="18" charset="0"/>
                              </a:rPr>
                              <m:t>0</m:t>
                            </m:r>
                          </m:sub>
                        </m:sSub>
                        <m:r>
                          <a:rPr lang="en-US" altLang="zh-CN" b="0" i="1" smtClean="0">
                            <a:latin typeface="Cambria Math" panose="02040503050406030204" pitchFamily="18" charset="0"/>
                          </a:rPr>
                          <m:t>+</m:t>
                        </m:r>
                        <m:r>
                          <m:rPr>
                            <m:sty m:val="p"/>
                          </m:rPr>
                          <a:rPr lang="en-US" altLang="zh-CN" b="0" i="0" smtClean="0">
                            <a:latin typeface="Cambria Math" panose="02040503050406030204" pitchFamily="18" charset="0"/>
                          </a:rPr>
                          <m:t>Δ</m:t>
                        </m:r>
                        <m:r>
                          <a:rPr lang="en-US" altLang="zh-CN" b="0" i="1" smtClean="0">
                            <a:latin typeface="Cambria Math" panose="02040503050406030204" pitchFamily="18" charset="0"/>
                          </a:rPr>
                          <m:t>𝑡</m:t>
                        </m:r>
                      </m:e>
                    </m:d>
                  </m:oMath>
                </a14:m>
                <a:r>
                  <a:rPr lang="en-US" altLang="zh-CN" dirty="0" smtClean="0"/>
                  <a:t>, </a:t>
                </a:r>
                <a:r>
                  <a:rPr lang="zh-CN" altLang="en-US" dirty="0" smtClean="0"/>
                  <a:t>然后计算 </a:t>
                </a:r>
                <a14:m>
                  <m:oMath xmlns:m="http://schemas.openxmlformats.org/officeDocument/2006/math">
                    <m:f>
                      <m:fPr>
                        <m:ctrlPr>
                          <a:rPr lang="en-US" altLang="zh-CN" b="0" i="1" smtClean="0">
                            <a:latin typeface="Cambria Math" panose="02040503050406030204" pitchFamily="18" charset="0"/>
                          </a:rPr>
                        </m:ctrlPr>
                      </m:fPr>
                      <m:num>
                        <m:r>
                          <a:rPr lang="en-US" altLang="zh-CN" i="1">
                            <a:latin typeface="Cambria Math" panose="02040503050406030204" pitchFamily="18" charset="0"/>
                          </a:rPr>
                          <m:t>𝑠</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𝑡</m:t>
                                </m:r>
                              </m:e>
                              <m:sub>
                                <m:r>
                                  <a:rPr lang="en-US" altLang="zh-CN" i="1">
                                    <a:latin typeface="Cambria Math" panose="02040503050406030204" pitchFamily="18" charset="0"/>
                                  </a:rPr>
                                  <m:t>0</m:t>
                                </m:r>
                              </m:sub>
                            </m:sSub>
                            <m:r>
                              <a:rPr lang="en-US" altLang="zh-CN" i="1">
                                <a:latin typeface="Cambria Math" panose="02040503050406030204" pitchFamily="18" charset="0"/>
                              </a:rPr>
                              <m:t>+</m:t>
                            </m:r>
                            <m:r>
                              <m:rPr>
                                <m:sty m:val="p"/>
                              </m:rPr>
                              <a:rPr lang="en-US" altLang="zh-CN">
                                <a:latin typeface="Cambria Math" panose="02040503050406030204" pitchFamily="18" charset="0"/>
                              </a:rPr>
                              <m:t>Δ</m:t>
                            </m:r>
                            <m:r>
                              <a:rPr lang="en-US" altLang="zh-CN" i="1">
                                <a:latin typeface="Cambria Math" panose="02040503050406030204" pitchFamily="18" charset="0"/>
                              </a:rPr>
                              <m:t>𝑡</m:t>
                            </m:r>
                          </m:e>
                        </m:d>
                        <m:r>
                          <a:rPr lang="en-US" altLang="zh-CN" i="1">
                            <a:latin typeface="Cambria Math" panose="02040503050406030204" pitchFamily="18" charset="0"/>
                          </a:rPr>
                          <m:t>−</m:t>
                        </m:r>
                        <m:r>
                          <a:rPr lang="en-US" altLang="zh-CN" b="0" i="1" smtClean="0">
                            <a:latin typeface="Cambria Math" panose="02040503050406030204" pitchFamily="18" charset="0"/>
                          </a:rPr>
                          <m:t>𝑠</m:t>
                        </m:r>
                        <m:d>
                          <m:dPr>
                            <m:ctrlPr>
                              <a:rPr lang="en-US" altLang="zh-CN" b="0" i="1" smtClean="0">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𝑡</m:t>
                                </m:r>
                              </m:e>
                              <m:sub>
                                <m:r>
                                  <a:rPr lang="en-US" altLang="zh-CN" i="1">
                                    <a:latin typeface="Cambria Math" panose="02040503050406030204" pitchFamily="18" charset="0"/>
                                  </a:rPr>
                                  <m:t>0</m:t>
                                </m:r>
                              </m:sub>
                            </m:sSub>
                          </m:e>
                        </m:d>
                      </m:num>
                      <m:den>
                        <m:r>
                          <m:rPr>
                            <m:sty m:val="p"/>
                          </m:rPr>
                          <a:rPr lang="en-US" altLang="zh-CN" b="0" i="0" smtClean="0">
                            <a:latin typeface="Cambria Math" panose="02040503050406030204" pitchFamily="18" charset="0"/>
                          </a:rPr>
                          <m:t>Δ</m:t>
                        </m:r>
                        <m:r>
                          <a:rPr lang="en-US" altLang="zh-CN" b="0" i="1" smtClean="0">
                            <a:latin typeface="Cambria Math" panose="02040503050406030204" pitchFamily="18" charset="0"/>
                          </a:rPr>
                          <m:t>𝑡</m:t>
                        </m:r>
                      </m:den>
                    </m:f>
                  </m:oMath>
                </a14:m>
                <a:r>
                  <a:rPr lang="en-US" altLang="zh-CN" dirty="0" smtClean="0"/>
                  <a:t> </a:t>
                </a:r>
                <a:r>
                  <a:rPr lang="zh-CN" altLang="en-US" dirty="0" smtClean="0"/>
                  <a:t>便是该物体在时间 </a:t>
                </a:r>
                <a14:m>
                  <m:oMath xmlns:m="http://schemas.openxmlformats.org/officeDocument/2006/math">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𝑡</m:t>
                            </m:r>
                          </m:e>
                          <m:sub>
                            <m:r>
                              <a:rPr lang="en-US" altLang="zh-CN" i="1">
                                <a:latin typeface="Cambria Math" panose="02040503050406030204" pitchFamily="18" charset="0"/>
                              </a:rPr>
                              <m:t>0</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𝑡</m:t>
                            </m:r>
                          </m:e>
                          <m:sub>
                            <m:r>
                              <a:rPr lang="en-US" altLang="zh-CN" i="1">
                                <a:latin typeface="Cambria Math" panose="02040503050406030204" pitchFamily="18" charset="0"/>
                              </a:rPr>
                              <m:t>0</m:t>
                            </m:r>
                          </m:sub>
                        </m:sSub>
                        <m:r>
                          <a:rPr lang="en-US" altLang="zh-CN" i="1">
                            <a:latin typeface="Cambria Math" panose="02040503050406030204" pitchFamily="18" charset="0"/>
                          </a:rPr>
                          <m:t>+</m:t>
                        </m:r>
                        <m:r>
                          <m:rPr>
                            <m:sty m:val="p"/>
                          </m:rPr>
                          <a:rPr lang="en-US" altLang="zh-CN">
                            <a:latin typeface="Cambria Math" panose="02040503050406030204" pitchFamily="18" charset="0"/>
                          </a:rPr>
                          <m:t>Δ</m:t>
                        </m:r>
                        <m:r>
                          <a:rPr lang="en-US" altLang="zh-CN" i="1">
                            <a:latin typeface="Cambria Math" panose="02040503050406030204" pitchFamily="18" charset="0"/>
                          </a:rPr>
                          <m:t>𝑡</m:t>
                        </m:r>
                      </m:e>
                    </m:d>
                  </m:oMath>
                </a14:m>
                <a:r>
                  <a:rPr lang="en-US" altLang="zh-CN" dirty="0" smtClean="0"/>
                  <a:t> </a:t>
                </a:r>
                <a:r>
                  <a:rPr lang="zh-CN" altLang="en-US" dirty="0" smtClean="0"/>
                  <a:t>内的平均速度</a:t>
                </a:r>
                <a:r>
                  <a:rPr lang="en-US" altLang="zh-CN" dirty="0" smtClean="0"/>
                  <a:t>, </a:t>
                </a:r>
                <a:r>
                  <a:rPr lang="zh-CN" altLang="en-US" dirty="0" smtClean="0"/>
                  <a:t>而当 </a:t>
                </a:r>
                <a14:m>
                  <m:oMath xmlns:m="http://schemas.openxmlformats.org/officeDocument/2006/math">
                    <m:r>
                      <m:rPr>
                        <m:sty m:val="p"/>
                      </m:rPr>
                      <a:rPr lang="en-US" altLang="zh-CN" b="0" i="0" smtClean="0">
                        <a:latin typeface="Cambria Math" panose="02040503050406030204" pitchFamily="18" charset="0"/>
                      </a:rPr>
                      <m:t>Δ</m:t>
                    </m:r>
                    <m:r>
                      <a:rPr lang="en-US" altLang="zh-CN" b="0" i="1" smtClean="0">
                        <a:latin typeface="Cambria Math" panose="02040503050406030204" pitchFamily="18" charset="0"/>
                      </a:rPr>
                      <m:t>𝑡</m:t>
                    </m:r>
                    <m:r>
                      <a:rPr lang="en-US" altLang="zh-CN" b="0" i="1" smtClean="0">
                        <a:latin typeface="Cambria Math" panose="02040503050406030204" pitchFamily="18" charset="0"/>
                      </a:rPr>
                      <m:t>→0</m:t>
                    </m:r>
                  </m:oMath>
                </a14:m>
                <a:r>
                  <a:rPr lang="en-US" altLang="zh-CN" dirty="0" smtClean="0"/>
                  <a:t>, </a:t>
                </a:r>
                <a:r>
                  <a:rPr lang="zh-CN" altLang="en-US" dirty="0" smtClean="0"/>
                  <a:t>即 </a:t>
                </a:r>
                <a14:m>
                  <m:oMath xmlns:m="http://schemas.openxmlformats.org/officeDocument/2006/math">
                    <m:r>
                      <a:rPr lang="en-US" altLang="zh-CN" b="0" i="1" smtClean="0">
                        <a:latin typeface="Cambria Math" panose="02040503050406030204" pitchFamily="18" charset="0"/>
                      </a:rPr>
                      <m:t>𝑡</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𝑡</m:t>
                        </m:r>
                      </m:e>
                      <m:sub>
                        <m:r>
                          <a:rPr lang="en-US" altLang="zh-CN" b="0" i="1" smtClean="0">
                            <a:latin typeface="Cambria Math" panose="02040503050406030204" pitchFamily="18" charset="0"/>
                          </a:rPr>
                          <m:t>0</m:t>
                        </m:r>
                      </m:sub>
                    </m:sSub>
                  </m:oMath>
                </a14:m>
                <a:r>
                  <a:rPr lang="en-US" altLang="zh-CN" dirty="0" smtClean="0"/>
                  <a:t> </a:t>
                </a:r>
                <a:r>
                  <a:rPr lang="zh-CN" altLang="en-US" dirty="0" smtClean="0"/>
                  <a:t>时</a:t>
                </a:r>
                <a:r>
                  <a:rPr lang="en-US" altLang="zh-CN" dirty="0" smtClean="0"/>
                  <a:t>, </a:t>
                </a:r>
                <a:r>
                  <a:rPr lang="zh-CN" altLang="en-US" dirty="0" smtClean="0"/>
                  <a:t>平均速度的极限就是瞬时速度</a:t>
                </a:r>
                <a:endParaRPr lang="en-US" altLang="zh-CN" dirty="0"/>
              </a:p>
              <a:p>
                <a:pPr marL="0" indent="0">
                  <a:buNone/>
                </a:pPr>
                <a14:m>
                  <m:oMathPara xmlns:m="http://schemas.openxmlformats.org/officeDocument/2006/math">
                    <m:oMathParaPr>
                      <m:jc m:val="center"/>
                    </m:oMathParaPr>
                    <m:oMath xmlns:m="http://schemas.openxmlformats.org/officeDocument/2006/math">
                      <m:r>
                        <a:rPr lang="en-US" altLang="zh-CN" b="0" i="1" smtClean="0">
                          <a:latin typeface="Cambria Math" panose="02040503050406030204" pitchFamily="18" charset="0"/>
                        </a:rPr>
                        <m:t>𝑣</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𝑡</m:t>
                              </m:r>
                            </m:e>
                            <m:sub>
                              <m:r>
                                <a:rPr lang="en-US" altLang="zh-CN" b="0" i="1" smtClean="0">
                                  <a:latin typeface="Cambria Math" panose="02040503050406030204" pitchFamily="18" charset="0"/>
                                </a:rPr>
                                <m:t>0</m:t>
                              </m:r>
                            </m:sub>
                          </m:sSub>
                        </m:e>
                      </m:d>
                      <m:r>
                        <a:rPr lang="en-US" altLang="zh-CN" b="0" i="1" smtClean="0">
                          <a:latin typeface="Cambria Math" panose="02040503050406030204" pitchFamily="18" charset="0"/>
                        </a:rPr>
                        <m:t>=</m:t>
                      </m:r>
                      <m:func>
                        <m:funcPr>
                          <m:ctrlPr>
                            <a:rPr lang="en-US" altLang="zh-CN" b="0" i="1" smtClean="0">
                              <a:latin typeface="Cambria Math" panose="02040503050406030204" pitchFamily="18" charset="0"/>
                            </a:rPr>
                          </m:ctrlPr>
                        </m:funcPr>
                        <m:fName>
                          <m:limLow>
                            <m:limLowPr>
                              <m:ctrlPr>
                                <a:rPr lang="en-US" altLang="zh-CN" b="0" i="1" smtClean="0">
                                  <a:latin typeface="Cambria Math" panose="02040503050406030204" pitchFamily="18" charset="0"/>
                                </a:rPr>
                              </m:ctrlPr>
                            </m:limLowPr>
                            <m:e>
                              <m:r>
                                <m:rPr>
                                  <m:sty m:val="p"/>
                                </m:rPr>
                                <a:rPr lang="en-US" altLang="zh-CN" b="0" i="0" smtClean="0">
                                  <a:latin typeface="Cambria Math" panose="02040503050406030204" pitchFamily="18" charset="0"/>
                                </a:rPr>
                                <m:t>lim</m:t>
                              </m:r>
                            </m:e>
                            <m:lim>
                              <m:r>
                                <a:rPr lang="en-US" altLang="zh-CN" b="0" i="1" smtClean="0">
                                  <a:latin typeface="Cambria Math" panose="02040503050406030204" pitchFamily="18" charset="0"/>
                                </a:rPr>
                                <m:t>𝑡</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𝑡</m:t>
                                  </m:r>
                                </m:e>
                                <m:sub>
                                  <m:r>
                                    <a:rPr lang="en-US" altLang="zh-CN" b="0" i="1" smtClean="0">
                                      <a:latin typeface="Cambria Math" panose="02040503050406030204" pitchFamily="18" charset="0"/>
                                    </a:rPr>
                                    <m:t>0</m:t>
                                  </m:r>
                                </m:sub>
                              </m:sSub>
                            </m:lim>
                          </m:limLow>
                        </m:fName>
                        <m:e>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𝑠</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𝑠</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𝑡</m:t>
                                      </m:r>
                                    </m:e>
                                    <m:sub>
                                      <m:r>
                                        <a:rPr lang="en-US" altLang="zh-CN" b="0" i="1" smtClean="0">
                                          <a:latin typeface="Cambria Math" panose="02040503050406030204" pitchFamily="18" charset="0"/>
                                        </a:rPr>
                                        <m:t>0</m:t>
                                      </m:r>
                                    </m:sub>
                                  </m:sSub>
                                </m:e>
                              </m:d>
                            </m:num>
                            <m:den>
                              <m:r>
                                <a:rPr lang="en-US" altLang="zh-CN" b="0" i="1" smtClean="0">
                                  <a:latin typeface="Cambria Math" panose="02040503050406030204" pitchFamily="18" charset="0"/>
                                </a:rPr>
                                <m:t>𝑡</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𝑡</m:t>
                                  </m:r>
                                </m:e>
                                <m:sub>
                                  <m:r>
                                    <a:rPr lang="en-US" altLang="zh-CN" b="0" i="1" smtClean="0">
                                      <a:latin typeface="Cambria Math" panose="02040503050406030204" pitchFamily="18" charset="0"/>
                                    </a:rPr>
                                    <m:t>0</m:t>
                                  </m:r>
                                </m:sub>
                              </m:sSub>
                            </m:den>
                          </m:f>
                        </m:e>
                      </m:func>
                      <m:r>
                        <a:rPr lang="en-US" altLang="zh-CN" b="0" i="1" smtClean="0">
                          <a:latin typeface="Cambria Math" panose="02040503050406030204" pitchFamily="18" charset="0"/>
                        </a:rPr>
                        <m:t>.</m:t>
                      </m:r>
                    </m:oMath>
                  </m:oMathPara>
                </a14:m>
                <a:endParaRPr lang="en-US" altLang="zh-CN" dirty="0" smtClean="0"/>
              </a:p>
              <a:p>
                <a:r>
                  <a:rPr lang="zh-CN" altLang="en-US" dirty="0" smtClean="0"/>
                  <a:t>这个例子在我们引入积分以及说明牛顿</a:t>
                </a:r>
                <a:r>
                  <a:rPr lang="en-US" altLang="zh-CN" dirty="0" smtClean="0"/>
                  <a:t>-</a:t>
                </a:r>
                <a:r>
                  <a:rPr lang="zh-CN" altLang="en-US" dirty="0" smtClean="0"/>
                  <a:t>莱布尼兹定理的时候还会用到</a:t>
                </a:r>
                <a:r>
                  <a:rPr lang="en-US" altLang="zh-CN" dirty="0" smtClean="0"/>
                  <a:t>.</a:t>
                </a:r>
              </a:p>
            </p:txBody>
          </p:sp>
        </mc:Choice>
        <mc:Fallback xmlns="">
          <p:sp>
            <p:nvSpPr>
              <p:cNvPr id="4" name="文本占位符 3"/>
              <p:cNvSpPr>
                <a:spLocks noGrp="1" noRot="1" noChangeAspect="1" noMove="1" noResize="1" noEditPoints="1" noAdjustHandles="1" noChangeArrowheads="1" noChangeShapeType="1" noTextEdit="1"/>
              </p:cNvSpPr>
              <p:nvPr>
                <p:ph type="body" sz="quarter" idx="10"/>
              </p:nvPr>
            </p:nvSpPr>
            <p:spPr>
              <a:blipFill>
                <a:blip r:embed="rId2"/>
                <a:stretch>
                  <a:fillRect l="-734" t="-233" r="-33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2932390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文本占位符 3"/>
              <p:cNvSpPr>
                <a:spLocks noGrp="1"/>
              </p:cNvSpPr>
              <p:nvPr>
                <p:ph type="body" sz="quarter" idx="10"/>
              </p:nvPr>
            </p:nvSpPr>
            <p:spPr/>
            <p:txBody>
              <a:bodyPr>
                <a:normAutofit fontScale="92500"/>
              </a:bodyPr>
              <a:lstStyle/>
              <a:p>
                <a:r>
                  <a:rPr lang="zh-CN" altLang="en-US" dirty="0" smtClean="0"/>
                  <a:t>从上述例子中可以看出 </a:t>
                </a:r>
                <a14:m>
                  <m:oMath xmlns:m="http://schemas.openxmlformats.org/officeDocument/2006/math">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e>
                        </m:d>
                      </m:num>
                      <m:den>
                        <m:r>
                          <a:rPr lang="en-US" altLang="zh-CN" b="0" i="1" smtClean="0">
                            <a:latin typeface="Cambria Math" panose="02040503050406030204" pitchFamily="18" charset="0"/>
                          </a:rPr>
                          <m:t>𝑥</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den>
                    </m:f>
                  </m:oMath>
                </a14:m>
                <a:r>
                  <a:rPr lang="en-US" altLang="zh-CN" dirty="0" smtClean="0"/>
                  <a:t> </a:t>
                </a:r>
                <a:r>
                  <a:rPr lang="zh-CN" altLang="en-US" dirty="0" smtClean="0"/>
                  <a:t>这种极限形式的重要地位</a:t>
                </a:r>
                <a:r>
                  <a:rPr lang="en-US" altLang="zh-CN" dirty="0" smtClean="0"/>
                  <a:t>.</a:t>
                </a:r>
              </a:p>
              <a:p>
                <a:r>
                  <a:rPr lang="zh-CN" altLang="en-US" dirty="0" smtClean="0"/>
                  <a:t>如果我们用增量来表示</a:t>
                </a:r>
                <a:r>
                  <a:rPr lang="en-US" altLang="zh-CN" dirty="0" smtClean="0"/>
                  <a:t>: </a:t>
                </a:r>
                <a14:m>
                  <m:oMath xmlns:m="http://schemas.openxmlformats.org/officeDocument/2006/math">
                    <m:r>
                      <m:rPr>
                        <m:sty m:val="p"/>
                      </m:rPr>
                      <a:rPr lang="en-US" altLang="zh-CN" b="0" i="0" smtClean="0">
                        <a:latin typeface="Cambria Math" panose="02040503050406030204" pitchFamily="18" charset="0"/>
                      </a:rPr>
                      <m:t>Δ</m:t>
                    </m:r>
                    <m:r>
                      <a:rPr lang="en-US" altLang="zh-CN" b="0" i="1" smtClean="0">
                        <a:latin typeface="Cambria Math" panose="02040503050406030204" pitchFamily="18" charset="0"/>
                      </a:rPr>
                      <m:t>𝑦</m:t>
                    </m:r>
                    <m:r>
                      <a:rPr lang="en-US" altLang="zh-CN" b="0" i="1" smtClean="0">
                        <a:latin typeface="Cambria Math" panose="02040503050406030204" pitchFamily="18" charset="0"/>
                      </a:rPr>
                      <m:t>=</m:t>
                    </m:r>
                    <m:r>
                      <a:rPr lang="en-US" altLang="zh-CN" b="0" i="1" smtClean="0">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r>
                      <a:rPr lang="en-US" altLang="zh-CN" i="1">
                        <a:latin typeface="Cambria Math" panose="02040503050406030204" pitchFamily="18" charset="0"/>
                      </a:rPr>
                      <m:t>−</m:t>
                    </m:r>
                    <m:r>
                      <a:rPr lang="en-US" altLang="zh-CN" i="1">
                        <a:latin typeface="Cambria Math" panose="02040503050406030204" pitchFamily="18" charset="0"/>
                      </a:rPr>
                      <m:t>𝑓</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e>
                    </m:d>
                    <m:r>
                      <a:rPr lang="en-US" altLang="zh-CN" b="0" i="1" smtClean="0">
                        <a:latin typeface="Cambria Math" panose="02040503050406030204" pitchFamily="18" charset="0"/>
                      </a:rPr>
                      <m:t>,</m:t>
                    </m:r>
                    <m:r>
                      <m:rPr>
                        <m:sty m:val="p"/>
                      </m:rPr>
                      <a:rPr lang="en-US" altLang="zh-CN" b="0" i="0" smtClean="0">
                        <a:latin typeface="Cambria Math" panose="02040503050406030204" pitchFamily="18" charset="0"/>
                      </a:rPr>
                      <m:t>Δ</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en-US" altLang="zh-CN" i="1">
                        <a:latin typeface="Cambria Math" panose="02040503050406030204" pitchFamily="18" charset="0"/>
                      </a:rPr>
                      <m:t>𝑥</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oMath>
                </a14:m>
                <a:r>
                  <a:rPr lang="en-US" altLang="zh-CN" dirty="0" smtClean="0"/>
                  <a:t>, </a:t>
                </a:r>
                <a:r>
                  <a:rPr lang="zh-CN" altLang="en-US" dirty="0" smtClean="0"/>
                  <a:t>那么</a:t>
                </a:r>
                <a:endParaRPr lang="en-US" altLang="zh-CN" dirty="0" smtClean="0"/>
              </a:p>
              <a:p>
                <a:pPr marL="0" indent="0">
                  <a:buNone/>
                </a:pPr>
                <a14:m>
                  <m:oMathPara xmlns:m="http://schemas.openxmlformats.org/officeDocument/2006/math">
                    <m:oMathParaPr>
                      <m:jc m:val="center"/>
                    </m:oMathParaPr>
                    <m:oMath xmlns:m="http://schemas.openxmlformats.org/officeDocument/2006/math">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lim</m:t>
                          </m:r>
                        </m:e>
                        <m:lim>
                          <m:r>
                            <a:rPr lang="en-US" altLang="zh-CN" b="0" i="1" smtClean="0">
                              <a:latin typeface="Cambria Math" panose="02040503050406030204" pitchFamily="18" charset="0"/>
                            </a:rPr>
                            <m:t>𝑥</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i="1">
                                  <a:latin typeface="Cambria Math" panose="02040503050406030204" pitchFamily="18" charset="0"/>
                                </a:rPr>
                                <m:t>0</m:t>
                              </m:r>
                            </m:sub>
                          </m:sSub>
                        </m:lim>
                      </m:limLow>
                      <m:f>
                        <m:fPr>
                          <m:ctrlPr>
                            <a:rPr lang="en-US" altLang="zh-CN" i="1" smtClean="0">
                              <a:solidFill>
                                <a:schemeClr val="tx1"/>
                              </a:solidFill>
                              <a:latin typeface="Cambria Math" panose="02040503050406030204" pitchFamily="18" charset="0"/>
                            </a:rPr>
                          </m:ctrlPr>
                        </m:fPr>
                        <m:num>
                          <m:r>
                            <a:rPr lang="en-US" altLang="zh-CN" i="1">
                              <a:solidFill>
                                <a:schemeClr val="tx1"/>
                              </a:solidFill>
                              <a:latin typeface="Cambria Math" panose="02040503050406030204" pitchFamily="18" charset="0"/>
                            </a:rPr>
                            <m:t>𝑓</m:t>
                          </m:r>
                          <m:d>
                            <m:dPr>
                              <m:ctrlPr>
                                <a:rPr lang="en-US" altLang="zh-CN" i="1">
                                  <a:solidFill>
                                    <a:schemeClr val="tx1"/>
                                  </a:solidFill>
                                  <a:latin typeface="Cambria Math" panose="02040503050406030204" pitchFamily="18" charset="0"/>
                                </a:rPr>
                              </m:ctrlPr>
                            </m:dPr>
                            <m:e>
                              <m:r>
                                <a:rPr lang="en-US" altLang="zh-CN" i="1">
                                  <a:solidFill>
                                    <a:schemeClr val="tx1"/>
                                  </a:solidFill>
                                  <a:latin typeface="Cambria Math" panose="02040503050406030204" pitchFamily="18" charset="0"/>
                                </a:rPr>
                                <m:t>𝑥</m:t>
                              </m:r>
                            </m:e>
                          </m:d>
                          <m:r>
                            <a:rPr lang="en-US" altLang="zh-CN" i="1">
                              <a:solidFill>
                                <a:schemeClr val="tx1"/>
                              </a:solidFill>
                              <a:latin typeface="Cambria Math" panose="02040503050406030204" pitchFamily="18" charset="0"/>
                            </a:rPr>
                            <m:t>−</m:t>
                          </m:r>
                          <m:r>
                            <a:rPr lang="en-US" altLang="zh-CN" i="1">
                              <a:solidFill>
                                <a:schemeClr val="tx1"/>
                              </a:solidFill>
                              <a:latin typeface="Cambria Math" panose="02040503050406030204" pitchFamily="18" charset="0"/>
                            </a:rPr>
                            <m:t>𝑓</m:t>
                          </m:r>
                          <m:d>
                            <m:dPr>
                              <m:ctrlPr>
                                <a:rPr lang="en-US" altLang="zh-CN" i="1">
                                  <a:solidFill>
                                    <a:schemeClr val="tx1"/>
                                  </a:solidFill>
                                  <a:latin typeface="Cambria Math" panose="02040503050406030204" pitchFamily="18" charset="0"/>
                                </a:rPr>
                              </m:ctrlPr>
                            </m:dPr>
                            <m:e>
                              <m:sSub>
                                <m:sSubPr>
                                  <m:ctrlPr>
                                    <a:rPr lang="en-US" altLang="zh-CN" i="1">
                                      <a:solidFill>
                                        <a:schemeClr val="tx1"/>
                                      </a:solidFill>
                                      <a:latin typeface="Cambria Math" panose="02040503050406030204" pitchFamily="18" charset="0"/>
                                    </a:rPr>
                                  </m:ctrlPr>
                                </m:sSubPr>
                                <m:e>
                                  <m:r>
                                    <a:rPr lang="en-US" altLang="zh-CN" i="1">
                                      <a:solidFill>
                                        <a:schemeClr val="tx1"/>
                                      </a:solidFill>
                                      <a:latin typeface="Cambria Math" panose="02040503050406030204" pitchFamily="18" charset="0"/>
                                    </a:rPr>
                                    <m:t>𝑥</m:t>
                                  </m:r>
                                </m:e>
                                <m:sub>
                                  <m:r>
                                    <a:rPr lang="en-US" altLang="zh-CN" i="1">
                                      <a:solidFill>
                                        <a:schemeClr val="tx1"/>
                                      </a:solidFill>
                                      <a:latin typeface="Cambria Math" panose="02040503050406030204" pitchFamily="18" charset="0"/>
                                    </a:rPr>
                                    <m:t>0</m:t>
                                  </m:r>
                                </m:sub>
                              </m:sSub>
                            </m:e>
                          </m:d>
                        </m:num>
                        <m:den>
                          <m:r>
                            <a:rPr lang="en-US" altLang="zh-CN" i="1">
                              <a:solidFill>
                                <a:schemeClr val="tx1"/>
                              </a:solidFill>
                              <a:latin typeface="Cambria Math" panose="02040503050406030204" pitchFamily="18" charset="0"/>
                            </a:rPr>
                            <m:t>𝑥</m:t>
                          </m:r>
                          <m:r>
                            <a:rPr lang="en-US" altLang="zh-CN" i="1">
                              <a:solidFill>
                                <a:schemeClr val="tx1"/>
                              </a:solidFill>
                              <a:latin typeface="Cambria Math" panose="02040503050406030204" pitchFamily="18" charset="0"/>
                            </a:rPr>
                            <m:t>−</m:t>
                          </m:r>
                          <m:sSub>
                            <m:sSubPr>
                              <m:ctrlPr>
                                <a:rPr lang="en-US" altLang="zh-CN" i="1">
                                  <a:solidFill>
                                    <a:schemeClr val="tx1"/>
                                  </a:solidFill>
                                  <a:latin typeface="Cambria Math" panose="02040503050406030204" pitchFamily="18" charset="0"/>
                                </a:rPr>
                              </m:ctrlPr>
                            </m:sSubPr>
                            <m:e>
                              <m:r>
                                <a:rPr lang="en-US" altLang="zh-CN" i="1">
                                  <a:solidFill>
                                    <a:schemeClr val="tx1"/>
                                  </a:solidFill>
                                  <a:latin typeface="Cambria Math" panose="02040503050406030204" pitchFamily="18" charset="0"/>
                                </a:rPr>
                                <m:t>𝑥</m:t>
                              </m:r>
                            </m:e>
                            <m:sub>
                              <m:r>
                                <a:rPr lang="en-US" altLang="zh-CN" i="1">
                                  <a:solidFill>
                                    <a:schemeClr val="tx1"/>
                                  </a:solidFill>
                                  <a:latin typeface="Cambria Math" panose="02040503050406030204" pitchFamily="18" charset="0"/>
                                </a:rPr>
                                <m:t>0</m:t>
                              </m:r>
                            </m:sub>
                          </m:sSub>
                        </m:den>
                      </m:f>
                      <m:r>
                        <a:rPr lang="en-US" altLang="zh-CN" b="0" i="1" smtClean="0">
                          <a:solidFill>
                            <a:schemeClr val="tx1"/>
                          </a:solidFill>
                          <a:latin typeface="Cambria Math" panose="02040503050406030204" pitchFamily="18" charset="0"/>
                        </a:rPr>
                        <m:t>=</m:t>
                      </m:r>
                      <m:limLow>
                        <m:limLowPr>
                          <m:ctrlPr>
                            <a:rPr lang="en-US" altLang="zh-CN" i="1">
                              <a:solidFill>
                                <a:schemeClr val="tx1"/>
                              </a:solidFill>
                              <a:latin typeface="Cambria Math" panose="02040503050406030204" pitchFamily="18" charset="0"/>
                            </a:rPr>
                          </m:ctrlPr>
                        </m:limLowPr>
                        <m:e>
                          <m:r>
                            <m:rPr>
                              <m:sty m:val="p"/>
                            </m:rPr>
                            <a:rPr lang="en-US" altLang="zh-CN">
                              <a:solidFill>
                                <a:schemeClr val="tx1"/>
                              </a:solidFill>
                              <a:latin typeface="Cambria Math" panose="02040503050406030204" pitchFamily="18" charset="0"/>
                            </a:rPr>
                            <m:t>lim</m:t>
                          </m:r>
                        </m:e>
                        <m:lim>
                          <m:r>
                            <m:rPr>
                              <m:sty m:val="p"/>
                            </m:rPr>
                            <a:rPr lang="en-US" altLang="zh-CN">
                              <a:solidFill>
                                <a:schemeClr val="tx1"/>
                              </a:solidFill>
                              <a:latin typeface="Cambria Math" panose="02040503050406030204" pitchFamily="18" charset="0"/>
                            </a:rPr>
                            <m:t>Δ</m:t>
                          </m:r>
                          <m:r>
                            <a:rPr lang="en-US" altLang="zh-CN" i="1">
                              <a:solidFill>
                                <a:schemeClr val="tx1"/>
                              </a:solidFill>
                              <a:latin typeface="Cambria Math" panose="02040503050406030204" pitchFamily="18" charset="0"/>
                            </a:rPr>
                            <m:t>𝑥</m:t>
                          </m:r>
                          <m:r>
                            <a:rPr lang="en-US" altLang="zh-CN" i="1">
                              <a:solidFill>
                                <a:schemeClr val="tx1"/>
                              </a:solidFill>
                              <a:latin typeface="Cambria Math" panose="02040503050406030204" pitchFamily="18" charset="0"/>
                            </a:rPr>
                            <m:t>→0</m:t>
                          </m:r>
                        </m:lim>
                      </m:limLow>
                      <m:f>
                        <m:fPr>
                          <m:ctrlPr>
                            <a:rPr lang="en-US" altLang="zh-CN" b="0" i="1" smtClean="0">
                              <a:solidFill>
                                <a:schemeClr val="tx1"/>
                              </a:solidFill>
                              <a:latin typeface="Cambria Math" panose="02040503050406030204" pitchFamily="18" charset="0"/>
                            </a:rPr>
                          </m:ctrlPr>
                        </m:fPr>
                        <m:num>
                          <m:r>
                            <m:rPr>
                              <m:sty m:val="p"/>
                            </m:rPr>
                            <a:rPr lang="en-US" altLang="zh-CN" b="0" i="0" smtClean="0">
                              <a:solidFill>
                                <a:schemeClr val="tx1"/>
                              </a:solidFill>
                              <a:latin typeface="Cambria Math" panose="02040503050406030204" pitchFamily="18" charset="0"/>
                            </a:rPr>
                            <m:t>Δ</m:t>
                          </m:r>
                          <m:r>
                            <a:rPr lang="en-US" altLang="zh-CN" b="0" i="1" smtClean="0">
                              <a:solidFill>
                                <a:schemeClr val="tx1"/>
                              </a:solidFill>
                              <a:latin typeface="Cambria Math" panose="02040503050406030204" pitchFamily="18" charset="0"/>
                            </a:rPr>
                            <m:t>𝑦</m:t>
                          </m:r>
                        </m:num>
                        <m:den>
                          <m:r>
                            <m:rPr>
                              <m:sty m:val="p"/>
                            </m:rPr>
                            <a:rPr lang="en-US" altLang="zh-CN" b="0" i="0" smtClean="0">
                              <a:solidFill>
                                <a:schemeClr val="tx1"/>
                              </a:solidFill>
                              <a:latin typeface="Cambria Math" panose="02040503050406030204" pitchFamily="18" charset="0"/>
                            </a:rPr>
                            <m:t>Δ</m:t>
                          </m:r>
                          <m:r>
                            <a:rPr lang="en-US" altLang="zh-CN" b="0" i="1" smtClean="0">
                              <a:solidFill>
                                <a:schemeClr val="tx1"/>
                              </a:solidFill>
                              <a:latin typeface="Cambria Math" panose="02040503050406030204" pitchFamily="18" charset="0"/>
                            </a:rPr>
                            <m:t>𝑥</m:t>
                          </m:r>
                        </m:den>
                      </m:f>
                      <m:r>
                        <a:rPr lang="en-US" altLang="zh-CN" b="0" i="1" smtClean="0">
                          <a:solidFill>
                            <a:schemeClr val="tx1"/>
                          </a:solidFill>
                          <a:latin typeface="Cambria Math" panose="02040503050406030204" pitchFamily="18" charset="0"/>
                        </a:rPr>
                        <m:t>=</m:t>
                      </m:r>
                      <m:limLow>
                        <m:limLowPr>
                          <m:ctrlPr>
                            <a:rPr lang="en-US" altLang="zh-CN" i="1">
                              <a:solidFill>
                                <a:schemeClr val="tx1"/>
                              </a:solidFill>
                              <a:latin typeface="Cambria Math" panose="02040503050406030204" pitchFamily="18" charset="0"/>
                            </a:rPr>
                          </m:ctrlPr>
                        </m:limLowPr>
                        <m:e>
                          <m:r>
                            <m:rPr>
                              <m:sty m:val="p"/>
                            </m:rPr>
                            <a:rPr lang="en-US" altLang="zh-CN">
                              <a:solidFill>
                                <a:schemeClr val="tx1"/>
                              </a:solidFill>
                              <a:latin typeface="Cambria Math" panose="02040503050406030204" pitchFamily="18" charset="0"/>
                            </a:rPr>
                            <m:t>lim</m:t>
                          </m:r>
                        </m:e>
                        <m:lim>
                          <m:r>
                            <m:rPr>
                              <m:sty m:val="p"/>
                            </m:rPr>
                            <a:rPr lang="en-US" altLang="zh-CN">
                              <a:solidFill>
                                <a:schemeClr val="tx1"/>
                              </a:solidFill>
                              <a:latin typeface="Cambria Math" panose="02040503050406030204" pitchFamily="18" charset="0"/>
                            </a:rPr>
                            <m:t>Δ</m:t>
                          </m:r>
                          <m:r>
                            <a:rPr lang="en-US" altLang="zh-CN" i="1">
                              <a:solidFill>
                                <a:schemeClr val="tx1"/>
                              </a:solidFill>
                              <a:latin typeface="Cambria Math" panose="02040503050406030204" pitchFamily="18" charset="0"/>
                            </a:rPr>
                            <m:t>𝑥</m:t>
                          </m:r>
                          <m:r>
                            <a:rPr lang="en-US" altLang="zh-CN" i="1">
                              <a:solidFill>
                                <a:schemeClr val="tx1"/>
                              </a:solidFill>
                              <a:latin typeface="Cambria Math" panose="02040503050406030204" pitchFamily="18" charset="0"/>
                            </a:rPr>
                            <m:t>→0</m:t>
                          </m:r>
                        </m:lim>
                      </m:limLow>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r>
                                <a:rPr lang="en-US" altLang="zh-CN" b="0" i="1" smtClean="0">
                                  <a:latin typeface="Cambria Math" panose="02040503050406030204" pitchFamily="18" charset="0"/>
                                </a:rPr>
                                <m:t>+</m:t>
                              </m:r>
                              <m:r>
                                <m:rPr>
                                  <m:sty m:val="p"/>
                                </m:rPr>
                                <a:rPr lang="en-US" altLang="zh-CN" b="0" i="0" smtClean="0">
                                  <a:latin typeface="Cambria Math" panose="02040503050406030204" pitchFamily="18" charset="0"/>
                                </a:rPr>
                                <m:t>Δ</m:t>
                              </m:r>
                              <m:r>
                                <a:rPr lang="en-US" altLang="zh-CN" b="0" i="1" smtClean="0">
                                  <a:latin typeface="Cambria Math" panose="02040503050406030204" pitchFamily="18" charset="0"/>
                                </a:rPr>
                                <m:t>𝑥</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e>
                          </m:d>
                        </m:num>
                        <m:den>
                          <m:r>
                            <m:rPr>
                              <m:sty m:val="p"/>
                            </m:rPr>
                            <a:rPr lang="en-US" altLang="zh-CN" b="0" i="0" smtClean="0">
                              <a:latin typeface="Cambria Math" panose="02040503050406030204" pitchFamily="18" charset="0"/>
                            </a:rPr>
                            <m:t>Δ</m:t>
                          </m:r>
                          <m:r>
                            <a:rPr lang="en-US" altLang="zh-CN" b="0" i="1" smtClean="0">
                              <a:latin typeface="Cambria Math" panose="02040503050406030204" pitchFamily="18" charset="0"/>
                            </a:rPr>
                            <m:t>𝑥</m:t>
                          </m:r>
                        </m:den>
                      </m:f>
                      <m:r>
                        <a:rPr lang="en-US" altLang="zh-CN" b="0" i="1" smtClean="0">
                          <a:latin typeface="Cambria Math" panose="02040503050406030204" pitchFamily="18" charset="0"/>
                        </a:rPr>
                        <m:t>.</m:t>
                      </m:r>
                    </m:oMath>
                  </m:oMathPara>
                </a14:m>
                <a:endParaRPr lang="en-US" altLang="zh-CN" dirty="0" smtClean="0"/>
              </a:p>
              <a:p>
                <a:r>
                  <a:rPr lang="zh-CN" altLang="en-US" dirty="0" smtClean="0"/>
                  <a:t>它反映了 </a:t>
                </a:r>
                <a14:m>
                  <m:oMath xmlns:m="http://schemas.openxmlformats.org/officeDocument/2006/math">
                    <m:r>
                      <a:rPr lang="en-US" altLang="zh-CN" b="0" i="1" smtClean="0">
                        <a:latin typeface="Cambria Math" panose="02040503050406030204" pitchFamily="18" charset="0"/>
                      </a:rPr>
                      <m:t>𝑓</m:t>
                    </m:r>
                  </m:oMath>
                </a14:m>
                <a:r>
                  <a:rPr lang="zh-CN" altLang="en-US" dirty="0" smtClean="0"/>
                  <a:t> 在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oMath>
                </a14:m>
                <a:r>
                  <a:rPr lang="zh-CN" altLang="en-US" dirty="0" smtClean="0"/>
                  <a:t> 处</a:t>
                </a:r>
                <a:r>
                  <a:rPr lang="zh-CN" altLang="en-US" dirty="0"/>
                  <a:t>随</a:t>
                </a:r>
                <a:r>
                  <a:rPr lang="zh-CN" altLang="en-US" dirty="0" smtClean="0"/>
                  <a:t>自变量变化而变化的快慢</a:t>
                </a:r>
                <a:r>
                  <a:rPr lang="en-US" altLang="zh-CN" dirty="0" smtClean="0"/>
                  <a:t>. </a:t>
                </a:r>
                <a:r>
                  <a:rPr lang="zh-CN" altLang="en-US" dirty="0" smtClean="0"/>
                  <a:t>由此产生了导数的概念</a:t>
                </a:r>
                <a:r>
                  <a:rPr lang="en-US" altLang="zh-CN" dirty="0" smtClean="0"/>
                  <a:t>.</a:t>
                </a:r>
              </a:p>
              <a:p>
                <a:r>
                  <a:rPr lang="zh-CN" altLang="en-US" dirty="0" smtClean="0">
                    <a:solidFill>
                      <a:srgbClr val="00B050"/>
                    </a:solidFill>
                  </a:rPr>
                  <a:t>定义</a:t>
                </a:r>
                <a:r>
                  <a:rPr lang="zh-CN" altLang="en-US" dirty="0" smtClean="0"/>
                  <a:t> 设函数 </a:t>
                </a:r>
                <a14:m>
                  <m:oMath xmlns:m="http://schemas.openxmlformats.org/officeDocument/2006/math">
                    <m:r>
                      <a:rPr lang="en-US" altLang="zh-CN" b="0" i="1" smtClean="0">
                        <a:latin typeface="Cambria Math" panose="02040503050406030204" pitchFamily="18" charset="0"/>
                      </a:rPr>
                      <m:t>𝑦</m:t>
                    </m:r>
                    <m:r>
                      <a:rPr lang="en-US" altLang="zh-CN" b="0" i="0" smtClean="0">
                        <a:latin typeface="Cambria Math" panose="02040503050406030204" pitchFamily="18" charset="0"/>
                      </a:rPr>
                      <m:t>=</m:t>
                    </m:r>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oMath>
                </a14:m>
                <a:r>
                  <a:rPr lang="en-US" altLang="zh-CN" dirty="0" smtClean="0"/>
                  <a:t> </a:t>
                </a:r>
                <a:r>
                  <a:rPr lang="zh-CN" altLang="en-US" dirty="0" smtClean="0"/>
                  <a:t>在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oMath>
                </a14:m>
                <a:r>
                  <a:rPr lang="en-US" altLang="zh-CN" dirty="0" smtClean="0"/>
                  <a:t> </a:t>
                </a:r>
                <a:r>
                  <a:rPr lang="zh-CN" altLang="en-US" dirty="0" smtClean="0"/>
                  <a:t>的在某个邻域 </a:t>
                </a:r>
                <a14:m>
                  <m:oMath xmlns:m="http://schemas.openxmlformats.org/officeDocument/2006/math">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𝛿</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𝛿</m:t>
                        </m:r>
                      </m:e>
                    </m:d>
                  </m:oMath>
                </a14:m>
                <a:r>
                  <a:rPr lang="zh-CN" altLang="en-US" dirty="0" smtClean="0"/>
                  <a:t> 内有定义</a:t>
                </a:r>
                <a:r>
                  <a:rPr lang="en-US" altLang="zh-CN" dirty="0" smtClean="0"/>
                  <a:t>. </a:t>
                </a:r>
                <a:r>
                  <a:rPr lang="zh-CN" altLang="en-US" dirty="0" smtClean="0"/>
                  <a:t>如果极限 </a:t>
                </a:r>
                <a14:m>
                  <m:oMath xmlns:m="http://schemas.openxmlformats.org/officeDocument/2006/math">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lim</m:t>
                        </m:r>
                      </m:e>
                      <m:lim>
                        <m:r>
                          <a:rPr lang="en-US" altLang="zh-CN" i="1">
                            <a:latin typeface="Cambria Math" panose="02040503050406030204" pitchFamily="18" charset="0"/>
                          </a:rPr>
                          <m:t>𝑥</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lim>
                    </m:limLow>
                    <m:f>
                      <m:fPr>
                        <m:ctrlPr>
                          <a:rPr lang="en-US" altLang="zh-CN" i="1">
                            <a:latin typeface="Cambria Math" panose="02040503050406030204" pitchFamily="18" charset="0"/>
                          </a:rPr>
                        </m:ctrlPr>
                      </m:fPr>
                      <m:num>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r>
                          <a:rPr lang="en-US" altLang="zh-CN" i="1">
                            <a:latin typeface="Cambria Math" panose="02040503050406030204" pitchFamily="18" charset="0"/>
                          </a:rPr>
                          <m:t>−</m:t>
                        </m:r>
                        <m:r>
                          <a:rPr lang="en-US" altLang="zh-CN" i="1">
                            <a:latin typeface="Cambria Math" panose="02040503050406030204" pitchFamily="18" charset="0"/>
                          </a:rPr>
                          <m:t>𝑓</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e>
                        </m:d>
                      </m:num>
                      <m:den>
                        <m:r>
                          <a:rPr lang="en-US" altLang="zh-CN" i="1">
                            <a:latin typeface="Cambria Math" panose="02040503050406030204" pitchFamily="18" charset="0"/>
                          </a:rPr>
                          <m:t>𝑥</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den>
                    </m:f>
                  </m:oMath>
                </a14:m>
                <a:r>
                  <a:rPr lang="en-US" altLang="zh-CN" dirty="0" smtClean="0"/>
                  <a:t> </a:t>
                </a:r>
                <a:r>
                  <a:rPr lang="zh-CN" altLang="en-US" dirty="0" smtClean="0"/>
                  <a:t>存在</a:t>
                </a:r>
                <a:r>
                  <a:rPr lang="en-US" altLang="zh-CN" dirty="0" smtClean="0"/>
                  <a:t>, </a:t>
                </a:r>
                <a:r>
                  <a:rPr lang="zh-CN" altLang="en-US" dirty="0" smtClean="0"/>
                  <a:t>则称 </a:t>
                </a:r>
                <a14:m>
                  <m:oMath xmlns:m="http://schemas.openxmlformats.org/officeDocument/2006/math">
                    <m:r>
                      <a:rPr lang="en-US" altLang="zh-CN" b="0" i="1" smtClean="0">
                        <a:latin typeface="Cambria Math" panose="02040503050406030204" pitchFamily="18" charset="0"/>
                      </a:rPr>
                      <m:t>𝑓</m:t>
                    </m:r>
                  </m:oMath>
                </a14:m>
                <a:r>
                  <a:rPr lang="en-US" altLang="zh-CN" dirty="0" smtClean="0"/>
                  <a:t> </a:t>
                </a:r>
                <a:r>
                  <a:rPr lang="zh-CN" altLang="en-US" dirty="0" smtClean="0"/>
                  <a:t>在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oMath>
                </a14:m>
                <a:r>
                  <a:rPr lang="en-US" altLang="zh-CN" dirty="0" smtClean="0"/>
                  <a:t> </a:t>
                </a:r>
                <a:r>
                  <a:rPr lang="zh-CN" altLang="en-US" dirty="0" smtClean="0"/>
                  <a:t>处</a:t>
                </a:r>
                <a:r>
                  <a:rPr lang="zh-CN" altLang="en-US" dirty="0" smtClean="0">
                    <a:solidFill>
                      <a:srgbClr val="00B050"/>
                    </a:solidFill>
                  </a:rPr>
                  <a:t>可导</a:t>
                </a:r>
                <a:r>
                  <a:rPr lang="zh-CN" altLang="en-US" dirty="0" smtClean="0"/>
                  <a:t>或</a:t>
                </a:r>
                <a:r>
                  <a:rPr lang="zh-CN" altLang="en-US" dirty="0" smtClean="0">
                    <a:solidFill>
                      <a:srgbClr val="00B050"/>
                    </a:solidFill>
                  </a:rPr>
                  <a:t>有导数</a:t>
                </a:r>
                <a:r>
                  <a:rPr lang="en-US" altLang="zh-CN" dirty="0" smtClean="0"/>
                  <a:t>, </a:t>
                </a:r>
                <a:r>
                  <a:rPr lang="zh-CN" altLang="en-US" dirty="0" smtClean="0"/>
                  <a:t>并称该极限为 </a:t>
                </a:r>
                <a14:m>
                  <m:oMath xmlns:m="http://schemas.openxmlformats.org/officeDocument/2006/math">
                    <m:r>
                      <a:rPr lang="en-US" altLang="zh-CN" i="1">
                        <a:latin typeface="Cambria Math" panose="02040503050406030204" pitchFamily="18" charset="0"/>
                      </a:rPr>
                      <m:t>𝑓</m:t>
                    </m:r>
                  </m:oMath>
                </a14:m>
                <a:r>
                  <a:rPr lang="en-US" altLang="zh-CN" dirty="0"/>
                  <a:t> </a:t>
                </a:r>
                <a:r>
                  <a:rPr lang="zh-CN" altLang="en-US" dirty="0"/>
                  <a:t>在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oMath>
                </a14:m>
                <a:r>
                  <a:rPr lang="en-US" altLang="zh-CN" dirty="0"/>
                  <a:t> </a:t>
                </a:r>
                <a:r>
                  <a:rPr lang="zh-CN" altLang="en-US" dirty="0" smtClean="0"/>
                  <a:t>处的</a:t>
                </a:r>
                <a:r>
                  <a:rPr lang="zh-CN" altLang="en-US" dirty="0" smtClean="0">
                    <a:solidFill>
                      <a:srgbClr val="00B050"/>
                    </a:solidFill>
                  </a:rPr>
                  <a:t>导数</a:t>
                </a:r>
                <a:r>
                  <a:rPr lang="en-US" altLang="zh-CN" dirty="0" smtClean="0"/>
                  <a:t>, </a:t>
                </a:r>
                <a:r>
                  <a:rPr lang="zh-CN" altLang="en-US" dirty="0" smtClean="0"/>
                  <a:t>记作 </a:t>
                </a:r>
                <a14:m>
                  <m:oMath xmlns:m="http://schemas.openxmlformats.org/officeDocument/2006/math">
                    <m:r>
                      <a:rPr lang="en-US" altLang="zh-CN" b="0" i="1" smtClean="0">
                        <a:latin typeface="Cambria Math" panose="02040503050406030204" pitchFamily="18" charset="0"/>
                      </a:rPr>
                      <m:t>𝑓</m:t>
                    </m:r>
                    <m:r>
                      <a:rPr lang="en-US" altLang="zh-CN" b="0" i="1" smtClean="0">
                        <a:latin typeface="Cambria Math" panose="02040503050406030204" pitchFamily="18" charset="0"/>
                      </a:rPr>
                      <m:t>′</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e>
                    </m:d>
                  </m:oMath>
                </a14:m>
                <a:r>
                  <a:rPr lang="en-US" altLang="zh-CN" dirty="0" smtClean="0"/>
                  <a:t> </a:t>
                </a:r>
                <a:r>
                  <a:rPr lang="zh-CN" altLang="en-US" dirty="0" smtClean="0"/>
                  <a:t>或 </a:t>
                </a:r>
                <a14:m>
                  <m:oMath xmlns:m="http://schemas.openxmlformats.org/officeDocument/2006/math">
                    <m:r>
                      <a:rPr lang="en-US" altLang="zh-CN" b="0" i="1" smtClean="0">
                        <a:latin typeface="Cambria Math" panose="02040503050406030204" pitchFamily="18" charset="0"/>
                      </a:rPr>
                      <m:t>𝑦</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d>
                          <m:dPr>
                            <m:begChr m:val=""/>
                            <m:endChr m:val="|"/>
                            <m:ctrlPr>
                              <a:rPr lang="en-US" altLang="zh-CN" b="0" i="1" smtClean="0">
                                <a:latin typeface="Cambria Math" panose="02040503050406030204" pitchFamily="18" charset="0"/>
                              </a:rPr>
                            </m:ctrlPr>
                          </m:dPr>
                          <m:e>
                            <m:r>
                              <a:rPr lang="zh-CN" altLang="en-US">
                                <a:latin typeface="Cambria Math" panose="02040503050406030204" pitchFamily="18" charset="0"/>
                              </a:rPr>
                              <m:t>​</m:t>
                            </m:r>
                          </m:e>
                        </m:d>
                      </m:e>
                      <m:sub>
                        <m:r>
                          <a:rPr lang="en-US" altLang="zh-CN" b="0" i="1" smtClean="0">
                            <a:latin typeface="Cambria Math" panose="02040503050406030204" pitchFamily="18" charset="0"/>
                          </a:rPr>
                          <m:t>𝑥</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sub>
                    </m:sSub>
                  </m:oMath>
                </a14:m>
                <a:r>
                  <a:rPr lang="en-US" altLang="zh-CN" dirty="0" smtClean="0"/>
                  <a:t>. </a:t>
                </a:r>
                <a:r>
                  <a:rPr lang="zh-CN" altLang="en-US" dirty="0" smtClean="0"/>
                  <a:t>这里 </a:t>
                </a:r>
                <a14:m>
                  <m:oMath xmlns:m="http://schemas.openxmlformats.org/officeDocument/2006/math">
                    <m:r>
                      <a:rPr lang="en-US" altLang="zh-CN" b="0" i="1" smtClean="0">
                        <a:latin typeface="Cambria Math" panose="02040503050406030204" pitchFamily="18" charset="0"/>
                      </a:rPr>
                      <m:t>𝑦</m:t>
                    </m:r>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m:rPr>
                            <m:sty m:val="p"/>
                          </m:rPr>
                          <a:rPr lang="en-US" altLang="zh-CN" b="0" i="0" smtClean="0">
                            <a:latin typeface="Cambria Math" panose="02040503050406030204" pitchFamily="18" charset="0"/>
                          </a:rPr>
                          <m:t>d</m:t>
                        </m:r>
                        <m:r>
                          <a:rPr lang="en-US" altLang="zh-CN" b="0" i="1" smtClean="0">
                            <a:latin typeface="Cambria Math" panose="02040503050406030204" pitchFamily="18" charset="0"/>
                          </a:rPr>
                          <m:t>𝑦</m:t>
                        </m:r>
                      </m:num>
                      <m:den>
                        <m:r>
                          <m:rPr>
                            <m:sty m:val="p"/>
                          </m:rPr>
                          <a:rPr lang="en-US" altLang="zh-CN" b="0" i="0" smtClean="0">
                            <a:latin typeface="Cambria Math" panose="02040503050406030204" pitchFamily="18" charset="0"/>
                          </a:rPr>
                          <m:t>d</m:t>
                        </m:r>
                        <m:r>
                          <a:rPr lang="en-US" altLang="zh-CN" b="0" i="1" smtClean="0">
                            <a:latin typeface="Cambria Math" panose="02040503050406030204" pitchFamily="18" charset="0"/>
                          </a:rPr>
                          <m:t>𝑥</m:t>
                        </m:r>
                      </m:den>
                    </m:f>
                    <m:r>
                      <a:rPr lang="en-US" altLang="zh-CN" b="0" i="1" smtClean="0">
                        <a:latin typeface="Cambria Math" panose="02040503050406030204" pitchFamily="18" charset="0"/>
                      </a:rPr>
                      <m:t>=</m:t>
                    </m:r>
                    <m:r>
                      <a:rPr lang="en-US" altLang="zh-CN" b="0" i="1" smtClean="0">
                        <a:latin typeface="Cambria Math" panose="02040503050406030204" pitchFamily="18" charset="0"/>
                      </a:rPr>
                      <m:t>𝑓</m:t>
                    </m:r>
                    <m:r>
                      <a:rPr lang="en-US" altLang="zh-CN" b="0" i="1" smtClean="0">
                        <a:latin typeface="Cambria Math" panose="02040503050406030204" pitchFamily="18" charset="0"/>
                      </a:rPr>
                      <m:t>′</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m:rPr>
                            <m:sty m:val="p"/>
                          </m:rPr>
                          <a:rPr lang="en-US" altLang="zh-CN" b="0" i="0" smtClean="0">
                            <a:latin typeface="Cambria Math" panose="02040503050406030204" pitchFamily="18" charset="0"/>
                          </a:rPr>
                          <m:t>d</m:t>
                        </m:r>
                        <m:r>
                          <a:rPr lang="en-US" altLang="zh-CN" b="0" i="1" smtClean="0">
                            <a:latin typeface="Cambria Math" panose="02040503050406030204" pitchFamily="18" charset="0"/>
                          </a:rPr>
                          <m:t>𝑓</m:t>
                        </m:r>
                      </m:num>
                      <m:den>
                        <m:r>
                          <m:rPr>
                            <m:sty m:val="p"/>
                          </m:rPr>
                          <a:rPr lang="en-US" altLang="zh-CN" b="0" i="0" smtClean="0">
                            <a:latin typeface="Cambria Math" panose="02040503050406030204" pitchFamily="18" charset="0"/>
                          </a:rPr>
                          <m:t>d</m:t>
                        </m:r>
                        <m:r>
                          <a:rPr lang="en-US" altLang="zh-CN" b="0" i="1" smtClean="0">
                            <a:latin typeface="Cambria Math" panose="02040503050406030204" pitchFamily="18" charset="0"/>
                          </a:rPr>
                          <m:t>𝑥</m:t>
                        </m:r>
                      </m:den>
                    </m:f>
                  </m:oMath>
                </a14:m>
                <a:r>
                  <a:rPr lang="en-US" altLang="zh-CN" dirty="0" smtClean="0"/>
                  <a:t> </a:t>
                </a:r>
                <a:r>
                  <a:rPr lang="zh-CN" altLang="en-US" dirty="0" smtClean="0"/>
                  <a:t>都是等价写法</a:t>
                </a:r>
                <a:r>
                  <a:rPr lang="en-US" altLang="zh-CN" dirty="0" smtClean="0"/>
                  <a:t>.</a:t>
                </a:r>
              </a:p>
            </p:txBody>
          </p:sp>
        </mc:Choice>
        <mc:Fallback xmlns="">
          <p:sp>
            <p:nvSpPr>
              <p:cNvPr id="4" name="文本占位符 3"/>
              <p:cNvSpPr>
                <a:spLocks noGrp="1" noRot="1" noChangeAspect="1" noMove="1" noResize="1" noEditPoints="1" noAdjustHandles="1" noChangeArrowheads="1" noChangeShapeType="1" noTextEdit="1"/>
              </p:cNvSpPr>
              <p:nvPr>
                <p:ph type="body" sz="quarter" idx="10"/>
              </p:nvPr>
            </p:nvSpPr>
            <p:spPr>
              <a:blipFill>
                <a:blip r:embed="rId2"/>
                <a:stretch>
                  <a:fillRect l="-621" r="-56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6467995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tags/tag1.xml><?xml version="1.0" encoding="utf-8"?>
<p:tagLst xmlns:a="http://schemas.openxmlformats.org/drawingml/2006/main" xmlns:r="http://schemas.openxmlformats.org/officeDocument/2006/relationships" xmlns:p="http://schemas.openxmlformats.org/presentationml/2006/main">
  <p:tag name="KSO_WM_TEMPLATE_THUMBS_INDEX" val="1"/>
  <p:tag name="KSO_WM_TEMPLATE_SUBCATEGORY" val="0"/>
  <p:tag name="KSO_WM_TAG_VERSION" val="1.0"/>
  <p:tag name="KSO_WM_BEAUTIFY_FLAG" val="#wm#"/>
  <p:tag name="KSO_WM_TEMPLATE_CATEGORY" val="custom"/>
  <p:tag name="KSO_WM_TEMPLATE_INDEX" val="20187308"/>
</p:tagLst>
</file>

<file path=ppt/tags/tag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heme/theme1.xml><?xml version="1.0" encoding="utf-8"?>
<a:theme xmlns:a="http://schemas.openxmlformats.org/drawingml/2006/main" name="HFUT">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1">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HFUT" id="{3F79D0C1-0346-46FE-A718-68C0885A7510}" vid="{F2929A5C-8D5E-47DE-8191-0F7D5CC11D31}"/>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HFUT</Template>
  <TotalTime>4944</TotalTime>
  <Words>711</Words>
  <Application>Microsoft Office PowerPoint</Application>
  <PresentationFormat>宽屏</PresentationFormat>
  <Paragraphs>199</Paragraphs>
  <Slides>37</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37</vt:i4>
      </vt:variant>
    </vt:vector>
  </HeadingPairs>
  <TitlesOfParts>
    <vt:vector size="46" baseType="lpstr">
      <vt:lpstr>黑体</vt:lpstr>
      <vt:lpstr>宋体</vt:lpstr>
      <vt:lpstr>宋体</vt:lpstr>
      <vt:lpstr>微软雅黑</vt:lpstr>
      <vt:lpstr>Arial</vt:lpstr>
      <vt:lpstr>Cambria Math</vt:lpstr>
      <vt:lpstr>Consolas</vt:lpstr>
      <vt:lpstr>Times New Roman</vt:lpstr>
      <vt:lpstr>HFUT</vt:lpstr>
      <vt:lpstr>第三章 一元函数微分学</vt:lpstr>
      <vt:lpstr>3.1 导数的概念</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合肥工业大学</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3.1 导数的概念</dc:title>
  <dc:subject>高等数学</dc:subject>
  <dc:creator>张神星</dc:creator>
  <cp:lastModifiedBy>zsx</cp:lastModifiedBy>
  <cp:revision>169</cp:revision>
  <dcterms:created xsi:type="dcterms:W3CDTF">2000-05-19T08:23:03Z</dcterms:created>
  <dcterms:modified xsi:type="dcterms:W3CDTF">2022-04-19T14:12:47Z</dcterms:modified>
  <cp:category>教学课件</cp:category>
  <cp:version>1.0</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1033-3.3.0.5120</vt:lpwstr>
  </property>
</Properties>
</file>