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7"/>
  </p:notesMasterIdLst>
  <p:sldIdLst>
    <p:sldId id="362" r:id="rId2"/>
    <p:sldId id="564" r:id="rId3"/>
    <p:sldId id="565" r:id="rId4"/>
    <p:sldId id="567" r:id="rId5"/>
    <p:sldId id="545" r:id="rId6"/>
    <p:sldId id="546" r:id="rId7"/>
    <p:sldId id="549" r:id="rId8"/>
    <p:sldId id="550" r:id="rId9"/>
    <p:sldId id="553" r:id="rId10"/>
    <p:sldId id="563" r:id="rId11"/>
    <p:sldId id="569" r:id="rId12"/>
    <p:sldId id="560" r:id="rId13"/>
    <p:sldId id="568" r:id="rId14"/>
    <p:sldId id="562" r:id="rId15"/>
    <p:sldId id="395" r:id="rId16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794C5"/>
    <a:srgbClr val="0681CE"/>
    <a:srgbClr val="E1C7C7"/>
    <a:srgbClr val="FA9F2B"/>
    <a:srgbClr val="CC99FF"/>
    <a:srgbClr val="99FF99"/>
    <a:srgbClr val="CC00FF"/>
    <a:srgbClr val="60ABE5"/>
    <a:srgbClr val="90C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4" autoAdjust="0"/>
    <p:restoredTop sz="89474" autoAdjust="0"/>
  </p:normalViewPr>
  <p:slideViewPr>
    <p:cSldViewPr showGuides="1">
      <p:cViewPr varScale="1">
        <p:scale>
          <a:sx n="90" d="100"/>
          <a:sy n="90" d="100"/>
        </p:scale>
        <p:origin x="41" y="194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实际情况中，天气预报需要考虑气压、云图、温度等因素，根据历史记录进行大数据分析来预测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根据剩余时间调整思考题的内容陈述时长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由天气预报软件引出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板书：证明注记（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板书：说明一定有</a:t>
            </a:r>
            <a:r>
              <a:rPr lang="en-US" altLang="zh-CN" dirty="0"/>
              <a:t>n</a:t>
            </a:r>
            <a:r>
              <a:rPr lang="zh-CN" altLang="en-US" dirty="0"/>
              <a:t>个特征值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1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图的问题，请同学们在雨课堂中作答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添加题干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0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添加题干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实际情况中，天气预报需要考虑气压、云图、温度等因素，根据历史记录进行大数据分析来预测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sw\Desktop\2.jpg">
            <a:extLst>
              <a:ext uri="{FF2B5EF4-FFF2-40B4-BE49-F238E27FC236}">
                <a16:creationId xmlns:a16="http://schemas.microsoft.com/office/drawing/2014/main" id="{CAE6A7EA-49E0-4FA5-98AA-36250AEBA8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195430" y="615893"/>
            <a:ext cx="5829300" cy="44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:\Users\tsw\Desktop\2.jpg">
            <a:extLst>
              <a:ext uri="{FF2B5EF4-FFF2-40B4-BE49-F238E27FC236}">
                <a16:creationId xmlns:a16="http://schemas.microsoft.com/office/drawing/2014/main" id="{204FB98F-3FD7-4D7B-843C-0787F627D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1DB4C1C-430D-4FFC-9872-057D0C2174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0834" y="3267430"/>
            <a:ext cx="2162591" cy="176334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sw\Desktop\2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gif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4364" y="2211710"/>
            <a:ext cx="5709752" cy="677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方阵的特征值与特征向量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7091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    某地天气仅受前一天天气状态影响：设从某一天开始的第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如果某天天气为晴天，请问接下来七天的各种天气概率分别是多少</a:t>
                </a:r>
                <a:r>
                  <a:rPr lang="en-US" altLang="zh-CN" sz="2000" b="1" dirty="0"/>
                  <a:t>?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D23B6BF-C235-4749-A1A9-48389EA68BC2}"/>
              </a:ext>
            </a:extLst>
          </p:cNvPr>
          <p:cNvSpPr/>
          <p:nvPr/>
        </p:nvSpPr>
        <p:spPr>
          <a:xfrm>
            <a:off x="5364088" y="1388941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8DB4C5-B181-4BF1-A298-B1EAB1E08C1A}"/>
              </a:ext>
            </a:extLst>
          </p:cNvPr>
          <p:cNvSpPr/>
          <p:nvPr/>
        </p:nvSpPr>
        <p:spPr>
          <a:xfrm>
            <a:off x="684212" y="1795284"/>
            <a:ext cx="482389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395536" y="1356045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864A41-9A4B-46F4-B73E-E1420CAE73D2}"/>
              </a:ext>
            </a:extLst>
          </p:cNvPr>
          <p:cNvSpPr txBox="1"/>
          <p:nvPr/>
        </p:nvSpPr>
        <p:spPr>
          <a:xfrm>
            <a:off x="1187624" y="885949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特征值与特征向量</a:t>
            </a: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进行天气预报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2855F1-AC95-4B11-800E-382A2B158D34}"/>
              </a:ext>
            </a:extLst>
          </p:cNvPr>
          <p:cNvSpPr/>
          <p:nvPr/>
        </p:nvSpPr>
        <p:spPr>
          <a:xfrm>
            <a:off x="5508104" y="1822586"/>
            <a:ext cx="71105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7" grpId="0" animBg="1"/>
      <p:bldP spid="2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   设</a:t>
                </a:r>
                <a:r>
                  <a:rPr lang="en-US" altLang="zh-CN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=⋯=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解特征多项式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639" b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D8CA7-8088-4F02-8A85-62DAC4470699}"/>
              </a:ext>
            </a:extLst>
          </p:cNvPr>
          <p:cNvSpPr/>
          <p:nvPr/>
        </p:nvSpPr>
        <p:spPr>
          <a:xfrm>
            <a:off x="5436096" y="857940"/>
            <a:ext cx="64807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   如果第</a:t>
                </a:r>
                <a:r>
                  <a:rPr lang="en-US" altLang="zh-CN" sz="2000" b="1" dirty="0"/>
                  <a:t>0</a:t>
                </a:r>
                <a:r>
                  <a:rPr lang="zh-CN" altLang="en-US" sz="2000" b="1" dirty="0"/>
                  <a:t>天天气是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线性无关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可以由它们线性表示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通过计算得到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𝟕𝟓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𝟔𝟓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从而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预测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天后的天气为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4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AA83AD4-1175-41AD-AEE4-FBA4DAA51754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44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𝟕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𝟓𝟖𝟐𝟓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𝟐𝟑𝟐𝟓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𝟏𝟕𝟓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概率分别约为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预测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天后的天气为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同理可得未来七天晴雨雪的概率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并根据相应概率做出预测</a:t>
                </a:r>
                <a:r>
                  <a:rPr lang="en-US" altLang="zh-CN" sz="2000" b="1" dirty="0"/>
                  <a:t>: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365C65-FDF0-4FAD-8BFB-EAB2E19C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8746"/>
              </p:ext>
            </p:extLst>
          </p:nvPr>
        </p:nvGraphicFramePr>
        <p:xfrm>
          <a:off x="899592" y="2732166"/>
          <a:ext cx="72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6723663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3069661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69347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973504148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36845067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7808497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8022499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05593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6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晴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0.47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0.24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0.36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雪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预测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晴转多云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多云转阴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4516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F8F8E22-17B0-4E09-9657-56EA7204D86F}"/>
              </a:ext>
            </a:extLst>
          </p:cNvPr>
          <p:cNvSpPr/>
          <p:nvPr/>
        </p:nvSpPr>
        <p:spPr>
          <a:xfrm>
            <a:off x="899592" y="4227934"/>
            <a:ext cx="72008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14CEFE-E29A-4663-8356-04808995DBBD}"/>
              </a:ext>
            </a:extLst>
          </p:cNvPr>
          <p:cNvSpPr/>
          <p:nvPr/>
        </p:nvSpPr>
        <p:spPr>
          <a:xfrm>
            <a:off x="4658612" y="2226502"/>
            <a:ext cx="31537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66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          </a:t>
                </a:r>
                <a:r>
                  <a:rPr lang="zh-CN" altLang="en-US" sz="24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的特征值和特征向量</a:t>
                </a:r>
                <a:r>
                  <a:rPr lang="en-US" altLang="zh-CN" sz="2400" b="1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阶矩阵一定有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个线性无关的特征向量吗？</a:t>
                </a: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BD46-5F05-4D72-B182-2E4DA1462C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43" b="7257"/>
          <a:stretch/>
        </p:blipFill>
        <p:spPr>
          <a:xfrm>
            <a:off x="2842311" y="1413769"/>
            <a:ext cx="3456384" cy="3097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F40ED1-F1FB-46DF-AE1F-58AB19350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27" y="1923678"/>
            <a:ext cx="504000" cy="36000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BCF41A9-7225-4718-A74D-F5A351A59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13643"/>
              </p:ext>
            </p:extLst>
          </p:nvPr>
        </p:nvGraphicFramePr>
        <p:xfrm>
          <a:off x="3563888" y="2648408"/>
          <a:ext cx="50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3" name="Image" r:id="rId6" imgW="1015560" imgH="711000" progId="Photoshop.Image.13">
                  <p:embed/>
                </p:oleObj>
              </mc:Choice>
              <mc:Fallback>
                <p:oleObj name="Image" r:id="rId6" imgW="1015560" imgH="711000" progId="Photoshop.Image.13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225F21-6EA4-4534-B13D-D7195DE5E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888" y="2648408"/>
                        <a:ext cx="504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900B22A-AD75-462E-A8F0-A4DE29284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95576"/>
              </p:ext>
            </p:extLst>
          </p:nvPr>
        </p:nvGraphicFramePr>
        <p:xfrm>
          <a:off x="4862770" y="1935256"/>
          <a:ext cx="51151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4" name="Image" r:id="rId8" imgW="1002960" imgH="711000" progId="Photoshop.Image.13">
                  <p:embed/>
                </p:oleObj>
              </mc:Choice>
              <mc:Fallback>
                <p:oleObj name="Image" r:id="rId8" imgW="1002960" imgH="711000" progId="Photoshop.Image.1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963157C-FFA6-4218-B8F7-C9C4AE0D7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2770" y="1935256"/>
                        <a:ext cx="51151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D5F5608-F4FB-4A26-97AA-B781EA033F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34" y="2164381"/>
            <a:ext cx="1388753" cy="18516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B34164-A1AC-4471-BF1E-A63C1E0A7CD5}"/>
              </a:ext>
            </a:extLst>
          </p:cNvPr>
          <p:cNvSpPr txBox="1"/>
          <p:nvPr/>
        </p:nvSpPr>
        <p:spPr>
          <a:xfrm>
            <a:off x="1078503" y="813941"/>
            <a:ext cx="69840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如何进行天气预报</a:t>
            </a:r>
            <a:r>
              <a:rPr lang="en-US" altLang="zh-CN" sz="2400" b="1" dirty="0">
                <a:solidFill>
                  <a:srgbClr val="3333FF"/>
                </a:solidFill>
                <a:latin typeface="微软雅黑"/>
              </a:rPr>
              <a:t>?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D083572-C9BF-46DD-9D9F-AF700FDCFFFD}"/>
              </a:ext>
            </a:extLst>
          </p:cNvPr>
          <p:cNvGrpSpPr/>
          <p:nvPr/>
        </p:nvGrpSpPr>
        <p:grpSpPr>
          <a:xfrm>
            <a:off x="3191149" y="1542473"/>
            <a:ext cx="2884553" cy="1323439"/>
            <a:chOff x="3491880" y="1563638"/>
            <a:chExt cx="2884553" cy="132343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554F37-165E-4EFE-81F6-327CBECBBB7D}"/>
                </a:ext>
              </a:extLst>
            </p:cNvPr>
            <p:cNvSpPr/>
            <p:nvPr/>
          </p:nvSpPr>
          <p:spPr>
            <a:xfrm>
              <a:off x="5798872" y="1853373"/>
              <a:ext cx="577561" cy="7967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40AEB78-E6BB-4A93-B017-103992F728BA}"/>
                </a:ext>
              </a:extLst>
            </p:cNvPr>
            <p:cNvGrpSpPr/>
            <p:nvPr/>
          </p:nvGrpSpPr>
          <p:grpSpPr>
            <a:xfrm>
              <a:off x="3491880" y="1563638"/>
              <a:ext cx="1584176" cy="1323439"/>
              <a:chOff x="3491880" y="1563638"/>
              <a:chExt cx="1584176" cy="1323439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1C6D790-4EDE-41FF-8F34-4D1205BEC686}"/>
                  </a:ext>
                </a:extLst>
              </p:cNvPr>
              <p:cNvSpPr txBox="1"/>
              <p:nvPr/>
            </p:nvSpPr>
            <p:spPr>
              <a:xfrm>
                <a:off x="3491880" y="1563638"/>
                <a:ext cx="1584176" cy="1323439"/>
              </a:xfrm>
              <a:prstGeom prst="rect">
                <a:avLst/>
              </a:prstGeom>
              <a:solidFill>
                <a:srgbClr val="4794C5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下午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时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40%</a:t>
                </a:r>
              </a:p>
              <a:p>
                <a:pPr algn="ctr"/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23°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15" name="对象 14">
                <a:extLst>
                  <a:ext uri="{FF2B5EF4-FFF2-40B4-BE49-F238E27FC236}">
                    <a16:creationId xmlns:a16="http://schemas.microsoft.com/office/drawing/2014/main" id="{DC464257-0A2A-445A-932F-CE678B439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5960616"/>
                  </p:ext>
                </p:extLst>
              </p:nvPr>
            </p:nvGraphicFramePr>
            <p:xfrm>
              <a:off x="4028213" y="2142951"/>
              <a:ext cx="511510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95" name="Image" r:id="rId8" imgW="1002960" imgH="711000" progId="Photoshop.Image.13">
                      <p:embed/>
                    </p:oleObj>
                  </mc:Choice>
                  <mc:Fallback>
                    <p:oleObj name="Image" r:id="rId8" imgW="1002960" imgH="711000" progId="Photoshop.Image.13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8900B22A-AD75-462E-A8F0-A4DE29284D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028213" y="2142951"/>
                            <a:ext cx="511510" cy="36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476D9F-E2BB-427F-B267-C3F3CC83B88B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1563638"/>
              <a:ext cx="718583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C84EF41-D059-4B15-A9F3-7F8244BFF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056" y="2648409"/>
              <a:ext cx="718583" cy="238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9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29149 -0.003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/>
              <a:t>一、问题引入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）将天气简化为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晴</a:t>
            </a:r>
            <a:r>
              <a:rPr lang="zh-CN" altLang="en-US" sz="2000" b="1" dirty="0">
                <a:solidFill>
                  <a:srgbClr val="00B050"/>
                </a:solidFill>
              </a:rPr>
              <a:t>雨</a:t>
            </a:r>
            <a:r>
              <a:rPr lang="zh-CN" altLang="en-US" sz="2000" b="1" dirty="0">
                <a:solidFill>
                  <a:srgbClr val="3333FF"/>
                </a:solidFill>
              </a:rPr>
              <a:t>雪</a:t>
            </a:r>
            <a:r>
              <a:rPr lang="zh-CN" altLang="en-US" sz="2000" b="1" dirty="0"/>
              <a:t>三种，其它天气由它们组合得到</a:t>
            </a:r>
            <a:r>
              <a:rPr lang="en-US" altLang="zh-CN" sz="2000" b="1" dirty="0"/>
              <a:t>.</a:t>
            </a:r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）根据该地历史的天气信息，得到</a:t>
            </a:r>
            <a:r>
              <a:rPr lang="zh-CN" altLang="en-US" sz="2000" b="1" u="sng" dirty="0"/>
              <a:t>一天天气</a:t>
            </a:r>
            <a:r>
              <a:rPr lang="zh-CN" altLang="en-US" sz="2000" b="1" dirty="0"/>
              <a:t>与</a:t>
            </a:r>
            <a:r>
              <a:rPr lang="zh-CN" altLang="en-US" sz="2000" b="1" u="sng" dirty="0"/>
              <a:t>前一天天气</a:t>
            </a:r>
            <a:r>
              <a:rPr lang="zh-CN" altLang="en-US" sz="2000" b="1" dirty="0"/>
              <a:t>的关系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012974-2530-46A3-A25B-F3E8CEA5B742}"/>
              </a:ext>
            </a:extLst>
          </p:cNvPr>
          <p:cNvGrpSpPr/>
          <p:nvPr/>
        </p:nvGrpSpPr>
        <p:grpSpPr>
          <a:xfrm>
            <a:off x="2161297" y="2135506"/>
            <a:ext cx="4821406" cy="2655611"/>
            <a:chOff x="2161297" y="2135506"/>
            <a:chExt cx="4821406" cy="2655611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D8767005-0DF0-41B1-BD7A-DCF91798C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601" y="2335429"/>
              <a:ext cx="756000" cy="540000"/>
            </a:xfrm>
            <a:prstGeom prst="rect">
              <a:avLst/>
            </a:prstGeom>
          </p:spPr>
        </p:pic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3E4F006-3DB7-46BC-B7FD-3D6932530DBF}"/>
                </a:ext>
              </a:extLst>
            </p:cNvPr>
            <p:cNvCxnSpPr/>
            <p:nvPr/>
          </p:nvCxnSpPr>
          <p:spPr>
            <a:xfrm>
              <a:off x="3781601" y="2497429"/>
              <a:ext cx="1620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DF890E4-259F-435E-9A2A-E485327E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601" y="2713429"/>
              <a:ext cx="1620000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F098237-74AB-4111-A78E-AB2CBE42E9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9449" y="2857429"/>
              <a:ext cx="720000" cy="86400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BAC7081-040B-4F17-A9E0-E87C863B7235}"/>
                </a:ext>
              </a:extLst>
            </p:cNvPr>
            <p:cNvCxnSpPr>
              <a:cxnSpLocks/>
            </p:cNvCxnSpPr>
            <p:nvPr/>
          </p:nvCxnSpPr>
          <p:spPr>
            <a:xfrm>
              <a:off x="3241417" y="2875429"/>
              <a:ext cx="972184" cy="118800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5B86D87-12CA-4749-85DC-19BB3E170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663" y="2866418"/>
              <a:ext cx="720000" cy="86400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12F0F8C-9770-4B60-9633-011903312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601" y="2859157"/>
              <a:ext cx="972000" cy="118800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74DD4095-69D9-4553-87EB-15A84432BAAC}"/>
                </a:ext>
              </a:extLst>
            </p:cNvPr>
            <p:cNvCxnSpPr>
              <a:cxnSpLocks/>
              <a:stCxn id="78" idx="0"/>
              <a:endCxn id="78" idx="1"/>
            </p:cNvCxnSpPr>
            <p:nvPr/>
          </p:nvCxnSpPr>
          <p:spPr>
            <a:xfrm rot="16200000" flipH="1" flipV="1">
              <a:off x="3079601" y="2281429"/>
              <a:ext cx="270000" cy="378000"/>
            </a:xfrm>
            <a:prstGeom prst="bentConnector4">
              <a:avLst>
                <a:gd name="adj1" fmla="val -84667"/>
                <a:gd name="adj2" fmla="val 160476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61BFE997-50E1-4D4F-A049-1A210433E3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9601" y="2335429"/>
              <a:ext cx="378000" cy="270000"/>
            </a:xfrm>
            <a:prstGeom prst="bentConnector4">
              <a:avLst>
                <a:gd name="adj1" fmla="val -60476"/>
                <a:gd name="adj2" fmla="val 18466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0856357-6ADB-4C2E-9846-7A0AD5D936C9}"/>
                </a:ext>
              </a:extLst>
            </p:cNvPr>
            <p:cNvSpPr txBox="1"/>
            <p:nvPr/>
          </p:nvSpPr>
          <p:spPr>
            <a:xfrm>
              <a:off x="4213601" y="213550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0.15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AD1036F-0162-4628-A141-9461584F0F2D}"/>
                </a:ext>
              </a:extLst>
            </p:cNvPr>
            <p:cNvSpPr txBox="1"/>
            <p:nvPr/>
          </p:nvSpPr>
          <p:spPr>
            <a:xfrm>
              <a:off x="4207679" y="269594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432D40C-7A28-4D73-8EFF-12B3782E2F5B}"/>
                </a:ext>
              </a:extLst>
            </p:cNvPr>
            <p:cNvSpPr txBox="1"/>
            <p:nvPr/>
          </p:nvSpPr>
          <p:spPr>
            <a:xfrm>
              <a:off x="2161297" y="2150762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0.75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F821EDC-4236-4419-96CE-DFF78083D20F}"/>
                </a:ext>
              </a:extLst>
            </p:cNvPr>
            <p:cNvSpPr txBox="1"/>
            <p:nvPr/>
          </p:nvSpPr>
          <p:spPr>
            <a:xfrm>
              <a:off x="6226703" y="213550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</a:rPr>
                <a:t>0.8</a:t>
              </a:r>
              <a:endParaRPr lang="zh-CN" altLang="en-US" sz="1800" b="1" dirty="0">
                <a:latin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E603ED7-8434-4D1E-A294-A9151FE7B676}"/>
                </a:ext>
              </a:extLst>
            </p:cNvPr>
            <p:cNvSpPr txBox="1"/>
            <p:nvPr/>
          </p:nvSpPr>
          <p:spPr>
            <a:xfrm>
              <a:off x="4237663" y="4421785"/>
              <a:ext cx="69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0.85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6BA059A-3511-405E-A2EA-9E81279C7A9C}"/>
                </a:ext>
              </a:extLst>
            </p:cNvPr>
            <p:cNvSpPr txBox="1"/>
            <p:nvPr/>
          </p:nvSpPr>
          <p:spPr>
            <a:xfrm>
              <a:off x="2962449" y="325435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0.05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433910C-D44D-4EB5-AFA8-E8B1494761A1}"/>
                </a:ext>
              </a:extLst>
            </p:cNvPr>
            <p:cNvSpPr txBox="1"/>
            <p:nvPr/>
          </p:nvSpPr>
          <p:spPr>
            <a:xfrm>
              <a:off x="3814503" y="308982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9D1BDBE-0A77-4231-AB24-49B0B94C0E5E}"/>
                </a:ext>
              </a:extLst>
            </p:cNvPr>
            <p:cNvSpPr txBox="1"/>
            <p:nvPr/>
          </p:nvSpPr>
          <p:spPr>
            <a:xfrm>
              <a:off x="4693679" y="3065278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AFA5EB-9926-4F95-9D3C-C76A2E9CE68C}"/>
                </a:ext>
              </a:extLst>
            </p:cNvPr>
            <p:cNvSpPr txBox="1"/>
            <p:nvPr/>
          </p:nvSpPr>
          <p:spPr>
            <a:xfrm>
              <a:off x="5384264" y="3289429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aphicFrame>
          <p:nvGraphicFramePr>
            <p:cNvPr id="97" name="对象 96">
              <a:extLst>
                <a:ext uri="{FF2B5EF4-FFF2-40B4-BE49-F238E27FC236}">
                  <a16:creationId xmlns:a16="http://schemas.microsoft.com/office/drawing/2014/main" id="{ECF6D734-4D2D-4A2B-B4C5-102F1E1C4EB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9862281"/>
                </p:ext>
              </p:extLst>
            </p:nvPr>
          </p:nvGraphicFramePr>
          <p:xfrm>
            <a:off x="4215395" y="3651185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88" name="Image" r:id="rId5" imgW="1015560" imgH="711000" progId="Photoshop.Image.13">
                    <p:embed/>
                  </p:oleObj>
                </mc:Choice>
                <mc:Fallback>
                  <p:oleObj name="Image" r:id="rId5" imgW="1015560" imgH="711000" progId="Photoshop.Image.13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ECF6D734-4D2D-4A2B-B4C5-102F1E1C4E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5395" y="3651185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8130AFAB-3674-4D22-8785-8F6932D36C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816052"/>
                </p:ext>
              </p:extLst>
            </p:nvPr>
          </p:nvGraphicFramePr>
          <p:xfrm>
            <a:off x="5388781" y="2352565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89" name="Image" r:id="rId7" imgW="1002960" imgH="711000" progId="Photoshop.Image.13">
                    <p:embed/>
                  </p:oleObj>
                </mc:Choice>
                <mc:Fallback>
                  <p:oleObj name="Image" r:id="rId7" imgW="1002960" imgH="711000" progId="Photoshop.Image.13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8130AFAB-3674-4D22-8785-8F6932D36C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88781" y="2352565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17B42BF-761B-4ED6-B016-EFBC54ED9A11}"/>
                </a:ext>
              </a:extLst>
            </p:cNvPr>
            <p:cNvSpPr txBox="1"/>
            <p:nvPr/>
          </p:nvSpPr>
          <p:spPr>
            <a:xfrm>
              <a:off x="6222113" y="2146721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latin typeface="+mn-ea"/>
                </a:rPr>
                <a:t>0.8</a:t>
              </a:r>
              <a:endParaRPr lang="zh-CN" altLang="en-US" sz="1800" b="1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8431483B-3B86-4C66-920F-F62CF305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719" y="4181136"/>
              <a:ext cx="432000" cy="288000"/>
            </a:xfrm>
            <a:prstGeom prst="bentConnector3">
              <a:avLst>
                <a:gd name="adj1" fmla="val 100008"/>
              </a:avLst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C346FB0-C317-4F6F-AE40-27CFBDD54520}"/>
                </a:ext>
              </a:extLst>
            </p:cNvPr>
            <p:cNvCxnSpPr/>
            <p:nvPr/>
          </p:nvCxnSpPr>
          <p:spPr>
            <a:xfrm>
              <a:off x="4373988" y="4187284"/>
              <a:ext cx="0" cy="28800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5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/>
              <a:t>一、问题引入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天后天气为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转化成矩阵的语言：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如何预测未来的天气</a:t>
                </a:r>
                <a:r>
                  <a:rPr lang="en-US" altLang="zh-CN" sz="2000" b="1" dirty="0"/>
                  <a:t>?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48080" y="874926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引 例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44CE97-8F38-45E7-8337-428E8FE16EB2}"/>
              </a:ext>
            </a:extLst>
          </p:cNvPr>
          <p:cNvCxnSpPr/>
          <p:nvPr/>
        </p:nvCxnSpPr>
        <p:spPr>
          <a:xfrm flipH="1" flipV="1">
            <a:off x="7178400" y="2498400"/>
            <a:ext cx="381600" cy="38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8D83EEC-F3B6-4078-97FF-A86D7F6BF46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797443" y="2115834"/>
            <a:ext cx="762557" cy="763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E302F13-8709-4C9B-B0FF-59642E7CE24D}"/>
              </a:ext>
            </a:extLst>
          </p:cNvPr>
          <p:cNvCxnSpPr>
            <a:cxnSpLocks/>
          </p:cNvCxnSpPr>
          <p:nvPr/>
        </p:nvCxnSpPr>
        <p:spPr>
          <a:xfrm flipV="1">
            <a:off x="7560000" y="2498400"/>
            <a:ext cx="381600" cy="3816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EBAC36-8C81-496D-915B-61665E924138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7560000" y="1733997"/>
            <a:ext cx="1144800" cy="11448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4385A445-333E-4212-A518-66938569CAFA}"/>
              </a:ext>
            </a:extLst>
          </p:cNvPr>
          <p:cNvSpPr/>
          <p:nvPr/>
        </p:nvSpPr>
        <p:spPr>
          <a:xfrm>
            <a:off x="7020000" y="2340000"/>
            <a:ext cx="1080000" cy="1080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A490B0-27C9-48E3-856D-F5CC602A783F}"/>
              </a:ext>
            </a:extLst>
          </p:cNvPr>
          <p:cNvSpPr/>
          <p:nvPr/>
        </p:nvSpPr>
        <p:spPr>
          <a:xfrm rot="2700000">
            <a:off x="6481118" y="1259510"/>
            <a:ext cx="2160000" cy="3240000"/>
          </a:xfrm>
          <a:prstGeom prst="ellipse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AB4EC3-80E1-425A-A1C8-274D1F792E28}"/>
              </a:ext>
            </a:extLst>
          </p:cNvPr>
          <p:cNvSpPr/>
          <p:nvPr/>
        </p:nvSpPr>
        <p:spPr>
          <a:xfrm>
            <a:off x="6948000" y="2304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不完整圆 22">
            <a:extLst>
              <a:ext uri="{FF2B5EF4-FFF2-40B4-BE49-F238E27FC236}">
                <a16:creationId xmlns:a16="http://schemas.microsoft.com/office/drawing/2014/main" id="{0F3ACCBB-1945-4183-A432-91BC9B293C6B}"/>
              </a:ext>
            </a:extLst>
          </p:cNvPr>
          <p:cNvSpPr/>
          <p:nvPr/>
        </p:nvSpPr>
        <p:spPr>
          <a:xfrm rot="2700000">
            <a:off x="6448686" y="1175483"/>
            <a:ext cx="2160000" cy="3474991"/>
          </a:xfrm>
          <a:prstGeom prst="pie">
            <a:avLst>
              <a:gd name="adj1" fmla="val 13943762"/>
              <a:gd name="adj2" fmla="val 183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不完整圆 47">
            <a:extLst>
              <a:ext uri="{FF2B5EF4-FFF2-40B4-BE49-F238E27FC236}">
                <a16:creationId xmlns:a16="http://schemas.microsoft.com/office/drawing/2014/main" id="{28D9946E-AD35-4EB2-B507-55359ED19E2C}"/>
              </a:ext>
            </a:extLst>
          </p:cNvPr>
          <p:cNvSpPr/>
          <p:nvPr/>
        </p:nvSpPr>
        <p:spPr>
          <a:xfrm>
            <a:off x="5760000" y="1080000"/>
            <a:ext cx="3600000" cy="3600000"/>
          </a:xfrm>
          <a:prstGeom prst="pie">
            <a:avLst>
              <a:gd name="adj1" fmla="val 10200000"/>
              <a:gd name="adj2" fmla="val 168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不完整圆 48">
            <a:extLst>
              <a:ext uri="{FF2B5EF4-FFF2-40B4-BE49-F238E27FC236}">
                <a16:creationId xmlns:a16="http://schemas.microsoft.com/office/drawing/2014/main" id="{9960D3E8-F769-466C-A7C9-A304062406EC}"/>
              </a:ext>
            </a:extLst>
          </p:cNvPr>
          <p:cNvSpPr/>
          <p:nvPr/>
        </p:nvSpPr>
        <p:spPr>
          <a:xfrm>
            <a:off x="5760000" y="1075837"/>
            <a:ext cx="3600000" cy="3600000"/>
          </a:xfrm>
          <a:prstGeom prst="pie">
            <a:avLst>
              <a:gd name="adj1" fmla="val 6000000"/>
              <a:gd name="adj2" fmla="val 10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不完整圆 49">
            <a:extLst>
              <a:ext uri="{FF2B5EF4-FFF2-40B4-BE49-F238E27FC236}">
                <a16:creationId xmlns:a16="http://schemas.microsoft.com/office/drawing/2014/main" id="{F7EA5289-BDCC-4DF5-B6F7-A2E0F8B9C08D}"/>
              </a:ext>
            </a:extLst>
          </p:cNvPr>
          <p:cNvSpPr/>
          <p:nvPr/>
        </p:nvSpPr>
        <p:spPr>
          <a:xfrm>
            <a:off x="6141254" y="1507230"/>
            <a:ext cx="2806698" cy="2808000"/>
          </a:xfrm>
          <a:prstGeom prst="pie">
            <a:avLst>
              <a:gd name="adj1" fmla="val 21000000"/>
              <a:gd name="adj2" fmla="val 60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718874-4640-466D-B670-1B3E8649EACE}"/>
              </a:ext>
            </a:extLst>
          </p:cNvPr>
          <p:cNvSpPr/>
          <p:nvPr/>
        </p:nvSpPr>
        <p:spPr>
          <a:xfrm>
            <a:off x="6948000" y="2880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观察线性变换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某些向量被线性变换后，变为原来的倍数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这样的向量被称为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zh-CN" altLang="en-US" sz="2000" b="1" dirty="0"/>
                  <a:t>，而对应的倍数被称为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2"/>
                <a:stretch>
                  <a:fillRect l="-784" b="-3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AD2D14-B9AB-4487-83C4-D55E9B12378F}"/>
              </a:ext>
            </a:extLst>
          </p:cNvPr>
          <p:cNvGrpSpPr/>
          <p:nvPr/>
        </p:nvGrpSpPr>
        <p:grpSpPr>
          <a:xfrm>
            <a:off x="6084000" y="979038"/>
            <a:ext cx="4010605" cy="3376962"/>
            <a:chOff x="6084000" y="979038"/>
            <a:chExt cx="4010605" cy="337696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A6C25FE-9F10-4141-A338-65C2C2D52680}"/>
                </a:ext>
              </a:extLst>
            </p:cNvPr>
            <p:cNvGrpSpPr/>
            <p:nvPr/>
          </p:nvGrpSpPr>
          <p:grpSpPr>
            <a:xfrm>
              <a:off x="6084000" y="1116000"/>
              <a:ext cx="2952000" cy="3240000"/>
              <a:chOff x="6084000" y="1116000"/>
              <a:chExt cx="2952000" cy="3240000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9394AC0-13E2-4F58-B69A-CBFD6BCCB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000" y="1116000"/>
                <a:ext cx="0" cy="324000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D13B1902-AAB7-4F32-926E-891F5CAE6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00" y="2880000"/>
                <a:ext cx="2952000" cy="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39BDAC-8625-4B51-8160-F15D6F36CBB6}"/>
                    </a:ext>
                  </a:extLst>
                </p:cNvPr>
                <p:cNvSpPr txBox="1"/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 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39BDAC-8625-4B51-8160-F15D6F36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70FC9DC-A510-47C6-AE6E-457B839F66E1}"/>
              </a:ext>
            </a:extLst>
          </p:cNvPr>
          <p:cNvSpPr/>
          <p:nvPr/>
        </p:nvSpPr>
        <p:spPr>
          <a:xfrm>
            <a:off x="2483768" y="2319982"/>
            <a:ext cx="2042128" cy="611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F87733-096D-4F61-9565-36973EFCB844}"/>
              </a:ext>
            </a:extLst>
          </p:cNvPr>
          <p:cNvSpPr/>
          <p:nvPr/>
        </p:nvSpPr>
        <p:spPr>
          <a:xfrm>
            <a:off x="2653068" y="3113193"/>
            <a:ext cx="2042128" cy="611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48" grpId="0" animBg="1"/>
      <p:bldP spid="49" grpId="0" animBg="1"/>
      <p:bldP spid="50" grpId="0" animBg="1"/>
      <p:bldP spid="55" grpId="0" animBg="1"/>
      <p:bldP spid="6" grpId="0" uiExpand="1" build="p"/>
      <p:bldP spid="28" grpId="1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3923928" y="1425798"/>
            <a:ext cx="1296144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/>
                  <a:t>阶方阵</a:t>
                </a:r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和</a:t>
                </a:r>
                <a:r>
                  <a:rPr lang="zh-CN" altLang="en-US" sz="2000" b="1" u="sng" dirty="0">
                    <a:solidFill>
                      <a:srgbClr val="FF0000"/>
                    </a:solidFill>
                  </a:rPr>
                  <a:t>非零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满足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b="1" dirty="0"/>
                  <a:t>       </a:t>
                </a: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是特征值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对应的特征向量，那么它的非零常数倍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en-US" altLang="zh-CN" sz="2000" b="1" dirty="0"/>
                  <a:t>,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对应的特征向量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12410" y="887875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717309" y="2382634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注 记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3D799-107B-4D37-8494-07EE617ED7A1}"/>
              </a:ext>
            </a:extLst>
          </p:cNvPr>
          <p:cNvSpPr/>
          <p:nvPr/>
        </p:nvSpPr>
        <p:spPr>
          <a:xfrm>
            <a:off x="5220072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4BCCF1-FC6F-488A-AD3A-364D92A91D67}"/>
              </a:ext>
            </a:extLst>
          </p:cNvPr>
          <p:cNvSpPr/>
          <p:nvPr/>
        </p:nvSpPr>
        <p:spPr>
          <a:xfrm>
            <a:off x="611560" y="3674221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33" grpId="0" animBg="1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1800" b="1" dirty="0">
                    <a:solidFill>
                      <a:srgbClr val="3333FF"/>
                    </a:solidFill>
                  </a:rPr>
                  <a:t>分析</a:t>
                </a:r>
                <a:r>
                  <a:rPr lang="zh-CN" altLang="en-US" sz="1800" b="1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有非零解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8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(1)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计算方阵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:r>
                  <a:rPr lang="zh-CN" altLang="en-US" sz="18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(2)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解特征方程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得到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/>
                  <a:t>个根，即方阵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>
                    <a:solidFill>
                      <a:srgbClr val="00B050"/>
                    </a:solidFill>
                  </a:rPr>
                  <a:t>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(3)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对于每一个特征值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, </a:t>
                </a:r>
                <a:r>
                  <a:rPr lang="zh-CN" altLang="en-US" sz="1800" b="1" dirty="0"/>
                  <a:t>求方程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的所有非零解，得到对应的所有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1800" b="1" dirty="0"/>
                  <a:t>.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A67D41-113E-4ED7-9C45-8C3F67100F94}"/>
              </a:ext>
            </a:extLst>
          </p:cNvPr>
          <p:cNvSpPr/>
          <p:nvPr/>
        </p:nvSpPr>
        <p:spPr>
          <a:xfrm>
            <a:off x="5076056" y="293179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522A5B-0BFD-487E-BFC1-1CB61170D64E}"/>
              </a:ext>
            </a:extLst>
          </p:cNvPr>
          <p:cNvSpPr/>
          <p:nvPr/>
        </p:nvSpPr>
        <p:spPr>
          <a:xfrm>
            <a:off x="611560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(1)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(2)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求特征值</a:t>
                </a:r>
                <a:r>
                  <a:rPr lang="zh-CN" altLang="en-US" sz="2000" b="1" dirty="0"/>
                  <a:t>：解方程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(3)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求特征向量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r="-1863" b="-6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1052391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427230" y="1574961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由于特征向量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线性无关，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任一向量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b="1" dirty="0"/>
                  <a:t>都可以表示为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形式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此时有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72E1D2-2471-4112-B982-3C7A1F55F50B}"/>
              </a:ext>
            </a:extLst>
          </p:cNvPr>
          <p:cNvGrpSpPr/>
          <p:nvPr/>
        </p:nvGrpSpPr>
        <p:grpSpPr>
          <a:xfrm>
            <a:off x="6063410" y="3095534"/>
            <a:ext cx="1956601" cy="868066"/>
            <a:chOff x="6063410" y="3095534"/>
            <a:chExt cx="1956601" cy="86806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E49F364-F426-4A3E-BAE2-D4DFD8B00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8239" y="3115242"/>
              <a:ext cx="390938" cy="39261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93C8C50-2890-4FDF-9C0F-96331B56A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9854" y="3507854"/>
              <a:ext cx="455746" cy="4557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265295F-EEB0-4BD7-8F7E-04BA18968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3563534"/>
              <a:ext cx="400066" cy="4000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E38963-9B64-44ED-B16B-818675635697}"/>
                </a:ext>
              </a:extLst>
            </p:cNvPr>
            <p:cNvCxnSpPr/>
            <p:nvPr/>
          </p:nvCxnSpPr>
          <p:spPr>
            <a:xfrm>
              <a:off x="7032813" y="3095534"/>
              <a:ext cx="468000" cy="468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5A3F342-0711-4827-A290-44BB80D02BA6}"/>
                    </a:ext>
                  </a:extLst>
                </p:cNvPr>
                <p:cNvSpPr txBox="1"/>
                <p:nvPr/>
              </p:nvSpPr>
              <p:spPr>
                <a:xfrm>
                  <a:off x="7390195" y="3436140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5A3F342-0711-4827-A290-44BB80D0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195" y="3436140"/>
                  <a:ext cx="62981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1538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24F4CB5-60D9-4D6E-9241-B95D2072D08D}"/>
                    </a:ext>
                  </a:extLst>
                </p:cNvPr>
                <p:cNvSpPr txBox="1"/>
                <p:nvPr/>
              </p:nvSpPr>
              <p:spPr>
                <a:xfrm>
                  <a:off x="6063410" y="3436140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24F4CB5-60D9-4D6E-9241-B95D2072D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10" y="3436140"/>
                  <a:ext cx="62981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71" r="-12621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7815E8B-6FA0-4DB2-B7CC-053E990BD1A9}"/>
              </a:ext>
            </a:extLst>
          </p:cNvPr>
          <p:cNvGrpSpPr/>
          <p:nvPr/>
        </p:nvGrpSpPr>
        <p:grpSpPr>
          <a:xfrm>
            <a:off x="6651550" y="2806213"/>
            <a:ext cx="629816" cy="1170913"/>
            <a:chOff x="6651550" y="2806213"/>
            <a:chExt cx="629816" cy="11709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9FF531F-098C-4280-A26B-BE78389A6D11}"/>
                    </a:ext>
                  </a:extLst>
                </p:cNvPr>
                <p:cNvSpPr txBox="1"/>
                <p:nvPr/>
              </p:nvSpPr>
              <p:spPr>
                <a:xfrm>
                  <a:off x="6651550" y="2806213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9FF531F-098C-4280-A26B-BE78389A6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550" y="2806213"/>
                  <a:ext cx="62981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465E3B9-3F3C-426D-9C77-0E5905FA5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813" y="3095535"/>
              <a:ext cx="65684" cy="881591"/>
            </a:xfrm>
            <a:prstGeom prst="line">
              <a:avLst/>
            </a:prstGeom>
            <a:ln w="254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8FEAEE-C3B8-4EDD-B25A-5FC868F2B7F9}"/>
              </a:ext>
            </a:extLst>
          </p:cNvPr>
          <p:cNvGrpSpPr/>
          <p:nvPr/>
        </p:nvGrpSpPr>
        <p:grpSpPr>
          <a:xfrm>
            <a:off x="5503871" y="2662831"/>
            <a:ext cx="3259131" cy="1311569"/>
            <a:chOff x="5503871" y="2662831"/>
            <a:chExt cx="3259131" cy="1311569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5A5A63C-412D-4299-BE5F-F7C27BC92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7534" y="3095534"/>
              <a:ext cx="875266" cy="875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7FFB35C-4D82-43D2-9095-36F7AF1AB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2662831"/>
              <a:ext cx="1311569" cy="13115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1B1B354-7AA4-490B-8630-218DAB12B3D4}"/>
                    </a:ext>
                  </a:extLst>
                </p:cNvPr>
                <p:cNvSpPr txBox="1"/>
                <p:nvPr/>
              </p:nvSpPr>
              <p:spPr>
                <a:xfrm>
                  <a:off x="8133186" y="2819712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1B1B354-7AA4-490B-8630-218DAB12B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186" y="2819712"/>
                  <a:ext cx="629816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35577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2D8F17A-B4A1-4E30-A28C-67F520CB336B}"/>
                    </a:ext>
                  </a:extLst>
                </p:cNvPr>
                <p:cNvSpPr txBox="1"/>
                <p:nvPr/>
              </p:nvSpPr>
              <p:spPr>
                <a:xfrm>
                  <a:off x="5503871" y="2994317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2D8F17A-B4A1-4E30-A28C-67F520CB3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871" y="2994317"/>
                  <a:ext cx="629816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36893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05386E-BCBB-44E3-B0BD-74C733D9B524}"/>
              </a:ext>
            </a:extLst>
          </p:cNvPr>
          <p:cNvGrpSpPr/>
          <p:nvPr/>
        </p:nvGrpSpPr>
        <p:grpSpPr>
          <a:xfrm>
            <a:off x="6232411" y="1467555"/>
            <a:ext cx="2171158" cy="2509570"/>
            <a:chOff x="6232411" y="1467555"/>
            <a:chExt cx="2171158" cy="2509570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F932E70-09F9-41A4-9483-4638B8C66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2411" y="1810820"/>
              <a:ext cx="1296000" cy="129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03E8FEB-DC0D-40A1-A64C-C73CF83CAD3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569" y="1802799"/>
              <a:ext cx="864000" cy="864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CFAB8C1-FB10-4B01-91FA-8947D301D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697" y="1786784"/>
              <a:ext cx="463377" cy="2190341"/>
            </a:xfrm>
            <a:prstGeom prst="line">
              <a:avLst/>
            </a:prstGeom>
            <a:ln w="381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43F7535-B8B5-4B79-AEBE-201B9BCB8EB7}"/>
                    </a:ext>
                  </a:extLst>
                </p:cNvPr>
                <p:cNvSpPr txBox="1"/>
                <p:nvPr/>
              </p:nvSpPr>
              <p:spPr>
                <a:xfrm>
                  <a:off x="7193589" y="1467555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43F7535-B8B5-4B79-AEBE-201B9BCB8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89" y="1467555"/>
                  <a:ext cx="62981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圆角矩形 12">
            <a:extLst>
              <a:ext uri="{FF2B5EF4-FFF2-40B4-BE49-F238E27FC236}">
                <a16:creationId xmlns:a16="http://schemas.microsoft.com/office/drawing/2014/main" id="{BA6F2F44-9FB8-402C-8EEA-F2A62A3E574E}"/>
              </a:ext>
            </a:extLst>
          </p:cNvPr>
          <p:cNvSpPr/>
          <p:nvPr/>
        </p:nvSpPr>
        <p:spPr>
          <a:xfrm>
            <a:off x="395536" y="1052391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E5C843-52FF-4D69-9485-FFCBB20539EF}"/>
              </a:ext>
            </a:extLst>
          </p:cNvPr>
          <p:cNvGrpSpPr/>
          <p:nvPr/>
        </p:nvGrpSpPr>
        <p:grpSpPr>
          <a:xfrm>
            <a:off x="5940000" y="1371009"/>
            <a:ext cx="3669196" cy="2923877"/>
            <a:chOff x="5940000" y="1371009"/>
            <a:chExt cx="3669196" cy="292387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72EED25-E70A-4313-A473-D7D41E241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1548000"/>
              <a:ext cx="0" cy="270000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CA0FBD3-CE2F-41CB-AB9D-35DB607AE7E4}"/>
                </a:ext>
              </a:extLst>
            </p:cNvPr>
            <p:cNvCxnSpPr>
              <a:cxnSpLocks/>
            </p:cNvCxnSpPr>
            <p:nvPr/>
          </p:nvCxnSpPr>
          <p:spPr>
            <a:xfrm>
              <a:off x="5940000" y="3960000"/>
              <a:ext cx="2520000" cy="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1C5268B-15D4-42F1-A99F-E73F12F6CFD9}"/>
                    </a:ext>
                  </a:extLst>
                </p:cNvPr>
                <p:cNvSpPr txBox="1"/>
                <p:nvPr/>
              </p:nvSpPr>
              <p:spPr>
                <a:xfrm>
                  <a:off x="6718609" y="1371009"/>
                  <a:ext cx="2890587" cy="2923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</a:t>
                  </a:r>
                  <a:r>
                    <a:rPr lang="en-US" altLang="zh-CN" sz="10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1C5268B-15D4-42F1-A99F-E73F12F6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8609" y="1371009"/>
                  <a:ext cx="2890587" cy="29238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14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13136</TotalTime>
  <Words>1079</Words>
  <Application>Microsoft Office PowerPoint</Application>
  <PresentationFormat>全屏显示(16:9)</PresentationFormat>
  <Paragraphs>185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DIN-BoldItalic</vt:lpstr>
      <vt:lpstr>微软雅黑</vt:lpstr>
      <vt:lpstr>Arial</vt:lpstr>
      <vt:lpstr>Calibri</vt:lpstr>
      <vt:lpstr>Cambria Math</vt:lpstr>
      <vt:lpstr>Office 主题​​</vt:lpstr>
      <vt:lpstr>Image</vt:lpstr>
      <vt:lpstr>PowerPoint 演示文稿</vt:lpstr>
      <vt:lpstr>一、问题引入</vt:lpstr>
      <vt:lpstr>一、问题引入</vt:lpstr>
      <vt:lpstr>一、问题引入</vt:lpstr>
      <vt:lpstr>二、特征值与特征向量的概念</vt:lpstr>
      <vt:lpstr>二、特征值与特征向量的概念</vt:lpstr>
      <vt:lpstr>三、特征值与特征向量的计算</vt:lpstr>
      <vt:lpstr>三、特征值与特征向量的计算</vt:lpstr>
      <vt:lpstr>三、特征值与特征向量的计算</vt:lpstr>
      <vt:lpstr>四、特征值与特征向量的应用</vt:lpstr>
      <vt:lpstr>四、特征值与特征向量的应用</vt:lpstr>
      <vt:lpstr>四、特征值与特征向量的应用</vt:lpstr>
      <vt:lpstr>四、特征值与特征向量的应用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413</cp:revision>
  <dcterms:created xsi:type="dcterms:W3CDTF">2016-01-14T08:47:33Z</dcterms:created>
  <dcterms:modified xsi:type="dcterms:W3CDTF">2023-11-24T08:09:38Z</dcterms:modified>
</cp:coreProperties>
</file>