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441" r:id="rId2"/>
    <p:sldId id="442" r:id="rId3"/>
    <p:sldId id="443" r:id="rId4"/>
    <p:sldId id="444" r:id="rId5"/>
    <p:sldId id="458" r:id="rId6"/>
    <p:sldId id="445" r:id="rId7"/>
    <p:sldId id="446" r:id="rId8"/>
    <p:sldId id="447" r:id="rId9"/>
    <p:sldId id="448" r:id="rId10"/>
    <p:sldId id="449" r:id="rId11"/>
    <p:sldId id="450" r:id="rId12"/>
    <p:sldId id="456" r:id="rId13"/>
    <p:sldId id="451" r:id="rId14"/>
    <p:sldId id="452" r:id="rId15"/>
    <p:sldId id="453" r:id="rId16"/>
    <p:sldId id="454" r:id="rId17"/>
    <p:sldId id="457" r:id="rId18"/>
    <p:sldId id="455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072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943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593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5373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3.png"/><Relationship Id="rId7" Type="http://schemas.openxmlformats.org/officeDocument/2006/relationships/image" Target="../media/image10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8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3.5 </a:t>
            </a:r>
            <a:r>
              <a:rPr lang="zh-CN" altLang="en-US" dirty="0" smtClean="0">
                <a:solidFill>
                  <a:srgbClr val="00B050"/>
                </a:solidFill>
              </a:rPr>
              <a:t>函数的微分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对于一个给定的函数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如果在某点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处给自变量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一个增量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就可以得到相应的函数值的增量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一般而言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的关系非常复杂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的计算带来困难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但如果允许有一定的误差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我们是否能够寻求一种简便的方法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来近似计算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呢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这个问题就是本节将要介绍的微分问题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一块正方形金属薄片受温度变化的影响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其边长由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变成了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问此薄片的面积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改变了多少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520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根据微分公式我们只要求出函数的导数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就可以求得函数的微分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我们也可以直接由微分形式的四则运算得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于是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=−0.1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=−0.1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4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利用微分运算求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当函数较复杂时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这种利用微分反过来求导数的方法可以保持较高的计算准确率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2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也</a:t>
                </a:r>
                <a:r>
                  <a:rPr lang="zh-CN" altLang="en-US" dirty="0" smtClean="0"/>
                  <a:t>可以先做变量替换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显然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第一种更直接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4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微分的应用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微分可应用于近似计算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附近时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很近时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很小时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</a:t>
                </a:r>
                <a:endParaRPr lang="en-US" altLang="zh-CN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这被称为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一阶近似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附近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的一阶近似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此当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较小时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的一阶近似为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同理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较小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8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270</m:t>
                        </m:r>
                      </m:e>
                    </m:rad>
                  </m:oMath>
                </a14:m>
                <a:r>
                  <a:rPr lang="zh-CN" altLang="en-US" dirty="0" smtClean="0"/>
                  <a:t> 的近似值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较小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≈1+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270=243+27=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270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≈3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≈3.0667.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30′</m:t>
                        </m:r>
                      </m:e>
                    </m:func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30′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30′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360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≈0.5076.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3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设有半径为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zh-CN" altLang="en-US" dirty="0" smtClean="0"/>
                  <a:t> 的金属球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加热后半径增大了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0.001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问球体积约增加多少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半径为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的球体体积为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根据题意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则体积增量约为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≈4×3.14×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×0.001=1.256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从上面几个例子我们可以看到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利用微分来作近似计算还是比较方便的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但令人遗憾的是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利用微分进行近似计算时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其误差是多少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我们并不清楚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从而不能控制误差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究其原因是我们对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了解甚少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在第四章中我们将有更精确的方法来解决这一问题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847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408112" cy="5220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的线性函数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称为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的线性主部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的高阶无穷小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充分小时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相比</a:t>
                </a:r>
                <a:r>
                  <a:rPr lang="zh-CN" altLang="en-US" dirty="0" smtClean="0"/>
                  <a:t>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非常</a:t>
                </a:r>
                <a:r>
                  <a:rPr lang="zh-CN" altLang="en-US" dirty="0" smtClean="0"/>
                  <a:t>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可以忽略不计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可近似用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代替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这给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的近似计算带来方便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并且误差也很小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408112" cy="5220000"/>
              </a:xfrm>
              <a:blipFill>
                <a:blip r:embed="rId2"/>
                <a:stretch>
                  <a:fillRect l="-1237" t="-700" r="-3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7200000" y="1800000"/>
            <a:ext cx="4320000" cy="3060000"/>
            <a:chOff x="7200000" y="1800000"/>
            <a:chExt cx="4320000" cy="3060000"/>
          </a:xfrm>
        </p:grpSpPr>
        <p:sp>
          <p:nvSpPr>
            <p:cNvPr id="22" name="矩形 21"/>
            <p:cNvSpPr/>
            <p:nvPr/>
          </p:nvSpPr>
          <p:spPr>
            <a:xfrm>
              <a:off x="9720000" y="2340000"/>
              <a:ext cx="540000" cy="25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7200000" y="1800000"/>
              <a:ext cx="252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200000" y="2340000"/>
              <a:ext cx="2520000" cy="252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720000" y="1800000"/>
              <a:ext cx="540000" cy="54000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740000" y="1835512"/>
                  <a:ext cx="1620000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000" y="1835512"/>
                  <a:ext cx="1620000" cy="7007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180000" y="3330000"/>
                  <a:ext cx="1620000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000" y="3330000"/>
                  <a:ext cx="1620000" cy="700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180000" y="1836000"/>
                  <a:ext cx="16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000" y="1836000"/>
                  <a:ext cx="162000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100000" y="3330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00" y="3330000"/>
                  <a:ext cx="900000" cy="468975"/>
                </a:xfrm>
                <a:prstGeom prst="rect">
                  <a:avLst/>
                </a:prstGeom>
                <a:blipFill>
                  <a:blip r:embed="rId6"/>
                  <a:stretch>
                    <a:fillRect b="-5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>
              <a:off x="10620000" y="180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620000" y="234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620000" y="486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0800000" y="1800000"/>
              <a:ext cx="0" cy="54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0800000" y="2340000"/>
              <a:ext cx="0" cy="25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620000" y="1836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000" y="1836000"/>
                  <a:ext cx="900000" cy="4689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0620000" y="3330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000" y="3330000"/>
                  <a:ext cx="900000" cy="468975"/>
                </a:xfrm>
                <a:prstGeom prst="rect">
                  <a:avLst/>
                </a:prstGeom>
                <a:blipFill>
                  <a:blip r:embed="rId8"/>
                  <a:stretch>
                    <a:fillRect b="-2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60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在实际问题中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有许多函数具有这种特征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即函数的增量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可以表示为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的一个线性函数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的一个高阶无穷小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之和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由此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我们引入微分的概念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的某邻域内有定义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处改变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如果存在一个与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无关的常数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可微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360" r="-1524" b="-13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41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处可微当且仅当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</a:t>
                </a:r>
                <a:r>
                  <a:rPr lang="zh-CN" altLang="en-US" dirty="0" smtClean="0"/>
                  <a:t>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故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所以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微且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反过来，若函数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微，存在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使得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从而函数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导且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由此可见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可微和可导是等价的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自然地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我们可以定义在区间上可微函数的概念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的微分记作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因此我们直接记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的微分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这就是为什么我们也将导数记为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的原因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因此我们也将导数称为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我们可以将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理解为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极小时的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这样很自然地有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 smtClean="0"/>
                  <a:t>这样从微分角度重新得到了逆函数、复合函数、参数方程的求导法则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21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563202" cy="5220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微分的几何意义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上取一点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及其邻近点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作曲线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的切线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设其倾角为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则切线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zh-CN" altLang="en-US" dirty="0" smtClean="0"/>
                  <a:t> 的斜率为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切线纵坐标的改变量</a:t>
                </a:r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曲线纵坐标的改变量</a:t>
                </a:r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563202" cy="5220000"/>
              </a:xfrm>
              <a:blipFill>
                <a:blip r:embed="rId2"/>
                <a:stretch>
                  <a:fillRect l="-1207" b="-13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7032104" y="1700808"/>
            <a:ext cx="5053942" cy="3483407"/>
            <a:chOff x="3639796" y="1796208"/>
            <a:chExt cx="6560661" cy="4521906"/>
          </a:xfrm>
        </p:grpSpPr>
        <p:grpSp>
          <p:nvGrpSpPr>
            <p:cNvPr id="20" name="组合 19"/>
            <p:cNvGrpSpPr/>
            <p:nvPr/>
          </p:nvGrpSpPr>
          <p:grpSpPr>
            <a:xfrm>
              <a:off x="3639796" y="1796208"/>
              <a:ext cx="6560661" cy="4438210"/>
              <a:chOff x="4169055" y="1819381"/>
              <a:chExt cx="4304195" cy="3054924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5001591" y="2088409"/>
                <a:ext cx="2064919" cy="1917484"/>
              </a:xfrm>
              <a:custGeom>
                <a:avLst/>
                <a:gdLst>
                  <a:gd name="connsiteX0" fmla="*/ 0 w 2430728"/>
                  <a:gd name="connsiteY0" fmla="*/ 4106333 h 4106333"/>
                  <a:gd name="connsiteX1" fmla="*/ 558800 w 2430728"/>
                  <a:gd name="connsiteY1" fmla="*/ 3962400 h 4106333"/>
                  <a:gd name="connsiteX2" fmla="*/ 1113366 w 2430728"/>
                  <a:gd name="connsiteY2" fmla="*/ 3716866 h 4106333"/>
                  <a:gd name="connsiteX3" fmla="*/ 1642533 w 2430728"/>
                  <a:gd name="connsiteY3" fmla="*/ 3314700 h 4106333"/>
                  <a:gd name="connsiteX4" fmla="*/ 1981200 w 2430728"/>
                  <a:gd name="connsiteY4" fmla="*/ 2844800 h 4106333"/>
                  <a:gd name="connsiteX5" fmla="*/ 2222500 w 2430728"/>
                  <a:gd name="connsiteY5" fmla="*/ 2230966 h 4106333"/>
                  <a:gd name="connsiteX6" fmla="*/ 2341033 w 2430728"/>
                  <a:gd name="connsiteY6" fmla="*/ 1604433 h 4106333"/>
                  <a:gd name="connsiteX7" fmla="*/ 2421466 w 2430728"/>
                  <a:gd name="connsiteY7" fmla="*/ 859366 h 4106333"/>
                  <a:gd name="connsiteX8" fmla="*/ 2425700 w 2430728"/>
                  <a:gd name="connsiteY8" fmla="*/ 0 h 410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0728" h="4106333">
                    <a:moveTo>
                      <a:pt x="0" y="4106333"/>
                    </a:moveTo>
                    <a:cubicBezTo>
                      <a:pt x="186619" y="4066822"/>
                      <a:pt x="373239" y="4027311"/>
                      <a:pt x="558800" y="3962400"/>
                    </a:cubicBezTo>
                    <a:cubicBezTo>
                      <a:pt x="744361" y="3897489"/>
                      <a:pt x="932744" y="3824816"/>
                      <a:pt x="1113366" y="3716866"/>
                    </a:cubicBezTo>
                    <a:cubicBezTo>
                      <a:pt x="1293988" y="3608916"/>
                      <a:pt x="1497894" y="3460044"/>
                      <a:pt x="1642533" y="3314700"/>
                    </a:cubicBezTo>
                    <a:cubicBezTo>
                      <a:pt x="1787172" y="3169356"/>
                      <a:pt x="1884539" y="3025422"/>
                      <a:pt x="1981200" y="2844800"/>
                    </a:cubicBezTo>
                    <a:cubicBezTo>
                      <a:pt x="2077861" y="2664178"/>
                      <a:pt x="2162528" y="2437694"/>
                      <a:pt x="2222500" y="2230966"/>
                    </a:cubicBezTo>
                    <a:cubicBezTo>
                      <a:pt x="2282472" y="2024238"/>
                      <a:pt x="2307872" y="1833033"/>
                      <a:pt x="2341033" y="1604433"/>
                    </a:cubicBezTo>
                    <a:cubicBezTo>
                      <a:pt x="2374194" y="1375833"/>
                      <a:pt x="2407355" y="1126771"/>
                      <a:pt x="2421466" y="859366"/>
                    </a:cubicBezTo>
                    <a:cubicBezTo>
                      <a:pt x="2435577" y="591960"/>
                      <a:pt x="2430638" y="295980"/>
                      <a:pt x="24257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4367808" y="4557773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4619837" y="1852845"/>
                <a:ext cx="0" cy="29876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7701387" y="4555908"/>
                    <a:ext cx="323981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1387" y="4555908"/>
                    <a:ext cx="323981" cy="317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9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4336155" y="1819381"/>
                    <a:ext cx="188791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155" y="1819381"/>
                    <a:ext cx="188791" cy="317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333" r="-69444" b="-482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4169055" y="4556530"/>
                    <a:ext cx="648072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9055" y="4556530"/>
                    <a:ext cx="648072" cy="317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5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直接连接符 45"/>
              <p:cNvCxnSpPr/>
              <p:nvPr/>
            </p:nvCxnSpPr>
            <p:spPr>
              <a:xfrm flipV="1">
                <a:off x="4774912" y="2234243"/>
                <a:ext cx="3698338" cy="2506953"/>
              </a:xfrm>
              <a:prstGeom prst="line">
                <a:avLst/>
              </a:prstGeom>
              <a:ln w="12700">
                <a:solidFill>
                  <a:srgbClr val="5B9BD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157560" y="3389354"/>
                    <a:ext cx="422506" cy="2754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7560" y="3389354"/>
                    <a:ext cx="422506" cy="2754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直接连接符 20"/>
            <p:cNvCxnSpPr/>
            <p:nvPr/>
          </p:nvCxnSpPr>
          <p:spPr>
            <a:xfrm>
              <a:off x="7089823" y="4417405"/>
              <a:ext cx="2606577" cy="3623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089823" y="4419494"/>
              <a:ext cx="0" cy="1357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025927" y="3001715"/>
              <a:ext cx="0" cy="277195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465312" y="2695726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312" y="2695726"/>
                  <a:ext cx="644004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7581159" y="3482534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159" y="3482534"/>
                  <a:ext cx="644004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451916" y="3482534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916" y="3482534"/>
                  <a:ext cx="644004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31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827991" y="4409080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991" y="4409080"/>
                  <a:ext cx="644004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/>
            <p:nvPr/>
          </p:nvCxnSpPr>
          <p:spPr>
            <a:xfrm>
              <a:off x="9552384" y="3020110"/>
              <a:ext cx="0" cy="14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030674" y="2996952"/>
              <a:ext cx="1665726" cy="231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035453" y="3814075"/>
              <a:ext cx="796851" cy="1107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8184232" y="3823104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7221005" y="503229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005" y="5032299"/>
                  <a:ext cx="64400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123385" y="392904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385" y="3929049"/>
                  <a:ext cx="644004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/>
            <p:nvPr/>
          </p:nvCxnSpPr>
          <p:spPr>
            <a:xfrm>
              <a:off x="7094585" y="5517232"/>
              <a:ext cx="921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767821" y="578239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821" y="5782399"/>
                  <a:ext cx="644004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7441400" y="5798720"/>
                  <a:ext cx="1363971" cy="519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400" y="5798720"/>
                  <a:ext cx="1363971" cy="519394"/>
                </a:xfrm>
                <a:prstGeom prst="rect">
                  <a:avLst/>
                </a:prstGeom>
                <a:blipFill>
                  <a:blip r:embed="rId1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弧形 36"/>
            <p:cNvSpPr/>
            <p:nvPr/>
          </p:nvSpPr>
          <p:spPr>
            <a:xfrm>
              <a:off x="5390209" y="5388068"/>
              <a:ext cx="360040" cy="79208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5525864" y="5304332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864" y="5304332"/>
                  <a:ext cx="644004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9352573" y="2354207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573" y="2354207"/>
                  <a:ext cx="644004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44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由此可见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一般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r>
                  <a:rPr lang="zh-CN" altLang="en-US" dirty="0" smtClean="0"/>
                  <a:t>从而在</a:t>
                </a:r>
                <a:r>
                  <a:rPr lang="zh-CN" alt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附近有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是一次函数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微分的四则运算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从导数的四则运算可知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𝐶𝑑𝑢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𝑣𝑑𝑢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𝑢𝑑𝑣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𝑣𝑑𝑢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𝑢𝑑𝑣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𝑑𝑣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其它情形类似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微分形式的不变性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 smtClean="0"/>
                  <a:t> 可微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是自变量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是另一变量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的可微函数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是复合函数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这表明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是自变量还是中间变量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总有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这一性质称为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微分形式的不变性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4763</TotalTime>
  <Words>183</Words>
  <Application>Microsoft Office PowerPoint</Application>
  <PresentationFormat>宽屏</PresentationFormat>
  <Paragraphs>121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3.5 函数的微分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函数的微分</dc:title>
  <dc:subject>高等数学</dc:subject>
  <dc:creator>张神星</dc:creator>
  <cp:lastModifiedBy>zsx</cp:lastModifiedBy>
  <cp:revision>158</cp:revision>
  <dcterms:created xsi:type="dcterms:W3CDTF">2000-05-19T08:23:03Z</dcterms:created>
  <dcterms:modified xsi:type="dcterms:W3CDTF">2022-04-25T04:55:46Z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