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6"/>
  </p:notesMasterIdLst>
  <p:sldIdLst>
    <p:sldId id="362" r:id="rId2"/>
    <p:sldId id="564" r:id="rId3"/>
    <p:sldId id="545" r:id="rId4"/>
    <p:sldId id="546" r:id="rId5"/>
    <p:sldId id="549" r:id="rId6"/>
    <p:sldId id="550" r:id="rId7"/>
    <p:sldId id="565" r:id="rId8"/>
    <p:sldId id="567" r:id="rId9"/>
    <p:sldId id="563" r:id="rId10"/>
    <p:sldId id="569" r:id="rId11"/>
    <p:sldId id="560" r:id="rId12"/>
    <p:sldId id="568" r:id="rId13"/>
    <p:sldId id="562" r:id="rId14"/>
    <p:sldId id="395" r:id="rId15"/>
  </p:sldIdLst>
  <p:sldSz cx="9144000" cy="5143500" type="screen16x9"/>
  <p:notesSz cx="6858000" cy="9144000"/>
  <p:defaultTextStyle>
    <a:defPPr>
      <a:defRPr lang="zh-CN"/>
    </a:defPPr>
    <a:lvl1pPr marL="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81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75A2C3"/>
    <a:srgbClr val="C9FDFF"/>
    <a:srgbClr val="4794C5"/>
    <a:srgbClr val="0681CE"/>
    <a:srgbClr val="E1C7C7"/>
    <a:srgbClr val="FA9F2B"/>
    <a:srgbClr val="CC99FF"/>
    <a:srgbClr val="99FF99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4" autoAdjust="0"/>
    <p:restoredTop sz="87281" autoAdjust="0"/>
  </p:normalViewPr>
  <p:slideViewPr>
    <p:cSldViewPr showGuides="1">
      <p:cViewPr varScale="1">
        <p:scale>
          <a:sx n="90" d="100"/>
          <a:sy n="90" d="100"/>
        </p:scale>
        <p:origin x="41" y="154"/>
      </p:cViewPr>
      <p:guideLst>
        <p:guide orient="horz" pos="4319"/>
        <p:guide pos="7681"/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3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4A1DB-77B4-46A1-8248-376E3A826541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4DA30-AA03-4F72-96B9-33D624FA8F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987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761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5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28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04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380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656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320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079" algn="l" defTabSz="68552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>
          <a:ln>
            <a:solidFill>
              <a:srgbClr val="000000"/>
            </a:solidFill>
          </a:ln>
        </p:spPr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fld id="{9A0DB2DC-4C9A-4742-B13C-FB6460FD3503}" type="slidenum">
              <a:rPr lang="zh-CN" altLang="en-US" sz="1800">
                <a:solidFill>
                  <a:prstClr val="black"/>
                </a:solidFill>
                <a:latin typeface="Arial" panose="020B0604020202020204" pitchFamily="34" charset="0"/>
              </a:rPr>
              <a:pPr/>
              <a:t>1</a:t>
            </a:fld>
            <a:endParaRPr lang="zh-CN" altLang="en-US" sz="18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对于自然灾害，作为大学生我们能做的就是努力学习，未来为国家做出自己应有的贡献。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4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4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在今年夏天，我国华北等地区爆发了严重的洪涝灾害。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在抗洪救灾过程中，我们的解放军战士总是冲在第一线，为保护人民的生命财产安全做出了巨大贡献。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那么我们从科学的角度，应该如何预测降雨的时间、地点以及强度，以此减少洪涝灾害造成的损失呢？</a:t>
            </a:r>
            <a:endParaRPr lang="en-US" altLang="zh-CN" dirty="0"/>
          </a:p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这就需要用到我们今天将要学习的特征值和特征向量的内容。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05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我们先从几何角度来看。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34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板书：</a:t>
                </a:r>
                <a14:m>
                  <m:oMath xmlns:m="http://schemas.openxmlformats.org/officeDocument/2006/math"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9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9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900" b="1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板书：</a:t>
                </a:r>
                <a:r>
                  <a:rPr lang="en-US" altLang="zh-CN" sz="900" b="1" i="0">
                    <a:latin typeface="Cambria Math" panose="02040503050406030204" pitchFamily="18" charset="0"/>
                  </a:rPr>
                  <a:t>𝑨𝒙=𝝀𝒙⟹𝑨^𝒎 𝒙=𝝀^𝒎 𝒙.</a:t>
                </a:r>
                <a:endParaRPr lang="en-US" altLang="zh-CN" sz="900" b="1" i="1" dirty="0">
                  <a:latin typeface="Cambria Math" panose="02040503050406030204" pitchFamily="18" charset="0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37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板书分析过程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010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69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80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4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4DA30-AA03-4F72-96B9-33D624FA8F4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61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9"/>
          <a:stretch/>
        </p:blipFill>
        <p:spPr>
          <a:xfrm>
            <a:off x="3244154" y="638381"/>
            <a:ext cx="5829300" cy="44381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D26BD05-B6AF-4D06-A368-A3AB18733AE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12708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A33DDF7-8207-4C63-985C-3454456E18D3}"/>
              </a:ext>
            </a:extLst>
          </p:cNvPr>
          <p:cNvCxnSpPr>
            <a:cxnSpLocks/>
          </p:cNvCxnSpPr>
          <p:nvPr userDrawn="1"/>
        </p:nvCxnSpPr>
        <p:spPr>
          <a:xfrm>
            <a:off x="943004" y="659638"/>
            <a:ext cx="8083335" cy="0"/>
          </a:xfrm>
          <a:prstGeom prst="line">
            <a:avLst/>
          </a:prstGeom>
          <a:ln w="25400">
            <a:solidFill>
              <a:srgbClr val="E853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>
            <a:extLst>
              <a:ext uri="{FF2B5EF4-FFF2-40B4-BE49-F238E27FC236}">
                <a16:creationId xmlns:a16="http://schemas.microsoft.com/office/drawing/2014/main" id="{7AF598FF-A356-44EE-A236-6E79A0A3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>
            <a:lvl1pPr>
              <a:defRPr sz="2600">
                <a:solidFill>
                  <a:srgbClr val="3333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924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FDF5B40-D01B-4993-A651-2D6E08D9C1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75656" y="843558"/>
            <a:ext cx="6695513" cy="3672407"/>
          </a:xfrm>
          <a:prstGeom prst="rect">
            <a:avLst/>
          </a:prstGeom>
          <a:ln w="12700">
            <a:noFill/>
            <a:prstDash val="dash"/>
          </a:ln>
        </p:spPr>
        <p:txBody>
          <a:bodyPr>
            <a:normAutofit/>
          </a:bodyPr>
          <a:lstStyle>
            <a:lvl1pPr>
              <a:defRPr sz="2300" b="1"/>
            </a:lvl1pPr>
            <a:lvl2pPr>
              <a:defRPr sz="2300" b="1"/>
            </a:lvl2pPr>
            <a:lvl3pPr>
              <a:defRPr sz="2300" b="1"/>
            </a:lvl3pPr>
            <a:lvl4pPr>
              <a:defRPr sz="2300" b="1"/>
            </a:lvl4pPr>
            <a:lvl5pPr>
              <a:defRPr sz="2300"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圆角矩形 31">
            <a:extLst>
              <a:ext uri="{FF2B5EF4-FFF2-40B4-BE49-F238E27FC236}">
                <a16:creationId xmlns:a16="http://schemas.microsoft.com/office/drawing/2014/main" id="{C8A4C0EF-CDCC-47DC-83E6-E3E2598587E2}"/>
              </a:ext>
            </a:extLst>
          </p:cNvPr>
          <p:cNvSpPr/>
          <p:nvPr userDrawn="1"/>
        </p:nvSpPr>
        <p:spPr>
          <a:xfrm>
            <a:off x="1475656" y="843558"/>
            <a:ext cx="6695513" cy="3672408"/>
          </a:xfrm>
          <a:prstGeom prst="roundRect">
            <a:avLst>
              <a:gd name="adj" fmla="val 7846"/>
            </a:avLst>
          </a:prstGeom>
          <a:noFill/>
          <a:ln w="12700" cap="flat" cmpd="sng" algn="ctr">
            <a:solidFill>
              <a:srgbClr val="00B0F0"/>
            </a:solidFill>
            <a:prstDash val="dash"/>
          </a:ln>
          <a:effectLst/>
        </p:spPr>
        <p:txBody>
          <a:bodyPr lIns="68552" tIns="34276" rIns="68552" bIns="34276" rtlCol="0" anchor="t"/>
          <a:lstStyle/>
          <a:p>
            <a:pPr algn="r"/>
            <a:endParaRPr lang="zh-CN" altLang="en-US" sz="24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B3FE0A-BE8D-4F6C-8F57-9EDFF34E37BE}"/>
              </a:ext>
            </a:extLst>
          </p:cNvPr>
          <p:cNvGrpSpPr/>
          <p:nvPr userDrawn="1"/>
        </p:nvGrpSpPr>
        <p:grpSpPr>
          <a:xfrm>
            <a:off x="814916" y="195486"/>
            <a:ext cx="1277595" cy="1277927"/>
            <a:chOff x="814916" y="906752"/>
            <a:chExt cx="1277595" cy="1277927"/>
          </a:xfrm>
        </p:grpSpPr>
        <p:sp>
          <p:nvSpPr>
            <p:cNvPr id="8" name="Oval 60">
              <a:extLst>
                <a:ext uri="{FF2B5EF4-FFF2-40B4-BE49-F238E27FC236}">
                  <a16:creationId xmlns:a16="http://schemas.microsoft.com/office/drawing/2014/main" id="{4208C840-4515-419E-A0CA-B20E9B2A5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4916" y="906752"/>
              <a:ext cx="1277595" cy="1277927"/>
            </a:xfrm>
            <a:prstGeom prst="ellipse">
              <a:avLst/>
            </a:prstGeom>
            <a:gradFill flip="none" rotWithShape="1">
              <a:gsLst>
                <a:gs pos="100000">
                  <a:sysClr val="window" lastClr="FFFFFF">
                    <a:lumMod val="81000"/>
                  </a:sysClr>
                </a:gs>
                <a:gs pos="0">
                  <a:sysClr val="window" lastClr="FFFFFF">
                    <a:lumMod val="99000"/>
                  </a:sysClr>
                </a:gs>
              </a:gsLst>
              <a:lin ang="54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9" name="Oval 29">
              <a:extLst>
                <a:ext uri="{FF2B5EF4-FFF2-40B4-BE49-F238E27FC236}">
                  <a16:creationId xmlns:a16="http://schemas.microsoft.com/office/drawing/2014/main" id="{2D2B5DDF-95E7-4C49-BA89-48A060F7D2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2831" y="1064708"/>
              <a:ext cx="961764" cy="962014"/>
            </a:xfrm>
            <a:prstGeom prst="ellipse">
              <a:avLst/>
            </a:prstGeom>
            <a:solidFill>
              <a:srgbClr val="2684E2"/>
            </a:solidFill>
            <a:ln w="120650" cap="flat" cmpd="sng" algn="ctr">
              <a:gradFill flip="none" rotWithShape="1">
                <a:gsLst>
                  <a:gs pos="0">
                    <a:sysClr val="window" lastClr="FFFFFF">
                      <a:lumMod val="78000"/>
                    </a:sysClr>
                  </a:gs>
                  <a:gs pos="100000">
                    <a:sysClr val="window" lastClr="FFFFFF">
                      <a:lumMod val="98000"/>
                    </a:sysClr>
                  </a:gs>
                </a:gsLst>
                <a:lin ang="5400000" scaled="1"/>
                <a:tileRect/>
              </a:gradFill>
              <a:prstDash val="solid"/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+mn-ea"/>
                <a:cs typeface="+mn-cs"/>
              </a:endParaRPr>
            </a:p>
          </p:txBody>
        </p:sp>
        <p:sp>
          <p:nvSpPr>
            <p:cNvPr id="10" name="标题 4">
              <a:extLst>
                <a:ext uri="{FF2B5EF4-FFF2-40B4-BE49-F238E27FC236}">
                  <a16:creationId xmlns:a16="http://schemas.microsoft.com/office/drawing/2014/main" id="{19CFD176-68FD-4B24-BDF9-8278BB8EA190}"/>
                </a:ext>
              </a:extLst>
            </p:cNvPr>
            <p:cNvSpPr txBox="1">
              <a:spLocks/>
            </p:cNvSpPr>
            <p:nvPr/>
          </p:nvSpPr>
          <p:spPr>
            <a:xfrm>
              <a:off x="1060273" y="1407419"/>
              <a:ext cx="809879" cy="276590"/>
            </a:xfrm>
            <a:prstGeom prst="rect">
              <a:avLst/>
            </a:prstGeom>
          </p:spPr>
          <p:txBody>
            <a:bodyPr vert="horz" lIns="68552" tIns="34276" rIns="68552" bIns="34276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zh-CN" altLang="en-US" sz="2400" b="1" dirty="0">
                  <a:solidFill>
                    <a:prstClr val="white"/>
                  </a:solidFill>
                  <a:latin typeface="微软雅黑" panose="020B0503020204020204" pitchFamily="34" charset="-122"/>
                </a:rPr>
                <a:t>思考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7CB5253-A68A-4C4D-B2A6-801C794940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73" y="2759861"/>
            <a:ext cx="1388753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感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7006C110-4D23-47D4-B706-5A858DB5AFBA}"/>
              </a:ext>
            </a:extLst>
          </p:cNvPr>
          <p:cNvSpPr/>
          <p:nvPr userDrawn="1"/>
        </p:nvSpPr>
        <p:spPr>
          <a:xfrm>
            <a:off x="3438277" y="1410644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FF81635-EE96-4DE1-8EBB-DEAE2839D114}"/>
              </a:ext>
            </a:extLst>
          </p:cNvPr>
          <p:cNvSpPr/>
          <p:nvPr userDrawn="1"/>
        </p:nvSpPr>
        <p:spPr>
          <a:xfrm>
            <a:off x="899103" y="2418129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1B5B87D-DD6D-4348-ACF8-BD38B3337133}"/>
              </a:ext>
            </a:extLst>
          </p:cNvPr>
          <p:cNvSpPr/>
          <p:nvPr userDrawn="1"/>
        </p:nvSpPr>
        <p:spPr>
          <a:xfrm>
            <a:off x="4518116" y="2904183"/>
            <a:ext cx="379388" cy="37948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2F2A00C-7C8E-4F57-B402-EB4926D60C16}"/>
              </a:ext>
            </a:extLst>
          </p:cNvPr>
          <p:cNvSpPr/>
          <p:nvPr userDrawn="1"/>
        </p:nvSpPr>
        <p:spPr>
          <a:xfrm>
            <a:off x="5687235" y="1501359"/>
            <a:ext cx="379388" cy="379487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43B9879-FFB4-405E-BE66-FAA8B7D57D6E}"/>
              </a:ext>
            </a:extLst>
          </p:cNvPr>
          <p:cNvSpPr/>
          <p:nvPr userDrawn="1"/>
        </p:nvSpPr>
        <p:spPr>
          <a:xfrm>
            <a:off x="7001638" y="2877784"/>
            <a:ext cx="485927" cy="486054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738F154-5ABA-438A-9A88-D86CE6A98C9B}"/>
              </a:ext>
            </a:extLst>
          </p:cNvPr>
          <p:cNvSpPr/>
          <p:nvPr userDrawn="1"/>
        </p:nvSpPr>
        <p:spPr>
          <a:xfrm>
            <a:off x="6083338" y="2997062"/>
            <a:ext cx="312690" cy="312771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56C72DB-07A4-416E-BF83-E46344EBC7A8}"/>
              </a:ext>
            </a:extLst>
          </p:cNvPr>
          <p:cNvSpPr/>
          <p:nvPr userDrawn="1"/>
        </p:nvSpPr>
        <p:spPr>
          <a:xfrm>
            <a:off x="3644124" y="2781155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B23464F-42F0-451A-A061-05F086719CC4}"/>
              </a:ext>
            </a:extLst>
          </p:cNvPr>
          <p:cNvSpPr/>
          <p:nvPr userDrawn="1"/>
        </p:nvSpPr>
        <p:spPr>
          <a:xfrm>
            <a:off x="305193" y="2418129"/>
            <a:ext cx="189694" cy="189743"/>
          </a:xfrm>
          <a:prstGeom prst="ellipse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9D9A6D3-33EF-4650-8127-A259449A04B5}"/>
              </a:ext>
            </a:extLst>
          </p:cNvPr>
          <p:cNvSpPr/>
          <p:nvPr userDrawn="1"/>
        </p:nvSpPr>
        <p:spPr>
          <a:xfrm>
            <a:off x="2678359" y="1581642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ED9A44E-3A4B-4CB2-AD01-2A230B7AF3E5}"/>
              </a:ext>
            </a:extLst>
          </p:cNvPr>
          <p:cNvSpPr/>
          <p:nvPr userDrawn="1"/>
        </p:nvSpPr>
        <p:spPr>
          <a:xfrm>
            <a:off x="8215735" y="2513001"/>
            <a:ext cx="189694" cy="189743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CA9CFAB-241A-4126-9B0D-5ECFF4950852}"/>
              </a:ext>
            </a:extLst>
          </p:cNvPr>
          <p:cNvSpPr/>
          <p:nvPr userDrawn="1"/>
        </p:nvSpPr>
        <p:spPr>
          <a:xfrm>
            <a:off x="5841642" y="2847972"/>
            <a:ext cx="139887" cy="139924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2DA6D4A-6999-41D2-A6C5-8093F90A9F87}"/>
              </a:ext>
            </a:extLst>
          </p:cNvPr>
          <p:cNvSpPr/>
          <p:nvPr userDrawn="1"/>
        </p:nvSpPr>
        <p:spPr>
          <a:xfrm>
            <a:off x="4664238" y="1503756"/>
            <a:ext cx="215851" cy="215907"/>
          </a:xfrm>
          <a:prstGeom prst="ellipse">
            <a:avLst/>
          </a:prstGeom>
          <a:solidFill>
            <a:srgbClr val="2684E2"/>
          </a:solidFill>
          <a:ln w="25400" cap="flat" cmpd="sng" algn="ctr">
            <a:noFill/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lIns="68552" tIns="34276" rIns="68552" bIns="34276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DA2924E-6AFF-43AD-8965-962CD9225DE1}"/>
              </a:ext>
            </a:extLst>
          </p:cNvPr>
          <p:cNvGrpSpPr/>
          <p:nvPr userDrawn="1"/>
        </p:nvGrpSpPr>
        <p:grpSpPr>
          <a:xfrm>
            <a:off x="1389566" y="1812251"/>
            <a:ext cx="1046460" cy="1046732"/>
            <a:chOff x="1389566" y="1812251"/>
            <a:chExt cx="1046460" cy="10467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D437466-05FA-4A81-8CA3-3511B1240935}"/>
                </a:ext>
              </a:extLst>
            </p:cNvPr>
            <p:cNvGrpSpPr/>
            <p:nvPr/>
          </p:nvGrpSpPr>
          <p:grpSpPr>
            <a:xfrm>
              <a:off x="1389566" y="1812251"/>
              <a:ext cx="1046460" cy="1046732"/>
              <a:chOff x="1677608" y="2996952"/>
              <a:chExt cx="1395643" cy="1395643"/>
            </a:xfrm>
          </p:grpSpPr>
          <p:sp>
            <p:nvSpPr>
              <p:cNvPr id="33" name="Oval 60">
                <a:extLst>
                  <a:ext uri="{FF2B5EF4-FFF2-40B4-BE49-F238E27FC236}">
                    <a16:creationId xmlns:a16="http://schemas.microsoft.com/office/drawing/2014/main" id="{432F7E65-2F2E-42F1-AFF5-2EAFC191A7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4" name="Oval 29">
                <a:extLst>
                  <a:ext uri="{FF2B5EF4-FFF2-40B4-BE49-F238E27FC236}">
                    <a16:creationId xmlns:a16="http://schemas.microsoft.com/office/drawing/2014/main" id="{E246C38B-7B22-4844-89DD-51285AE3C0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70C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2" name="TextBox 53">
              <a:extLst>
                <a:ext uri="{FF2B5EF4-FFF2-40B4-BE49-F238E27FC236}">
                  <a16:creationId xmlns:a16="http://schemas.microsoft.com/office/drawing/2014/main" id="{795D4121-18A5-4C82-9258-D476D600E08D}"/>
                </a:ext>
              </a:extLst>
            </p:cNvPr>
            <p:cNvSpPr txBox="1"/>
            <p:nvPr/>
          </p:nvSpPr>
          <p:spPr>
            <a:xfrm flipH="1">
              <a:off x="17977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CA4C8BB-0768-48AB-B152-1426CE5D7296}"/>
              </a:ext>
            </a:extLst>
          </p:cNvPr>
          <p:cNvGrpSpPr/>
          <p:nvPr userDrawn="1"/>
        </p:nvGrpSpPr>
        <p:grpSpPr>
          <a:xfrm>
            <a:off x="2479080" y="1831052"/>
            <a:ext cx="1046460" cy="1046732"/>
            <a:chOff x="2479080" y="1831052"/>
            <a:chExt cx="1046460" cy="1046732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C9D7D3C5-B8F2-4C2E-BA87-A7165D9C7D3C}"/>
                </a:ext>
              </a:extLst>
            </p:cNvPr>
            <p:cNvGrpSpPr/>
            <p:nvPr/>
          </p:nvGrpSpPr>
          <p:grpSpPr>
            <a:xfrm>
              <a:off x="2479080" y="1831052"/>
              <a:ext cx="1046460" cy="1046732"/>
              <a:chOff x="1677608" y="2996952"/>
              <a:chExt cx="1395643" cy="1395643"/>
            </a:xfrm>
          </p:grpSpPr>
          <p:sp>
            <p:nvSpPr>
              <p:cNvPr id="38" name="Oval 60">
                <a:extLst>
                  <a:ext uri="{FF2B5EF4-FFF2-40B4-BE49-F238E27FC236}">
                    <a16:creationId xmlns:a16="http://schemas.microsoft.com/office/drawing/2014/main" id="{CD2DA2FA-5E57-426F-A33A-B288CD455B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39" name="Oval 29">
                <a:extLst>
                  <a:ext uri="{FF2B5EF4-FFF2-40B4-BE49-F238E27FC236}">
                    <a16:creationId xmlns:a16="http://schemas.microsoft.com/office/drawing/2014/main" id="{56FC4155-7B2D-49DC-A7BA-0478E29506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37" name="TextBox 54">
              <a:extLst>
                <a:ext uri="{FF2B5EF4-FFF2-40B4-BE49-F238E27FC236}">
                  <a16:creationId xmlns:a16="http://schemas.microsoft.com/office/drawing/2014/main" id="{A42EBB41-5B01-4015-9CCB-E981E1F98F3A}"/>
                </a:ext>
              </a:extLst>
            </p:cNvPr>
            <p:cNvSpPr txBox="1"/>
            <p:nvPr/>
          </p:nvSpPr>
          <p:spPr>
            <a:xfrm flipH="1">
              <a:off x="284734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谢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9D52069B-D94A-4D25-9821-C36DFBF901F1}"/>
              </a:ext>
            </a:extLst>
          </p:cNvPr>
          <p:cNvGrpSpPr/>
          <p:nvPr userDrawn="1"/>
        </p:nvGrpSpPr>
        <p:grpSpPr>
          <a:xfrm>
            <a:off x="3579532" y="1831052"/>
            <a:ext cx="1046460" cy="1046732"/>
            <a:chOff x="3579532" y="1831052"/>
            <a:chExt cx="1046460" cy="1046732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BC1A922-5C20-455D-97C0-F7DF69EFAE07}"/>
                </a:ext>
              </a:extLst>
            </p:cNvPr>
            <p:cNvGrpSpPr/>
            <p:nvPr/>
          </p:nvGrpSpPr>
          <p:grpSpPr>
            <a:xfrm>
              <a:off x="3579532" y="1831052"/>
              <a:ext cx="1046460" cy="1046732"/>
              <a:chOff x="1677608" y="2996952"/>
              <a:chExt cx="1395643" cy="1395643"/>
            </a:xfrm>
          </p:grpSpPr>
          <p:sp>
            <p:nvSpPr>
              <p:cNvPr id="43" name="Oval 60">
                <a:extLst>
                  <a:ext uri="{FF2B5EF4-FFF2-40B4-BE49-F238E27FC236}">
                    <a16:creationId xmlns:a16="http://schemas.microsoft.com/office/drawing/2014/main" id="{06341A0C-E0ED-48B0-9D68-CEF85E7F35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4" name="Oval 29">
                <a:extLst>
                  <a:ext uri="{FF2B5EF4-FFF2-40B4-BE49-F238E27FC236}">
                    <a16:creationId xmlns:a16="http://schemas.microsoft.com/office/drawing/2014/main" id="{2998E300-4142-40DE-93B0-C42AF9A4B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63DC673C-8649-40BB-B698-6EA51AE0D477}"/>
                </a:ext>
              </a:extLst>
            </p:cNvPr>
            <p:cNvSpPr txBox="1"/>
            <p:nvPr/>
          </p:nvSpPr>
          <p:spPr>
            <a:xfrm flipH="1">
              <a:off x="3946636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各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67B2DE-BE17-46A0-A3D5-36DAF9841700}"/>
              </a:ext>
            </a:extLst>
          </p:cNvPr>
          <p:cNvGrpSpPr/>
          <p:nvPr userDrawn="1"/>
        </p:nvGrpSpPr>
        <p:grpSpPr>
          <a:xfrm>
            <a:off x="4746743" y="1831052"/>
            <a:ext cx="1046460" cy="1046732"/>
            <a:chOff x="4746743" y="1831052"/>
            <a:chExt cx="1046460" cy="104673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7FBE5AA-BFD1-4AF6-9E10-9D9403209ACF}"/>
                </a:ext>
              </a:extLst>
            </p:cNvPr>
            <p:cNvGrpSpPr/>
            <p:nvPr/>
          </p:nvGrpSpPr>
          <p:grpSpPr>
            <a:xfrm>
              <a:off x="4746743" y="1831052"/>
              <a:ext cx="1046460" cy="1046732"/>
              <a:chOff x="1677608" y="2996952"/>
              <a:chExt cx="1395643" cy="1395643"/>
            </a:xfrm>
          </p:grpSpPr>
          <p:sp>
            <p:nvSpPr>
              <p:cNvPr id="48" name="Oval 60">
                <a:extLst>
                  <a:ext uri="{FF2B5EF4-FFF2-40B4-BE49-F238E27FC236}">
                    <a16:creationId xmlns:a16="http://schemas.microsoft.com/office/drawing/2014/main" id="{5E388628-D7C6-41A4-B207-B1773604D0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49" name="Oval 29">
                <a:extLst>
                  <a:ext uri="{FF2B5EF4-FFF2-40B4-BE49-F238E27FC236}">
                    <a16:creationId xmlns:a16="http://schemas.microsoft.com/office/drawing/2014/main" id="{E22A5221-AA96-4E0D-B423-2FD3603820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56">
              <a:extLst>
                <a:ext uri="{FF2B5EF4-FFF2-40B4-BE49-F238E27FC236}">
                  <a16:creationId xmlns:a16="http://schemas.microsoft.com/office/drawing/2014/main" id="{2E2CC90B-069B-4E49-B2F1-AAD03E726E3A}"/>
                </a:ext>
              </a:extLst>
            </p:cNvPr>
            <p:cNvSpPr txBox="1"/>
            <p:nvPr/>
          </p:nvSpPr>
          <p:spPr>
            <a:xfrm flipH="1">
              <a:off x="5115010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位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C550013-0F68-4ACC-9F6C-00947B5A7A9E}"/>
              </a:ext>
            </a:extLst>
          </p:cNvPr>
          <p:cNvGrpSpPr/>
          <p:nvPr userDrawn="1"/>
        </p:nvGrpSpPr>
        <p:grpSpPr>
          <a:xfrm>
            <a:off x="7035016" y="1831052"/>
            <a:ext cx="1046460" cy="1046732"/>
            <a:chOff x="7035016" y="1831052"/>
            <a:chExt cx="1046460" cy="1046732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258C91C5-DDEA-4524-9D2B-42AE775A5EA5}"/>
                </a:ext>
              </a:extLst>
            </p:cNvPr>
            <p:cNvGrpSpPr/>
            <p:nvPr/>
          </p:nvGrpSpPr>
          <p:grpSpPr>
            <a:xfrm>
              <a:off x="7035016" y="1831052"/>
              <a:ext cx="1046460" cy="1046732"/>
              <a:chOff x="1677608" y="2996952"/>
              <a:chExt cx="1395643" cy="1395643"/>
            </a:xfrm>
          </p:grpSpPr>
          <p:sp>
            <p:nvSpPr>
              <p:cNvPr id="53" name="Oval 60">
                <a:extLst>
                  <a:ext uri="{FF2B5EF4-FFF2-40B4-BE49-F238E27FC236}">
                    <a16:creationId xmlns:a16="http://schemas.microsoft.com/office/drawing/2014/main" id="{4750227F-5509-45F2-AC9D-450D106B4D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4" name="Oval 29">
                <a:extLst>
                  <a:ext uri="{FF2B5EF4-FFF2-40B4-BE49-F238E27FC236}">
                    <a16:creationId xmlns:a16="http://schemas.microsoft.com/office/drawing/2014/main" id="{1D4150DB-4112-406A-823D-CBA8326C23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2" name="TextBox 57">
              <a:extLst>
                <a:ext uri="{FF2B5EF4-FFF2-40B4-BE49-F238E27FC236}">
                  <a16:creationId xmlns:a16="http://schemas.microsoft.com/office/drawing/2014/main" id="{CEDDFED8-0D93-473E-A00B-54065B3DE060}"/>
                </a:ext>
              </a:extLst>
            </p:cNvPr>
            <p:cNvSpPr txBox="1"/>
            <p:nvPr/>
          </p:nvSpPr>
          <p:spPr>
            <a:xfrm flipH="1">
              <a:off x="7392347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家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706213-B6C4-42B1-A7A5-F388FDB976F7}"/>
              </a:ext>
            </a:extLst>
          </p:cNvPr>
          <p:cNvGrpSpPr/>
          <p:nvPr userDrawn="1"/>
        </p:nvGrpSpPr>
        <p:grpSpPr>
          <a:xfrm>
            <a:off x="5847194" y="1831052"/>
            <a:ext cx="1046460" cy="1046732"/>
            <a:chOff x="5847194" y="1831052"/>
            <a:chExt cx="1046460" cy="1046732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85836EC-B74E-48B8-8D04-355BE162E0AF}"/>
                </a:ext>
              </a:extLst>
            </p:cNvPr>
            <p:cNvGrpSpPr/>
            <p:nvPr/>
          </p:nvGrpSpPr>
          <p:grpSpPr>
            <a:xfrm>
              <a:off x="5847194" y="1831052"/>
              <a:ext cx="1046460" cy="1046732"/>
              <a:chOff x="1677608" y="2996952"/>
              <a:chExt cx="1395643" cy="1395643"/>
            </a:xfrm>
          </p:grpSpPr>
          <p:sp>
            <p:nvSpPr>
              <p:cNvPr id="58" name="Oval 60">
                <a:extLst>
                  <a:ext uri="{FF2B5EF4-FFF2-40B4-BE49-F238E27FC236}">
                    <a16:creationId xmlns:a16="http://schemas.microsoft.com/office/drawing/2014/main" id="{19466ACB-A72D-43E7-B65E-08DCFF57C7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  <p:sp>
            <p:nvSpPr>
              <p:cNvPr id="59" name="Oval 29">
                <a:extLst>
                  <a:ext uri="{FF2B5EF4-FFF2-40B4-BE49-F238E27FC236}">
                    <a16:creationId xmlns:a16="http://schemas.microsoft.com/office/drawing/2014/main" id="{A3FBF383-8A9B-42EB-8F4F-198B6944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+mn-ea"/>
                  <a:cs typeface="+mn-cs"/>
                </a:endParaRPr>
              </a:p>
            </p:txBody>
          </p:sp>
        </p:grpSp>
        <p:sp>
          <p:nvSpPr>
            <p:cNvPr id="57" name="TextBox 58">
              <a:extLst>
                <a:ext uri="{FF2B5EF4-FFF2-40B4-BE49-F238E27FC236}">
                  <a16:creationId xmlns:a16="http://schemas.microsoft.com/office/drawing/2014/main" id="{AF6046F1-4768-43CD-8AE7-E10EE08D0283}"/>
                </a:ext>
              </a:extLst>
            </p:cNvPr>
            <p:cNvSpPr txBox="1"/>
            <p:nvPr/>
          </p:nvSpPr>
          <p:spPr>
            <a:xfrm flipH="1">
              <a:off x="6214298" y="2084681"/>
              <a:ext cx="269960" cy="577081"/>
            </a:xfrm>
            <a:prstGeom prst="rect">
              <a:avLst/>
            </a:prstGeom>
            <a:noFill/>
          </p:spPr>
          <p:txBody>
            <a:bodyPr wrap="square" lIns="68552" tIns="34276" rIns="68552" bIns="34276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3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</a:rPr>
                <a:t>专</a:t>
              </a:r>
              <a:endParaRPr kumimoji="0" lang="id-ID" sz="33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</a:endParaRPr>
            </a:p>
          </p:txBody>
        </p:sp>
      </p:grpSp>
      <p:sp>
        <p:nvSpPr>
          <p:cNvPr id="63" name="矩形 62">
            <a:extLst>
              <a:ext uri="{FF2B5EF4-FFF2-40B4-BE49-F238E27FC236}">
                <a16:creationId xmlns:a16="http://schemas.microsoft.com/office/drawing/2014/main" id="{ADE31301-630A-4CFD-80E0-C08E84ACC097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6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778DCDE-6FA4-40F5-B5BA-5C9A56AE90C5}"/>
              </a:ext>
            </a:extLst>
          </p:cNvPr>
          <p:cNvSpPr/>
          <p:nvPr userDrawn="1"/>
        </p:nvSpPr>
        <p:spPr>
          <a:xfrm>
            <a:off x="36000" y="36000"/>
            <a:ext cx="9072000" cy="5076000"/>
          </a:xfrm>
          <a:prstGeom prst="rect">
            <a:avLst/>
          </a:prstGeom>
          <a:noFill/>
          <a:ln w="63500">
            <a:solidFill>
              <a:srgbClr val="75A2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B54E907-FA65-44F1-B1E3-76BCF9749D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23" y="161505"/>
            <a:ext cx="821981" cy="74846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A3DAF445-B7D6-411F-B986-F276E0B2E11D}"/>
              </a:ext>
            </a:extLst>
          </p:cNvPr>
          <p:cNvSpPr/>
          <p:nvPr userDrawn="1"/>
        </p:nvSpPr>
        <p:spPr>
          <a:xfrm>
            <a:off x="121023" y="98616"/>
            <a:ext cx="71914" cy="561022"/>
          </a:xfrm>
          <a:prstGeom prst="rect">
            <a:avLst/>
          </a:prstGeom>
          <a:solidFill>
            <a:srgbClr val="E853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5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3" r:id="rId4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15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tabLst>
          <a:tab pos="1207294" algn="l"/>
        </a:tabLst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750"/>
        </a:spcAft>
        <a:buFont typeface="Arial" panose="020B0604020202020204" pitchFamily="34" charset="0"/>
        <a:buChar char="•"/>
        <a:defRPr sz="1200" u="none" strike="noStrike" kern="1200" cap="none" spc="113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5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2.gif"/><Relationship Id="rId4" Type="http://schemas.openxmlformats.org/officeDocument/2006/relationships/image" Target="../media/image16.png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44364" y="2211710"/>
            <a:ext cx="5709752" cy="67768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方阵的特征值与特征向量</a:t>
            </a:r>
            <a:endParaRPr kumimoji="0" lang="en-US" altLang="zh-CN" sz="3600" b="1" i="0" u="none" strike="noStrike" kern="1200" cap="none" spc="0" normalizeH="0" baseline="0" noProof="1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257091" y="1131590"/>
            <a:ext cx="2958454" cy="702078"/>
            <a:chOff x="1187624" y="987574"/>
            <a:chExt cx="2958454" cy="702078"/>
          </a:xfrm>
        </p:grpSpPr>
        <p:grpSp>
          <p:nvGrpSpPr>
            <p:cNvPr id="23" name="组合 22"/>
            <p:cNvGrpSpPr/>
            <p:nvPr/>
          </p:nvGrpSpPr>
          <p:grpSpPr>
            <a:xfrm>
              <a:off x="1187624" y="987574"/>
              <a:ext cx="701895" cy="702078"/>
              <a:chOff x="1677608" y="2996952"/>
              <a:chExt cx="1395643" cy="1395643"/>
            </a:xfrm>
          </p:grpSpPr>
          <p:sp>
            <p:nvSpPr>
              <p:cNvPr id="38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9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00B0F0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943511" y="987574"/>
              <a:ext cx="701895" cy="702078"/>
              <a:chOff x="1677608" y="2996952"/>
              <a:chExt cx="1395643" cy="1395643"/>
            </a:xfrm>
          </p:grpSpPr>
          <p:sp>
            <p:nvSpPr>
              <p:cNvPr id="36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7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2684E2"/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699399" y="987574"/>
              <a:ext cx="701895" cy="702078"/>
              <a:chOff x="1677608" y="2996952"/>
              <a:chExt cx="1395643" cy="1395643"/>
            </a:xfrm>
          </p:grpSpPr>
          <p:sp>
            <p:nvSpPr>
              <p:cNvPr id="34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1F497D">
                  <a:lumMod val="60000"/>
                  <a:lumOff val="40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3444183" y="987574"/>
              <a:ext cx="701895" cy="702078"/>
              <a:chOff x="1677608" y="2996952"/>
              <a:chExt cx="1395643" cy="1395643"/>
            </a:xfrm>
          </p:grpSpPr>
          <p:sp>
            <p:nvSpPr>
              <p:cNvPr id="32" name="Oval 60"/>
              <p:cNvSpPr>
                <a:spLocks noChangeAspect="1"/>
              </p:cNvSpPr>
              <p:nvPr/>
            </p:nvSpPr>
            <p:spPr>
              <a:xfrm>
                <a:off x="1677608" y="2996952"/>
                <a:ext cx="1395643" cy="1395643"/>
              </a:xfrm>
              <a:prstGeom prst="ellipse">
                <a:avLst/>
              </a:prstGeom>
              <a:gradFill flip="none" rotWithShape="1">
                <a:gsLst>
                  <a:gs pos="100000">
                    <a:sysClr val="window" lastClr="FFFFFF">
                      <a:lumMod val="81000"/>
                    </a:sysClr>
                  </a:gs>
                  <a:gs pos="0">
                    <a:sysClr val="window" lastClr="FFFFFF">
                      <a:lumMod val="99000"/>
                    </a:sysClr>
                  </a:gs>
                </a:gsLst>
                <a:lin ang="54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17500" dist="1143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/>
                  <a:uLnTx/>
                  <a:uFillTx/>
                  <a:latin typeface="Calibri"/>
                  <a:ea typeface="微软雅黑"/>
                  <a:cs typeface="+mn-cs"/>
                </a:endParaRPr>
              </a:p>
            </p:txBody>
          </p:sp>
          <p:sp>
            <p:nvSpPr>
              <p:cNvPr id="33" name="Oval 29"/>
              <p:cNvSpPr>
                <a:spLocks noChangeAspect="1"/>
              </p:cNvSpPr>
              <p:nvPr/>
            </p:nvSpPr>
            <p:spPr>
              <a:xfrm>
                <a:off x="1850114" y="3169458"/>
                <a:ext cx="1050630" cy="1050630"/>
              </a:xfrm>
              <a:prstGeom prst="ellipse">
                <a:avLst/>
              </a:prstGeom>
              <a:solidFill>
                <a:srgbClr val="4F81BD">
                  <a:lumMod val="75000"/>
                </a:srgbClr>
              </a:solidFill>
              <a:ln w="120650" cap="flat" cmpd="sng" algn="ctr">
                <a:gradFill flip="none" rotWithShape="1">
                  <a:gsLst>
                    <a:gs pos="0">
                      <a:sysClr val="window" lastClr="FFFFFF">
                        <a:lumMod val="78000"/>
                      </a:sysClr>
                    </a:gs>
                    <a:gs pos="100000">
                      <a:sysClr val="window" lastClr="FFFFFF">
                        <a:lumMod val="98000"/>
                      </a:sysClr>
                    </a:gs>
                  </a:gsLst>
                  <a:lin ang="5400000" scaled="1"/>
                  <a:tileRect/>
                </a:gradFill>
                <a:prstDash val="solid"/>
              </a:ln>
              <a:effectLst>
                <a:innerShdw blurRad="330200" dist="165100" dir="16200000">
                  <a:prstClr val="black">
                    <a:alpha val="53000"/>
                  </a:prstClr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100" b="0" i="0" u="none" strike="noStrike" kern="0" cap="none" spc="0" normalizeH="0" baseline="0" noProof="0" dirty="0">
                  <a:ln>
                    <a:noFill/>
                  </a:ln>
                  <a:solidFill>
                    <a:srgbClr val="FA783A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DIN-BoldItalic" pitchFamily="50" charset="0"/>
                  <a:ea typeface="微软雅黑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317998" y="1138557"/>
              <a:ext cx="2699309" cy="419367"/>
              <a:chOff x="2434712" y="3316799"/>
              <a:chExt cx="2699309" cy="41936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2434712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线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190599" y="3316799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性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946487" y="3336056"/>
                <a:ext cx="4411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代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691271" y="3316799"/>
                <a:ext cx="44275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68552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/>
                    <a:cs typeface="+mn-cs"/>
                  </a:rPr>
                  <a:t>数</a:t>
                </a:r>
              </a:p>
            </p:txBody>
          </p:sp>
        </p:grp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02CF026-4B04-410B-8432-6663460D2B96}"/>
              </a:ext>
            </a:extLst>
          </p:cNvPr>
          <p:cNvSpPr txBox="1"/>
          <p:nvPr/>
        </p:nvSpPr>
        <p:spPr>
          <a:xfrm>
            <a:off x="994307" y="3267438"/>
            <a:ext cx="3549118" cy="474874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6858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微软雅黑" panose="020B0503020204020204" pitchFamily="34" charset="-122"/>
              </a:rPr>
              <a:t>数学学院 张神星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81909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4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000" b="1" dirty="0"/>
                  <a:t>    </a:t>
                </a:r>
                <a:r>
                  <a:rPr lang="zh-CN" altLang="en-US" sz="2000" b="1" dirty="0"/>
                  <a:t>解特征多项式</a:t>
                </a:r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r>
                        <a:rPr lang="en-US" altLang="zh-CN" sz="2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endParaRPr lang="en-US" altLang="zh-CN" sz="2000" b="1" dirty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F6B1592-BDD5-4A0D-BBB7-D94F7BC63931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3D8CA7-8088-4F02-8A85-62DAC4470699}"/>
              </a:ext>
            </a:extLst>
          </p:cNvPr>
          <p:cNvSpPr/>
          <p:nvPr/>
        </p:nvSpPr>
        <p:spPr>
          <a:xfrm>
            <a:off x="5436096" y="857940"/>
            <a:ext cx="648072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3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   由于今天天气是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晴天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注意到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线性无关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因此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000" b="1" dirty="0"/>
                  <a:t>可以由它们线性表示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通过计算得到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𝟑𝟓</m:t>
                        </m:r>
                      </m:den>
                    </m:f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den>
                    </m:f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𝟔𝟓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从而明天为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晴天、雨天、下雪天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10000"/>
                  </a:lnSpc>
                  <a:spcAft>
                    <a:spcPts val="300"/>
                  </a:spcAft>
                  <a:buNone/>
                </a:pPr>
                <a:r>
                  <a:rPr lang="zh-CN" altLang="en-US" sz="2000" b="1" dirty="0"/>
                  <a:t>预测明天天气为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晴天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t="-479" b="-1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4AA83AD4-1175-41AD-AEE4-FBA4DAA51754}"/>
              </a:ext>
            </a:extLst>
          </p:cNvPr>
          <p:cNvSpPr/>
          <p:nvPr/>
        </p:nvSpPr>
        <p:spPr>
          <a:xfrm>
            <a:off x="427230" y="843558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00B05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FBFC6-9E57-46E6-9066-FD3C77C9ADF3}"/>
                  </a:ext>
                </a:extLst>
              </p:cNvPr>
              <p:cNvSpPr txBox="1"/>
              <p:nvPr/>
            </p:nvSpPr>
            <p:spPr>
              <a:xfrm>
                <a:off x="684213" y="1567871"/>
                <a:ext cx="7775574" cy="10831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3FBFC6-9E57-46E6-9066-FD3C77C9A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1567871"/>
                <a:ext cx="7775574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41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 wrap="none">
                <a:noAutofit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𝟑𝟓</m:t>
                          </m:r>
                        </m:den>
                      </m:f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𝟕</m:t>
                          </m:r>
                        </m:den>
                      </m:f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p>
                        <m:sSupPr>
                          <m:ctrlP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US" altLang="zh-CN" sz="16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𝟓𝟖𝟐𝟓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𝟐𝟒𝟐𝟓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𝟏𝟕𝟓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p>
                      </m:sSup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600" b="1" dirty="0"/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后天为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晴天、雨天、雪天</a:t>
                </a:r>
                <a:r>
                  <a:rPr lang="zh-CN" altLang="en-US" sz="2000" b="1" dirty="0"/>
                  <a:t>概率分别约为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𝟏𝟖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预测后天的天气为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晴转多云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20000"/>
                  </a:lnSpc>
                  <a:spcAft>
                    <a:spcPts val="0"/>
                  </a:spcAft>
                  <a:buNone/>
                </a:pPr>
                <a:r>
                  <a:rPr lang="zh-CN" altLang="en-US" sz="2000" b="1" dirty="0"/>
                  <a:t>同理可得未来七天晴雨雪的概率</a:t>
                </a:r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并根据相应概率做出预测</a:t>
                </a:r>
                <a:r>
                  <a:rPr lang="en-US" altLang="zh-CN" sz="2000" b="1" dirty="0"/>
                  <a:t>: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1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BE365C65-FDF0-4FAD-8BFB-EAB2E19CD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60978"/>
              </p:ext>
            </p:extLst>
          </p:nvPr>
        </p:nvGraphicFramePr>
        <p:xfrm>
          <a:off x="899592" y="2732166"/>
          <a:ext cx="72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96723663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3069661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69347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973504148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36845067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57808497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980224999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3705593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800" b="1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明天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后天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3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4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5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6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7</a:t>
                      </a:r>
                      <a:r>
                        <a:rPr lang="zh-CN" altLang="en-US" sz="1800" b="1" dirty="0"/>
                        <a:t>天后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262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晴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0.75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0.58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0.47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0.39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0.34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0.28</a:t>
                      </a:r>
                    </a:p>
                  </a:txBody>
                  <a:tcPr marL="3810" marR="3810" marT="381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雨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0.24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0.30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0.36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0.37</a:t>
                      </a:r>
                    </a:p>
                  </a:txBody>
                  <a:tcPr marL="3810" marR="3810" marT="381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55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/>
                        <a:t>雪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0.10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0.18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0.27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0.31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0.33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0.35</a:t>
                      </a:r>
                    </a:p>
                  </a:txBody>
                  <a:tcPr marL="3810" marR="3810" marT="381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050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预测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3333FF"/>
                          </a:solidFill>
                        </a:rPr>
                        <a:t>晴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晴转多云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多云转阴</a:t>
                      </a:r>
                      <a:endParaRPr lang="zh-CN" altLang="en-US" sz="1800" b="1" dirty="0">
                        <a:solidFill>
                          <a:srgbClr val="3333FF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3333FF"/>
                          </a:solidFill>
                        </a:rPr>
                        <a:t>阴转小雨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45164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EF8F8E22-17B0-4E09-9657-56EA7204D86F}"/>
              </a:ext>
            </a:extLst>
          </p:cNvPr>
          <p:cNvSpPr/>
          <p:nvPr/>
        </p:nvSpPr>
        <p:spPr>
          <a:xfrm>
            <a:off x="899592" y="4227934"/>
            <a:ext cx="7200800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14CEFE-E29A-4663-8356-04808995DBBD}"/>
              </a:ext>
            </a:extLst>
          </p:cNvPr>
          <p:cNvSpPr/>
          <p:nvPr/>
        </p:nvSpPr>
        <p:spPr>
          <a:xfrm>
            <a:off x="4658612" y="2139702"/>
            <a:ext cx="3153748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166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400" b="1" dirty="0"/>
                  <a:t>          </a:t>
                </a:r>
                <a:r>
                  <a:rPr lang="zh-CN" altLang="en-US" sz="2400" b="1" dirty="0"/>
                  <a:t>随着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400" b="1" dirty="0"/>
                  <a:t>的增加，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的变化呈现一种什么样的规律呢？</a:t>
                </a:r>
                <a:endParaRPr lang="en-US" altLang="zh-CN" sz="2400" b="1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最终极限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400" b="1" dirty="0"/>
                  <a:t>反映了该地该季节气候的什么特点？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D9A66A94-0B07-43E3-98A3-6EE862F4D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1475656" y="843558"/>
                <a:ext cx="6695513" cy="3672407"/>
              </a:xfrm>
              <a:prstGeom prst="rect">
                <a:avLst/>
              </a:prstGeom>
              <a:blipFill>
                <a:blip r:embed="rId3"/>
                <a:stretch>
                  <a:fillRect l="-1366" r="-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4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7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一、问题引入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B34164-A1AC-4471-BF1E-A63C1E0A7CD5}"/>
              </a:ext>
            </a:extLst>
          </p:cNvPr>
          <p:cNvSpPr txBox="1"/>
          <p:nvPr/>
        </p:nvSpPr>
        <p:spPr>
          <a:xfrm>
            <a:off x="1078503" y="813941"/>
            <a:ext cx="69840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如何进行天气预报</a:t>
            </a:r>
            <a:r>
              <a:rPr lang="en-US" altLang="zh-CN" sz="2400" b="1" dirty="0">
                <a:solidFill>
                  <a:srgbClr val="3333FF"/>
                </a:solidFill>
                <a:latin typeface="微软雅黑"/>
              </a:rPr>
              <a:t>?</a:t>
            </a:r>
            <a:endParaRPr lang="zh-CN" altLang="en-US" sz="2400" b="1" dirty="0">
              <a:solidFill>
                <a:srgbClr val="3333FF"/>
              </a:solidFill>
              <a:latin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51DED1-BEC2-44F0-9CD9-96E8D0DA4C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74"/>
          <a:stretch/>
        </p:blipFill>
        <p:spPr>
          <a:xfrm>
            <a:off x="2066260" y="1372293"/>
            <a:ext cx="5109300" cy="343584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E38B233-3CC0-475E-A69E-FB295E714E21}"/>
              </a:ext>
            </a:extLst>
          </p:cNvPr>
          <p:cNvSpPr txBox="1"/>
          <p:nvPr/>
        </p:nvSpPr>
        <p:spPr>
          <a:xfrm>
            <a:off x="2123728" y="4329559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2023</a:t>
            </a:r>
            <a:r>
              <a:rPr lang="zh-CN" altLang="en-US" sz="2000" b="1" dirty="0">
                <a:solidFill>
                  <a:srgbClr val="FF0000"/>
                </a:solidFill>
              </a:rPr>
              <a:t>年 河北</a:t>
            </a:r>
          </a:p>
        </p:txBody>
      </p:sp>
    </p:spTree>
    <p:extLst>
      <p:ext uri="{BB962C8B-B14F-4D97-AF65-F5344CB8AC3E}">
        <p14:creationId xmlns:p14="http://schemas.microsoft.com/office/powerpoint/2010/main" val="283193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48080" y="874926"/>
            <a:ext cx="67331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引 例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A44CE97-8F38-45E7-8337-428E8FE16EB2}"/>
              </a:ext>
            </a:extLst>
          </p:cNvPr>
          <p:cNvCxnSpPr/>
          <p:nvPr/>
        </p:nvCxnSpPr>
        <p:spPr>
          <a:xfrm flipH="1" flipV="1">
            <a:off x="7178400" y="2498400"/>
            <a:ext cx="381600" cy="3816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8D83EEC-F3B6-4078-97FF-A86D7F6BF46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6797443" y="2115834"/>
            <a:ext cx="762557" cy="7632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0E302F13-8709-4C9B-B0FF-59642E7CE24D}"/>
              </a:ext>
            </a:extLst>
          </p:cNvPr>
          <p:cNvCxnSpPr>
            <a:cxnSpLocks/>
          </p:cNvCxnSpPr>
          <p:nvPr/>
        </p:nvCxnSpPr>
        <p:spPr>
          <a:xfrm flipV="1">
            <a:off x="7560000" y="2498400"/>
            <a:ext cx="381600" cy="3816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9FEBAC36-8C81-496D-915B-61665E924138}"/>
              </a:ext>
            </a:extLst>
          </p:cNvPr>
          <p:cNvCxnSpPr>
            <a:cxnSpLocks/>
            <a:endCxn id="39" idx="0"/>
          </p:cNvCxnSpPr>
          <p:nvPr/>
        </p:nvCxnSpPr>
        <p:spPr>
          <a:xfrm flipV="1">
            <a:off x="7560000" y="1733997"/>
            <a:ext cx="1144800" cy="1144800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4385A445-333E-4212-A518-66938569CAFA}"/>
              </a:ext>
            </a:extLst>
          </p:cNvPr>
          <p:cNvSpPr/>
          <p:nvPr/>
        </p:nvSpPr>
        <p:spPr>
          <a:xfrm>
            <a:off x="7020000" y="2340000"/>
            <a:ext cx="1080000" cy="1080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ACA490B0-27C9-48E3-856D-F5CC602A783F}"/>
              </a:ext>
            </a:extLst>
          </p:cNvPr>
          <p:cNvSpPr/>
          <p:nvPr/>
        </p:nvSpPr>
        <p:spPr>
          <a:xfrm rot="2700000">
            <a:off x="6481118" y="1259510"/>
            <a:ext cx="2160000" cy="3240000"/>
          </a:xfrm>
          <a:prstGeom prst="ellipse">
            <a:avLst/>
          </a:prstGeom>
          <a:noFill/>
          <a:ln w="254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EAB4EC3-80E1-425A-A1C8-274D1F792E28}"/>
              </a:ext>
            </a:extLst>
          </p:cNvPr>
          <p:cNvSpPr/>
          <p:nvPr/>
        </p:nvSpPr>
        <p:spPr>
          <a:xfrm>
            <a:off x="6948000" y="2304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不完整圆 22">
            <a:extLst>
              <a:ext uri="{FF2B5EF4-FFF2-40B4-BE49-F238E27FC236}">
                <a16:creationId xmlns:a16="http://schemas.microsoft.com/office/drawing/2014/main" id="{0F3ACCBB-1945-4183-A432-91BC9B293C6B}"/>
              </a:ext>
            </a:extLst>
          </p:cNvPr>
          <p:cNvSpPr/>
          <p:nvPr/>
        </p:nvSpPr>
        <p:spPr>
          <a:xfrm rot="2700000">
            <a:off x="6448686" y="1175483"/>
            <a:ext cx="2160000" cy="3474991"/>
          </a:xfrm>
          <a:prstGeom prst="pie">
            <a:avLst>
              <a:gd name="adj1" fmla="val 13943762"/>
              <a:gd name="adj2" fmla="val 183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不完整圆 47">
            <a:extLst>
              <a:ext uri="{FF2B5EF4-FFF2-40B4-BE49-F238E27FC236}">
                <a16:creationId xmlns:a16="http://schemas.microsoft.com/office/drawing/2014/main" id="{28D9946E-AD35-4EB2-B507-55359ED19E2C}"/>
              </a:ext>
            </a:extLst>
          </p:cNvPr>
          <p:cNvSpPr/>
          <p:nvPr/>
        </p:nvSpPr>
        <p:spPr>
          <a:xfrm>
            <a:off x="5760000" y="1080000"/>
            <a:ext cx="3600000" cy="3600000"/>
          </a:xfrm>
          <a:prstGeom prst="pie">
            <a:avLst>
              <a:gd name="adj1" fmla="val 10200000"/>
              <a:gd name="adj2" fmla="val 168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不完整圆 48">
            <a:extLst>
              <a:ext uri="{FF2B5EF4-FFF2-40B4-BE49-F238E27FC236}">
                <a16:creationId xmlns:a16="http://schemas.microsoft.com/office/drawing/2014/main" id="{9960D3E8-F769-466C-A7C9-A304062406EC}"/>
              </a:ext>
            </a:extLst>
          </p:cNvPr>
          <p:cNvSpPr/>
          <p:nvPr/>
        </p:nvSpPr>
        <p:spPr>
          <a:xfrm>
            <a:off x="5760000" y="1075837"/>
            <a:ext cx="3600000" cy="3600000"/>
          </a:xfrm>
          <a:prstGeom prst="pie">
            <a:avLst>
              <a:gd name="adj1" fmla="val 6000000"/>
              <a:gd name="adj2" fmla="val 10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不完整圆 49">
            <a:extLst>
              <a:ext uri="{FF2B5EF4-FFF2-40B4-BE49-F238E27FC236}">
                <a16:creationId xmlns:a16="http://schemas.microsoft.com/office/drawing/2014/main" id="{F7EA5289-BDCC-4DF5-B6F7-A2E0F8B9C08D}"/>
              </a:ext>
            </a:extLst>
          </p:cNvPr>
          <p:cNvSpPr/>
          <p:nvPr/>
        </p:nvSpPr>
        <p:spPr>
          <a:xfrm>
            <a:off x="6141254" y="1507230"/>
            <a:ext cx="2806698" cy="2808000"/>
          </a:xfrm>
          <a:prstGeom prst="pie">
            <a:avLst>
              <a:gd name="adj1" fmla="val 21000000"/>
              <a:gd name="adj2" fmla="val 60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C718874-4640-466D-B670-1B3E8649EACE}"/>
              </a:ext>
            </a:extLst>
          </p:cNvPr>
          <p:cNvSpPr/>
          <p:nvPr/>
        </p:nvSpPr>
        <p:spPr>
          <a:xfrm>
            <a:off x="6948000" y="2880000"/>
            <a:ext cx="1224000" cy="57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 观察线性变换</a:t>
                </a:r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en-US" altLang="zh-CN" sz="2000" b="1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1" dirty="0"/>
                  <a:t>例如取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e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某些向量被线性变换作用后，变为原来的倍数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这样的向量被称为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zh-CN" altLang="en-US" sz="2000" b="1" dirty="0"/>
                  <a:t>，而对应的倍数被称为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5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自带矩阵">
            <a:hlinkClick r:id="" action="ppaction://media"/>
            <a:extLst>
              <a:ext uri="{FF2B5EF4-FFF2-40B4-BE49-F238E27FC236}">
                <a16:creationId xmlns:a16="http://schemas.microsoft.com/office/drawing/2014/main" id="{03A40870-209A-4CEF-AA1C-BD3A8BCCF28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6"/>
          <a:srcRect l="22167" t="13601" r="16887" b="12200"/>
          <a:stretch/>
        </p:blipFill>
        <p:spPr>
          <a:xfrm>
            <a:off x="6242853" y="1203248"/>
            <a:ext cx="2706589" cy="2656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6C25FE-9F10-4141-A338-65C2C2D52680}"/>
              </a:ext>
            </a:extLst>
          </p:cNvPr>
          <p:cNvGrpSpPr/>
          <p:nvPr/>
        </p:nvGrpSpPr>
        <p:grpSpPr>
          <a:xfrm>
            <a:off x="6300192" y="1191025"/>
            <a:ext cx="2591792" cy="2631577"/>
            <a:chOff x="6300192" y="1495826"/>
            <a:chExt cx="2591792" cy="2631577"/>
          </a:xfrm>
        </p:grpSpPr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9394AC0-13E2-4F58-B69A-CBFD6BCCB1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0000" y="1495826"/>
              <a:ext cx="0" cy="2631577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13B1902-AAB7-4F32-926E-891F5CAE6CE4}"/>
                </a:ext>
              </a:extLst>
            </p:cNvPr>
            <p:cNvCxnSpPr>
              <a:cxnSpLocks/>
            </p:cNvCxnSpPr>
            <p:nvPr/>
          </p:nvCxnSpPr>
          <p:spPr>
            <a:xfrm>
              <a:off x="6300192" y="2880000"/>
              <a:ext cx="2591792" cy="0"/>
            </a:xfrm>
            <a:prstGeom prst="straightConnector1">
              <a:avLst/>
            </a:prstGeom>
            <a:ln w="127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7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39148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6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  <p:bldLst>
      <p:bldP spid="20" grpId="0" animBg="1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840C-93BF-472D-B464-BB7206179200}"/>
              </a:ext>
            </a:extLst>
          </p:cNvPr>
          <p:cNvSpPr/>
          <p:nvPr/>
        </p:nvSpPr>
        <p:spPr>
          <a:xfrm>
            <a:off x="3923928" y="1425798"/>
            <a:ext cx="1296144" cy="40634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二、特征值与特征向量的概念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        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 dirty="0"/>
                  <a:t>阶方阵</a:t>
                </a:r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如果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和</a:t>
                </a:r>
                <a:r>
                  <a:rPr lang="zh-CN" altLang="en-US" sz="2000" b="1" u="sng" dirty="0">
                    <a:solidFill>
                      <a:srgbClr val="FF0000"/>
                    </a:solidFill>
                  </a:rPr>
                  <a:t>非零</a:t>
                </a:r>
                <a:r>
                  <a:rPr lang="zh-CN" altLang="en-US" sz="2000" b="1" dirty="0">
                    <a:solidFill>
                      <a:srgbClr val="FF0000"/>
                    </a:solidFill>
                  </a:rPr>
                  <a:t>列向量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满足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buNone/>
                </a:pPr>
                <a:r>
                  <a:rPr lang="zh-CN" altLang="en-US" sz="2000" b="1" dirty="0"/>
                  <a:t>则称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zh-CN" altLang="en-US" sz="2000" b="1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的对应于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2000" b="1" dirty="0"/>
                  <a:t>       </a:t>
                </a: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1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/>
                  <a:t>是特征值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对应的特征向量，那么它的非零常数倍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𝒌𝒙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也是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 dirty="0"/>
                  <a:t>对应于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/>
                  <a:t>的特征向量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/>
                  <a:t>（</a:t>
                </a:r>
                <a:r>
                  <a:rPr lang="en-US" altLang="zh-CN" sz="2000" b="1" dirty="0"/>
                  <a:t>2</a:t>
                </a:r>
                <a:r>
                  <a:rPr lang="zh-CN" altLang="en-US" sz="2000" b="1" dirty="0"/>
                  <a:t>）如果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那么</a:t>
                </a:r>
                <a:endParaRPr lang="en-US" altLang="zh-CN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1" dirty="0"/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00B050"/>
                    </a:solidFill>
                  </a:rPr>
                  <a:t>的特征值</a:t>
                </a:r>
                <a:r>
                  <a:rPr lang="en-US" altLang="zh-CN" sz="2000" b="1" dirty="0"/>
                  <a:t>,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</a:rPr>
                  <a:t>对应的特征向量</a:t>
                </a:r>
                <a:r>
                  <a:rPr lang="en-US" altLang="zh-CN" sz="2000" b="1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b="-3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712410" y="887875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定 义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717309" y="2382634"/>
            <a:ext cx="673312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注 记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02787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uiExpand="1" build="p"/>
      <p:bldP spid="20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sz="1800" b="1" dirty="0">
                    <a:solidFill>
                      <a:srgbClr val="3333FF"/>
                    </a:solidFill>
                  </a:rPr>
                  <a:t>分析</a:t>
                </a:r>
                <a:r>
                  <a:rPr lang="zh-CN" altLang="en-US" sz="1800" b="1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有非零解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1800" b="1" dirty="0"/>
              </a:p>
              <a:p>
                <a:pPr marL="0" indent="0">
                  <a:lnSpc>
                    <a:spcPct val="110000"/>
                  </a:lnSpc>
                  <a:spcAft>
                    <a:spcPts val="0"/>
                  </a:spcAft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(1)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计算方阵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:r>
                  <a:rPr lang="zh-CN" altLang="en-US" sz="18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18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1800" b="1" i="1">
                                        <a:latin typeface="Cambria Math" panose="02040503050406030204" pitchFamily="18" charset="0"/>
                                      </a:rPr>
                                      <m:t>𝒏𝒏</m:t>
                                    </m:r>
                                  </m:sub>
                                </m:sSub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1" dirty="0"/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(2)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解特征方程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/>
                  <a:t>个根，即方阵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800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1800" b="1" dirty="0">
                    <a:solidFill>
                      <a:srgbClr val="00B050"/>
                    </a:solidFill>
                  </a:rPr>
                  <a:t>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altLang="zh-CN" sz="1800" b="1" dirty="0">
                    <a:solidFill>
                      <a:srgbClr val="3333FF"/>
                    </a:solidFill>
                  </a:rPr>
                  <a:t>(3)</a:t>
                </a:r>
                <a:r>
                  <a:rPr lang="en-US" altLang="zh-CN" sz="1800" b="1" dirty="0"/>
                  <a:t> </a:t>
                </a:r>
                <a:r>
                  <a:rPr lang="zh-CN" altLang="en-US" sz="1800" b="1" dirty="0"/>
                  <a:t>对于每一个特征值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800" b="1" dirty="0"/>
                  <a:t>, </a:t>
                </a:r>
                <a:r>
                  <a:rPr lang="zh-CN" altLang="en-US" sz="1800" b="1" dirty="0"/>
                  <a:t>求方程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800" b="1" dirty="0"/>
                  <a:t>的所有非零解，得到对应的所有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特征向量</a:t>
                </a:r>
                <a:r>
                  <a:rPr lang="en-US" altLang="zh-CN" sz="1800" b="1" dirty="0"/>
                  <a:t>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58A67D41-113E-4ED7-9C45-8C3F67100F94}"/>
              </a:ext>
            </a:extLst>
          </p:cNvPr>
          <p:cNvSpPr/>
          <p:nvPr/>
        </p:nvSpPr>
        <p:spPr>
          <a:xfrm>
            <a:off x="5076056" y="293179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522A5B-0BFD-487E-BFC1-1CB61170D64E}"/>
              </a:ext>
            </a:extLst>
          </p:cNvPr>
          <p:cNvSpPr/>
          <p:nvPr/>
        </p:nvSpPr>
        <p:spPr>
          <a:xfrm>
            <a:off x="611560" y="3291830"/>
            <a:ext cx="3239715" cy="406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08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三、特征值与特征向量的计算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    求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b="1" dirty="0"/>
                  <a:t>的特征值和特征向量</a:t>
                </a:r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   (1)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特征多项式</a:t>
                </a:r>
                <a:endParaRPr lang="en-US" altLang="zh-CN" sz="2000" b="1" dirty="0">
                  <a:solidFill>
                    <a:srgbClr val="3333FF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000" b="1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(2)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求特征值</a:t>
                </a:r>
                <a:r>
                  <a:rPr lang="zh-CN" altLang="en-US" sz="2000" b="1" dirty="0"/>
                  <a:t>：解方程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 dirty="0"/>
                  <a:t>得到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特征值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sz="2000" b="1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en-US" altLang="zh-CN" sz="2000" b="1" dirty="0"/>
                  <a:t>(3)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求特征向量</a:t>
                </a:r>
                <a:r>
                  <a:rPr lang="zh-CN" altLang="en-US" sz="2000" b="1" dirty="0"/>
                  <a:t>：</a:t>
                </a:r>
                <a:endParaRPr lang="en-US" altLang="zh-CN" sz="2000" b="1" dirty="0"/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𝟐𝟓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对于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000" b="1" dirty="0"/>
                  <a:t>, </a:t>
                </a:r>
                <a:r>
                  <a:rPr lang="zh-CN" altLang="en-US" sz="2000" b="1" dirty="0"/>
                  <a:t>解方程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/>
              </a:p>
              <a:p>
                <a:pPr marL="0" indent="0">
                  <a:lnSpc>
                    <a:spcPct val="100000"/>
                  </a:lnSpc>
                  <a:spcAft>
                    <a:spcPts val="400"/>
                  </a:spcAft>
                  <a:buNone/>
                </a:pPr>
                <a:r>
                  <a:rPr lang="zh-CN" altLang="en-US" sz="2000" b="1" dirty="0"/>
                  <a:t>得到特征向量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/>
                  <a:t>.</a:t>
                </a:r>
              </a:p>
            </p:txBody>
          </p:sp>
        </mc:Choice>
        <mc:Fallback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848227" cy="3816226"/>
              </a:xfrm>
              <a:prstGeom prst="rect">
                <a:avLst/>
              </a:prstGeom>
              <a:blipFill>
                <a:blip r:embed="rId2"/>
                <a:stretch>
                  <a:fillRect l="-776" b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圆角矩形 12">
            <a:extLst>
              <a:ext uri="{FF2B5EF4-FFF2-40B4-BE49-F238E27FC236}">
                <a16:creationId xmlns:a16="http://schemas.microsoft.com/office/drawing/2014/main" id="{3CDA29FE-751A-4D66-AC26-F3679C0F7260}"/>
              </a:ext>
            </a:extLst>
          </p:cNvPr>
          <p:cNvSpPr/>
          <p:nvPr/>
        </p:nvSpPr>
        <p:spPr>
          <a:xfrm>
            <a:off x="395536" y="915566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1</a:t>
            </a:r>
          </a:p>
        </p:txBody>
      </p:sp>
      <p:sp>
        <p:nvSpPr>
          <p:cNvPr id="33" name="圆角矩形 12">
            <a:extLst>
              <a:ext uri="{FF2B5EF4-FFF2-40B4-BE49-F238E27FC236}">
                <a16:creationId xmlns:a16="http://schemas.microsoft.com/office/drawing/2014/main" id="{FD32DCA4-E3BC-4FE4-9CBD-EEAC4EB63D30}"/>
              </a:ext>
            </a:extLst>
          </p:cNvPr>
          <p:cNvSpPr/>
          <p:nvPr/>
        </p:nvSpPr>
        <p:spPr>
          <a:xfrm>
            <a:off x="427230" y="1430945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57CF0D-8E6D-4485-BA19-098E3381D647}"/>
                  </a:ext>
                </a:extLst>
              </p:cNvPr>
              <p:cNvSpPr/>
              <p:nvPr/>
            </p:nvSpPr>
            <p:spPr>
              <a:xfrm>
                <a:off x="684210" y="3795886"/>
                <a:ext cx="7848227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  <m:brk m:alnAt="2"/>
                            </m:rPr>
                            <a:rPr lang="zh-CN" altLang="en-US" sz="18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m:rPr>
                              <m:nor/>
                            </m:rPr>
                            <a:rPr lang="zh-CN" altLang="en-US" sz="18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等行变换</m:t>
                          </m:r>
                        </m:e>
                      </m:groupCh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1800" b="1" dirty="0">
                    <a:solidFill>
                      <a:schemeClr val="tx1"/>
                    </a:solidFill>
                  </a:rPr>
                  <a:t>得到同解方程组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基础解系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D57CF0D-8E6D-4485-BA19-098E3381D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0" y="3795886"/>
                <a:ext cx="7848227" cy="1152128"/>
              </a:xfrm>
              <a:prstGeom prst="rect">
                <a:avLst/>
              </a:prstGeom>
              <a:blipFill>
                <a:blip r:embed="rId3"/>
                <a:stretch>
                  <a:fillRect l="-543" b="-10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622166-2138-4BA3-8F80-051A320AF45F}"/>
                  </a:ext>
                </a:extLst>
              </p:cNvPr>
              <p:cNvSpPr/>
              <p:nvPr/>
            </p:nvSpPr>
            <p:spPr>
              <a:xfrm>
                <a:off x="684211" y="2643758"/>
                <a:ext cx="7848227" cy="11521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zh-CN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  <m:brk m:alnAt="2"/>
                            </m:rPr>
                            <a:rPr lang="zh-CN" altLang="en-US" sz="18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m:rPr>
                              <m:nor/>
                            </m:rPr>
                            <a:rPr lang="zh-CN" altLang="en-US" sz="1800" b="1" i="0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等行变换</m:t>
                          </m:r>
                        </m:e>
                      </m:groupChr>
                      <m:d>
                        <m:dPr>
                          <m:ctrlPr>
                            <a:rPr lang="en-US" altLang="zh-CN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sz="1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b="1" dirty="0">
                  <a:solidFill>
                    <a:schemeClr val="tx1"/>
                  </a:solidFill>
                </a:endParaRPr>
              </a:p>
              <a:p>
                <a:r>
                  <a:rPr lang="zh-CN" altLang="en-US" sz="1800" b="1" dirty="0">
                    <a:solidFill>
                      <a:schemeClr val="tx1"/>
                    </a:solidFill>
                  </a:rPr>
                  <a:t>得到同解方程组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基础解系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,−</m:t>
                            </m:r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zh-CN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solidFill>
                      <a:schemeClr val="tx1"/>
                    </a:solidFill>
                  </a:rPr>
                  <a:t>.</a:t>
                </a:r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622166-2138-4BA3-8F80-051A320A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1" y="2643758"/>
                <a:ext cx="7848227" cy="1152128"/>
              </a:xfrm>
              <a:prstGeom prst="rect">
                <a:avLst/>
              </a:prstGeom>
              <a:blipFill>
                <a:blip r:embed="rId4"/>
                <a:stretch>
                  <a:fillRect l="-543" b="-104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0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0" grpId="0" animBg="1"/>
      <p:bldP spid="33" grpId="0" animBg="1"/>
      <p:bldP spid="2" grpId="0" uiExpand="1" build="p" animBg="1"/>
      <p:bldP spid="2" grpId="1" uiExpand="1" build="p" animBg="1"/>
      <p:bldP spid="7" grpId="0" uiExpand="1" build="p" animBg="1"/>
      <p:bldP spid="7" grpId="1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57C5C-07F5-4A87-BD8D-511EC83B37FC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4213" y="843756"/>
            <a:ext cx="7775575" cy="381622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endParaRPr lang="en-US" altLang="zh-CN" sz="2000" b="1" dirty="0"/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）将天气简化为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</a:rPr>
              <a:t>晴</a:t>
            </a:r>
            <a:r>
              <a:rPr lang="zh-CN" altLang="en-US" sz="2000" b="1" dirty="0">
                <a:solidFill>
                  <a:srgbClr val="00B050"/>
                </a:solidFill>
              </a:rPr>
              <a:t>雨</a:t>
            </a:r>
            <a:r>
              <a:rPr lang="zh-CN" altLang="en-US" sz="2000" b="1" dirty="0">
                <a:solidFill>
                  <a:srgbClr val="3333FF"/>
                </a:solidFill>
              </a:rPr>
              <a:t>雪</a:t>
            </a:r>
            <a:r>
              <a:rPr lang="zh-CN" altLang="en-US" sz="2000" b="1" dirty="0"/>
              <a:t>三种，其它天气由它们组合得到</a:t>
            </a:r>
            <a:r>
              <a:rPr lang="en-US" altLang="zh-CN" sz="2000" b="1" dirty="0"/>
              <a:t>.</a:t>
            </a:r>
          </a:p>
          <a:p>
            <a:pPr marL="0" indent="0">
              <a:lnSpc>
                <a:spcPct val="110000"/>
              </a:lnSpc>
              <a:spcAft>
                <a:spcPts val="300"/>
              </a:spcAft>
              <a:buNone/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）根据该地历史的天气信息，得到当天与第二天天气的关系</a:t>
            </a:r>
            <a:r>
              <a:rPr lang="en-US" altLang="zh-CN" sz="2000" b="1" dirty="0"/>
              <a:t>:</a:t>
            </a:r>
            <a:endParaRPr lang="zh-CN" altLang="en-US" sz="2000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F607A20-BF5A-49D6-80D9-9B801DC8E27A}"/>
              </a:ext>
            </a:extLst>
          </p:cNvPr>
          <p:cNvGrpSpPr/>
          <p:nvPr/>
        </p:nvGrpSpPr>
        <p:grpSpPr>
          <a:xfrm>
            <a:off x="3781601" y="2139702"/>
            <a:ext cx="1620000" cy="369332"/>
            <a:chOff x="3781601" y="2139702"/>
            <a:chExt cx="1620000" cy="369332"/>
          </a:xfrm>
        </p:grpSpPr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83E4F006-3DB7-46BC-B7FD-3D6932530DBF}"/>
                </a:ext>
              </a:extLst>
            </p:cNvPr>
            <p:cNvCxnSpPr/>
            <p:nvPr/>
          </p:nvCxnSpPr>
          <p:spPr>
            <a:xfrm>
              <a:off x="3781601" y="2501625"/>
              <a:ext cx="162000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50856357-6ADB-4C2E-9846-7A0AD5D936C9}"/>
                </a:ext>
              </a:extLst>
            </p:cNvPr>
            <p:cNvSpPr txBox="1"/>
            <p:nvPr/>
          </p:nvSpPr>
          <p:spPr>
            <a:xfrm>
              <a:off x="4213601" y="2139702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0.15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EC72E57-003A-4B7C-A47E-C3C024E9D530}"/>
              </a:ext>
            </a:extLst>
          </p:cNvPr>
          <p:cNvGrpSpPr/>
          <p:nvPr/>
        </p:nvGrpSpPr>
        <p:grpSpPr>
          <a:xfrm>
            <a:off x="2161297" y="2154958"/>
            <a:ext cx="1242304" cy="454667"/>
            <a:chOff x="2161297" y="2154958"/>
            <a:chExt cx="1242304" cy="454667"/>
          </a:xfrm>
        </p:grpSpPr>
        <p:cxnSp>
          <p:nvCxnSpPr>
            <p:cNvPr id="85" name="连接符: 肘形 84">
              <a:extLst>
                <a:ext uri="{FF2B5EF4-FFF2-40B4-BE49-F238E27FC236}">
                  <a16:creationId xmlns:a16="http://schemas.microsoft.com/office/drawing/2014/main" id="{74DD4095-69D9-4553-87EB-15A84432BAAC}"/>
                </a:ext>
              </a:extLst>
            </p:cNvPr>
            <p:cNvCxnSpPr>
              <a:cxnSpLocks/>
              <a:stCxn id="78" idx="0"/>
              <a:endCxn id="78" idx="1"/>
            </p:cNvCxnSpPr>
            <p:nvPr/>
          </p:nvCxnSpPr>
          <p:spPr>
            <a:xfrm rot="16200000" flipH="1" flipV="1">
              <a:off x="3079601" y="2285625"/>
              <a:ext cx="270000" cy="378000"/>
            </a:xfrm>
            <a:prstGeom prst="bentConnector4">
              <a:avLst>
                <a:gd name="adj1" fmla="val -84667"/>
                <a:gd name="adj2" fmla="val 160476"/>
              </a:avLst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432D40C-7A28-4D73-8EFF-12B3782E2F5B}"/>
                </a:ext>
              </a:extLst>
            </p:cNvPr>
            <p:cNvSpPr txBox="1"/>
            <p:nvPr/>
          </p:nvSpPr>
          <p:spPr>
            <a:xfrm>
              <a:off x="2161297" y="2154958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0.75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D384CA-13BA-449A-BE3A-F0BEC9E05C9A}"/>
              </a:ext>
            </a:extLst>
          </p:cNvPr>
          <p:cNvGrpSpPr/>
          <p:nvPr/>
        </p:nvGrpSpPr>
        <p:grpSpPr>
          <a:xfrm>
            <a:off x="3529449" y="2861625"/>
            <a:ext cx="1041054" cy="864000"/>
            <a:chOff x="3529449" y="2861625"/>
            <a:chExt cx="1041054" cy="864000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EF098237-74AB-4111-A78E-AB2CBE42E99C}"/>
                </a:ext>
              </a:extLst>
            </p:cNvPr>
            <p:cNvCxnSpPr>
              <a:cxnSpLocks/>
            </p:cNvCxnSpPr>
            <p:nvPr/>
          </p:nvCxnSpPr>
          <p:spPr>
            <a:xfrm>
              <a:off x="3529449" y="2861625"/>
              <a:ext cx="720000" cy="86400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433910C-D44D-4EB5-AFA8-E8B1494761A1}"/>
                </a:ext>
              </a:extLst>
            </p:cNvPr>
            <p:cNvSpPr txBox="1"/>
            <p:nvPr/>
          </p:nvSpPr>
          <p:spPr>
            <a:xfrm>
              <a:off x="3814503" y="3094023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E96673A-5C99-4618-A4AD-5ED63840E508}"/>
              </a:ext>
            </a:extLst>
          </p:cNvPr>
          <p:cNvGrpSpPr/>
          <p:nvPr/>
        </p:nvGrpSpPr>
        <p:grpSpPr>
          <a:xfrm>
            <a:off x="3025601" y="2339625"/>
            <a:ext cx="3119180" cy="1855756"/>
            <a:chOff x="3025601" y="2339625"/>
            <a:chExt cx="3119180" cy="1855756"/>
          </a:xfrm>
        </p:grpSpPr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D8767005-0DF0-41B1-BD7A-DCF91798C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5601" y="2339625"/>
              <a:ext cx="756000" cy="540000"/>
            </a:xfrm>
            <a:prstGeom prst="rect">
              <a:avLst/>
            </a:prstGeom>
          </p:spPr>
        </p:pic>
        <p:graphicFrame>
          <p:nvGraphicFramePr>
            <p:cNvPr id="97" name="对象 96">
              <a:extLst>
                <a:ext uri="{FF2B5EF4-FFF2-40B4-BE49-F238E27FC236}">
                  <a16:creationId xmlns:a16="http://schemas.microsoft.com/office/drawing/2014/main" id="{ECF6D734-4D2D-4A2B-B4C5-102F1E1C4EB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62306161"/>
                </p:ext>
              </p:extLst>
            </p:nvPr>
          </p:nvGraphicFramePr>
          <p:xfrm>
            <a:off x="4215395" y="3655381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52" name="Image" r:id="rId5" imgW="1015560" imgH="711000" progId="Photoshop.Image.13">
                    <p:embed/>
                  </p:oleObj>
                </mc:Choice>
                <mc:Fallback>
                  <p:oleObj name="Image" r:id="rId5" imgW="1015560" imgH="711000" progId="Photoshop.Image.13">
                    <p:embed/>
                    <p:pic>
                      <p:nvPicPr>
                        <p:cNvPr id="97" name="对象 96">
                          <a:extLst>
                            <a:ext uri="{FF2B5EF4-FFF2-40B4-BE49-F238E27FC236}">
                              <a16:creationId xmlns:a16="http://schemas.microsoft.com/office/drawing/2014/main" id="{ECF6D734-4D2D-4A2B-B4C5-102F1E1C4EB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15395" y="3655381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对象 97">
              <a:extLst>
                <a:ext uri="{FF2B5EF4-FFF2-40B4-BE49-F238E27FC236}">
                  <a16:creationId xmlns:a16="http://schemas.microsoft.com/office/drawing/2014/main" id="{8130AFAB-3674-4D22-8785-8F6932D36CB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222795"/>
                </p:ext>
              </p:extLst>
            </p:nvPr>
          </p:nvGraphicFramePr>
          <p:xfrm>
            <a:off x="5388781" y="2356761"/>
            <a:ext cx="756000" cy="540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953" name="Image" r:id="rId7" imgW="1002960" imgH="711000" progId="Photoshop.Image.13">
                    <p:embed/>
                  </p:oleObj>
                </mc:Choice>
                <mc:Fallback>
                  <p:oleObj name="Image" r:id="rId7" imgW="1002960" imgH="711000" progId="Photoshop.Image.13">
                    <p:embed/>
                    <p:pic>
                      <p:nvPicPr>
                        <p:cNvPr id="98" name="对象 97">
                          <a:extLst>
                            <a:ext uri="{FF2B5EF4-FFF2-40B4-BE49-F238E27FC236}">
                              <a16:creationId xmlns:a16="http://schemas.microsoft.com/office/drawing/2014/main" id="{8130AFAB-3674-4D22-8785-8F6932D36CB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88781" y="2356761"/>
                          <a:ext cx="756000" cy="540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FAC830E0-7566-41C9-9081-B12D62B06486}"/>
              </a:ext>
            </a:extLst>
          </p:cNvPr>
          <p:cNvGrpSpPr/>
          <p:nvPr/>
        </p:nvGrpSpPr>
        <p:grpSpPr>
          <a:xfrm>
            <a:off x="3781601" y="2150917"/>
            <a:ext cx="3196512" cy="1900436"/>
            <a:chOff x="3781601" y="2150917"/>
            <a:chExt cx="3196512" cy="1900436"/>
          </a:xfrm>
        </p:grpSpPr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1DF890E4-259F-435E-9A2A-E485327E7E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1601" y="2717625"/>
              <a:ext cx="1620000" cy="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312F0F8C-9770-4B60-9633-0119033124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9601" y="2863353"/>
              <a:ext cx="972000" cy="1188000"/>
            </a:xfrm>
            <a:prstGeom prst="straightConnector1">
              <a:avLst/>
            </a:prstGeom>
            <a:ln w="19050">
              <a:solidFill>
                <a:srgbClr val="3333FF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连接符: 肘形 85">
              <a:extLst>
                <a:ext uri="{FF2B5EF4-FFF2-40B4-BE49-F238E27FC236}">
                  <a16:creationId xmlns:a16="http://schemas.microsoft.com/office/drawing/2014/main" id="{61BFE997-50E1-4D4F-A049-1A210433E3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79601" y="2339625"/>
              <a:ext cx="378000" cy="270000"/>
            </a:xfrm>
            <a:prstGeom prst="bentConnector4">
              <a:avLst>
                <a:gd name="adj1" fmla="val -60476"/>
                <a:gd name="adj2" fmla="val 184667"/>
              </a:avLst>
            </a:prstGeom>
            <a:ln w="1905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AD1036F-0162-4628-A141-9461584F0F2D}"/>
                </a:ext>
              </a:extLst>
            </p:cNvPr>
            <p:cNvSpPr txBox="1"/>
            <p:nvPr/>
          </p:nvSpPr>
          <p:spPr>
            <a:xfrm>
              <a:off x="4207679" y="2700142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3AFA5EB-9926-4F95-9D3C-C76A2E9CE68C}"/>
                </a:ext>
              </a:extLst>
            </p:cNvPr>
            <p:cNvSpPr txBox="1"/>
            <p:nvPr/>
          </p:nvSpPr>
          <p:spPr>
            <a:xfrm>
              <a:off x="5384264" y="3293625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517B42BF-761B-4ED6-B016-EFBC54ED9A11}"/>
                </a:ext>
              </a:extLst>
            </p:cNvPr>
            <p:cNvSpPr txBox="1"/>
            <p:nvPr/>
          </p:nvSpPr>
          <p:spPr>
            <a:xfrm>
              <a:off x="6222113" y="2150917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latin typeface="+mn-ea"/>
                </a:rPr>
                <a:t>0.8</a:t>
              </a:r>
              <a:endParaRPr lang="zh-CN" altLang="en-US" sz="1800" b="1" dirty="0">
                <a:solidFill>
                  <a:srgbClr val="00B050"/>
                </a:solidFill>
                <a:latin typeface="+mn-ea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C09EBBB-6EA4-40C4-912C-936E6B43200C}"/>
              </a:ext>
            </a:extLst>
          </p:cNvPr>
          <p:cNvGrpSpPr/>
          <p:nvPr/>
        </p:nvGrpSpPr>
        <p:grpSpPr>
          <a:xfrm>
            <a:off x="2962449" y="2870614"/>
            <a:ext cx="2711214" cy="1924699"/>
            <a:chOff x="2962449" y="2870614"/>
            <a:chExt cx="2711214" cy="1924699"/>
          </a:xfrm>
        </p:grpSpPr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BAC7081-040B-4F17-A9E0-E87C863B7235}"/>
                </a:ext>
              </a:extLst>
            </p:cNvPr>
            <p:cNvCxnSpPr>
              <a:cxnSpLocks/>
            </p:cNvCxnSpPr>
            <p:nvPr/>
          </p:nvCxnSpPr>
          <p:spPr>
            <a:xfrm>
              <a:off x="3241417" y="2879625"/>
              <a:ext cx="972184" cy="1188000"/>
            </a:xfrm>
            <a:prstGeom prst="straightConnector1">
              <a:avLst/>
            </a:prstGeom>
            <a:ln w="19050">
              <a:solidFill>
                <a:schemeClr val="accent2">
                  <a:lumMod val="75000"/>
                </a:schemeClr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35B86D87-12CA-4749-85DC-19BB3E170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663" y="2870614"/>
              <a:ext cx="720000" cy="864000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E603ED7-8434-4D1E-A294-A9151FE7B676}"/>
                </a:ext>
              </a:extLst>
            </p:cNvPr>
            <p:cNvSpPr txBox="1"/>
            <p:nvPr/>
          </p:nvSpPr>
          <p:spPr>
            <a:xfrm>
              <a:off x="4237663" y="4425981"/>
              <a:ext cx="696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0.85</a:t>
              </a:r>
              <a:endParaRPr lang="zh-CN" altLang="en-US" sz="18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6BA059A-3511-405E-A2EA-9E81279C7A9C}"/>
                </a:ext>
              </a:extLst>
            </p:cNvPr>
            <p:cNvSpPr txBox="1"/>
            <p:nvPr/>
          </p:nvSpPr>
          <p:spPr>
            <a:xfrm>
              <a:off x="2962449" y="3258553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0.05</a:t>
              </a:r>
              <a:endParaRPr lang="zh-CN" altLang="en-US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8431483B-3B86-4C66-920F-F62CF3051A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1719" y="4185332"/>
              <a:ext cx="432000" cy="288000"/>
            </a:xfrm>
            <a:prstGeom prst="bentConnector3">
              <a:avLst>
                <a:gd name="adj1" fmla="val 100008"/>
              </a:avLst>
            </a:prstGeom>
            <a:ln w="19050">
              <a:solidFill>
                <a:srgbClr val="3333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1C346FB0-C317-4F6F-AE40-27CFBDD54520}"/>
                </a:ext>
              </a:extLst>
            </p:cNvPr>
            <p:cNvCxnSpPr/>
            <p:nvPr/>
          </p:nvCxnSpPr>
          <p:spPr>
            <a:xfrm>
              <a:off x="4373988" y="4191480"/>
              <a:ext cx="0" cy="28800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9D1BDBE-0A77-4231-AB24-49B0B94C0E5E}"/>
                </a:ext>
              </a:extLst>
            </p:cNvPr>
            <p:cNvSpPr txBox="1"/>
            <p:nvPr/>
          </p:nvSpPr>
          <p:spPr>
            <a:xfrm>
              <a:off x="4693679" y="3069474"/>
              <a:ext cx="75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0.1</a:t>
              </a:r>
              <a:endParaRPr lang="zh-CN" altLang="en-US" sz="1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EF7B53D9-2C53-428B-AEC8-97EA5A24B12C}"/>
              </a:ext>
            </a:extLst>
          </p:cNvPr>
          <p:cNvSpPr txBox="1"/>
          <p:nvPr/>
        </p:nvSpPr>
        <p:spPr>
          <a:xfrm>
            <a:off x="1187624" y="771550"/>
            <a:ext cx="698477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微软雅黑"/>
              </a:rPr>
              <a:t>特征值与特征向量</a:t>
            </a:r>
            <a:r>
              <a:rPr lang="zh-CN" altLang="en-US" sz="2400" b="1" dirty="0">
                <a:solidFill>
                  <a:srgbClr val="3333FF"/>
                </a:solidFill>
                <a:latin typeface="微软雅黑"/>
              </a:rPr>
              <a:t>进行天气预报</a:t>
            </a:r>
          </a:p>
        </p:txBody>
      </p:sp>
    </p:spTree>
    <p:extLst>
      <p:ext uri="{BB962C8B-B14F-4D97-AF65-F5344CB8AC3E}">
        <p14:creationId xmlns:p14="http://schemas.microsoft.com/office/powerpoint/2010/main" val="78892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天后天气为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晴天、雨天、雪天</a:t>
                </a:r>
                <a:r>
                  <a:rPr lang="zh-CN" altLang="en-US" sz="2000" b="1" dirty="0"/>
                  <a:t>概率分别为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3333FF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3333FF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000" b="1" dirty="0">
                    <a:latin typeface="Cambria Math" panose="02040503050406030204" pitchFamily="18" charset="0"/>
                  </a:rPr>
                  <a:t>那么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𝟎𝟓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𝟖𝟓</m:t>
                              </m:r>
                              <m:sSub>
                                <m:sSub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000" b="1" dirty="0"/>
                  <a:t>这样我们将天气预报转化为一个数学问题</a:t>
                </a:r>
                <a:r>
                  <a:rPr lang="en-US" altLang="zh-CN" sz="2000" b="1" dirty="0"/>
                  <a:t>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E26B404-997C-4EC6-846B-61E413CD878B}"/>
                  </a:ext>
                </a:extLst>
              </p:cNvPr>
              <p:cNvSpPr/>
              <p:nvPr/>
            </p:nvSpPr>
            <p:spPr>
              <a:xfrm>
                <a:off x="684213" y="1851670"/>
                <a:ext cx="7775574" cy="1440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E26B404-997C-4EC6-846B-61E413CD8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13" y="1851670"/>
                <a:ext cx="7775574" cy="14401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C035D3C2-CD21-4D76-AD14-298701F34B46}"/>
              </a:ext>
            </a:extLst>
          </p:cNvPr>
          <p:cNvGrpSpPr/>
          <p:nvPr/>
        </p:nvGrpSpPr>
        <p:grpSpPr>
          <a:xfrm>
            <a:off x="2161297" y="2139702"/>
            <a:ext cx="4816816" cy="2655611"/>
            <a:chOff x="2161297" y="2139702"/>
            <a:chExt cx="4816816" cy="265561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AC50F11-39E5-46CF-A222-7C807B1482B6}"/>
                </a:ext>
              </a:extLst>
            </p:cNvPr>
            <p:cNvGrpSpPr/>
            <p:nvPr/>
          </p:nvGrpSpPr>
          <p:grpSpPr>
            <a:xfrm>
              <a:off x="3781601" y="2139702"/>
              <a:ext cx="1620000" cy="369332"/>
              <a:chOff x="3781601" y="2139702"/>
              <a:chExt cx="1620000" cy="369332"/>
            </a:xfrm>
          </p:grpSpPr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2BEC125-FD7E-479B-92A0-14888E9029BE}"/>
                  </a:ext>
                </a:extLst>
              </p:cNvPr>
              <p:cNvCxnSpPr/>
              <p:nvPr/>
            </p:nvCxnSpPr>
            <p:spPr>
              <a:xfrm>
                <a:off x="3781601" y="2501625"/>
                <a:ext cx="1620000" cy="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F8AB574-386D-4FBE-9E51-C3BC97338EAC}"/>
                  </a:ext>
                </a:extLst>
              </p:cNvPr>
              <p:cNvSpPr txBox="1"/>
              <p:nvPr/>
            </p:nvSpPr>
            <p:spPr>
              <a:xfrm>
                <a:off x="4213601" y="2139702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0.15</a:t>
                </a:r>
                <a:endParaRPr lang="zh-CN" alt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1CFD40A-A14F-4960-AA3C-0CE5FAE0B0B5}"/>
                </a:ext>
              </a:extLst>
            </p:cNvPr>
            <p:cNvGrpSpPr/>
            <p:nvPr/>
          </p:nvGrpSpPr>
          <p:grpSpPr>
            <a:xfrm>
              <a:off x="2161297" y="2154958"/>
              <a:ext cx="1242304" cy="454667"/>
              <a:chOff x="2161297" y="2154958"/>
              <a:chExt cx="1242304" cy="454667"/>
            </a:xfrm>
          </p:grpSpPr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D81B49F9-BB51-49B3-8560-F31F9B197021}"/>
                  </a:ext>
                </a:extLst>
              </p:cNvPr>
              <p:cNvCxnSpPr>
                <a:cxnSpLocks/>
                <a:stCxn id="17" idx="0"/>
                <a:endCxn id="17" idx="1"/>
              </p:cNvCxnSpPr>
              <p:nvPr/>
            </p:nvCxnSpPr>
            <p:spPr>
              <a:xfrm rot="16200000" flipH="1" flipV="1">
                <a:off x="3079601" y="2285625"/>
                <a:ext cx="270000" cy="378000"/>
              </a:xfrm>
              <a:prstGeom prst="bentConnector4">
                <a:avLst>
                  <a:gd name="adj1" fmla="val -84667"/>
                  <a:gd name="adj2" fmla="val 160476"/>
                </a:avLst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A2002A-E7CB-45BA-A39B-5BD307008E3F}"/>
                  </a:ext>
                </a:extLst>
              </p:cNvPr>
              <p:cNvSpPr txBox="1"/>
              <p:nvPr/>
            </p:nvSpPr>
            <p:spPr>
              <a:xfrm>
                <a:off x="2161297" y="2154958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0.75</a:t>
                </a:r>
                <a:endParaRPr lang="zh-CN" altLang="en-US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D76C04C2-97A2-4A31-A30A-5D6E6F144A9B}"/>
                </a:ext>
              </a:extLst>
            </p:cNvPr>
            <p:cNvGrpSpPr/>
            <p:nvPr/>
          </p:nvGrpSpPr>
          <p:grpSpPr>
            <a:xfrm>
              <a:off x="3529449" y="2861625"/>
              <a:ext cx="1041054" cy="864000"/>
              <a:chOff x="3529449" y="2861625"/>
              <a:chExt cx="1041054" cy="864000"/>
            </a:xfrm>
          </p:grpSpPr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8A08A74-E032-4A72-977D-3837191B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9449" y="2861625"/>
                <a:ext cx="720000" cy="864000"/>
              </a:xfrm>
              <a:prstGeom prst="straightConnector1">
                <a:avLst/>
              </a:prstGeom>
              <a:ln w="19050">
                <a:solidFill>
                  <a:srgbClr val="3333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AF67550-983A-4601-B9C4-B383E98A8571}"/>
                  </a:ext>
                </a:extLst>
              </p:cNvPr>
              <p:cNvSpPr txBox="1"/>
              <p:nvPr/>
            </p:nvSpPr>
            <p:spPr>
              <a:xfrm>
                <a:off x="3814503" y="3094023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0.1</a:t>
                </a:r>
                <a:endParaRPr lang="zh-CN" altLang="en-US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15924335-D2F4-4A9F-8DC8-AFA29FE9A555}"/>
                </a:ext>
              </a:extLst>
            </p:cNvPr>
            <p:cNvGrpSpPr/>
            <p:nvPr/>
          </p:nvGrpSpPr>
          <p:grpSpPr>
            <a:xfrm>
              <a:off x="3025601" y="2339625"/>
              <a:ext cx="3119180" cy="1855756"/>
              <a:chOff x="3025601" y="2339625"/>
              <a:chExt cx="3119180" cy="1855756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818799D5-70B4-4CE7-AE98-D14C36FBC2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25601" y="2339625"/>
                <a:ext cx="756000" cy="540000"/>
              </a:xfrm>
              <a:prstGeom prst="rect">
                <a:avLst/>
              </a:prstGeom>
            </p:spPr>
          </p:pic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15A9FEA4-EFF4-4231-AA87-9D8847F8EAD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3602888"/>
                  </p:ext>
                </p:extLst>
              </p:nvPr>
            </p:nvGraphicFramePr>
            <p:xfrm>
              <a:off x="4215395" y="3655381"/>
              <a:ext cx="756000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48" name="Image" r:id="rId6" imgW="1015560" imgH="711000" progId="Photoshop.Image.13">
                      <p:embed/>
                    </p:oleObj>
                  </mc:Choice>
                  <mc:Fallback>
                    <p:oleObj name="Image" r:id="rId6" imgW="1015560" imgH="711000" progId="Photoshop.Image.13">
                      <p:embed/>
                      <p:pic>
                        <p:nvPicPr>
                          <p:cNvPr id="97" name="对象 96">
                            <a:extLst>
                              <a:ext uri="{FF2B5EF4-FFF2-40B4-BE49-F238E27FC236}">
                                <a16:creationId xmlns:a16="http://schemas.microsoft.com/office/drawing/2014/main" id="{ECF6D734-4D2D-4A2B-B4C5-102F1E1C4EB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215395" y="3655381"/>
                            <a:ext cx="756000" cy="54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1562125B-CF54-41A5-81FF-B277C0FA97A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7870098"/>
                  </p:ext>
                </p:extLst>
              </p:nvPr>
            </p:nvGraphicFramePr>
            <p:xfrm>
              <a:off x="5388781" y="2356761"/>
              <a:ext cx="756000" cy="540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49" name="Image" r:id="rId8" imgW="1002960" imgH="711000" progId="Photoshop.Image.13">
                      <p:embed/>
                    </p:oleObj>
                  </mc:Choice>
                  <mc:Fallback>
                    <p:oleObj name="Image" r:id="rId8" imgW="1002960" imgH="711000" progId="Photoshop.Image.13">
                      <p:embed/>
                      <p:pic>
                        <p:nvPicPr>
                          <p:cNvPr id="98" name="对象 97">
                            <a:extLst>
                              <a:ext uri="{FF2B5EF4-FFF2-40B4-BE49-F238E27FC236}">
                                <a16:creationId xmlns:a16="http://schemas.microsoft.com/office/drawing/2014/main" id="{8130AFAB-3674-4D22-8785-8F6932D36CB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388781" y="2356761"/>
                            <a:ext cx="756000" cy="5400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8D3DFFC-E207-44B1-9487-8E501A30623F}"/>
                </a:ext>
              </a:extLst>
            </p:cNvPr>
            <p:cNvGrpSpPr/>
            <p:nvPr/>
          </p:nvGrpSpPr>
          <p:grpSpPr>
            <a:xfrm>
              <a:off x="3781601" y="2150917"/>
              <a:ext cx="3196512" cy="1900436"/>
              <a:chOff x="3781601" y="2150917"/>
              <a:chExt cx="3196512" cy="1900436"/>
            </a:xfrm>
          </p:grpSpPr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D2194E78-524F-4B3B-B6C9-9037E24809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81601" y="2717625"/>
                <a:ext cx="1620000" cy="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D9BD9D11-45A0-4E3E-90A2-EC04EE3D4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69601" y="2863353"/>
                <a:ext cx="972000" cy="1188000"/>
              </a:xfrm>
              <a:prstGeom prst="straightConnector1">
                <a:avLst/>
              </a:prstGeom>
              <a:ln w="19050">
                <a:solidFill>
                  <a:srgbClr val="3333FF"/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1C18EB3E-AD5C-4213-BF15-DAFBE866D3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79601" y="2339625"/>
                <a:ext cx="378000" cy="270000"/>
              </a:xfrm>
              <a:prstGeom prst="bentConnector4">
                <a:avLst>
                  <a:gd name="adj1" fmla="val -60476"/>
                  <a:gd name="adj2" fmla="val 184667"/>
                </a:avLst>
              </a:prstGeom>
              <a:ln w="1905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F09133A-7B85-4CDD-8EC2-6904C84293AC}"/>
                  </a:ext>
                </a:extLst>
              </p:cNvPr>
              <p:cNvSpPr txBox="1"/>
              <p:nvPr/>
            </p:nvSpPr>
            <p:spPr>
              <a:xfrm>
                <a:off x="4207679" y="2700142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0.1</a:t>
                </a:r>
                <a:endParaRPr lang="zh-CN" altLang="en-US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D9DCA0F-9E44-4D68-A9FF-DEE433B55325}"/>
                  </a:ext>
                </a:extLst>
              </p:cNvPr>
              <p:cNvSpPr txBox="1"/>
              <p:nvPr/>
            </p:nvSpPr>
            <p:spPr>
              <a:xfrm>
                <a:off x="5384264" y="3293625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0.1</a:t>
                </a:r>
                <a:endParaRPr lang="zh-CN" altLang="en-US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600339F-015F-48DA-86EB-7FD5EF3BDC88}"/>
                  </a:ext>
                </a:extLst>
              </p:cNvPr>
              <p:cNvSpPr txBox="1"/>
              <p:nvPr/>
            </p:nvSpPr>
            <p:spPr>
              <a:xfrm>
                <a:off x="6222113" y="2150917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00B050"/>
                    </a:solidFill>
                    <a:latin typeface="+mn-ea"/>
                  </a:rPr>
                  <a:t>0.8</a:t>
                </a:r>
                <a:endParaRPr lang="zh-CN" altLang="en-US" sz="1800" b="1" dirty="0">
                  <a:solidFill>
                    <a:srgbClr val="00B050"/>
                  </a:solidFill>
                  <a:latin typeface="+mn-ea"/>
                </a:endParaRP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4499D28-9E1A-48C7-9977-FD12467685A3}"/>
                </a:ext>
              </a:extLst>
            </p:cNvPr>
            <p:cNvGrpSpPr/>
            <p:nvPr/>
          </p:nvGrpSpPr>
          <p:grpSpPr>
            <a:xfrm>
              <a:off x="2962449" y="2870614"/>
              <a:ext cx="2711214" cy="1924699"/>
              <a:chOff x="2962449" y="2870614"/>
              <a:chExt cx="2711214" cy="1924699"/>
            </a:xfrm>
          </p:grpSpPr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8A8AF3BA-3529-4A71-AEA3-36B312E6B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417" y="2879625"/>
                <a:ext cx="972184" cy="1188000"/>
              </a:xfrm>
              <a:prstGeom prst="straightConnector1">
                <a:avLst/>
              </a:prstGeom>
              <a:ln w="19050">
                <a:solidFill>
                  <a:schemeClr val="accent2">
                    <a:lumMod val="75000"/>
                  </a:schemeClr>
                </a:solidFill>
                <a:headEnd type="triangl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967CAB8-B76B-430E-9BFD-3E5954E1A4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3663" y="2870614"/>
                <a:ext cx="720000" cy="864000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BC9D78D-BD01-4F9F-8DCC-9C9952EDDB85}"/>
                  </a:ext>
                </a:extLst>
              </p:cNvPr>
              <p:cNvSpPr txBox="1"/>
              <p:nvPr/>
            </p:nvSpPr>
            <p:spPr>
              <a:xfrm>
                <a:off x="4237663" y="4425981"/>
                <a:ext cx="69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0.85</a:t>
                </a:r>
                <a:endParaRPr lang="zh-CN" altLang="en-US" sz="1800" b="1" dirty="0">
                  <a:solidFill>
                    <a:srgbClr val="33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FC030B4-5A78-423A-AF14-A3EC5B9E122A}"/>
                  </a:ext>
                </a:extLst>
              </p:cNvPr>
              <p:cNvSpPr txBox="1"/>
              <p:nvPr/>
            </p:nvSpPr>
            <p:spPr>
              <a:xfrm>
                <a:off x="2962449" y="3258553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0.05</a:t>
                </a:r>
                <a:endParaRPr lang="zh-CN" altLang="en-US" sz="1800" b="1" dirty="0"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6D264F85-C22A-4728-9527-C202428CE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1719" y="4185332"/>
                <a:ext cx="432000" cy="288000"/>
              </a:xfrm>
              <a:prstGeom prst="bentConnector3">
                <a:avLst>
                  <a:gd name="adj1" fmla="val 100008"/>
                </a:avLst>
              </a:prstGeom>
              <a:ln w="19050">
                <a:solidFill>
                  <a:srgbClr val="3333FF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0642795-4077-4028-ABC7-702C01293441}"/>
                  </a:ext>
                </a:extLst>
              </p:cNvPr>
              <p:cNvCxnSpPr/>
              <p:nvPr/>
            </p:nvCxnSpPr>
            <p:spPr>
              <a:xfrm>
                <a:off x="4373988" y="4191480"/>
                <a:ext cx="0" cy="288000"/>
              </a:xfrm>
              <a:prstGeom prst="line">
                <a:avLst/>
              </a:prstGeom>
              <a:ln w="19050">
                <a:solidFill>
                  <a:srgbClr val="3333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BA8C8E7-C8E1-42F3-BB07-7205C9E89C2E}"/>
                  </a:ext>
                </a:extLst>
              </p:cNvPr>
              <p:cNvSpPr txBox="1"/>
              <p:nvPr/>
            </p:nvSpPr>
            <p:spPr>
              <a:xfrm>
                <a:off x="4693679" y="3069474"/>
                <a:ext cx="75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8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</a:rPr>
                  <a:t>0.1</a:t>
                </a:r>
                <a:endParaRPr lang="zh-CN" altLang="en-US" sz="1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64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7AB334-0118-4F36-9540-A43DC300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95486"/>
            <a:ext cx="8139178" cy="486000"/>
          </a:xfrm>
          <a:prstGeom prst="rect">
            <a:avLst/>
          </a:prstGeom>
        </p:spPr>
        <p:txBody>
          <a:bodyPr/>
          <a:lstStyle/>
          <a:p>
            <a:pPr lvl="0" defTabSz="685520">
              <a:spcBef>
                <a:spcPts val="0"/>
              </a:spcBef>
              <a:defRPr/>
            </a:pPr>
            <a:r>
              <a:rPr lang="zh-CN" altLang="en-US" dirty="0">
                <a:latin typeface="微软雅黑"/>
              </a:rPr>
              <a:t>四</a:t>
            </a:r>
            <a:r>
              <a:rPr lang="zh-CN" altLang="en-US" spc="0" dirty="0">
                <a:latin typeface="微软雅黑"/>
              </a:rPr>
              <a:t>、特征值与特征向量的应用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sz="2000" b="1" dirty="0"/>
                  <a:t>    某地某季节天气仅受前一天天气状态影响：设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000" b="1" dirty="0"/>
                  <a:t>天后为</a:t>
                </a:r>
                <a:r>
                  <a:rPr lang="zh-CN" alt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晴天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00B050"/>
                    </a:solidFill>
                  </a:rPr>
                  <a:t>雨天</a:t>
                </a:r>
                <a:r>
                  <a:rPr lang="zh-CN" altLang="en-US" sz="2000" b="1" dirty="0"/>
                  <a:t>、</a:t>
                </a:r>
                <a:r>
                  <a:rPr lang="zh-CN" altLang="en-US" sz="2000" b="1" dirty="0">
                    <a:solidFill>
                      <a:srgbClr val="3333FF"/>
                    </a:solidFill>
                  </a:rPr>
                  <a:t>雪天</a:t>
                </a:r>
                <a:r>
                  <a:rPr lang="zh-CN" altLang="en-US" sz="2000" b="1" dirty="0"/>
                  <a:t>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:endParaRPr lang="en-US" altLang="zh-CN" sz="2000" b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sz="2000" b="1" dirty="0"/>
                  <a:t>如果今天天气为晴天，请问未来七天的各种天气概率分别是多少</a:t>
                </a:r>
                <a:r>
                  <a:rPr lang="en-US" altLang="zh-CN" sz="2000" b="1" dirty="0"/>
                  <a:t>?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zh-CN" altLang="en-US" sz="2000" b="1" dirty="0"/>
                  <a:t>    设</a:t>
                </a:r>
                <a:r>
                  <a:rPr lang="en-US" altLang="zh-CN" sz="2000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000" b="1" dirty="0"/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3333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𝐓</m:t>
                        </m:r>
                      </m:sup>
                    </m:sSup>
                  </m:oMath>
                </a14:m>
                <a:r>
                  <a:rPr lang="en-US" altLang="zh-CN" sz="2000" b="1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000" b="1" dirty="0">
                    <a:latin typeface="Cambria Math" panose="020405030504060302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. </a:t>
                </a:r>
                <a:r>
                  <a:rPr lang="zh-CN" altLang="en-US" sz="2000" b="1" dirty="0"/>
                  <a:t>因此</a:t>
                </a:r>
                <a:endParaRPr lang="en-US" altLang="zh-CN" sz="20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=⋯=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E1757C5C-07F5-4A87-BD8D-511EC83B3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294967295"/>
              </p:nvPr>
            </p:nvSpPr>
            <p:spPr>
              <a:xfrm>
                <a:off x="684213" y="843756"/>
                <a:ext cx="7775575" cy="3816226"/>
              </a:xfrm>
              <a:prstGeom prst="rect">
                <a:avLst/>
              </a:prstGeom>
              <a:blipFill>
                <a:blip r:embed="rId3"/>
                <a:stretch>
                  <a:fillRect l="-784" r="-1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12">
            <a:extLst>
              <a:ext uri="{FF2B5EF4-FFF2-40B4-BE49-F238E27FC236}">
                <a16:creationId xmlns:a16="http://schemas.microsoft.com/office/drawing/2014/main" id="{FC4C2476-E23D-4417-A135-3CFA9A384F04}"/>
              </a:ext>
            </a:extLst>
          </p:cNvPr>
          <p:cNvSpPr/>
          <p:nvPr/>
        </p:nvSpPr>
        <p:spPr>
          <a:xfrm>
            <a:off x="395536" y="843558"/>
            <a:ext cx="612180" cy="439239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例 </a:t>
            </a:r>
            <a:r>
              <a:rPr lang="en-US" altLang="zh-CN" sz="1800" b="1" kern="0" dirty="0">
                <a:solidFill>
                  <a:prstClr val="white"/>
                </a:solidFill>
                <a:latin typeface="微软雅黑"/>
              </a:rPr>
              <a:t>2</a:t>
            </a:r>
          </a:p>
        </p:txBody>
      </p:sp>
      <p:sp>
        <p:nvSpPr>
          <p:cNvPr id="11" name="圆角矩形 12">
            <a:extLst>
              <a:ext uri="{FF2B5EF4-FFF2-40B4-BE49-F238E27FC236}">
                <a16:creationId xmlns:a16="http://schemas.microsoft.com/office/drawing/2014/main" id="{89E6A821-44D0-4D69-89E2-DDE371A1BE95}"/>
              </a:ext>
            </a:extLst>
          </p:cNvPr>
          <p:cNvSpPr/>
          <p:nvPr/>
        </p:nvSpPr>
        <p:spPr>
          <a:xfrm>
            <a:off x="427230" y="3591185"/>
            <a:ext cx="513963" cy="420725"/>
          </a:xfrm>
          <a:prstGeom prst="roundRect">
            <a:avLst>
              <a:gd name="adj" fmla="val 30000"/>
            </a:avLst>
          </a:prstGeom>
          <a:solidFill>
            <a:srgbClr val="C00000"/>
          </a:solidFill>
          <a:ln w="19050" cap="flat" cmpd="sng" algn="ctr">
            <a:solidFill>
              <a:schemeClr val="bg1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36000" tIns="36000" rIns="36000" bIns="36000" rtlCol="0" anchor="ctr">
            <a:spAutoFit/>
          </a:bodyPr>
          <a:lstStyle/>
          <a:p>
            <a:pPr marL="0" lvl="1" algn="ctr" defTabSz="914400">
              <a:defRPr/>
            </a:pPr>
            <a:r>
              <a:rPr lang="zh-CN" altLang="en-US" sz="1800" b="1" kern="0" dirty="0">
                <a:solidFill>
                  <a:prstClr val="white"/>
                </a:solidFill>
                <a:latin typeface="微软雅黑"/>
              </a:rPr>
              <a:t> 解 </a:t>
            </a:r>
            <a:endParaRPr lang="en-US" altLang="zh-CN" sz="1800" b="1" kern="0" dirty="0">
              <a:solidFill>
                <a:prstClr val="white"/>
              </a:solidFill>
              <a:latin typeface="微软雅黑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04F0C3-96A4-4226-B094-1B68773F53D5}"/>
              </a:ext>
            </a:extLst>
          </p:cNvPr>
          <p:cNvSpPr/>
          <p:nvPr/>
        </p:nvSpPr>
        <p:spPr>
          <a:xfrm>
            <a:off x="5364088" y="3591185"/>
            <a:ext cx="720080" cy="420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2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1" grpId="0" animBg="1"/>
      <p:bldP spid="2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13971</TotalTime>
  <Words>1179</Words>
  <Application>Microsoft Office PowerPoint</Application>
  <PresentationFormat>全屏显示(16:9)</PresentationFormat>
  <Paragraphs>170</Paragraphs>
  <Slides>14</Slides>
  <Notes>11</Notes>
  <HiddenSlides>0</HiddenSlides>
  <MMClips>1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DIN-BoldItalic</vt:lpstr>
      <vt:lpstr>微软雅黑</vt:lpstr>
      <vt:lpstr>Arial</vt:lpstr>
      <vt:lpstr>Calibri</vt:lpstr>
      <vt:lpstr>Cambria Math</vt:lpstr>
      <vt:lpstr>Office 主题​​</vt:lpstr>
      <vt:lpstr>Image</vt:lpstr>
      <vt:lpstr>PowerPoint 演示文稿</vt:lpstr>
      <vt:lpstr>一、问题引入</vt:lpstr>
      <vt:lpstr>二、特征值与特征向量的概念</vt:lpstr>
      <vt:lpstr>二、特征值与特征向量的概念</vt:lpstr>
      <vt:lpstr>三、特征值与特征向量的计算</vt:lpstr>
      <vt:lpstr>三、特征值与特征向量的计算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四、特征值与特征向量的应用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zsx</dc:creator>
  <cp:lastModifiedBy>张神星</cp:lastModifiedBy>
  <cp:revision>459</cp:revision>
  <dcterms:created xsi:type="dcterms:W3CDTF">2016-01-14T08:47:33Z</dcterms:created>
  <dcterms:modified xsi:type="dcterms:W3CDTF">2023-11-27T14:17:07Z</dcterms:modified>
</cp:coreProperties>
</file>