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8"/>
  </p:notesMasterIdLst>
  <p:handoutMasterIdLst>
    <p:handoutMasterId r:id="rId49"/>
  </p:handoutMasterIdLst>
  <p:sldIdLst>
    <p:sldId id="305" r:id="rId2"/>
    <p:sldId id="372" r:id="rId3"/>
    <p:sldId id="400" r:id="rId4"/>
    <p:sldId id="403" r:id="rId5"/>
    <p:sldId id="404" r:id="rId6"/>
    <p:sldId id="431" r:id="rId7"/>
    <p:sldId id="406" r:id="rId8"/>
    <p:sldId id="407" r:id="rId9"/>
    <p:sldId id="408" r:id="rId10"/>
    <p:sldId id="432" r:id="rId11"/>
    <p:sldId id="410" r:id="rId12"/>
    <p:sldId id="409" r:id="rId13"/>
    <p:sldId id="411" r:id="rId14"/>
    <p:sldId id="433" r:id="rId15"/>
    <p:sldId id="413" r:id="rId16"/>
    <p:sldId id="414" r:id="rId17"/>
    <p:sldId id="412" r:id="rId18"/>
    <p:sldId id="415" r:id="rId19"/>
    <p:sldId id="434" r:id="rId20"/>
    <p:sldId id="435" r:id="rId21"/>
    <p:sldId id="436" r:id="rId22"/>
    <p:sldId id="437" r:id="rId23"/>
    <p:sldId id="438" r:id="rId24"/>
    <p:sldId id="439" r:id="rId25"/>
    <p:sldId id="416" r:id="rId26"/>
    <p:sldId id="418" r:id="rId27"/>
    <p:sldId id="417" r:id="rId28"/>
    <p:sldId id="419" r:id="rId29"/>
    <p:sldId id="420" r:id="rId30"/>
    <p:sldId id="421" r:id="rId31"/>
    <p:sldId id="430" r:id="rId32"/>
    <p:sldId id="422" r:id="rId33"/>
    <p:sldId id="423" r:id="rId34"/>
    <p:sldId id="440" r:id="rId35"/>
    <p:sldId id="441" r:id="rId36"/>
    <p:sldId id="424" r:id="rId37"/>
    <p:sldId id="442" r:id="rId38"/>
    <p:sldId id="425" r:id="rId39"/>
    <p:sldId id="426" r:id="rId40"/>
    <p:sldId id="443" r:id="rId41"/>
    <p:sldId id="444" r:id="rId42"/>
    <p:sldId id="427" r:id="rId43"/>
    <p:sldId id="445" r:id="rId44"/>
    <p:sldId id="447" r:id="rId45"/>
    <p:sldId id="448" r:id="rId46"/>
    <p:sldId id="449" r:id="rId4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9900"/>
    <a:srgbClr val="0000FF"/>
    <a:srgbClr val="00105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91" autoAdjust="0"/>
    <p:restoredTop sz="95322" autoAdjust="0"/>
  </p:normalViewPr>
  <p:slideViewPr>
    <p:cSldViewPr>
      <p:cViewPr varScale="1">
        <p:scale>
          <a:sx n="90" d="100"/>
          <a:sy n="90" d="100"/>
        </p:scale>
        <p:origin x="23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3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34481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2401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6598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531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pc="0" dirty="0" smtClean="0">
                <a:ln w="0"/>
                <a:effectLst/>
              </a:rPr>
              <a:t>复习</a:t>
            </a:r>
            <a:endParaRPr lang="zh-CN" altLang="en-US" spc="0" dirty="0">
              <a:ln w="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176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连续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连续的定义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间断点的类型</a:t>
                </a:r>
                <a:endParaRPr lang="en-US" altLang="zh-CN" dirty="0" smtClean="0"/>
              </a:p>
              <a:p>
                <a:r>
                  <a:rPr lang="zh-CN" altLang="en-US" dirty="0"/>
                  <a:t>分段函数的</a:t>
                </a:r>
                <a:r>
                  <a:rPr lang="zh-CN" altLang="en-US" dirty="0" smtClean="0"/>
                  <a:t>连续性</a:t>
                </a:r>
                <a:endParaRPr lang="en-US" altLang="zh-CN" dirty="0"/>
              </a:p>
              <a:p>
                <a:r>
                  <a:rPr lang="zh-CN" altLang="en-US" dirty="0"/>
                  <a:t>有界闭区间上连续函数的性质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有界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有最值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介值定理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零点</a:t>
                </a:r>
                <a:r>
                  <a:rPr lang="zh-CN" altLang="en-US" dirty="0" smtClean="0"/>
                  <a:t>定理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567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函数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上的第一类间断点是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(   )</a:t>
                </a:r>
              </a:p>
              <a:p>
                <a:pPr marL="571500" lvl="2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A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dirty="0" smtClean="0">
                    <a:latin typeface="+mn-ea"/>
                    <a:ea typeface="+mn-ea"/>
                  </a:rPr>
                  <a:t>0      </a:t>
                </a: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B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:r>
                  <a:rPr lang="en-US" altLang="zh-CN" dirty="0" smtClean="0">
                    <a:latin typeface="+mn-ea"/>
                    <a:ea typeface="+mn-ea"/>
                  </a:rPr>
                  <a:t>1      </a:t>
                </a:r>
                <a:r>
                  <a:rPr lang="zh-CN" altLang="en-US" dirty="0" smtClean="0">
                    <a:latin typeface="+mn-ea"/>
                    <a:ea typeface="+mn-ea"/>
                  </a:rPr>
                  <a:t>（</a:t>
                </a:r>
                <a:r>
                  <a:rPr lang="en-US" altLang="zh-CN" dirty="0" smtClean="0">
                    <a:latin typeface="+mn-ea"/>
                    <a:ea typeface="+mn-ea"/>
                  </a:rPr>
                  <a:t>C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    （</a:t>
                </a:r>
                <a:r>
                  <a:rPr lang="en-US" altLang="zh-CN" dirty="0" smtClean="0">
                    <a:latin typeface="+mn-ea"/>
                    <a:ea typeface="+mn-ea"/>
                  </a:rPr>
                  <a:t>D</a:t>
                </a:r>
                <a:r>
                  <a:rPr lang="zh-CN" altLang="en-US" dirty="0" smtClean="0">
                    <a:latin typeface="+mn-ea"/>
                    <a:ea typeface="+mn-ea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容易看出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</a:t>
                </a:r>
                <a:r>
                  <a:rPr lang="zh-CN" altLang="en-US" dirty="0" smtClean="0">
                    <a:latin typeface="+mn-ea"/>
                  </a:rPr>
                  <a:t>的间断点为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0,1,±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→±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是第二类间断点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</a:t>
                </a:r>
                <a:r>
                  <a:rPr lang="zh-CN" altLang="en-US" dirty="0">
                    <a:latin typeface="+mn-ea"/>
                  </a:rPr>
                  <a:t>第一类</a:t>
                </a:r>
                <a:r>
                  <a:rPr lang="zh-CN" altLang="en-US" dirty="0" smtClean="0">
                    <a:latin typeface="+mn-ea"/>
                  </a:rPr>
                  <a:t>跳跃间断点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选</a:t>
                </a:r>
                <a:r>
                  <a:rPr lang="en-US" altLang="zh-CN" dirty="0" smtClean="0">
                    <a:latin typeface="+mn-ea"/>
                  </a:rPr>
                  <a:t>(A).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083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取何值时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,&amp;&amp;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处连续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 </a:t>
                </a:r>
                <a:r>
                  <a:rPr lang="zh-CN" altLang="en-US" dirty="0">
                    <a:latin typeface="+mn-ea"/>
                  </a:rPr>
                  <a:t>当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412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上连续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存在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令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则它在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上连续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且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即可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从而由零点定理知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544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导数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导数的定义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</a:t>
                </a:r>
                <a:r>
                  <a:rPr lang="zh-CN" altLang="en-US" dirty="0" smtClean="0"/>
                  <a:t>导和连续的关系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可导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连续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可导和单侧导数的关系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endParaRPr lang="en-US" altLang="zh-CN" dirty="0" smtClean="0"/>
              </a:p>
              <a:p>
                <a:r>
                  <a:rPr lang="zh-CN" altLang="en-US" dirty="0"/>
                  <a:t>高</a:t>
                </a:r>
                <a:r>
                  <a:rPr lang="zh-CN" altLang="en-US" dirty="0" smtClean="0"/>
                  <a:t>阶可导和可导的关系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阶可导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阶连续可</a:t>
                </a:r>
                <a:r>
                  <a:rPr lang="zh-CN" altLang="en-US" dirty="0" smtClean="0"/>
                  <a:t>导</a:t>
                </a:r>
                <a:endParaRPr lang="en-US" altLang="zh-CN" dirty="0" smtClean="0"/>
              </a:p>
              <a:p>
                <a:r>
                  <a:rPr lang="zh-CN" altLang="en-US" dirty="0"/>
                  <a:t>求导法则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43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记忆技巧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三角函数的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导函数的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且符号变成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负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117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 lnSpcReduction="200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隐函数求导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直接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求导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注意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的函数即可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zh-CN" altLang="en-US" dirty="0">
                    <a:latin typeface="+mn-ea"/>
                  </a:rPr>
                  <a:t>参数</a:t>
                </a:r>
                <a:r>
                  <a:rPr lang="zh-CN" altLang="en-US" dirty="0" smtClean="0">
                    <a:latin typeface="+mn-ea"/>
                  </a:rPr>
                  <a:t>方程</a:t>
                </a:r>
                <a:r>
                  <a:rPr lang="en-US" altLang="zh-CN" dirty="0" smtClean="0">
                    <a:latin typeface="+mn-ea"/>
                  </a:rPr>
                  <a:t>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微分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高阶莱布尼兹公式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808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以上所有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均可换成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2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pPr marL="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01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极限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极限</a:t>
                </a:r>
                <a:r>
                  <a:rPr lang="zh-CN" altLang="en-US" dirty="0" smtClean="0"/>
                  <a:t>的定义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语言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极限与单侧极限的关系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函数极限和数列极限的关系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变量替换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可以替换为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根式处理</a:t>
                </a:r>
                <a:r>
                  <a:rPr lang="en-US" altLang="zh-CN" dirty="0">
                    <a:latin typeface="+mn-ea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083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也可以由上述等式再次求导</a:t>
                </a:r>
                <a:r>
                  <a:rPr lang="zh-CN" altLang="en-US" dirty="0"/>
                  <a:t>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1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这种方法等价</a:t>
                </a:r>
                <a:r>
                  <a:rPr lang="zh-CN" altLang="en-US" dirty="0"/>
                  <a:t>于对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利用复合函数求导法则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例如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/ⅆ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/ⅆ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9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180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8000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phant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+10⋅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4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中值定理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罗尔中值定理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拉格朗日中值定理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柯西中值定理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855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89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14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泰勒中值定理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内具有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阶导数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有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时我们也认为上式成立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522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0" dirty="0"/>
                  <a:t>简单来说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泰勒公式为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泰勒多项式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余项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b="0" dirty="0"/>
                  <a:t>其中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m:t>泰勒多项式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余项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m:rPr>
                              <m:nor/>
                            </m:rPr>
                            <a:rPr lang="zh-CN" altLang="en-US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余项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phant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拉格朗日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余项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d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皮亚诺</m:t>
                          </m:r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余项</m:t>
                          </m:r>
                        </m:lim>
                      </m:limLow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481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,0⋅∞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无穷小因子可以等价替换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极限非零的因子直接代入极限值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+mn-ea"/>
                  </a:rPr>
                  <a:t> 型可以用洛必达法则</a:t>
                </a:r>
                <a:endParaRPr lang="en-US" altLang="zh-CN" dirty="0"/>
              </a:p>
              <a:p>
                <a:r>
                  <a:rPr lang="zh-CN" altLang="en-US" dirty="0"/>
                  <a:t>洛必达法则使用条件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存在或为</a:t>
                </a:r>
                <a:r>
                  <a:rPr lang="zh-CN" altLang="en-US" dirty="0" smtClean="0"/>
                  <a:t>无穷大</a:t>
                </a:r>
                <a:endParaRPr lang="en-US" altLang="zh-CN" dirty="0">
                  <a:latin typeface="+mn-ea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型可以用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一般的幂指型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zh-CN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通分成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,0⋅∞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</a:t>
                </a:r>
                <a:endParaRPr lang="en-US" altLang="zh-CN" dirty="0" smtClean="0">
                  <a:latin typeface="+mn-ea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1831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−…+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−⋯+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30400" indent="-230400"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57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函数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特征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导数</a:t>
                </a:r>
                <a:r>
                  <a:rPr lang="zh-CN" altLang="en-US" dirty="0"/>
                  <a:t>和单调性关系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单增区间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单增区间且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可导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内部</a:t>
                </a:r>
                <a:endParaRPr lang="en-US" altLang="zh-CN" dirty="0"/>
              </a:p>
              <a:p>
                <a:r>
                  <a:rPr lang="zh-CN" altLang="en-US" dirty="0"/>
                  <a:t>极值点是驻点或不可导点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端点不是极值点</a:t>
                </a:r>
                <a:endParaRPr lang="en-US" altLang="zh-CN" dirty="0"/>
              </a:p>
              <a:p>
                <a:r>
                  <a:rPr lang="zh-CN" altLang="en-US" dirty="0"/>
                  <a:t>极大值可以比极小值小</a:t>
                </a:r>
                <a:endParaRPr lang="en-US" altLang="zh-CN" dirty="0"/>
              </a:p>
              <a:p>
                <a:r>
                  <a:rPr lang="zh-CN" altLang="en-US" dirty="0"/>
                  <a:t>最值点不一定是极值点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端点</a:t>
                </a:r>
                <a:r>
                  <a:rPr lang="en-US" altLang="zh-CN" dirty="0"/>
                  <a:t>)</a:t>
                </a:r>
              </a:p>
              <a:p>
                <a:r>
                  <a:rPr lang="zh-CN" altLang="en-US" dirty="0" smtClean="0"/>
                  <a:t>拐点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满足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或不存在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水平和斜渐近线至多</a:t>
                </a:r>
                <a:r>
                  <a:rPr lang="zh-CN" altLang="en-US" dirty="0"/>
                  <a:t>两</a:t>
                </a:r>
                <a:r>
                  <a:rPr lang="zh-CN" altLang="en-US" dirty="0" smtClean="0"/>
                  <a:t>条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11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单调区间的方法和步骤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en-US" altLang="zh-CN" dirty="0"/>
                  <a:t>(1)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并确定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的间断点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不存在的点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/>
                  <a:t>这些点将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定义域划分为若干区间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在每个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开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区间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内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则为单调</a:t>
                </a:r>
                <a:r>
                  <a:rPr lang="zh-CN" altLang="en-US" dirty="0"/>
                  <a:t>递增</a:t>
                </a:r>
                <a:r>
                  <a:rPr lang="zh-CN" altLang="en-US" dirty="0" smtClean="0"/>
                  <a:t>区间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则为单调</a:t>
                </a:r>
                <a:r>
                  <a:rPr lang="zh-CN" altLang="en-US" dirty="0"/>
                  <a:t>递减区间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在单调</a:t>
                </a:r>
                <a:r>
                  <a:rPr lang="zh-CN" altLang="en-US" dirty="0"/>
                  <a:t>区间的</a:t>
                </a:r>
                <a:r>
                  <a:rPr lang="zh-CN" altLang="en-US" dirty="0" smtClean="0"/>
                  <a:t>端点处连续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将其包含在该单调区间中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合并相邻的单调性相同的包含公共端点的区间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877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求函数极值的方法和步骤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 smtClean="0"/>
                  <a:t>确定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不存在的点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不包括间断点和端点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两侧左正右负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为极大值点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两侧</a:t>
                </a:r>
                <a:r>
                  <a:rPr lang="zh-CN" altLang="en-US" dirty="0" smtClean="0"/>
                  <a:t>左负右正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为极小值点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461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内连续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其导函数的图像如右图所示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+mn-ea"/>
                  </a:rPr>
                  <a:t>有</a:t>
                </a:r>
                <a:r>
                  <a:rPr lang="en-US" altLang="zh-CN" b="0" dirty="0">
                    <a:latin typeface="+mn-ea"/>
                  </a:rPr>
                  <a:t>(    ).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(A) </a:t>
                </a:r>
                <a:r>
                  <a:rPr lang="zh-CN" altLang="en-US" dirty="0">
                    <a:latin typeface="+mn-ea"/>
                  </a:rPr>
                  <a:t>一个极小值点和两个极大值点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(B) </a:t>
                </a:r>
                <a:r>
                  <a:rPr lang="zh-CN" altLang="en-US" dirty="0">
                    <a:latin typeface="+mn-ea"/>
                  </a:rPr>
                  <a:t>两个极小值点和一个极大值点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(C) </a:t>
                </a:r>
                <a:r>
                  <a:rPr lang="zh-CN" altLang="en-US" dirty="0">
                    <a:latin typeface="+mn-ea"/>
                  </a:rPr>
                  <a:t>两个极小值点和两个极大值点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(D) </a:t>
                </a:r>
                <a:r>
                  <a:rPr lang="zh-CN" altLang="en-US" dirty="0">
                    <a:latin typeface="+mn-ea"/>
                  </a:rPr>
                  <a:t>三个极小值点和一个极大值点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从图像上可以看出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有三个驻点和一个不可导点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每个驻点的左右两侧附近的导数符号相反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分别对应两个极小值点和一个极大值点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左右两侧附近的导数左正右负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因此是极大值点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C.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411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7320136" y="3150973"/>
            <a:ext cx="360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603556" y="3134526"/>
                <a:ext cx="323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556" y="3134526"/>
                <a:ext cx="323981" cy="461665"/>
              </a:xfrm>
              <a:prstGeom prst="rect">
                <a:avLst/>
              </a:prstGeom>
              <a:blipFill>
                <a:blip r:embed="rId3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9070561" y="1484784"/>
            <a:ext cx="0" cy="2736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544272" y="1441449"/>
                <a:ext cx="826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1441449"/>
                <a:ext cx="826631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19780" y="3160349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780" y="3160349"/>
                <a:ext cx="6480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任意多边形 14"/>
          <p:cNvSpPr/>
          <p:nvPr/>
        </p:nvSpPr>
        <p:spPr>
          <a:xfrm flipH="1">
            <a:off x="7898707" y="2165971"/>
            <a:ext cx="551676" cy="1363710"/>
          </a:xfrm>
          <a:custGeom>
            <a:avLst/>
            <a:gdLst>
              <a:gd name="connsiteX0" fmla="*/ 0 w 1236133"/>
              <a:gd name="connsiteY0" fmla="*/ 1363134 h 1363710"/>
              <a:gd name="connsiteX1" fmla="*/ 427567 w 1236133"/>
              <a:gd name="connsiteY1" fmla="*/ 1333500 h 1363710"/>
              <a:gd name="connsiteX2" fmla="*/ 838200 w 1236133"/>
              <a:gd name="connsiteY2" fmla="*/ 1168400 h 1363710"/>
              <a:gd name="connsiteX3" fmla="*/ 1130300 w 1236133"/>
              <a:gd name="connsiteY3" fmla="*/ 656167 h 1363710"/>
              <a:gd name="connsiteX4" fmla="*/ 1236133 w 1236133"/>
              <a:gd name="connsiteY4" fmla="*/ 0 h 13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33" h="1363710">
                <a:moveTo>
                  <a:pt x="0" y="1363134"/>
                </a:moveTo>
                <a:cubicBezTo>
                  <a:pt x="143933" y="1364545"/>
                  <a:pt x="287867" y="1365956"/>
                  <a:pt x="427567" y="1333500"/>
                </a:cubicBezTo>
                <a:cubicBezTo>
                  <a:pt x="567267" y="1301044"/>
                  <a:pt x="721078" y="1281289"/>
                  <a:pt x="838200" y="1168400"/>
                </a:cubicBezTo>
                <a:cubicBezTo>
                  <a:pt x="955322" y="1055511"/>
                  <a:pt x="1063978" y="850900"/>
                  <a:pt x="1130300" y="656167"/>
                </a:cubicBezTo>
                <a:cubicBezTo>
                  <a:pt x="1196622" y="461434"/>
                  <a:pt x="1216377" y="230717"/>
                  <a:pt x="123613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任意多边形 13"/>
          <p:cNvSpPr/>
          <p:nvPr/>
        </p:nvSpPr>
        <p:spPr>
          <a:xfrm>
            <a:off x="8427151" y="2165971"/>
            <a:ext cx="551676" cy="1363710"/>
          </a:xfrm>
          <a:custGeom>
            <a:avLst/>
            <a:gdLst>
              <a:gd name="connsiteX0" fmla="*/ 0 w 1236133"/>
              <a:gd name="connsiteY0" fmla="*/ 1363134 h 1363710"/>
              <a:gd name="connsiteX1" fmla="*/ 427567 w 1236133"/>
              <a:gd name="connsiteY1" fmla="*/ 1333500 h 1363710"/>
              <a:gd name="connsiteX2" fmla="*/ 838200 w 1236133"/>
              <a:gd name="connsiteY2" fmla="*/ 1168400 h 1363710"/>
              <a:gd name="connsiteX3" fmla="*/ 1130300 w 1236133"/>
              <a:gd name="connsiteY3" fmla="*/ 656167 h 1363710"/>
              <a:gd name="connsiteX4" fmla="*/ 1236133 w 1236133"/>
              <a:gd name="connsiteY4" fmla="*/ 0 h 136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33" h="1363710">
                <a:moveTo>
                  <a:pt x="0" y="1363134"/>
                </a:moveTo>
                <a:cubicBezTo>
                  <a:pt x="143933" y="1364545"/>
                  <a:pt x="287867" y="1365956"/>
                  <a:pt x="427567" y="1333500"/>
                </a:cubicBezTo>
                <a:cubicBezTo>
                  <a:pt x="567267" y="1301044"/>
                  <a:pt x="721078" y="1281289"/>
                  <a:pt x="838200" y="1168400"/>
                </a:cubicBezTo>
                <a:cubicBezTo>
                  <a:pt x="955322" y="1055511"/>
                  <a:pt x="1063978" y="850900"/>
                  <a:pt x="1130300" y="656167"/>
                </a:cubicBezTo>
                <a:cubicBezTo>
                  <a:pt x="1196622" y="461434"/>
                  <a:pt x="1216377" y="230717"/>
                  <a:pt x="123613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任意多边形 16"/>
          <p:cNvSpPr/>
          <p:nvPr/>
        </p:nvSpPr>
        <p:spPr>
          <a:xfrm>
            <a:off x="9138732" y="2214993"/>
            <a:ext cx="1400175" cy="1890712"/>
          </a:xfrm>
          <a:custGeom>
            <a:avLst/>
            <a:gdLst>
              <a:gd name="connsiteX0" fmla="*/ 0 w 1400175"/>
              <a:gd name="connsiteY0" fmla="*/ 1890712 h 1890712"/>
              <a:gd name="connsiteX1" fmla="*/ 138112 w 1400175"/>
              <a:gd name="connsiteY1" fmla="*/ 1023937 h 1890712"/>
              <a:gd name="connsiteX2" fmla="*/ 542925 w 1400175"/>
              <a:gd name="connsiteY2" fmla="*/ 447675 h 1890712"/>
              <a:gd name="connsiteX3" fmla="*/ 1400175 w 1400175"/>
              <a:gd name="connsiteY3" fmla="*/ 0 h 189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175" h="1890712">
                <a:moveTo>
                  <a:pt x="0" y="1890712"/>
                </a:moveTo>
                <a:cubicBezTo>
                  <a:pt x="23812" y="1577577"/>
                  <a:pt x="47625" y="1264443"/>
                  <a:pt x="138112" y="1023937"/>
                </a:cubicBezTo>
                <a:cubicBezTo>
                  <a:pt x="228599" y="783431"/>
                  <a:pt x="332581" y="618331"/>
                  <a:pt x="542925" y="447675"/>
                </a:cubicBezTo>
                <a:cubicBezTo>
                  <a:pt x="753269" y="277019"/>
                  <a:pt x="1076722" y="138509"/>
                  <a:pt x="140017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0799184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1" grpId="0"/>
      <p:bldP spid="12" grpId="0"/>
      <p:bldP spid="15" grpId="0" animBg="1"/>
      <p:bldP spid="14" grpId="0" animBg="1"/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在点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附近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左正右负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的极大值点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附近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左负右正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的极小值点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极小值为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837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有限闭区间上连续函数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的最大最小值的方法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并求</a:t>
                </a:r>
                <a:r>
                  <a:rPr lang="zh-CN" altLang="en-US" dirty="0"/>
                  <a:t>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计算函数值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这些函数值中的最大最小值就是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上的最大最小值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91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上的最大值和最小值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=−5,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=4,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最小值为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523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/>
                  <a:t> 上</a:t>
                </a:r>
                <a:r>
                  <a:rPr lang="zh-CN" altLang="en-US" dirty="0"/>
                  <a:t>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或凸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: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任意一段弦都落在曲线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或下方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上每点的切线都在曲线的下方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或上方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&gt;(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364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求函数的凹凸区间和拐点的方法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确定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的定义域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并确定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的间断点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不存在的点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(3)</a:t>
                </a:r>
                <a:r>
                  <a:rPr lang="zh-CN" altLang="en-US" dirty="0"/>
                  <a:t> 这些</a:t>
                </a:r>
                <a:r>
                  <a:rPr lang="zh-CN" altLang="en-US" dirty="0" smtClean="0"/>
                  <a:t>点将</a:t>
                </a:r>
                <a:r>
                  <a:rPr lang="zh-CN" altLang="en-US" dirty="0"/>
                  <a:t>定义域划分为</a:t>
                </a:r>
                <a:r>
                  <a:rPr lang="zh-CN" altLang="en-US" dirty="0" smtClean="0"/>
                  <a:t>若干区间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在每个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开</a:t>
                </a:r>
                <a:r>
                  <a:rPr lang="zh-CN" altLang="en-US" dirty="0" smtClean="0"/>
                  <a:t>区间内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单调递增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</a:t>
                </a:r>
                <a:r>
                  <a:rPr lang="zh-CN" altLang="en-US" dirty="0"/>
                  <a:t>凹</a:t>
                </a:r>
                <a:r>
                  <a:rPr lang="zh-CN" altLang="en-US" dirty="0" smtClean="0"/>
                  <a:t>区间</a:t>
                </a:r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 或者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则为</a:t>
                </a:r>
                <a:r>
                  <a:rPr lang="zh-CN" altLang="en-US" dirty="0"/>
                  <a:t>凸区间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(4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在凹凸区间</a:t>
                </a:r>
                <a:r>
                  <a:rPr lang="zh-CN" altLang="en-US" dirty="0"/>
                  <a:t>的端点处连续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将其包含在</a:t>
                </a:r>
                <a:r>
                  <a:rPr lang="zh-CN" altLang="en-US" dirty="0" smtClean="0"/>
                  <a:t>该</a:t>
                </a:r>
                <a:r>
                  <a:rPr lang="zh-CN" altLang="en-US" dirty="0"/>
                  <a:t>凹凸</a:t>
                </a:r>
                <a:r>
                  <a:rPr lang="zh-CN" altLang="en-US" dirty="0" smtClean="0"/>
                  <a:t>区间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合并相邻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凹凸</a:t>
                </a:r>
                <a:r>
                  <a:rPr lang="zh-CN" altLang="en-US" dirty="0" smtClean="0"/>
                  <a:t>性</a:t>
                </a:r>
                <a:r>
                  <a:rPr lang="zh-CN" altLang="en-US" dirty="0"/>
                  <a:t>相同的包含公共端点的区间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(5)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上两侧凹凸性不同的点就是拐点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293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数列极限</a:t>
                </a:r>
                <a:r>
                  <a:rPr lang="en-US" altLang="zh-CN" dirty="0">
                    <a:latin typeface="+mn-ea"/>
                  </a:rPr>
                  <a:t>: </a:t>
                </a:r>
                <a:r>
                  <a:rPr lang="zh-CN" altLang="en-US" dirty="0">
                    <a:latin typeface="+mn-ea"/>
                  </a:rPr>
                  <a:t>夹逼准则和单调有界收敛准则的</a:t>
                </a:r>
                <a:r>
                  <a:rPr lang="zh-CN" altLang="en-US" dirty="0" smtClean="0">
                    <a:latin typeface="+mn-ea"/>
                  </a:rPr>
                  <a:t>应用</a:t>
                </a:r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带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等特征的注意区分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等价无穷小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b="0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时有理函数的极限</a:t>
                </a:r>
                <a:r>
                  <a:rPr lang="en-US" altLang="zh-CN" dirty="0" smtClean="0">
                    <a:latin typeface="+mn-ea"/>
                  </a:rPr>
                  <a:t>: </a:t>
                </a:r>
                <a:r>
                  <a:rPr lang="zh-CN" altLang="en-US" dirty="0" smtClean="0">
                    <a:latin typeface="+mn-ea"/>
                  </a:rPr>
                  <a:t>例如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523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>
                    <a:latin typeface="+mn-ea"/>
                  </a:rPr>
                  <a:t> 的拐点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540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的零点有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不存在的点有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b="0" i="0" dirty="0" smtClean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符号不同</a:t>
                </a:r>
                <a:r>
                  <a:rPr lang="en-US" altLang="zh-CN" b="0" i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−1,−6</m:t>
                        </m:r>
                      </m:e>
                    </m:d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>
                    <a:latin typeface="Cambria Math" panose="02040503050406030204" pitchFamily="18" charset="0"/>
                  </a:rPr>
                  <a:t>是拐点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不是拐点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110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t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latin typeface="+mn-ea"/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上连续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其二阶导数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函数图像如下图所示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有几个拐点</a:t>
                </a:r>
                <a:r>
                  <a:rPr lang="en-US" altLang="zh-CN" dirty="0">
                    <a:latin typeface="+mn-ea"/>
                  </a:rPr>
                  <a:t>?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>
                    <a:latin typeface="+mn-ea"/>
                  </a:rPr>
                  <a:t> 从图像上可以看出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二阶导数为零和不存在的点一共有三个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其中两个左右两侧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符号不同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因此有两个拐点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>
            <a:off x="4512000" y="5292626"/>
            <a:ext cx="3168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248128" y="5157191"/>
                <a:ext cx="2924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5157191"/>
                <a:ext cx="292401" cy="461665"/>
              </a:xfrm>
              <a:prstGeom prst="rect">
                <a:avLst/>
              </a:prstGeom>
              <a:blipFill>
                <a:blip r:embed="rId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V="1">
            <a:off x="6171321" y="3573015"/>
            <a:ext cx="0" cy="2484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869857" y="3399382"/>
                <a:ext cx="2261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57" y="3399382"/>
                <a:ext cx="226143" cy="461665"/>
              </a:xfrm>
              <a:prstGeom prst="rect">
                <a:avLst/>
              </a:prstGeom>
              <a:blipFill>
                <a:blip r:embed="rId4"/>
                <a:stretch>
                  <a:fillRect l="-8108" r="-6486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807968" y="5229200"/>
                <a:ext cx="3249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5229200"/>
                <a:ext cx="324945" cy="461665"/>
              </a:xfrm>
              <a:prstGeom prst="rect">
                <a:avLst/>
              </a:prstGeom>
              <a:blipFill>
                <a:blip r:embed="rId5"/>
                <a:stretch>
                  <a:fillRect l="-5660" r="-24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多边形 1"/>
          <p:cNvSpPr/>
          <p:nvPr/>
        </p:nvSpPr>
        <p:spPr>
          <a:xfrm>
            <a:off x="4809067" y="3855677"/>
            <a:ext cx="1286933" cy="1428938"/>
          </a:xfrm>
          <a:custGeom>
            <a:avLst/>
            <a:gdLst>
              <a:gd name="connsiteX0" fmla="*/ 0 w 1286933"/>
              <a:gd name="connsiteY0" fmla="*/ 601133 h 1428938"/>
              <a:gd name="connsiteX1" fmla="*/ 182033 w 1286933"/>
              <a:gd name="connsiteY1" fmla="*/ 1172633 h 1428938"/>
              <a:gd name="connsiteX2" fmla="*/ 541867 w 1286933"/>
              <a:gd name="connsiteY2" fmla="*/ 1418166 h 1428938"/>
              <a:gd name="connsiteX3" fmla="*/ 863600 w 1286933"/>
              <a:gd name="connsiteY3" fmla="*/ 1320800 h 1428938"/>
              <a:gd name="connsiteX4" fmla="*/ 1198033 w 1286933"/>
              <a:gd name="connsiteY4" fmla="*/ 757766 h 1428938"/>
              <a:gd name="connsiteX5" fmla="*/ 1286933 w 1286933"/>
              <a:gd name="connsiteY5" fmla="*/ 0 h 142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6933" h="1428938">
                <a:moveTo>
                  <a:pt x="0" y="601133"/>
                </a:moveTo>
                <a:cubicBezTo>
                  <a:pt x="45861" y="818797"/>
                  <a:pt x="91722" y="1036461"/>
                  <a:pt x="182033" y="1172633"/>
                </a:cubicBezTo>
                <a:cubicBezTo>
                  <a:pt x="272344" y="1308805"/>
                  <a:pt x="428273" y="1393472"/>
                  <a:pt x="541867" y="1418166"/>
                </a:cubicBezTo>
                <a:cubicBezTo>
                  <a:pt x="655461" y="1442860"/>
                  <a:pt x="754239" y="1430867"/>
                  <a:pt x="863600" y="1320800"/>
                </a:cubicBezTo>
                <a:cubicBezTo>
                  <a:pt x="972961" y="1210733"/>
                  <a:pt x="1127478" y="977899"/>
                  <a:pt x="1198033" y="757766"/>
                </a:cubicBezTo>
                <a:cubicBezTo>
                  <a:pt x="1268588" y="537633"/>
                  <a:pt x="1277760" y="268816"/>
                  <a:pt x="128693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240677" y="4005064"/>
            <a:ext cx="1151467" cy="1714500"/>
          </a:xfrm>
          <a:custGeom>
            <a:avLst/>
            <a:gdLst>
              <a:gd name="connsiteX0" fmla="*/ 0 w 1151467"/>
              <a:gd name="connsiteY0" fmla="*/ 1714500 h 1714500"/>
              <a:gd name="connsiteX1" fmla="*/ 215900 w 1151467"/>
              <a:gd name="connsiteY1" fmla="*/ 918633 h 1714500"/>
              <a:gd name="connsiteX2" fmla="*/ 499533 w 1151467"/>
              <a:gd name="connsiteY2" fmla="*/ 287866 h 1714500"/>
              <a:gd name="connsiteX3" fmla="*/ 1151467 w 1151467"/>
              <a:gd name="connsiteY3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7" h="1714500">
                <a:moveTo>
                  <a:pt x="0" y="1714500"/>
                </a:moveTo>
                <a:cubicBezTo>
                  <a:pt x="66322" y="1435452"/>
                  <a:pt x="132645" y="1156405"/>
                  <a:pt x="215900" y="918633"/>
                </a:cubicBezTo>
                <a:cubicBezTo>
                  <a:pt x="299155" y="680861"/>
                  <a:pt x="343605" y="440971"/>
                  <a:pt x="499533" y="287866"/>
                </a:cubicBezTo>
                <a:cubicBezTo>
                  <a:pt x="655461" y="134761"/>
                  <a:pt x="903464" y="67380"/>
                  <a:pt x="1151467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25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/>
      <p:bldP spid="23" grpId="0"/>
      <p:bldP spid="2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求渐近线的方法和步骤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得到水平渐近线和斜渐近线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最多两条</a:t>
                </a:r>
                <a:r>
                  <a:rPr lang="en-US" altLang="zh-CN" dirty="0" smtClean="0"/>
                  <a:t>).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的间断点以及定义域的端点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 smtClean="0"/>
                  <a:t> 或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则得到垂直渐近线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这</a:t>
                </a:r>
                <a:r>
                  <a:rPr lang="zh-CN" altLang="en-US" dirty="0" smtClean="0"/>
                  <a:t>也意味着第一类间断点处不可能有渐近线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84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dirty="0" smtClean="0"/>
                  <a:t> 的渐近线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因为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zh-CN" altLang="en-US" dirty="0" smtClean="0"/>
                  <a:t> 处处连续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所以它没有垂直渐近线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/>
                  <a:t>由于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/>
                  <a:t>因此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 是它的斜渐近线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同理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此时有斜渐近线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306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有几条渐近线</a:t>
                </a:r>
                <a:r>
                  <a:rPr lang="en-US" altLang="zh-CN" dirty="0"/>
                  <a:t>?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是它的垂直渐近线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 smtClean="0"/>
                  <a:t>它有斜渐近线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r>
                  <a:rPr lang="zh-CN" altLang="en-US" dirty="0"/>
                  <a:t>它</a:t>
                </a:r>
                <a:r>
                  <a:rPr lang="zh-CN" altLang="en-US" dirty="0" smtClean="0"/>
                  <a:t>有水平渐近线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一共有三条渐近线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75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不等式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456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证明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上应用拉格朗日中值定理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func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16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2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lvl="4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613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 smtClean="0">
                    <a:latin typeface="+mn-ea"/>
                  </a:rPr>
                  <a:t> 注意到这个求和无法直接计算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我们将其进行放缩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使其变得可计算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估计时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我们需要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保留分子分母的最高次项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这样放缩可以保证上下界的极限相等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所以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⩾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⩽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latin typeface="+mn-ea"/>
                  </a:rPr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因此由夹逼准则可知原极限为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025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证明该数列极限存在并求其值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>
                    <a:latin typeface="+mn-ea"/>
                  </a:rPr>
                  <a:t> 这种递归数列的极限问题一般分为</a:t>
                </a:r>
                <a:r>
                  <a:rPr lang="zh-CN" altLang="en-US" dirty="0" smtClean="0">
                    <a:latin typeface="+mn-ea"/>
                  </a:rPr>
                  <a:t>两步</a:t>
                </a:r>
                <a:r>
                  <a:rPr lang="en-US" altLang="zh-CN" dirty="0" smtClean="0">
                    <a:latin typeface="+mn-ea"/>
                  </a:rPr>
                  <a:t>: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1. </a:t>
                </a:r>
                <a:r>
                  <a:rPr lang="zh-CN" altLang="en-US" dirty="0">
                    <a:latin typeface="+mn-ea"/>
                  </a:rPr>
                  <a:t>证明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是单调有界数列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如果不能直接证明的话一般需要使用数学归纳法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然后由单调有界收敛准则可知极限存在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2. </a:t>
                </a:r>
                <a:r>
                  <a:rPr lang="zh-CN" altLang="en-US" dirty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代入递推公式中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解方程求得极限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实际中</a:t>
                </a:r>
                <a:r>
                  <a:rPr lang="en-US" altLang="zh-CN" dirty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我们可以通过计算数列前几项来判断它是单增还是单减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并计算</a:t>
                </a:r>
                <a:r>
                  <a:rPr lang="en-US" altLang="zh-CN" dirty="0">
                    <a:latin typeface="+mn-ea"/>
                  </a:rPr>
                  <a:t>(2)</a:t>
                </a:r>
                <a:r>
                  <a:rPr lang="zh-CN" altLang="en-US" dirty="0">
                    <a:latin typeface="+mn-ea"/>
                  </a:rPr>
                  <a:t>中的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它必定是这个单增数列的上界或单减数列的下界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然后我们归纳证明</a:t>
                </a:r>
                <a:r>
                  <a:rPr lang="en-US" altLang="zh-CN" dirty="0">
                    <a:latin typeface="+mn-ea"/>
                  </a:rPr>
                  <a:t>(1</a:t>
                </a:r>
                <a:r>
                  <a:rPr lang="en-US" altLang="zh-CN" dirty="0" smtClean="0">
                    <a:latin typeface="+mn-ea"/>
                  </a:rPr>
                  <a:t>).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因此我们猜测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单增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因此我们猜测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884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我们归纳地证明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b="0" dirty="0" smtClean="0">
                    <a:latin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可知成立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(2) </a:t>
                </a:r>
                <a:r>
                  <a:rPr lang="zh-CN" altLang="en-US" dirty="0" smtClean="0">
                    <a:latin typeface="+mn-ea"/>
                  </a:rPr>
                  <a:t>假设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:endParaRPr lang="en-US" altLang="zh-CN" b="0" i="1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2+2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由数学归纳法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成立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单增有界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由</a:t>
                </a:r>
                <a:r>
                  <a:rPr lang="zh-CN" altLang="en-US" dirty="0">
                    <a:latin typeface="+mn-ea"/>
                  </a:rPr>
                  <a:t>单调有界收敛准则</a:t>
                </a:r>
                <a:r>
                  <a:rPr lang="zh-CN" altLang="en-US" dirty="0" smtClean="0">
                    <a:latin typeface="+mn-ea"/>
                  </a:rPr>
                  <a:t>可知极限存在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在</a:t>
                </a:r>
                <a:r>
                  <a:rPr lang="zh-CN" altLang="en-US" dirty="0">
                    <a:latin typeface="+mn-ea"/>
                  </a:rPr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55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2983</TotalTime>
  <Words>298</Words>
  <Application>Microsoft Office PowerPoint</Application>
  <PresentationFormat>宽屏</PresentationFormat>
  <Paragraphs>250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宋体</vt:lpstr>
      <vt:lpstr>宋体</vt:lpstr>
      <vt:lpstr>微软雅黑</vt:lpstr>
      <vt:lpstr>Arial</vt:lpstr>
      <vt:lpstr>Cambria Math</vt:lpstr>
      <vt:lpstr>Times New Roman</vt:lpstr>
      <vt:lpstr>HFUT</vt:lpstr>
      <vt:lpstr>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 函数的概念</dc:title>
  <dc:subject>高等数学</dc:subject>
  <dc:creator>张神星</dc:creator>
  <cp:lastModifiedBy>zsx</cp:lastModifiedBy>
  <cp:revision>203</cp:revision>
  <dcterms:created xsi:type="dcterms:W3CDTF">2000-05-19T08:23:03Z</dcterms:created>
  <dcterms:modified xsi:type="dcterms:W3CDTF">2022-06-03T09:44:19Z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