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1"/>
  </p:notesMasterIdLst>
  <p:handoutMasterIdLst>
    <p:handoutMasterId r:id="rId22"/>
  </p:handoutMasterIdLst>
  <p:sldIdLst>
    <p:sldId id="305" r:id="rId2"/>
    <p:sldId id="404" r:id="rId3"/>
    <p:sldId id="383" r:id="rId4"/>
    <p:sldId id="399" r:id="rId5"/>
    <p:sldId id="384" r:id="rId6"/>
    <p:sldId id="400" r:id="rId7"/>
    <p:sldId id="385" r:id="rId8"/>
    <p:sldId id="386" r:id="rId9"/>
    <p:sldId id="387" r:id="rId10"/>
    <p:sldId id="388" r:id="rId11"/>
    <p:sldId id="401" r:id="rId12"/>
    <p:sldId id="389" r:id="rId13"/>
    <p:sldId id="390" r:id="rId14"/>
    <p:sldId id="391" r:id="rId15"/>
    <p:sldId id="402" r:id="rId16"/>
    <p:sldId id="392" r:id="rId17"/>
    <p:sldId id="393" r:id="rId18"/>
    <p:sldId id="403" r:id="rId19"/>
    <p:sldId id="394" r:id="rId2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sx" initials="z" lastIdx="2" clrIdx="0">
    <p:extLst>
      <p:ext uri="{19B8F6BF-5375-455C-9EA6-DF929625EA0E}">
        <p15:presenceInfo xmlns:p15="http://schemas.microsoft.com/office/powerpoint/2012/main" userId="a2125bb485141f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1050"/>
    <a:srgbClr val="0000FF"/>
    <a:srgbClr val="009900"/>
    <a:srgbClr val="006600"/>
    <a:srgbClr val="0033CC"/>
    <a:srgbClr val="EAEAEA"/>
    <a:srgbClr val="969696"/>
    <a:srgbClr val="FF0000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0" autoAdjust="0"/>
    <p:restoredTop sz="94654" autoAdjust="0"/>
  </p:normalViewPr>
  <p:slideViewPr>
    <p:cSldViewPr>
      <p:cViewPr varScale="1">
        <p:scale>
          <a:sx n="85" d="100"/>
          <a:sy n="85" d="100"/>
        </p:scale>
        <p:origin x="578" y="34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8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一小节课</a:t>
            </a:r>
            <a:r>
              <a:rPr lang="en-US" altLang="zh-CN" dirty="0" smtClean="0"/>
              <a:t>5-6</a:t>
            </a:r>
            <a:r>
              <a:rPr lang="zh-CN" altLang="en-US" dirty="0" smtClean="0"/>
              <a:t>张，一共</a:t>
            </a:r>
            <a:r>
              <a:rPr lang="en-US" altLang="zh-CN" dirty="0" smtClean="0"/>
              <a:t>6</a:t>
            </a:r>
            <a:r>
              <a:rPr lang="zh-CN" altLang="en-US" dirty="0" smtClean="0"/>
              <a:t>次课讲完。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60FA-8FA6-4012-B809-1A1CCFF63C5E}" type="slidenum">
              <a:rPr lang="en-US" altLang="zh-CN" smtClean="0"/>
              <a:pPr/>
              <a:t>1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813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62222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721534"/>
            <a:ext cx="10800000" cy="504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22398"/>
            <a:ext cx="10800000" cy="4680000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2400">
                <a:latin typeface="+mn-ea"/>
                <a:ea typeface="+mn-ea"/>
              </a:defRPr>
            </a:lvl1pPr>
            <a:lvl2pPr>
              <a:spcAft>
                <a:spcPts val="600"/>
              </a:spcAft>
              <a:defRPr sz="2400">
                <a:latin typeface="+mn-ea"/>
                <a:ea typeface="+mn-ea"/>
              </a:defRPr>
            </a:lvl2pPr>
            <a:lvl3pPr>
              <a:spcAft>
                <a:spcPts val="600"/>
              </a:spcAft>
              <a:defRPr sz="2400">
                <a:latin typeface="+mn-ea"/>
                <a:ea typeface="+mn-ea"/>
              </a:defRPr>
            </a:lvl3pPr>
            <a:lvl4pPr>
              <a:spcAft>
                <a:spcPts val="600"/>
              </a:spcAft>
              <a:defRPr sz="2400">
                <a:latin typeface="+mn-ea"/>
                <a:ea typeface="+mn-ea"/>
              </a:defRPr>
            </a:lvl4pPr>
            <a:lvl5pPr>
              <a:spcAft>
                <a:spcPts val="600"/>
              </a:spcAft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034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None/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>
              <a:spcAft>
                <a:spcPts val="1200"/>
              </a:spcAft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15555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5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50.png"/><Relationship Id="rId7" Type="http://schemas.openxmlformats.org/officeDocument/2006/relationships/image" Target="../media/image1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0.png"/><Relationship Id="rId10" Type="http://schemas.openxmlformats.org/officeDocument/2006/relationships/image" Target="../media/image116.png"/><Relationship Id="rId4" Type="http://schemas.openxmlformats.org/officeDocument/2006/relationships/image" Target="../media/image109.png"/><Relationship Id="rId9" Type="http://schemas.openxmlformats.org/officeDocument/2006/relationships/image" Target="../media/image1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zh-CN" altLang="en-US" dirty="0" smtClean="0"/>
              <a:t>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1766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</a:t>
                </a:r>
                <a:r>
                  <a:rPr lang="en-US" altLang="zh-CN" dirty="0"/>
                  <a:t>2)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32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cot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=1−</m:t>
                    </m:r>
                    <m:func>
                      <m:func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3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2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2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=1−</m:t>
                    </m:r>
                    <m:func>
                      <m:func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3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2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2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sz="32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2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sz="32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故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2.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</a:rPr>
                      <m:t>sh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,   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𝑦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rad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6841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3.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解为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zh-CN" altLang="en-US" dirty="0"/>
                  <a:t> 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func>
                  </m:oMath>
                </a14:m>
                <a:r>
                  <a:rPr lang="en-US" altLang="zh-CN" dirty="0"/>
                  <a:t>; </a:t>
                </a: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≤0≤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因此解为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arcsin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arcsin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类似地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解</a:t>
                </a:r>
                <a:r>
                  <a:rPr lang="zh-CN" altLang="en-US" dirty="0"/>
                  <a:t>为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−1≤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解为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arcsin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arcsin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解为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&lt;−1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解为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altLang="zh-CN" dirty="0"/>
                  <a:t>. 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3566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1-4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(A)</a:t>
                </a:r>
                <a:r>
                  <a:rPr lang="en-US" altLang="zh-CN" dirty="0" smtClean="0"/>
                  <a:t>2. </a:t>
                </a:r>
                <a:r>
                  <a:rPr lang="zh-CN" altLang="en-US" dirty="0" smtClean="0"/>
                  <a:t>这题本身比较简单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但这种裂项技巧在求和中很有用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4.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func>
                              </m:sup>
                            </m:sSup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CN" i="1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(B)</a:t>
                </a:r>
                <a:r>
                  <a:rPr lang="en-US" altLang="zh-CN" dirty="0" smtClean="0">
                    <a:solidFill>
                      <a:srgbClr val="009900"/>
                    </a:solidFill>
                  </a:rPr>
                  <a:t> </a:t>
                </a:r>
                <a:r>
                  <a:rPr lang="en-US" altLang="zh-CN" dirty="0" smtClean="0"/>
                  <a:t>1. </a:t>
                </a:r>
                <a:r>
                  <a:rPr lang="zh-CN" altLang="en-US" dirty="0" smtClean="0"/>
                  <a:t>原式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Upp>
                      <m:limUp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99</m:t>
                        </m:r>
                      </m:lim>
                    </m:limUpp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Upp>
                      <m:limUp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99</m:t>
                        </m:r>
                      </m:lim>
                    </m:limUp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Upp>
                      <m:limUp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99</m:t>
                        </m:r>
                      </m:lim>
                    </m:limUpp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limUpp>
                      <m:limUp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=2</m:t>
                            </m:r>
                          </m:lim>
                        </m:limLow>
                      </m:e>
                      <m:li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lim>
                    </m:limUpp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99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unc>
                                  <m:func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5708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1-5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(A)</a:t>
                </a:r>
                <a:r>
                  <a:rPr lang="en-US" altLang="zh-CN" dirty="0" smtClean="0"/>
                  <a:t>1</a:t>
                </a:r>
                <a:r>
                  <a:rPr lang="en-US" altLang="zh-CN" dirty="0"/>
                  <a:t>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为圆心在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半径为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的圆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(B)</a:t>
                </a:r>
                <a:r>
                  <a:rPr lang="en-US" altLang="zh-CN" dirty="0" smtClean="0"/>
                  <a:t>1. </a:t>
                </a:r>
                <a:r>
                  <a:rPr lang="zh-CN" altLang="en-US" dirty="0" smtClean="0"/>
                  <a:t>题目等价于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rad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显然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 可以取到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因此该曲线极坐标方程为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ra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其中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3296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总复习题一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1.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因此选 </a:t>
                </a:r>
                <a:r>
                  <a:rPr lang="en-US" altLang="zh-CN" dirty="0" smtClean="0"/>
                  <a:t>C.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的图像关于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 轴对称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因为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等价于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等价于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的图像关于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轴对称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的图像关于原点中心对称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5511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6.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是奇函数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上单调减少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7. (1)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由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可知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(2) </a:t>
                </a:r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是周期为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 的周期函数当且仅当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8.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是周期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4714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9.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 无界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 不是单调函数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 smtClean="0"/>
                  <a:t> 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 的周期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∈[0,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 有界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矛盾</a:t>
                </a:r>
                <a:r>
                  <a:rPr lang="en-US" altLang="zh-CN" dirty="0" smtClean="0"/>
                  <a:t>!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设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endParaRPr lang="en-US" altLang="zh-C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+1, 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−1&lt;−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−1, 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是偶函数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选 </a:t>
                </a:r>
                <a:r>
                  <a:rPr lang="en-US" altLang="zh-CN" dirty="0" smtClean="0"/>
                  <a:t>D.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2343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10.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=1+2+3+⋯+100=5050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+⋯+99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+100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en-US" altLang="zh-CN" dirty="0" smtClean="0"/>
                  <a:t>,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99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−100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sup>
                        </m:sSup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−100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en-US" altLang="zh-CN" b="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sup>
                        </m:sSup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11.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endParaRPr lang="en-US" altLang="zh-CN" dirty="0" smtClean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0873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342900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3200" dirty="0" smtClean="0"/>
                  <a:t>因此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altLang="zh-CN" sz="3400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limLow>
                          <m:limLowPr>
                            <m:ctrlPr>
                              <a:rPr lang="en-US" altLang="zh-CN" sz="3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3400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sz="3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3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e>
                      <m:lim>
                        <m:r>
                          <a:rPr lang="en-US" altLang="zh-CN" sz="3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lim>
                    </m:limUpp>
                    <m:sSup>
                      <m:sSupPr>
                        <m:ctrlPr>
                          <a:rPr lang="en-US" altLang="zh-CN" sz="3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3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3400" b="0" i="1" smtClean="0">
                        <a:latin typeface="Cambria Math" panose="02040503050406030204" pitchFamily="18" charset="0"/>
                      </a:rPr>
                      <m:t>=</m:t>
                    </m:r>
                    <m:limUpp>
                      <m:limUppPr>
                        <m:ctrlPr>
                          <a:rPr lang="en-US" altLang="zh-CN" sz="3400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limLow>
                          <m:limLowPr>
                            <m:ctrlPr>
                              <a:rPr lang="en-US" altLang="zh-CN" sz="3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3400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sz="3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3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e>
                      <m:lim>
                        <m:r>
                          <a:rPr lang="en-US" altLang="zh-CN" sz="3400" i="1">
                            <a:latin typeface="Cambria Math" panose="02040503050406030204" pitchFamily="18" charset="0"/>
                          </a:rPr>
                          <m:t>𝑛</m:t>
                        </m:r>
                      </m:lim>
                    </m:limUpp>
                    <m:d>
                      <m:dPr>
                        <m:ctrlPr>
                          <a:rPr lang="en-US" altLang="zh-CN" sz="3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3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3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3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3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3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sz="3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3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3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3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3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3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3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3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4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3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3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3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sz="340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3200" dirty="0" smtClean="0"/>
                  <a:t>.</a:t>
                </a:r>
              </a:p>
              <a:p>
                <a:pPr marL="342900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3200" dirty="0"/>
                  <a:t>一般</a:t>
                </a:r>
                <a:r>
                  <a:rPr lang="zh-CN" altLang="en-US" sz="3200" dirty="0" smtClean="0"/>
                  <a:t>地</a:t>
                </a:r>
                <a:r>
                  <a:rPr lang="en-US" altLang="zh-CN" sz="3200" dirty="0" smtClean="0"/>
                  <a:t>, </a:t>
                </a:r>
                <a:r>
                  <a:rPr lang="zh-CN" altLang="en-US" sz="3200" dirty="0"/>
                  <a:t>想要</a:t>
                </a:r>
                <a:r>
                  <a:rPr lang="zh-CN" altLang="en-US" sz="3200" dirty="0" smtClean="0"/>
                  <a:t>计算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</m:lim>
                    </m:limUpp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3200" dirty="0" smtClean="0"/>
                  <a:t> </a:t>
                </a:r>
                <a:r>
                  <a:rPr lang="zh-CN" altLang="en-US" sz="3200" dirty="0" smtClean="0"/>
                  <a:t>可设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3200" dirty="0" smtClean="0"/>
                  <a:t> </a:t>
                </a:r>
                <a:r>
                  <a:rPr lang="zh-CN" altLang="en-US" sz="3200" dirty="0" smtClean="0"/>
                  <a:t>是一个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3200" dirty="0" smtClean="0"/>
                  <a:t> </a:t>
                </a:r>
                <a:r>
                  <a:rPr lang="zh-CN" altLang="en-US" sz="3200" dirty="0" smtClean="0"/>
                  <a:t>次多项式</a:t>
                </a:r>
                <a:r>
                  <a:rPr lang="en-US" altLang="zh-CN" sz="3200" dirty="0" smtClean="0"/>
                  <a:t>, </a:t>
                </a:r>
                <a:r>
                  <a:rPr lang="zh-CN" altLang="en-US" sz="3200" dirty="0" smtClean="0"/>
                  <a:t>然后通过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3200" dirty="0" smtClean="0"/>
                  <a:t> </a:t>
                </a:r>
                <a:r>
                  <a:rPr lang="zh-CN" altLang="en-US" sz="3200" dirty="0" smtClean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3200" dirty="0" smtClean="0"/>
                  <a:t> </a:t>
                </a:r>
                <a:r>
                  <a:rPr lang="zh-CN" altLang="en-US" sz="3200" dirty="0" smtClean="0"/>
                  <a:t>求得其系数</a:t>
                </a:r>
                <a:r>
                  <a:rPr lang="en-US" altLang="zh-CN" sz="3200" dirty="0" smtClean="0"/>
                  <a:t>.</a:t>
                </a:r>
              </a:p>
              <a:p>
                <a:pPr marL="342900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3200" dirty="0"/>
                  <a:t>12. (1)</a:t>
                </a:r>
                <a:r>
                  <a:rPr lang="zh-CN" altLang="en-US" sz="3200" dirty="0"/>
                  <a:t>归纳法</a:t>
                </a:r>
                <a:r>
                  <a:rPr lang="en-US" altLang="zh-CN" sz="3200" dirty="0"/>
                  <a:t>.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3200" dirty="0"/>
                  <a:t> </a:t>
                </a:r>
                <a:r>
                  <a:rPr lang="zh-CN" altLang="en-US" sz="3200" dirty="0"/>
                  <a:t>时显然</a:t>
                </a:r>
                <a:r>
                  <a:rPr lang="en-US" altLang="zh-CN" sz="3200" dirty="0"/>
                  <a:t>. </a:t>
                </a:r>
              </a:p>
              <a:p>
                <a:pPr marL="342900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sz="3200" dirty="0"/>
                  <a:t> 时</a:t>
                </a:r>
                <a:r>
                  <a:rPr lang="en-US" altLang="zh-CN" sz="3200" dirty="0"/>
                  <a:t>, </a:t>
                </a:r>
                <a:r>
                  <a:rPr lang="zh-CN" altLang="en-US" sz="3200" dirty="0"/>
                  <a:t>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3200" dirty="0"/>
                  <a:t> 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3200" dirty="0"/>
                  <a:t> 显然</a:t>
                </a:r>
                <a:r>
                  <a:rPr lang="en-US" altLang="zh-CN" sz="3200" dirty="0"/>
                  <a:t>. </a:t>
                </a:r>
                <a:r>
                  <a:rPr lang="zh-CN" altLang="en-US" sz="3200" dirty="0"/>
                  <a:t>若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>
                        <a:latin typeface="Cambria Math" panose="02040503050406030204" pitchFamily="18" charset="0"/>
                      </a:rPr>
                      <m:t>sgn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3200">
                        <a:latin typeface="Cambria Math" panose="02040503050406030204" pitchFamily="18" charset="0"/>
                      </a:rPr>
                      <m:t>sgn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sz="3200" dirty="0"/>
                  <a:t>, </a:t>
                </a:r>
                <a:r>
                  <a:rPr lang="zh-CN" altLang="en-US" sz="3200" dirty="0"/>
                  <a:t>则</a:t>
                </a:r>
                <a:endParaRPr lang="en-US" altLang="zh-CN" sz="3200" dirty="0"/>
              </a:p>
              <a:p>
                <a:pPr>
                  <a:lnSpc>
                    <a:spcPct val="14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 panose="02040503050406030204" pitchFamily="18" charset="0"/>
                            </a:rPr>
                            <m:t>sgn</m:t>
                          </m:r>
                          <m:d>
                            <m:d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 panose="02040503050406030204" pitchFamily="18" charset="0"/>
                            </a:rPr>
                            <m:t>sgn</m:t>
                          </m:r>
                          <m:d>
                            <m:d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 panose="02040503050406030204" pitchFamily="18" charset="0"/>
                            </a:rPr>
                            <m:t>sgn</m:t>
                          </m:r>
                          <m:d>
                            <m:d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3200" dirty="0" smtClean="0"/>
              </a:p>
              <a:p>
                <a:pPr marL="342900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3200" dirty="0"/>
                  <a:t>若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>
                        <a:latin typeface="Cambria Math" panose="02040503050406030204" pitchFamily="18" charset="0"/>
                      </a:rPr>
                      <m:t>sgn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3200">
                        <a:latin typeface="Cambria Math" panose="02040503050406030204" pitchFamily="18" charset="0"/>
                      </a:rPr>
                      <m:t>sgn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200" i="1">
                        <a:latin typeface="Cambria Math" panose="02040503050406030204" pitchFamily="18" charset="0"/>
                      </a:rPr>
                      <m:t>)≠0</m:t>
                    </m:r>
                  </m:oMath>
                </a14:m>
                <a:r>
                  <a:rPr lang="en-US" altLang="zh-CN" sz="3200" dirty="0"/>
                  <a:t>, </a:t>
                </a:r>
                <a:r>
                  <a:rPr lang="zh-CN" altLang="en-US" sz="3200" dirty="0"/>
                  <a:t>则 </a:t>
                </a:r>
                <a:endParaRPr lang="en-US" altLang="zh-CN" sz="3200" dirty="0"/>
              </a:p>
              <a:p>
                <a:pPr>
                  <a:lnSpc>
                    <a:spcPct val="14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3200" dirty="0"/>
              </a:p>
              <a:p>
                <a:pPr marL="342900" indent="-34290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endParaRPr lang="en-US" altLang="zh-CN" sz="3200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2981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假设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+⋯+|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+⋯+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命题得证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(2) </a:t>
                </a:r>
                <a:r>
                  <a:rPr lang="zh-CN" altLang="en-US" dirty="0"/>
                  <a:t>由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+⋯+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+⋯+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+⋯+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可得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13.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 smtClean="0"/>
                  <a:t>, </a:t>
                </a:r>
              </a:p>
              <a:p>
                <a:pPr algn="ctr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algn="ctr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342900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将上述等式中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交换位置即可得到</a:t>
                </a:r>
                <a:r>
                  <a:rPr lang="en-US" altLang="zh-CN" dirty="0" smtClean="0"/>
                  <a:t>.</a:t>
                </a:r>
                <a:endParaRPr lang="zh-CN" altLang="en-US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700" b="-52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5199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每道证明应当以</a:t>
                </a:r>
                <a:r>
                  <a:rPr lang="en-US" altLang="zh-CN" dirty="0" smtClean="0"/>
                  <a:t>"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证明</a:t>
                </a:r>
                <a:r>
                  <a:rPr lang="en-US" altLang="zh-CN" dirty="0" smtClean="0"/>
                  <a:t>"</a:t>
                </a:r>
                <a:r>
                  <a:rPr lang="zh-CN" altLang="en-US" dirty="0" smtClean="0"/>
                  <a:t>开始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其它题目应当以</a:t>
                </a:r>
                <a:r>
                  <a:rPr lang="en-US" altLang="zh-CN" dirty="0" smtClean="0"/>
                  <a:t>"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en-US" altLang="zh-CN" dirty="0" smtClean="0"/>
                  <a:t>"</a:t>
                </a:r>
                <a:r>
                  <a:rPr lang="zh-CN" altLang="en-US" dirty="0" smtClean="0"/>
                  <a:t>开始</a:t>
                </a:r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rgbClr val="009900"/>
                  </a:solidFill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1-1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(A)</a:t>
                </a:r>
                <a:r>
                  <a:rPr lang="en-US" altLang="zh-CN" dirty="0" smtClean="0"/>
                  <a:t>1. (1</a:t>
                </a:r>
                <a:r>
                  <a:rPr lang="en-US" altLang="zh-CN" dirty="0"/>
                  <a:t>)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−1&gt;0,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&gt;1,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≠2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定义域为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2,+∞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</a:t>
                </a:r>
                <a:r>
                  <a:rPr lang="en-US" altLang="zh-CN" dirty="0" smtClean="0"/>
                  <a:t>2)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≠−1,−1≤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≤1,1≤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+1≤2,−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定义域为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定义域为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−∞,0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0,3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(4)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&gt;0,1−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≥0, −1≤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定义域为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2971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</a:t>
                </a:r>
                <a:r>
                  <a:rPr lang="en-US" altLang="zh-CN" dirty="0"/>
                  <a:t>. 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的定义域为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的定义域为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因此二者不同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(2)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二者</m:t>
                    </m:r>
                  </m:oMath>
                </a14:m>
                <a:r>
                  <a:rPr lang="zh-CN" altLang="en-US" dirty="0"/>
                  <a:t>的定义域均为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且对任意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ra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因此二者相同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注意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g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为奇数时定义域为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dirty="0" smtClean="0"/>
                  <a:t>; </a:t>
                </a:r>
                <a:r>
                  <a:rPr lang="zh-CN" altLang="en-US" dirty="0" smtClean="0"/>
                  <a:t>为偶数时定义域为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/>
                  <a:t>特别</a:t>
                </a:r>
                <a:r>
                  <a:rPr lang="zh-CN" altLang="en-US" dirty="0" smtClean="0"/>
                  <a:t>地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ad>
                      <m:ra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g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(3)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的定义域为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的定义域为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e>
                        <m:func>
                          <m:func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≠0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因此二者不同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3</a:t>
                </a:r>
                <a:r>
                  <a:rPr lang="en-US" altLang="zh-CN" dirty="0"/>
                  <a:t>. </a:t>
                </a:r>
                <a:r>
                  <a:rPr lang="zh-CN" altLang="en-US" dirty="0" smtClean="0"/>
                  <a:t>根据题意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都落在函数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的图像上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=2,2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解得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4.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≤2,0≤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+1≤2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定义域为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−1,0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700" r="-2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8523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(B) </a:t>
                </a:r>
                <a:r>
                  <a:rPr lang="en-US" altLang="zh-CN" dirty="0" smtClean="0"/>
                  <a:t>1. (1)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dirty="0" smtClean="0"/>
                  <a:t>.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(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变量无关性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6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func>
                          <m:func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6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+2</m:t>
                    </m:r>
                    <m:func>
                      <m:func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6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+1=0, 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1+2</m:t>
                        </m:r>
                        <m:func>
                          <m:func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6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2−3</m:t>
                        </m:r>
                        <m:func>
                          <m:func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6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&gt;0,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−∞,−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,+∞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/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&gt;0,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 smtClean="0"/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3.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;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因此该函数存在反函数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≤0,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&gt;0.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3241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1-2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(A)</a:t>
                </a:r>
                <a:r>
                  <a:rPr lang="en-US" altLang="zh-CN" dirty="0" smtClean="0"/>
                  <a:t>1. </a:t>
                </a:r>
                <a:r>
                  <a:rPr lang="zh-CN" altLang="en-US" dirty="0" smtClean="0"/>
                  <a:t>由均值不等式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−∞,+∞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+1≥2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⋅1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2. (1) </a:t>
                </a:r>
                <a:r>
                  <a:rPr lang="zh-CN" altLang="en-US" dirty="0" smtClean="0"/>
                  <a:t>定义域为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−∞,+∞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且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是奇函数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:r>
                  <a:rPr lang="zh-CN" altLang="en-US" dirty="0"/>
                  <a:t>定义域为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−∞,+∞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且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 smtClean="0"/>
                  <a:t>是偶函数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=6≠±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=±4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因此既不是奇函数也不是偶函数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一般</a:t>
                </a:r>
                <a:r>
                  <a:rPr lang="zh-CN" altLang="en-US" dirty="0" smtClean="0"/>
                  <a:t>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一</a:t>
                </a:r>
                <a:r>
                  <a:rPr lang="zh-CN" altLang="en-US" dirty="0"/>
                  <a:t>个多项式是奇函数当且仅当它的所有非零单项式次数均为</a:t>
                </a:r>
                <a:r>
                  <a:rPr lang="zh-CN" altLang="en-US" dirty="0" smtClean="0"/>
                  <a:t>奇数</a:t>
                </a:r>
                <a:r>
                  <a:rPr lang="en-US" altLang="zh-CN" dirty="0" smtClean="0"/>
                  <a:t>; </a:t>
                </a:r>
                <a:r>
                  <a:rPr lang="zh-CN" altLang="en-US" dirty="0" smtClean="0"/>
                  <a:t>一</a:t>
                </a:r>
                <a:r>
                  <a:rPr lang="zh-CN" altLang="en-US" dirty="0"/>
                  <a:t>个多项式</a:t>
                </a:r>
                <a:r>
                  <a:rPr lang="zh-CN" altLang="en-US" dirty="0" smtClean="0"/>
                  <a:t>是偶函数</a:t>
                </a:r>
                <a:r>
                  <a:rPr lang="zh-CN" altLang="en-US" dirty="0"/>
                  <a:t>当且仅当它的所有非零单项式次数均</a:t>
                </a:r>
                <a:r>
                  <a:rPr lang="zh-CN" altLang="en-US" dirty="0" smtClean="0"/>
                  <a:t>为偶数</a:t>
                </a:r>
                <a:r>
                  <a:rPr lang="en-US" altLang="zh-CN" dirty="0"/>
                  <a:t>.</a:t>
                </a:r>
                <a:endParaRPr lang="en-US" altLang="zh-C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)(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 r="-2709" b="-1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20708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等号成立当且仅当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单调增加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B)</a:t>
                </a:r>
                <a:r>
                  <a:rPr lang="en-US" altLang="zh-CN" dirty="0"/>
                  <a:t>1.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−1&lt;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−1&lt;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+1≤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+1,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+1−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证毕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单调减少</a:t>
                </a:r>
                <a:r>
                  <a:rPr lang="en-US" altLang="zh-CN" dirty="0"/>
                  <a:t>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单调增加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3.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−1&lt;0</m:t>
                        </m:r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对于任意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−1≤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−1&lt;0,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&gt;−1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zh-CN" altLang="en-US" dirty="0"/>
                  <a:t> 内无界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6716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4. (1)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是奇函数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是奇函数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6. </a:t>
                </a:r>
                <a:r>
                  <a:rPr lang="zh-CN" altLang="en-US" dirty="0"/>
                  <a:t>实际上该命题对单调不减函数也对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反证法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假设存在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∈(−∞,+∞)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矛盾</a:t>
                </a:r>
                <a:r>
                  <a:rPr lang="en-US" altLang="zh-CN" dirty="0"/>
                  <a:t>!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矛盾</a:t>
                </a:r>
                <a:r>
                  <a:rPr lang="en-US" altLang="zh-CN" dirty="0"/>
                  <a:t>!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因此不存在这样的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从而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恒成立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t="-817" b="-1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0767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1-3(A)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1</a:t>
                </a:r>
                <a:r>
                  <a:rPr lang="en-US" altLang="zh-CN" dirty="0"/>
                  <a:t>. </a:t>
                </a:r>
                <a:endParaRPr lang="en-US" altLang="zh-C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</a:t>
                </a:r>
                <a:r>
                  <a:rPr lang="en-US" altLang="zh-CN" dirty="0"/>
                  <a:t>. 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(2) </a:t>
                </a:r>
                <a:r>
                  <a:rPr lang="zh-CN" altLang="en-US" dirty="0"/>
                  <a:t>因为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是初等函数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也是初等函数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组合 23"/>
          <p:cNvGrpSpPr/>
          <p:nvPr/>
        </p:nvGrpSpPr>
        <p:grpSpPr>
          <a:xfrm>
            <a:off x="2567608" y="1447925"/>
            <a:ext cx="7151530" cy="2701155"/>
            <a:chOff x="2423592" y="2023989"/>
            <a:chExt cx="7151530" cy="2701155"/>
          </a:xfrm>
        </p:grpSpPr>
        <p:cxnSp>
          <p:nvCxnSpPr>
            <p:cNvPr id="25" name="直接箭头连接符 24"/>
            <p:cNvCxnSpPr/>
            <p:nvPr/>
          </p:nvCxnSpPr>
          <p:spPr>
            <a:xfrm flipV="1">
              <a:off x="5663952" y="2132856"/>
              <a:ext cx="0" cy="259228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495600" y="2787726"/>
              <a:ext cx="6588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495600" y="3209719"/>
              <a:ext cx="6588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2423592" y="3645024"/>
              <a:ext cx="6696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/>
                <p:cNvSpPr txBox="1"/>
                <p:nvPr/>
              </p:nvSpPr>
              <p:spPr>
                <a:xfrm>
                  <a:off x="8378604" y="3626656"/>
                  <a:ext cx="11965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本框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8604" y="3626656"/>
                  <a:ext cx="1196518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4908357" y="2023989"/>
                  <a:ext cx="11965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8357" y="2023989"/>
                  <a:ext cx="1196518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/>
                <p:cNvSpPr txBox="1"/>
                <p:nvPr/>
              </p:nvSpPr>
              <p:spPr>
                <a:xfrm>
                  <a:off x="4881469" y="3564547"/>
                  <a:ext cx="11965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1469" y="3564547"/>
                  <a:ext cx="1196518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6340150" y="3530615"/>
                  <a:ext cx="11965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0150" y="3530615"/>
                  <a:ext cx="1196518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4879748" y="2953819"/>
                  <a:ext cx="11965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9748" y="2953819"/>
                  <a:ext cx="1196518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/>
                <p:cNvSpPr txBox="1"/>
                <p:nvPr/>
              </p:nvSpPr>
              <p:spPr>
                <a:xfrm>
                  <a:off x="4892091" y="2518878"/>
                  <a:ext cx="119651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文本框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2091" y="2518878"/>
                  <a:ext cx="1196518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组合 34"/>
          <p:cNvGrpSpPr/>
          <p:nvPr/>
        </p:nvGrpSpPr>
        <p:grpSpPr>
          <a:xfrm>
            <a:off x="3031714" y="1820445"/>
            <a:ext cx="5540176" cy="1292405"/>
            <a:chOff x="2887698" y="2365936"/>
            <a:chExt cx="5540176" cy="1292405"/>
          </a:xfrm>
        </p:grpSpPr>
        <p:grpSp>
          <p:nvGrpSpPr>
            <p:cNvPr id="36" name="组合 35"/>
            <p:cNvGrpSpPr/>
            <p:nvPr/>
          </p:nvGrpSpPr>
          <p:grpSpPr>
            <a:xfrm>
              <a:off x="2887698" y="2781428"/>
              <a:ext cx="5540176" cy="876913"/>
              <a:chOff x="3143673" y="5008987"/>
              <a:chExt cx="5540176" cy="876913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3143673" y="5013176"/>
                <a:ext cx="2808312" cy="872724"/>
                <a:chOff x="3143672" y="4522437"/>
                <a:chExt cx="4165801" cy="1363463"/>
              </a:xfrm>
            </p:grpSpPr>
            <p:grpSp>
              <p:nvGrpSpPr>
                <p:cNvPr id="46" name="组合 45"/>
                <p:cNvGrpSpPr/>
                <p:nvPr/>
              </p:nvGrpSpPr>
              <p:grpSpPr>
                <a:xfrm>
                  <a:off x="3143672" y="4522437"/>
                  <a:ext cx="2143477" cy="768654"/>
                  <a:chOff x="3143672" y="4522437"/>
                  <a:chExt cx="2143477" cy="768654"/>
                </a:xfrm>
              </p:grpSpPr>
              <p:sp>
                <p:nvSpPr>
                  <p:cNvPr id="50" name="任意多边形 49"/>
                  <p:cNvSpPr/>
                  <p:nvPr/>
                </p:nvSpPr>
                <p:spPr>
                  <a:xfrm>
                    <a:off x="3143672" y="4523173"/>
                    <a:ext cx="1130926" cy="767918"/>
                  </a:xfrm>
                  <a:custGeom>
                    <a:avLst/>
                    <a:gdLst>
                      <a:gd name="connsiteX0" fmla="*/ 0 w 1238435"/>
                      <a:gd name="connsiteY0" fmla="*/ 767918 h 767918"/>
                      <a:gd name="connsiteX1" fmla="*/ 585926 w 1238435"/>
                      <a:gd name="connsiteY1" fmla="*/ 128726 h 767918"/>
                      <a:gd name="connsiteX2" fmla="*/ 1238435 w 1238435"/>
                      <a:gd name="connsiteY2" fmla="*/ 0 h 767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8435" h="767918">
                        <a:moveTo>
                          <a:pt x="0" y="767918"/>
                        </a:moveTo>
                        <a:cubicBezTo>
                          <a:pt x="189760" y="512315"/>
                          <a:pt x="379520" y="256712"/>
                          <a:pt x="585926" y="128726"/>
                        </a:cubicBezTo>
                        <a:cubicBezTo>
                          <a:pt x="792332" y="740"/>
                          <a:pt x="1015383" y="370"/>
                          <a:pt x="1238435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99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" name="任意多边形 50"/>
                  <p:cNvSpPr/>
                  <p:nvPr/>
                </p:nvSpPr>
                <p:spPr>
                  <a:xfrm flipH="1">
                    <a:off x="4156223" y="4522437"/>
                    <a:ext cx="1130926" cy="767918"/>
                  </a:xfrm>
                  <a:custGeom>
                    <a:avLst/>
                    <a:gdLst>
                      <a:gd name="connsiteX0" fmla="*/ 0 w 1238435"/>
                      <a:gd name="connsiteY0" fmla="*/ 767918 h 767918"/>
                      <a:gd name="connsiteX1" fmla="*/ 585926 w 1238435"/>
                      <a:gd name="connsiteY1" fmla="*/ 128726 h 767918"/>
                      <a:gd name="connsiteX2" fmla="*/ 1238435 w 1238435"/>
                      <a:gd name="connsiteY2" fmla="*/ 0 h 767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8435" h="767918">
                        <a:moveTo>
                          <a:pt x="0" y="767918"/>
                        </a:moveTo>
                        <a:cubicBezTo>
                          <a:pt x="189760" y="512315"/>
                          <a:pt x="379520" y="256712"/>
                          <a:pt x="585926" y="128726"/>
                        </a:cubicBezTo>
                        <a:cubicBezTo>
                          <a:pt x="792332" y="740"/>
                          <a:pt x="1015383" y="370"/>
                          <a:pt x="1238435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99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7" name="组合 46"/>
                <p:cNvGrpSpPr/>
                <p:nvPr/>
              </p:nvGrpSpPr>
              <p:grpSpPr>
                <a:xfrm flipV="1">
                  <a:off x="5165996" y="5117246"/>
                  <a:ext cx="2143477" cy="768654"/>
                  <a:chOff x="3143672" y="4522437"/>
                  <a:chExt cx="2143477" cy="768654"/>
                </a:xfrm>
              </p:grpSpPr>
              <p:sp>
                <p:nvSpPr>
                  <p:cNvPr id="48" name="任意多边形 47"/>
                  <p:cNvSpPr/>
                  <p:nvPr/>
                </p:nvSpPr>
                <p:spPr>
                  <a:xfrm>
                    <a:off x="3143672" y="4523173"/>
                    <a:ext cx="1130926" cy="767918"/>
                  </a:xfrm>
                  <a:custGeom>
                    <a:avLst/>
                    <a:gdLst>
                      <a:gd name="connsiteX0" fmla="*/ 0 w 1238435"/>
                      <a:gd name="connsiteY0" fmla="*/ 767918 h 767918"/>
                      <a:gd name="connsiteX1" fmla="*/ 585926 w 1238435"/>
                      <a:gd name="connsiteY1" fmla="*/ 128726 h 767918"/>
                      <a:gd name="connsiteX2" fmla="*/ 1238435 w 1238435"/>
                      <a:gd name="connsiteY2" fmla="*/ 0 h 767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8435" h="767918">
                        <a:moveTo>
                          <a:pt x="0" y="767918"/>
                        </a:moveTo>
                        <a:cubicBezTo>
                          <a:pt x="189760" y="512315"/>
                          <a:pt x="379520" y="256712"/>
                          <a:pt x="585926" y="128726"/>
                        </a:cubicBezTo>
                        <a:cubicBezTo>
                          <a:pt x="792332" y="740"/>
                          <a:pt x="1015383" y="370"/>
                          <a:pt x="1238435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99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" name="任意多边形 48"/>
                  <p:cNvSpPr/>
                  <p:nvPr/>
                </p:nvSpPr>
                <p:spPr>
                  <a:xfrm flipH="1">
                    <a:off x="4156223" y="4522437"/>
                    <a:ext cx="1130926" cy="767918"/>
                  </a:xfrm>
                  <a:custGeom>
                    <a:avLst/>
                    <a:gdLst>
                      <a:gd name="connsiteX0" fmla="*/ 0 w 1238435"/>
                      <a:gd name="connsiteY0" fmla="*/ 767918 h 767918"/>
                      <a:gd name="connsiteX1" fmla="*/ 585926 w 1238435"/>
                      <a:gd name="connsiteY1" fmla="*/ 128726 h 767918"/>
                      <a:gd name="connsiteX2" fmla="*/ 1238435 w 1238435"/>
                      <a:gd name="connsiteY2" fmla="*/ 0 h 767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8435" h="767918">
                        <a:moveTo>
                          <a:pt x="0" y="767918"/>
                        </a:moveTo>
                        <a:cubicBezTo>
                          <a:pt x="189760" y="512315"/>
                          <a:pt x="379520" y="256712"/>
                          <a:pt x="585926" y="128726"/>
                        </a:cubicBezTo>
                        <a:cubicBezTo>
                          <a:pt x="792332" y="740"/>
                          <a:pt x="1015383" y="370"/>
                          <a:pt x="1238435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99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39" name="组合 38"/>
              <p:cNvGrpSpPr/>
              <p:nvPr/>
            </p:nvGrpSpPr>
            <p:grpSpPr>
              <a:xfrm>
                <a:off x="5875537" y="5008987"/>
                <a:ext cx="2808312" cy="872724"/>
                <a:chOff x="3143672" y="4522437"/>
                <a:chExt cx="4165801" cy="1363463"/>
              </a:xfrm>
            </p:grpSpPr>
            <p:grpSp>
              <p:nvGrpSpPr>
                <p:cNvPr id="40" name="组合 39"/>
                <p:cNvGrpSpPr/>
                <p:nvPr/>
              </p:nvGrpSpPr>
              <p:grpSpPr>
                <a:xfrm>
                  <a:off x="3143672" y="4522437"/>
                  <a:ext cx="2143477" cy="768654"/>
                  <a:chOff x="3143672" y="4522437"/>
                  <a:chExt cx="2143477" cy="768654"/>
                </a:xfrm>
              </p:grpSpPr>
              <p:sp>
                <p:nvSpPr>
                  <p:cNvPr id="44" name="任意多边形 43"/>
                  <p:cNvSpPr/>
                  <p:nvPr/>
                </p:nvSpPr>
                <p:spPr>
                  <a:xfrm>
                    <a:off x="3143672" y="4523173"/>
                    <a:ext cx="1130926" cy="767918"/>
                  </a:xfrm>
                  <a:custGeom>
                    <a:avLst/>
                    <a:gdLst>
                      <a:gd name="connsiteX0" fmla="*/ 0 w 1238435"/>
                      <a:gd name="connsiteY0" fmla="*/ 767918 h 767918"/>
                      <a:gd name="connsiteX1" fmla="*/ 585926 w 1238435"/>
                      <a:gd name="connsiteY1" fmla="*/ 128726 h 767918"/>
                      <a:gd name="connsiteX2" fmla="*/ 1238435 w 1238435"/>
                      <a:gd name="connsiteY2" fmla="*/ 0 h 767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8435" h="767918">
                        <a:moveTo>
                          <a:pt x="0" y="767918"/>
                        </a:moveTo>
                        <a:cubicBezTo>
                          <a:pt x="189760" y="512315"/>
                          <a:pt x="379520" y="256712"/>
                          <a:pt x="585926" y="128726"/>
                        </a:cubicBezTo>
                        <a:cubicBezTo>
                          <a:pt x="792332" y="740"/>
                          <a:pt x="1015383" y="370"/>
                          <a:pt x="1238435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99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" name="任意多边形 44"/>
                  <p:cNvSpPr/>
                  <p:nvPr/>
                </p:nvSpPr>
                <p:spPr>
                  <a:xfrm flipH="1">
                    <a:off x="4156223" y="4522437"/>
                    <a:ext cx="1130926" cy="767918"/>
                  </a:xfrm>
                  <a:custGeom>
                    <a:avLst/>
                    <a:gdLst>
                      <a:gd name="connsiteX0" fmla="*/ 0 w 1238435"/>
                      <a:gd name="connsiteY0" fmla="*/ 767918 h 767918"/>
                      <a:gd name="connsiteX1" fmla="*/ 585926 w 1238435"/>
                      <a:gd name="connsiteY1" fmla="*/ 128726 h 767918"/>
                      <a:gd name="connsiteX2" fmla="*/ 1238435 w 1238435"/>
                      <a:gd name="connsiteY2" fmla="*/ 0 h 767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8435" h="767918">
                        <a:moveTo>
                          <a:pt x="0" y="767918"/>
                        </a:moveTo>
                        <a:cubicBezTo>
                          <a:pt x="189760" y="512315"/>
                          <a:pt x="379520" y="256712"/>
                          <a:pt x="585926" y="128726"/>
                        </a:cubicBezTo>
                        <a:cubicBezTo>
                          <a:pt x="792332" y="740"/>
                          <a:pt x="1015383" y="370"/>
                          <a:pt x="1238435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99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1" name="组合 40"/>
                <p:cNvGrpSpPr/>
                <p:nvPr/>
              </p:nvGrpSpPr>
              <p:grpSpPr>
                <a:xfrm flipV="1">
                  <a:off x="5165996" y="5117246"/>
                  <a:ext cx="2143477" cy="768654"/>
                  <a:chOff x="3143672" y="4522437"/>
                  <a:chExt cx="2143477" cy="768654"/>
                </a:xfrm>
              </p:grpSpPr>
              <p:sp>
                <p:nvSpPr>
                  <p:cNvPr id="42" name="任意多边形 41"/>
                  <p:cNvSpPr/>
                  <p:nvPr/>
                </p:nvSpPr>
                <p:spPr>
                  <a:xfrm>
                    <a:off x="3143672" y="4523173"/>
                    <a:ext cx="1130926" cy="767918"/>
                  </a:xfrm>
                  <a:custGeom>
                    <a:avLst/>
                    <a:gdLst>
                      <a:gd name="connsiteX0" fmla="*/ 0 w 1238435"/>
                      <a:gd name="connsiteY0" fmla="*/ 767918 h 767918"/>
                      <a:gd name="connsiteX1" fmla="*/ 585926 w 1238435"/>
                      <a:gd name="connsiteY1" fmla="*/ 128726 h 767918"/>
                      <a:gd name="connsiteX2" fmla="*/ 1238435 w 1238435"/>
                      <a:gd name="connsiteY2" fmla="*/ 0 h 767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8435" h="767918">
                        <a:moveTo>
                          <a:pt x="0" y="767918"/>
                        </a:moveTo>
                        <a:cubicBezTo>
                          <a:pt x="189760" y="512315"/>
                          <a:pt x="379520" y="256712"/>
                          <a:pt x="585926" y="128726"/>
                        </a:cubicBezTo>
                        <a:cubicBezTo>
                          <a:pt x="792332" y="740"/>
                          <a:pt x="1015383" y="370"/>
                          <a:pt x="1238435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99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" name="任意多边形 42"/>
                  <p:cNvSpPr/>
                  <p:nvPr/>
                </p:nvSpPr>
                <p:spPr>
                  <a:xfrm flipH="1">
                    <a:off x="4156223" y="4522437"/>
                    <a:ext cx="1130926" cy="767918"/>
                  </a:xfrm>
                  <a:custGeom>
                    <a:avLst/>
                    <a:gdLst>
                      <a:gd name="connsiteX0" fmla="*/ 0 w 1238435"/>
                      <a:gd name="connsiteY0" fmla="*/ 767918 h 767918"/>
                      <a:gd name="connsiteX1" fmla="*/ 585926 w 1238435"/>
                      <a:gd name="connsiteY1" fmla="*/ 128726 h 767918"/>
                      <a:gd name="connsiteX2" fmla="*/ 1238435 w 1238435"/>
                      <a:gd name="connsiteY2" fmla="*/ 0 h 767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8435" h="767918">
                        <a:moveTo>
                          <a:pt x="0" y="767918"/>
                        </a:moveTo>
                        <a:cubicBezTo>
                          <a:pt x="189760" y="512315"/>
                          <a:pt x="379520" y="256712"/>
                          <a:pt x="585926" y="128726"/>
                        </a:cubicBezTo>
                        <a:cubicBezTo>
                          <a:pt x="792332" y="740"/>
                          <a:pt x="1015383" y="370"/>
                          <a:pt x="1238435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99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/>
                <p:cNvSpPr txBox="1"/>
                <p:nvPr/>
              </p:nvSpPr>
              <p:spPr>
                <a:xfrm>
                  <a:off x="5860684" y="2365936"/>
                  <a:ext cx="19332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dirty="0">
                    <a:solidFill>
                      <a:srgbClr val="0099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0684" y="2365936"/>
                  <a:ext cx="193327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组合 51"/>
          <p:cNvGrpSpPr/>
          <p:nvPr/>
        </p:nvGrpSpPr>
        <p:grpSpPr>
          <a:xfrm>
            <a:off x="3037880" y="2672061"/>
            <a:ext cx="5540176" cy="876913"/>
            <a:chOff x="2893864" y="3206567"/>
            <a:chExt cx="5540176" cy="876913"/>
          </a:xfrm>
        </p:grpSpPr>
        <p:grpSp>
          <p:nvGrpSpPr>
            <p:cNvPr id="53" name="组合 52"/>
            <p:cNvGrpSpPr/>
            <p:nvPr/>
          </p:nvGrpSpPr>
          <p:grpSpPr>
            <a:xfrm>
              <a:off x="2893864" y="3206567"/>
              <a:ext cx="5540176" cy="876913"/>
              <a:chOff x="3143673" y="5008987"/>
              <a:chExt cx="5540176" cy="876913"/>
            </a:xfrm>
          </p:grpSpPr>
          <p:grpSp>
            <p:nvGrpSpPr>
              <p:cNvPr id="55" name="组合 54"/>
              <p:cNvGrpSpPr/>
              <p:nvPr/>
            </p:nvGrpSpPr>
            <p:grpSpPr>
              <a:xfrm>
                <a:off x="3143673" y="5013176"/>
                <a:ext cx="2808312" cy="872724"/>
                <a:chOff x="3143672" y="4522437"/>
                <a:chExt cx="4165801" cy="1363463"/>
              </a:xfrm>
            </p:grpSpPr>
            <p:grpSp>
              <p:nvGrpSpPr>
                <p:cNvPr id="63" name="组合 62"/>
                <p:cNvGrpSpPr/>
                <p:nvPr/>
              </p:nvGrpSpPr>
              <p:grpSpPr>
                <a:xfrm>
                  <a:off x="3143672" y="4522437"/>
                  <a:ext cx="2143477" cy="768654"/>
                  <a:chOff x="3143672" y="4522437"/>
                  <a:chExt cx="2143477" cy="768654"/>
                </a:xfrm>
              </p:grpSpPr>
              <p:sp>
                <p:nvSpPr>
                  <p:cNvPr id="67" name="任意多边形 66"/>
                  <p:cNvSpPr/>
                  <p:nvPr/>
                </p:nvSpPr>
                <p:spPr>
                  <a:xfrm>
                    <a:off x="3143672" y="4523173"/>
                    <a:ext cx="1130926" cy="767918"/>
                  </a:xfrm>
                  <a:custGeom>
                    <a:avLst/>
                    <a:gdLst>
                      <a:gd name="connsiteX0" fmla="*/ 0 w 1238435"/>
                      <a:gd name="connsiteY0" fmla="*/ 767918 h 767918"/>
                      <a:gd name="connsiteX1" fmla="*/ 585926 w 1238435"/>
                      <a:gd name="connsiteY1" fmla="*/ 128726 h 767918"/>
                      <a:gd name="connsiteX2" fmla="*/ 1238435 w 1238435"/>
                      <a:gd name="connsiteY2" fmla="*/ 0 h 767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8435" h="767918">
                        <a:moveTo>
                          <a:pt x="0" y="767918"/>
                        </a:moveTo>
                        <a:cubicBezTo>
                          <a:pt x="189760" y="512315"/>
                          <a:pt x="379520" y="256712"/>
                          <a:pt x="585926" y="128726"/>
                        </a:cubicBezTo>
                        <a:cubicBezTo>
                          <a:pt x="792332" y="740"/>
                          <a:pt x="1015383" y="370"/>
                          <a:pt x="1238435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8" name="任意多边形 67"/>
                  <p:cNvSpPr/>
                  <p:nvPr/>
                </p:nvSpPr>
                <p:spPr>
                  <a:xfrm flipH="1">
                    <a:off x="4156223" y="4522437"/>
                    <a:ext cx="1130926" cy="767918"/>
                  </a:xfrm>
                  <a:custGeom>
                    <a:avLst/>
                    <a:gdLst>
                      <a:gd name="connsiteX0" fmla="*/ 0 w 1238435"/>
                      <a:gd name="connsiteY0" fmla="*/ 767918 h 767918"/>
                      <a:gd name="connsiteX1" fmla="*/ 585926 w 1238435"/>
                      <a:gd name="connsiteY1" fmla="*/ 128726 h 767918"/>
                      <a:gd name="connsiteX2" fmla="*/ 1238435 w 1238435"/>
                      <a:gd name="connsiteY2" fmla="*/ 0 h 767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8435" h="767918">
                        <a:moveTo>
                          <a:pt x="0" y="767918"/>
                        </a:moveTo>
                        <a:cubicBezTo>
                          <a:pt x="189760" y="512315"/>
                          <a:pt x="379520" y="256712"/>
                          <a:pt x="585926" y="128726"/>
                        </a:cubicBezTo>
                        <a:cubicBezTo>
                          <a:pt x="792332" y="740"/>
                          <a:pt x="1015383" y="370"/>
                          <a:pt x="1238435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4" name="组合 63"/>
                <p:cNvGrpSpPr/>
                <p:nvPr/>
              </p:nvGrpSpPr>
              <p:grpSpPr>
                <a:xfrm flipV="1">
                  <a:off x="5165996" y="5117246"/>
                  <a:ext cx="2143477" cy="768654"/>
                  <a:chOff x="3143672" y="4522437"/>
                  <a:chExt cx="2143477" cy="768654"/>
                </a:xfrm>
              </p:grpSpPr>
              <p:sp>
                <p:nvSpPr>
                  <p:cNvPr id="65" name="任意多边形 64"/>
                  <p:cNvSpPr/>
                  <p:nvPr/>
                </p:nvSpPr>
                <p:spPr>
                  <a:xfrm>
                    <a:off x="3143672" y="4523173"/>
                    <a:ext cx="1130926" cy="767918"/>
                  </a:xfrm>
                  <a:custGeom>
                    <a:avLst/>
                    <a:gdLst>
                      <a:gd name="connsiteX0" fmla="*/ 0 w 1238435"/>
                      <a:gd name="connsiteY0" fmla="*/ 767918 h 767918"/>
                      <a:gd name="connsiteX1" fmla="*/ 585926 w 1238435"/>
                      <a:gd name="connsiteY1" fmla="*/ 128726 h 767918"/>
                      <a:gd name="connsiteX2" fmla="*/ 1238435 w 1238435"/>
                      <a:gd name="connsiteY2" fmla="*/ 0 h 767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8435" h="767918">
                        <a:moveTo>
                          <a:pt x="0" y="767918"/>
                        </a:moveTo>
                        <a:cubicBezTo>
                          <a:pt x="189760" y="512315"/>
                          <a:pt x="379520" y="256712"/>
                          <a:pt x="585926" y="128726"/>
                        </a:cubicBezTo>
                        <a:cubicBezTo>
                          <a:pt x="792332" y="740"/>
                          <a:pt x="1015383" y="370"/>
                          <a:pt x="1238435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6" name="任意多边形 65"/>
                  <p:cNvSpPr/>
                  <p:nvPr/>
                </p:nvSpPr>
                <p:spPr>
                  <a:xfrm flipH="1">
                    <a:off x="4156223" y="4522437"/>
                    <a:ext cx="1130926" cy="767918"/>
                  </a:xfrm>
                  <a:custGeom>
                    <a:avLst/>
                    <a:gdLst>
                      <a:gd name="connsiteX0" fmla="*/ 0 w 1238435"/>
                      <a:gd name="connsiteY0" fmla="*/ 767918 h 767918"/>
                      <a:gd name="connsiteX1" fmla="*/ 585926 w 1238435"/>
                      <a:gd name="connsiteY1" fmla="*/ 128726 h 767918"/>
                      <a:gd name="connsiteX2" fmla="*/ 1238435 w 1238435"/>
                      <a:gd name="connsiteY2" fmla="*/ 0 h 767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8435" h="767918">
                        <a:moveTo>
                          <a:pt x="0" y="767918"/>
                        </a:moveTo>
                        <a:cubicBezTo>
                          <a:pt x="189760" y="512315"/>
                          <a:pt x="379520" y="256712"/>
                          <a:pt x="585926" y="128726"/>
                        </a:cubicBezTo>
                        <a:cubicBezTo>
                          <a:pt x="792332" y="740"/>
                          <a:pt x="1015383" y="370"/>
                          <a:pt x="1238435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56" name="组合 55"/>
              <p:cNvGrpSpPr/>
              <p:nvPr/>
            </p:nvGrpSpPr>
            <p:grpSpPr>
              <a:xfrm>
                <a:off x="5875537" y="5008987"/>
                <a:ext cx="2808312" cy="872724"/>
                <a:chOff x="3143672" y="4522437"/>
                <a:chExt cx="4165801" cy="1363463"/>
              </a:xfrm>
            </p:grpSpPr>
            <p:grpSp>
              <p:nvGrpSpPr>
                <p:cNvPr id="57" name="组合 56"/>
                <p:cNvGrpSpPr/>
                <p:nvPr/>
              </p:nvGrpSpPr>
              <p:grpSpPr>
                <a:xfrm>
                  <a:off x="3143672" y="4522437"/>
                  <a:ext cx="2143477" cy="768654"/>
                  <a:chOff x="3143672" y="4522437"/>
                  <a:chExt cx="2143477" cy="768654"/>
                </a:xfrm>
              </p:grpSpPr>
              <p:sp>
                <p:nvSpPr>
                  <p:cNvPr id="61" name="任意多边形 60"/>
                  <p:cNvSpPr/>
                  <p:nvPr/>
                </p:nvSpPr>
                <p:spPr>
                  <a:xfrm>
                    <a:off x="3143672" y="4523173"/>
                    <a:ext cx="1130926" cy="767918"/>
                  </a:xfrm>
                  <a:custGeom>
                    <a:avLst/>
                    <a:gdLst>
                      <a:gd name="connsiteX0" fmla="*/ 0 w 1238435"/>
                      <a:gd name="connsiteY0" fmla="*/ 767918 h 767918"/>
                      <a:gd name="connsiteX1" fmla="*/ 585926 w 1238435"/>
                      <a:gd name="connsiteY1" fmla="*/ 128726 h 767918"/>
                      <a:gd name="connsiteX2" fmla="*/ 1238435 w 1238435"/>
                      <a:gd name="connsiteY2" fmla="*/ 0 h 767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8435" h="767918">
                        <a:moveTo>
                          <a:pt x="0" y="767918"/>
                        </a:moveTo>
                        <a:cubicBezTo>
                          <a:pt x="189760" y="512315"/>
                          <a:pt x="379520" y="256712"/>
                          <a:pt x="585926" y="128726"/>
                        </a:cubicBezTo>
                        <a:cubicBezTo>
                          <a:pt x="792332" y="740"/>
                          <a:pt x="1015383" y="370"/>
                          <a:pt x="1238435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" name="任意多边形 61"/>
                  <p:cNvSpPr/>
                  <p:nvPr/>
                </p:nvSpPr>
                <p:spPr>
                  <a:xfrm flipH="1">
                    <a:off x="4156223" y="4522437"/>
                    <a:ext cx="1130926" cy="767918"/>
                  </a:xfrm>
                  <a:custGeom>
                    <a:avLst/>
                    <a:gdLst>
                      <a:gd name="connsiteX0" fmla="*/ 0 w 1238435"/>
                      <a:gd name="connsiteY0" fmla="*/ 767918 h 767918"/>
                      <a:gd name="connsiteX1" fmla="*/ 585926 w 1238435"/>
                      <a:gd name="connsiteY1" fmla="*/ 128726 h 767918"/>
                      <a:gd name="connsiteX2" fmla="*/ 1238435 w 1238435"/>
                      <a:gd name="connsiteY2" fmla="*/ 0 h 767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8435" h="767918">
                        <a:moveTo>
                          <a:pt x="0" y="767918"/>
                        </a:moveTo>
                        <a:cubicBezTo>
                          <a:pt x="189760" y="512315"/>
                          <a:pt x="379520" y="256712"/>
                          <a:pt x="585926" y="128726"/>
                        </a:cubicBezTo>
                        <a:cubicBezTo>
                          <a:pt x="792332" y="740"/>
                          <a:pt x="1015383" y="370"/>
                          <a:pt x="1238435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58" name="组合 57"/>
                <p:cNvGrpSpPr/>
                <p:nvPr/>
              </p:nvGrpSpPr>
              <p:grpSpPr>
                <a:xfrm flipV="1">
                  <a:off x="5165996" y="5117246"/>
                  <a:ext cx="2143477" cy="768654"/>
                  <a:chOff x="3143672" y="4522437"/>
                  <a:chExt cx="2143477" cy="768654"/>
                </a:xfrm>
              </p:grpSpPr>
              <p:sp>
                <p:nvSpPr>
                  <p:cNvPr id="59" name="任意多边形 58"/>
                  <p:cNvSpPr/>
                  <p:nvPr/>
                </p:nvSpPr>
                <p:spPr>
                  <a:xfrm>
                    <a:off x="3143672" y="4523173"/>
                    <a:ext cx="1130926" cy="767918"/>
                  </a:xfrm>
                  <a:custGeom>
                    <a:avLst/>
                    <a:gdLst>
                      <a:gd name="connsiteX0" fmla="*/ 0 w 1238435"/>
                      <a:gd name="connsiteY0" fmla="*/ 767918 h 767918"/>
                      <a:gd name="connsiteX1" fmla="*/ 585926 w 1238435"/>
                      <a:gd name="connsiteY1" fmla="*/ 128726 h 767918"/>
                      <a:gd name="connsiteX2" fmla="*/ 1238435 w 1238435"/>
                      <a:gd name="connsiteY2" fmla="*/ 0 h 767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8435" h="767918">
                        <a:moveTo>
                          <a:pt x="0" y="767918"/>
                        </a:moveTo>
                        <a:cubicBezTo>
                          <a:pt x="189760" y="512315"/>
                          <a:pt x="379520" y="256712"/>
                          <a:pt x="585926" y="128726"/>
                        </a:cubicBezTo>
                        <a:cubicBezTo>
                          <a:pt x="792332" y="740"/>
                          <a:pt x="1015383" y="370"/>
                          <a:pt x="1238435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" name="任意多边形 59"/>
                  <p:cNvSpPr/>
                  <p:nvPr/>
                </p:nvSpPr>
                <p:spPr>
                  <a:xfrm flipH="1">
                    <a:off x="4156223" y="4522437"/>
                    <a:ext cx="1130926" cy="767918"/>
                  </a:xfrm>
                  <a:custGeom>
                    <a:avLst/>
                    <a:gdLst>
                      <a:gd name="connsiteX0" fmla="*/ 0 w 1238435"/>
                      <a:gd name="connsiteY0" fmla="*/ 767918 h 767918"/>
                      <a:gd name="connsiteX1" fmla="*/ 585926 w 1238435"/>
                      <a:gd name="connsiteY1" fmla="*/ 128726 h 767918"/>
                      <a:gd name="connsiteX2" fmla="*/ 1238435 w 1238435"/>
                      <a:gd name="connsiteY2" fmla="*/ 0 h 767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8435" h="767918">
                        <a:moveTo>
                          <a:pt x="0" y="767918"/>
                        </a:moveTo>
                        <a:cubicBezTo>
                          <a:pt x="189760" y="512315"/>
                          <a:pt x="379520" y="256712"/>
                          <a:pt x="585926" y="128726"/>
                        </a:cubicBezTo>
                        <a:cubicBezTo>
                          <a:pt x="792332" y="740"/>
                          <a:pt x="1015383" y="370"/>
                          <a:pt x="1238435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/>
                <p:cNvSpPr txBox="1"/>
                <p:nvPr/>
              </p:nvSpPr>
              <p:spPr>
                <a:xfrm>
                  <a:off x="5651000" y="3249048"/>
                  <a:ext cx="15121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文本框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1000" y="3249048"/>
                  <a:ext cx="1512168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组合 68"/>
          <p:cNvGrpSpPr/>
          <p:nvPr/>
        </p:nvGrpSpPr>
        <p:grpSpPr>
          <a:xfrm>
            <a:off x="3039607" y="2240013"/>
            <a:ext cx="5540176" cy="1756800"/>
            <a:chOff x="2895591" y="2776489"/>
            <a:chExt cx="5540176" cy="1756800"/>
          </a:xfrm>
        </p:grpSpPr>
        <p:grpSp>
          <p:nvGrpSpPr>
            <p:cNvPr id="70" name="组合 69"/>
            <p:cNvGrpSpPr/>
            <p:nvPr/>
          </p:nvGrpSpPr>
          <p:grpSpPr>
            <a:xfrm>
              <a:off x="2895591" y="2776489"/>
              <a:ext cx="5540176" cy="1756800"/>
              <a:chOff x="3143673" y="5008987"/>
              <a:chExt cx="5540176" cy="876913"/>
            </a:xfrm>
          </p:grpSpPr>
          <p:grpSp>
            <p:nvGrpSpPr>
              <p:cNvPr id="72" name="组合 71"/>
              <p:cNvGrpSpPr/>
              <p:nvPr/>
            </p:nvGrpSpPr>
            <p:grpSpPr>
              <a:xfrm>
                <a:off x="3143673" y="5013176"/>
                <a:ext cx="2808312" cy="872724"/>
                <a:chOff x="3143672" y="4522437"/>
                <a:chExt cx="4165801" cy="1363463"/>
              </a:xfrm>
            </p:grpSpPr>
            <p:grpSp>
              <p:nvGrpSpPr>
                <p:cNvPr id="80" name="组合 79"/>
                <p:cNvGrpSpPr/>
                <p:nvPr/>
              </p:nvGrpSpPr>
              <p:grpSpPr>
                <a:xfrm>
                  <a:off x="3143672" y="4522437"/>
                  <a:ext cx="2143477" cy="768654"/>
                  <a:chOff x="3143672" y="4522437"/>
                  <a:chExt cx="2143477" cy="768654"/>
                </a:xfrm>
              </p:grpSpPr>
              <p:sp>
                <p:nvSpPr>
                  <p:cNvPr id="84" name="任意多边形 83"/>
                  <p:cNvSpPr/>
                  <p:nvPr/>
                </p:nvSpPr>
                <p:spPr>
                  <a:xfrm>
                    <a:off x="3143672" y="4523173"/>
                    <a:ext cx="1130926" cy="767918"/>
                  </a:xfrm>
                  <a:custGeom>
                    <a:avLst/>
                    <a:gdLst>
                      <a:gd name="connsiteX0" fmla="*/ 0 w 1238435"/>
                      <a:gd name="connsiteY0" fmla="*/ 767918 h 767918"/>
                      <a:gd name="connsiteX1" fmla="*/ 585926 w 1238435"/>
                      <a:gd name="connsiteY1" fmla="*/ 128726 h 767918"/>
                      <a:gd name="connsiteX2" fmla="*/ 1238435 w 1238435"/>
                      <a:gd name="connsiteY2" fmla="*/ 0 h 767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8435" h="767918">
                        <a:moveTo>
                          <a:pt x="0" y="767918"/>
                        </a:moveTo>
                        <a:cubicBezTo>
                          <a:pt x="189760" y="512315"/>
                          <a:pt x="379520" y="256712"/>
                          <a:pt x="585926" y="128726"/>
                        </a:cubicBezTo>
                        <a:cubicBezTo>
                          <a:pt x="792332" y="740"/>
                          <a:pt x="1015383" y="370"/>
                          <a:pt x="1238435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" name="任意多边形 84"/>
                  <p:cNvSpPr/>
                  <p:nvPr/>
                </p:nvSpPr>
                <p:spPr>
                  <a:xfrm flipH="1">
                    <a:off x="4156223" y="4522437"/>
                    <a:ext cx="1130926" cy="767918"/>
                  </a:xfrm>
                  <a:custGeom>
                    <a:avLst/>
                    <a:gdLst>
                      <a:gd name="connsiteX0" fmla="*/ 0 w 1238435"/>
                      <a:gd name="connsiteY0" fmla="*/ 767918 h 767918"/>
                      <a:gd name="connsiteX1" fmla="*/ 585926 w 1238435"/>
                      <a:gd name="connsiteY1" fmla="*/ 128726 h 767918"/>
                      <a:gd name="connsiteX2" fmla="*/ 1238435 w 1238435"/>
                      <a:gd name="connsiteY2" fmla="*/ 0 h 767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8435" h="767918">
                        <a:moveTo>
                          <a:pt x="0" y="767918"/>
                        </a:moveTo>
                        <a:cubicBezTo>
                          <a:pt x="189760" y="512315"/>
                          <a:pt x="379520" y="256712"/>
                          <a:pt x="585926" y="128726"/>
                        </a:cubicBezTo>
                        <a:cubicBezTo>
                          <a:pt x="792332" y="740"/>
                          <a:pt x="1015383" y="370"/>
                          <a:pt x="1238435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1" name="组合 80"/>
                <p:cNvGrpSpPr/>
                <p:nvPr/>
              </p:nvGrpSpPr>
              <p:grpSpPr>
                <a:xfrm flipV="1">
                  <a:off x="5165996" y="5117246"/>
                  <a:ext cx="2143477" cy="768654"/>
                  <a:chOff x="3143672" y="4522437"/>
                  <a:chExt cx="2143477" cy="768654"/>
                </a:xfrm>
              </p:grpSpPr>
              <p:sp>
                <p:nvSpPr>
                  <p:cNvPr id="82" name="任意多边形 81"/>
                  <p:cNvSpPr/>
                  <p:nvPr/>
                </p:nvSpPr>
                <p:spPr>
                  <a:xfrm>
                    <a:off x="3143672" y="4523173"/>
                    <a:ext cx="1130926" cy="767918"/>
                  </a:xfrm>
                  <a:custGeom>
                    <a:avLst/>
                    <a:gdLst>
                      <a:gd name="connsiteX0" fmla="*/ 0 w 1238435"/>
                      <a:gd name="connsiteY0" fmla="*/ 767918 h 767918"/>
                      <a:gd name="connsiteX1" fmla="*/ 585926 w 1238435"/>
                      <a:gd name="connsiteY1" fmla="*/ 128726 h 767918"/>
                      <a:gd name="connsiteX2" fmla="*/ 1238435 w 1238435"/>
                      <a:gd name="connsiteY2" fmla="*/ 0 h 767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8435" h="767918">
                        <a:moveTo>
                          <a:pt x="0" y="767918"/>
                        </a:moveTo>
                        <a:cubicBezTo>
                          <a:pt x="189760" y="512315"/>
                          <a:pt x="379520" y="256712"/>
                          <a:pt x="585926" y="128726"/>
                        </a:cubicBezTo>
                        <a:cubicBezTo>
                          <a:pt x="792332" y="740"/>
                          <a:pt x="1015383" y="370"/>
                          <a:pt x="1238435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3" name="任意多边形 82"/>
                  <p:cNvSpPr/>
                  <p:nvPr/>
                </p:nvSpPr>
                <p:spPr>
                  <a:xfrm flipH="1">
                    <a:off x="4156223" y="4522437"/>
                    <a:ext cx="1130926" cy="767918"/>
                  </a:xfrm>
                  <a:custGeom>
                    <a:avLst/>
                    <a:gdLst>
                      <a:gd name="connsiteX0" fmla="*/ 0 w 1238435"/>
                      <a:gd name="connsiteY0" fmla="*/ 767918 h 767918"/>
                      <a:gd name="connsiteX1" fmla="*/ 585926 w 1238435"/>
                      <a:gd name="connsiteY1" fmla="*/ 128726 h 767918"/>
                      <a:gd name="connsiteX2" fmla="*/ 1238435 w 1238435"/>
                      <a:gd name="connsiteY2" fmla="*/ 0 h 767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8435" h="767918">
                        <a:moveTo>
                          <a:pt x="0" y="767918"/>
                        </a:moveTo>
                        <a:cubicBezTo>
                          <a:pt x="189760" y="512315"/>
                          <a:pt x="379520" y="256712"/>
                          <a:pt x="585926" y="128726"/>
                        </a:cubicBezTo>
                        <a:cubicBezTo>
                          <a:pt x="792332" y="740"/>
                          <a:pt x="1015383" y="370"/>
                          <a:pt x="1238435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73" name="组合 72"/>
              <p:cNvGrpSpPr/>
              <p:nvPr/>
            </p:nvGrpSpPr>
            <p:grpSpPr>
              <a:xfrm>
                <a:off x="5875537" y="5008987"/>
                <a:ext cx="2808312" cy="872724"/>
                <a:chOff x="3143672" y="4522437"/>
                <a:chExt cx="4165801" cy="1363463"/>
              </a:xfrm>
            </p:grpSpPr>
            <p:grpSp>
              <p:nvGrpSpPr>
                <p:cNvPr id="74" name="组合 73"/>
                <p:cNvGrpSpPr/>
                <p:nvPr/>
              </p:nvGrpSpPr>
              <p:grpSpPr>
                <a:xfrm>
                  <a:off x="3143672" y="4522437"/>
                  <a:ext cx="2143477" cy="768654"/>
                  <a:chOff x="3143672" y="4522437"/>
                  <a:chExt cx="2143477" cy="768654"/>
                </a:xfrm>
              </p:grpSpPr>
              <p:sp>
                <p:nvSpPr>
                  <p:cNvPr id="78" name="任意多边形 77"/>
                  <p:cNvSpPr/>
                  <p:nvPr/>
                </p:nvSpPr>
                <p:spPr>
                  <a:xfrm>
                    <a:off x="3143672" y="4523173"/>
                    <a:ext cx="1130926" cy="767918"/>
                  </a:xfrm>
                  <a:custGeom>
                    <a:avLst/>
                    <a:gdLst>
                      <a:gd name="connsiteX0" fmla="*/ 0 w 1238435"/>
                      <a:gd name="connsiteY0" fmla="*/ 767918 h 767918"/>
                      <a:gd name="connsiteX1" fmla="*/ 585926 w 1238435"/>
                      <a:gd name="connsiteY1" fmla="*/ 128726 h 767918"/>
                      <a:gd name="connsiteX2" fmla="*/ 1238435 w 1238435"/>
                      <a:gd name="connsiteY2" fmla="*/ 0 h 767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8435" h="767918">
                        <a:moveTo>
                          <a:pt x="0" y="767918"/>
                        </a:moveTo>
                        <a:cubicBezTo>
                          <a:pt x="189760" y="512315"/>
                          <a:pt x="379520" y="256712"/>
                          <a:pt x="585926" y="128726"/>
                        </a:cubicBezTo>
                        <a:cubicBezTo>
                          <a:pt x="792332" y="740"/>
                          <a:pt x="1015383" y="370"/>
                          <a:pt x="1238435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9" name="任意多边形 78"/>
                  <p:cNvSpPr/>
                  <p:nvPr/>
                </p:nvSpPr>
                <p:spPr>
                  <a:xfrm flipH="1">
                    <a:off x="4156223" y="4522437"/>
                    <a:ext cx="1130926" cy="767918"/>
                  </a:xfrm>
                  <a:custGeom>
                    <a:avLst/>
                    <a:gdLst>
                      <a:gd name="connsiteX0" fmla="*/ 0 w 1238435"/>
                      <a:gd name="connsiteY0" fmla="*/ 767918 h 767918"/>
                      <a:gd name="connsiteX1" fmla="*/ 585926 w 1238435"/>
                      <a:gd name="connsiteY1" fmla="*/ 128726 h 767918"/>
                      <a:gd name="connsiteX2" fmla="*/ 1238435 w 1238435"/>
                      <a:gd name="connsiteY2" fmla="*/ 0 h 767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8435" h="767918">
                        <a:moveTo>
                          <a:pt x="0" y="767918"/>
                        </a:moveTo>
                        <a:cubicBezTo>
                          <a:pt x="189760" y="512315"/>
                          <a:pt x="379520" y="256712"/>
                          <a:pt x="585926" y="128726"/>
                        </a:cubicBezTo>
                        <a:cubicBezTo>
                          <a:pt x="792332" y="740"/>
                          <a:pt x="1015383" y="370"/>
                          <a:pt x="1238435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75" name="组合 74"/>
                <p:cNvGrpSpPr/>
                <p:nvPr/>
              </p:nvGrpSpPr>
              <p:grpSpPr>
                <a:xfrm flipV="1">
                  <a:off x="5165996" y="5117246"/>
                  <a:ext cx="2143477" cy="768654"/>
                  <a:chOff x="3143672" y="4522437"/>
                  <a:chExt cx="2143477" cy="768654"/>
                </a:xfrm>
              </p:grpSpPr>
              <p:sp>
                <p:nvSpPr>
                  <p:cNvPr id="76" name="任意多边形 75"/>
                  <p:cNvSpPr/>
                  <p:nvPr/>
                </p:nvSpPr>
                <p:spPr>
                  <a:xfrm>
                    <a:off x="3143672" y="4523173"/>
                    <a:ext cx="1130926" cy="767918"/>
                  </a:xfrm>
                  <a:custGeom>
                    <a:avLst/>
                    <a:gdLst>
                      <a:gd name="connsiteX0" fmla="*/ 0 w 1238435"/>
                      <a:gd name="connsiteY0" fmla="*/ 767918 h 767918"/>
                      <a:gd name="connsiteX1" fmla="*/ 585926 w 1238435"/>
                      <a:gd name="connsiteY1" fmla="*/ 128726 h 767918"/>
                      <a:gd name="connsiteX2" fmla="*/ 1238435 w 1238435"/>
                      <a:gd name="connsiteY2" fmla="*/ 0 h 767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8435" h="767918">
                        <a:moveTo>
                          <a:pt x="0" y="767918"/>
                        </a:moveTo>
                        <a:cubicBezTo>
                          <a:pt x="189760" y="512315"/>
                          <a:pt x="379520" y="256712"/>
                          <a:pt x="585926" y="128726"/>
                        </a:cubicBezTo>
                        <a:cubicBezTo>
                          <a:pt x="792332" y="740"/>
                          <a:pt x="1015383" y="370"/>
                          <a:pt x="1238435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7" name="任意多边形 76"/>
                  <p:cNvSpPr/>
                  <p:nvPr/>
                </p:nvSpPr>
                <p:spPr>
                  <a:xfrm flipH="1">
                    <a:off x="4156223" y="4522437"/>
                    <a:ext cx="1130926" cy="767918"/>
                  </a:xfrm>
                  <a:custGeom>
                    <a:avLst/>
                    <a:gdLst>
                      <a:gd name="connsiteX0" fmla="*/ 0 w 1238435"/>
                      <a:gd name="connsiteY0" fmla="*/ 767918 h 767918"/>
                      <a:gd name="connsiteX1" fmla="*/ 585926 w 1238435"/>
                      <a:gd name="connsiteY1" fmla="*/ 128726 h 767918"/>
                      <a:gd name="connsiteX2" fmla="*/ 1238435 w 1238435"/>
                      <a:gd name="connsiteY2" fmla="*/ 0 h 7679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8435" h="767918">
                        <a:moveTo>
                          <a:pt x="0" y="767918"/>
                        </a:moveTo>
                        <a:cubicBezTo>
                          <a:pt x="189760" y="512315"/>
                          <a:pt x="379520" y="256712"/>
                          <a:pt x="585926" y="128726"/>
                        </a:cubicBezTo>
                        <a:cubicBezTo>
                          <a:pt x="792332" y="740"/>
                          <a:pt x="1015383" y="370"/>
                          <a:pt x="1238435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/>
                <p:cNvSpPr txBox="1"/>
                <p:nvPr/>
              </p:nvSpPr>
              <p:spPr>
                <a:xfrm>
                  <a:off x="5801512" y="4153463"/>
                  <a:ext cx="17636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文本框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1512" y="4153463"/>
                  <a:ext cx="1763688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759921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1-3(B)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1. </a:t>
                </a:r>
                <a:r>
                  <a:rPr lang="en-US" altLang="zh-CN" dirty="0"/>
                  <a:t>(1)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−2=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注意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这样写是不严格的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因为题目只规定了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 落在函数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zh-CN" altLang="en-US" dirty="0"/>
                  <a:t> 的像的范围时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 的值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严格</a:t>
                </a:r>
                <a:r>
                  <a:rPr lang="zh-CN" altLang="en-US" dirty="0" smtClean="0"/>
                  <a:t>来说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我们还需要说明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对任意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有解</a:t>
                </a:r>
                <a:r>
                  <a:rPr lang="en-US" altLang="zh-CN" dirty="0" smtClean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𝑡𝑥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−1=0,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+4</m:t>
                            </m:r>
                          </m:e>
                        </m:rad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5927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FUT" id="{5D9814CE-9300-4351-B0AF-689433522D50}" vid="{AE55F223-B21C-4545-A0C1-00686DEDE696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2358</TotalTime>
  <Words>235</Words>
  <Application>Microsoft Office PowerPoint</Application>
  <PresentationFormat>宽屏</PresentationFormat>
  <Paragraphs>121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黑体</vt:lpstr>
      <vt:lpstr>宋体</vt:lpstr>
      <vt:lpstr>宋体</vt:lpstr>
      <vt:lpstr>微软雅黑</vt:lpstr>
      <vt:lpstr>Arial</vt:lpstr>
      <vt:lpstr>Cambria Math</vt:lpstr>
      <vt:lpstr>Times New Roman</vt:lpstr>
      <vt:lpstr>HFUT</vt:lpstr>
      <vt:lpstr>习题课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习题课1</dc:title>
  <dc:subject>高等数学</dc:subject>
  <dc:creator>张神星</dc:creator>
  <cp:lastModifiedBy>zsx</cp:lastModifiedBy>
  <cp:revision>95</cp:revision>
  <dcterms:created xsi:type="dcterms:W3CDTF">2000-05-19T08:23:03Z</dcterms:created>
  <dcterms:modified xsi:type="dcterms:W3CDTF">2022-03-28T02:34:28Z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