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18"/>
  </p:notesMasterIdLst>
  <p:sldIdLst>
    <p:sldId id="362" r:id="rId2"/>
    <p:sldId id="573" r:id="rId3"/>
    <p:sldId id="546" r:id="rId4"/>
    <p:sldId id="575" r:id="rId5"/>
    <p:sldId id="576" r:id="rId6"/>
    <p:sldId id="579" r:id="rId7"/>
    <p:sldId id="580" r:id="rId8"/>
    <p:sldId id="550" r:id="rId9"/>
    <p:sldId id="581" r:id="rId10"/>
    <p:sldId id="582" r:id="rId11"/>
    <p:sldId id="569" r:id="rId12"/>
    <p:sldId id="583" r:id="rId13"/>
    <p:sldId id="584" r:id="rId14"/>
    <p:sldId id="585" r:id="rId15"/>
    <p:sldId id="562" r:id="rId16"/>
    <p:sldId id="395" r:id="rId17"/>
  </p:sldIdLst>
  <p:sldSz cx="9144000" cy="5143500" type="screen16x9"/>
  <p:notesSz cx="6858000" cy="9144000"/>
  <p:defaultTextStyle>
    <a:defPPr>
      <a:defRPr lang="zh-CN"/>
    </a:defPPr>
    <a:lvl1pPr marL="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2761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552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828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7104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1380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5656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9932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42079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7681">
          <p15:clr>
            <a:srgbClr val="A4A3A4"/>
          </p15:clr>
        </p15:guide>
        <p15:guide id="3" orient="horz" pos="3239">
          <p15:clr>
            <a:srgbClr val="A4A3A4"/>
          </p15:clr>
        </p15:guide>
        <p15:guide id="4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75A2C3"/>
    <a:srgbClr val="C9FDFF"/>
    <a:srgbClr val="4794C5"/>
    <a:srgbClr val="0681CE"/>
    <a:srgbClr val="E1C7C7"/>
    <a:srgbClr val="FA9F2B"/>
    <a:srgbClr val="CC99FF"/>
    <a:srgbClr val="99FF99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7281" autoAdjust="0"/>
  </p:normalViewPr>
  <p:slideViewPr>
    <p:cSldViewPr showGuides="1">
      <p:cViewPr varScale="1">
        <p:scale>
          <a:sx n="97" d="100"/>
          <a:sy n="97" d="100"/>
        </p:scale>
        <p:origin x="122" y="46"/>
      </p:cViewPr>
      <p:guideLst>
        <p:guide orient="horz" pos="4319"/>
        <p:guide pos="7681"/>
        <p:guide orient="horz" pos="323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371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98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761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52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28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04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380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56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32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079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fld id="{9A0DB2DC-4C9A-4742-B13C-FB6460FD3503}" type="slidenum">
              <a:rPr lang="zh-CN" altLang="en-US" sz="1800">
                <a:solidFill>
                  <a:prstClr val="black"/>
                </a:solidFill>
                <a:latin typeface="Arial" panose="020B0604020202020204" pitchFamily="34" charset="0"/>
              </a:rPr>
              <a:pPr/>
              <a:t>1</a:t>
            </a:fld>
            <a:endParaRPr lang="zh-CN" altLang="en-US" sz="18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242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43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从这个例子可以看出，在建设社会主义的宏伟蓝图中，我们所学习的数学知识将会在实践中是十分重要的工具和手段。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320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实际上，凡是涉及到材料配比的都可以利用本节课所学习的知识。例如药材配比、颜料配色、香料搭配、营养均衡等方面。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209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04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众所周知，我国的基建水平在全世界都是闻名的，被誉为“基建狂魔”。</a:t>
            </a:r>
            <a:endParaRPr lang="en-US" altLang="zh-CN" dirty="0"/>
          </a:p>
          <a:p>
            <a:pPr marL="0" marR="0" lvl="0" indent="0" algn="l" defTabSz="685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我国的桥梁长度、公路里程、高速铁路里程、水电装机总容量</a:t>
            </a:r>
            <a:r>
              <a:rPr lang="zh-CN" altLang="en-US"/>
              <a:t>均为世界遥遥领先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0" indent="0" algn="l" defTabSz="685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同学们注意到没有，这些建设都需要一种建筑材料，那就是混凝土。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840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685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板书：</a:t>
                </a:r>
                <a:r>
                  <a:rPr lang="en-US" altLang="zh-CN" sz="900" b="1" i="0">
                    <a:latin typeface="Cambria Math" panose="02040503050406030204" pitchFamily="18" charset="0"/>
                  </a:rPr>
                  <a:t>𝑨𝒙=𝝀𝒙⟹𝑨^𝒎 𝒙=𝝀^𝒎 𝒙.</a:t>
                </a:r>
                <a:endParaRPr lang="en-US" altLang="zh-CN" sz="900" b="1" i="1" dirty="0">
                  <a:latin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737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3525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备注占位符 1">
                <a:extLst>
                  <a:ext uri="{FF2B5EF4-FFF2-40B4-BE49-F238E27FC236}">
                    <a16:creationId xmlns:a16="http://schemas.microsoft.com/office/drawing/2014/main" id="{F39DEE2E-8A4E-4907-A8FF-9E1CA7E2CFB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有解当且仅当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.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备注占位符 1">
                <a:extLst>
                  <a:ext uri="{FF2B5EF4-FFF2-40B4-BE49-F238E27FC236}">
                    <a16:creationId xmlns:a16="http://schemas.microsoft.com/office/drawing/2014/main" id="{F39DEE2E-8A4E-4907-A8FF-9E1CA7E2CFB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b="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𝐴𝜆=𝑏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有解当且仅当</a:t>
                </a:r>
                <a:r>
                  <a:rPr lang="en-US" altLang="zh-CN" b="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R(𝐴)=R(𝐴,𝑏)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.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866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203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78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9"/>
          <a:stretch/>
        </p:blipFill>
        <p:spPr>
          <a:xfrm>
            <a:off x="3244154" y="638381"/>
            <a:ext cx="5829300" cy="443815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D26BD05-B6AF-4D06-A368-A3AB18733AE5}"/>
              </a:ext>
            </a:extLst>
          </p:cNvPr>
          <p:cNvSpPr/>
          <p:nvPr userDrawn="1"/>
        </p:nvSpPr>
        <p:spPr>
          <a:xfrm>
            <a:off x="36000" y="36000"/>
            <a:ext cx="9072000" cy="5076000"/>
          </a:xfrm>
          <a:prstGeom prst="rect">
            <a:avLst/>
          </a:prstGeom>
          <a:noFill/>
          <a:ln w="63500">
            <a:solidFill>
              <a:srgbClr val="75A2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51270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A33DDF7-8207-4C63-985C-3454456E18D3}"/>
              </a:ext>
            </a:extLst>
          </p:cNvPr>
          <p:cNvCxnSpPr>
            <a:cxnSpLocks/>
          </p:cNvCxnSpPr>
          <p:nvPr userDrawn="1"/>
        </p:nvCxnSpPr>
        <p:spPr>
          <a:xfrm>
            <a:off x="943004" y="659638"/>
            <a:ext cx="8083335" cy="0"/>
          </a:xfrm>
          <a:prstGeom prst="line">
            <a:avLst/>
          </a:prstGeom>
          <a:ln w="25400">
            <a:solidFill>
              <a:srgbClr val="E853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>
            <a:extLst>
              <a:ext uri="{FF2B5EF4-FFF2-40B4-BE49-F238E27FC236}">
                <a16:creationId xmlns:a16="http://schemas.microsoft.com/office/drawing/2014/main" id="{7AF598FF-A356-44EE-A236-6E79A0A3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rgbClr val="3333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FDF5B40-D01B-4993-A651-2D6E08D9C1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4213" y="843756"/>
            <a:ext cx="7775575" cy="38162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00" b="1"/>
            </a:lvl1pPr>
            <a:lvl2pPr>
              <a:defRPr sz="2300" b="1"/>
            </a:lvl2pPr>
            <a:lvl3pPr>
              <a:defRPr sz="2300" b="1"/>
            </a:lvl3pPr>
            <a:lvl4pPr>
              <a:defRPr sz="2300" b="1"/>
            </a:lvl4pPr>
            <a:lvl5pPr>
              <a:defRPr sz="230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924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FDF5B40-D01B-4993-A651-2D6E08D9C1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75656" y="843558"/>
            <a:ext cx="6695513" cy="3672407"/>
          </a:xfrm>
          <a:prstGeom prst="rect">
            <a:avLst/>
          </a:prstGeom>
          <a:ln w="12700">
            <a:noFill/>
            <a:prstDash val="dash"/>
          </a:ln>
        </p:spPr>
        <p:txBody>
          <a:bodyPr>
            <a:normAutofit/>
          </a:bodyPr>
          <a:lstStyle>
            <a:lvl1pPr>
              <a:defRPr sz="2300" b="1"/>
            </a:lvl1pPr>
            <a:lvl2pPr>
              <a:defRPr sz="2300" b="1"/>
            </a:lvl2pPr>
            <a:lvl3pPr>
              <a:defRPr sz="2300" b="1"/>
            </a:lvl3pPr>
            <a:lvl4pPr>
              <a:defRPr sz="2300" b="1"/>
            </a:lvl4pPr>
            <a:lvl5pPr>
              <a:defRPr sz="230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圆角矩形 31">
            <a:extLst>
              <a:ext uri="{FF2B5EF4-FFF2-40B4-BE49-F238E27FC236}">
                <a16:creationId xmlns:a16="http://schemas.microsoft.com/office/drawing/2014/main" id="{C8A4C0EF-CDCC-47DC-83E6-E3E2598587E2}"/>
              </a:ext>
            </a:extLst>
          </p:cNvPr>
          <p:cNvSpPr/>
          <p:nvPr userDrawn="1"/>
        </p:nvSpPr>
        <p:spPr>
          <a:xfrm>
            <a:off x="1475656" y="843558"/>
            <a:ext cx="6695513" cy="3672408"/>
          </a:xfrm>
          <a:prstGeom prst="roundRect">
            <a:avLst>
              <a:gd name="adj" fmla="val 7846"/>
            </a:avLst>
          </a:prstGeom>
          <a:noFill/>
          <a:ln w="12700" cap="flat" cmpd="sng" algn="ctr">
            <a:solidFill>
              <a:srgbClr val="00B0F0"/>
            </a:solidFill>
            <a:prstDash val="dash"/>
          </a:ln>
          <a:effectLst/>
        </p:spPr>
        <p:txBody>
          <a:bodyPr lIns="68552" tIns="34276" rIns="68552" bIns="34276" rtlCol="0" anchor="t"/>
          <a:lstStyle/>
          <a:p>
            <a:pPr algn="r"/>
            <a:endParaRPr lang="zh-CN" altLang="en-US" sz="2400" b="1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EB3FE0A-BE8D-4F6C-8F57-9EDFF34E37BE}"/>
              </a:ext>
            </a:extLst>
          </p:cNvPr>
          <p:cNvGrpSpPr/>
          <p:nvPr userDrawn="1"/>
        </p:nvGrpSpPr>
        <p:grpSpPr>
          <a:xfrm>
            <a:off x="814916" y="195486"/>
            <a:ext cx="1277595" cy="1277927"/>
            <a:chOff x="814916" y="906752"/>
            <a:chExt cx="1277595" cy="1277927"/>
          </a:xfrm>
        </p:grpSpPr>
        <p:sp>
          <p:nvSpPr>
            <p:cNvPr id="8" name="Oval 60">
              <a:extLst>
                <a:ext uri="{FF2B5EF4-FFF2-40B4-BE49-F238E27FC236}">
                  <a16:creationId xmlns:a16="http://schemas.microsoft.com/office/drawing/2014/main" id="{4208C840-4515-419E-A0CA-B20E9B2A54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916" y="906752"/>
              <a:ext cx="1277595" cy="1277927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>
                    <a:lumMod val="81000"/>
                  </a:sysClr>
                </a:gs>
                <a:gs pos="0">
                  <a:sysClr val="window" lastClr="FFFFFF">
                    <a:lumMod val="99000"/>
                  </a:sys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endParaRPr>
            </a:p>
          </p:txBody>
        </p:sp>
        <p:sp>
          <p:nvSpPr>
            <p:cNvPr id="9" name="Oval 29">
              <a:extLst>
                <a:ext uri="{FF2B5EF4-FFF2-40B4-BE49-F238E27FC236}">
                  <a16:creationId xmlns:a16="http://schemas.microsoft.com/office/drawing/2014/main" id="{2D2B5DDF-95E7-4C49-BA89-48A060F7D2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2831" y="1064708"/>
              <a:ext cx="961764" cy="962014"/>
            </a:xfrm>
            <a:prstGeom prst="ellipse">
              <a:avLst/>
            </a:prstGeom>
            <a:solidFill>
              <a:srgbClr val="2684E2"/>
            </a:solidFill>
            <a:ln w="120650" cap="flat" cmpd="sng" algn="ctr">
              <a:gradFill flip="none" rotWithShape="1">
                <a:gsLst>
                  <a:gs pos="0">
                    <a:sysClr val="window" lastClr="FFFFFF">
                      <a:lumMod val="78000"/>
                    </a:sysClr>
                  </a:gs>
                  <a:gs pos="100000">
                    <a:sysClr val="window" lastClr="FFFFFF">
                      <a:lumMod val="98000"/>
                    </a:sysClr>
                  </a:gs>
                </a:gsLst>
                <a:lin ang="5400000" scaled="1"/>
                <a:tileRect/>
              </a:gradFill>
              <a:prstDash val="solid"/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+mn-ea"/>
                <a:cs typeface="+mn-cs"/>
              </a:endParaRPr>
            </a:p>
          </p:txBody>
        </p:sp>
        <p:sp>
          <p:nvSpPr>
            <p:cNvPr id="10" name="标题 4">
              <a:extLst>
                <a:ext uri="{FF2B5EF4-FFF2-40B4-BE49-F238E27FC236}">
                  <a16:creationId xmlns:a16="http://schemas.microsoft.com/office/drawing/2014/main" id="{19CFD176-68FD-4B24-BDF9-8278BB8EA190}"/>
                </a:ext>
              </a:extLst>
            </p:cNvPr>
            <p:cNvSpPr txBox="1">
              <a:spLocks/>
            </p:cNvSpPr>
            <p:nvPr/>
          </p:nvSpPr>
          <p:spPr>
            <a:xfrm>
              <a:off x="1060273" y="1407419"/>
              <a:ext cx="809879" cy="276590"/>
            </a:xfrm>
            <a:prstGeom prst="rect">
              <a:avLst/>
            </a:prstGeom>
          </p:spPr>
          <p:txBody>
            <a:bodyPr vert="horz" lIns="68552" tIns="34276" rIns="68552" bIns="34276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</a:rPr>
                <a:t>思考</a:t>
              </a: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07CB5253-A68A-4C4D-B2A6-801C794940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73" y="2759861"/>
            <a:ext cx="1388753" cy="185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>
            <a:extLst>
              <a:ext uri="{FF2B5EF4-FFF2-40B4-BE49-F238E27FC236}">
                <a16:creationId xmlns:a16="http://schemas.microsoft.com/office/drawing/2014/main" id="{7006C110-4D23-47D4-B706-5A858DB5AFBA}"/>
              </a:ext>
            </a:extLst>
          </p:cNvPr>
          <p:cNvSpPr/>
          <p:nvPr userDrawn="1"/>
        </p:nvSpPr>
        <p:spPr>
          <a:xfrm>
            <a:off x="3438277" y="1410644"/>
            <a:ext cx="379388" cy="379487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FF81635-EE96-4DE1-8EBB-DEAE2839D114}"/>
              </a:ext>
            </a:extLst>
          </p:cNvPr>
          <p:cNvSpPr/>
          <p:nvPr userDrawn="1"/>
        </p:nvSpPr>
        <p:spPr>
          <a:xfrm>
            <a:off x="899103" y="2418129"/>
            <a:ext cx="379388" cy="379487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1B5B87D-DD6D-4348-ACF8-BD38B3337133}"/>
              </a:ext>
            </a:extLst>
          </p:cNvPr>
          <p:cNvSpPr/>
          <p:nvPr userDrawn="1"/>
        </p:nvSpPr>
        <p:spPr>
          <a:xfrm>
            <a:off x="4518116" y="2904183"/>
            <a:ext cx="379388" cy="379487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2F2A00C-7C8E-4F57-B402-EB4926D60C16}"/>
              </a:ext>
            </a:extLst>
          </p:cNvPr>
          <p:cNvSpPr/>
          <p:nvPr userDrawn="1"/>
        </p:nvSpPr>
        <p:spPr>
          <a:xfrm>
            <a:off x="5687235" y="1501359"/>
            <a:ext cx="379388" cy="379487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43B9879-FFB4-405E-BE66-FAA8B7D57D6E}"/>
              </a:ext>
            </a:extLst>
          </p:cNvPr>
          <p:cNvSpPr/>
          <p:nvPr userDrawn="1"/>
        </p:nvSpPr>
        <p:spPr>
          <a:xfrm>
            <a:off x="7001638" y="2877784"/>
            <a:ext cx="485927" cy="486054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738F154-5ABA-438A-9A88-D86CE6A98C9B}"/>
              </a:ext>
            </a:extLst>
          </p:cNvPr>
          <p:cNvSpPr/>
          <p:nvPr userDrawn="1"/>
        </p:nvSpPr>
        <p:spPr>
          <a:xfrm>
            <a:off x="6083338" y="2997062"/>
            <a:ext cx="312690" cy="312771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56C72DB-07A4-416E-BF83-E46344EBC7A8}"/>
              </a:ext>
            </a:extLst>
          </p:cNvPr>
          <p:cNvSpPr/>
          <p:nvPr userDrawn="1"/>
        </p:nvSpPr>
        <p:spPr>
          <a:xfrm>
            <a:off x="3644124" y="2781155"/>
            <a:ext cx="215851" cy="215907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B23464F-42F0-451A-A061-05F086719CC4}"/>
              </a:ext>
            </a:extLst>
          </p:cNvPr>
          <p:cNvSpPr/>
          <p:nvPr userDrawn="1"/>
        </p:nvSpPr>
        <p:spPr>
          <a:xfrm>
            <a:off x="305193" y="2418129"/>
            <a:ext cx="189694" cy="189743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9D9A6D3-33EF-4650-8127-A259449A04B5}"/>
              </a:ext>
            </a:extLst>
          </p:cNvPr>
          <p:cNvSpPr/>
          <p:nvPr userDrawn="1"/>
        </p:nvSpPr>
        <p:spPr>
          <a:xfrm>
            <a:off x="2678359" y="1581642"/>
            <a:ext cx="189694" cy="189743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ED9A44E-3A4B-4CB2-AD01-2A230B7AF3E5}"/>
              </a:ext>
            </a:extLst>
          </p:cNvPr>
          <p:cNvSpPr/>
          <p:nvPr userDrawn="1"/>
        </p:nvSpPr>
        <p:spPr>
          <a:xfrm>
            <a:off x="8215735" y="2513001"/>
            <a:ext cx="189694" cy="189743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CA9CFAB-241A-4126-9B0D-5ECFF4950852}"/>
              </a:ext>
            </a:extLst>
          </p:cNvPr>
          <p:cNvSpPr/>
          <p:nvPr userDrawn="1"/>
        </p:nvSpPr>
        <p:spPr>
          <a:xfrm>
            <a:off x="5841642" y="2847972"/>
            <a:ext cx="139887" cy="139924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2DA6D4A-6999-41D2-A6C5-8093F90A9F87}"/>
              </a:ext>
            </a:extLst>
          </p:cNvPr>
          <p:cNvSpPr/>
          <p:nvPr userDrawn="1"/>
        </p:nvSpPr>
        <p:spPr>
          <a:xfrm>
            <a:off x="4664238" y="1503756"/>
            <a:ext cx="215851" cy="215907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DA2924E-6AFF-43AD-8965-962CD9225DE1}"/>
              </a:ext>
            </a:extLst>
          </p:cNvPr>
          <p:cNvGrpSpPr/>
          <p:nvPr userDrawn="1"/>
        </p:nvGrpSpPr>
        <p:grpSpPr>
          <a:xfrm>
            <a:off x="1389566" y="1812251"/>
            <a:ext cx="1046460" cy="1046732"/>
            <a:chOff x="1389566" y="1812251"/>
            <a:chExt cx="1046460" cy="1046732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1D437466-05FA-4A81-8CA3-3511B1240935}"/>
                </a:ext>
              </a:extLst>
            </p:cNvPr>
            <p:cNvGrpSpPr/>
            <p:nvPr/>
          </p:nvGrpSpPr>
          <p:grpSpPr>
            <a:xfrm>
              <a:off x="1389566" y="1812251"/>
              <a:ext cx="1046460" cy="1046732"/>
              <a:chOff x="1677608" y="2996952"/>
              <a:chExt cx="1395643" cy="1395643"/>
            </a:xfrm>
          </p:grpSpPr>
          <p:sp>
            <p:nvSpPr>
              <p:cNvPr id="33" name="Oval 60">
                <a:extLst>
                  <a:ext uri="{FF2B5EF4-FFF2-40B4-BE49-F238E27FC236}">
                    <a16:creationId xmlns:a16="http://schemas.microsoft.com/office/drawing/2014/main" id="{432F7E65-2F2E-42F1-AFF5-2EAFC191A7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34" name="Oval 29">
                <a:extLst>
                  <a:ext uri="{FF2B5EF4-FFF2-40B4-BE49-F238E27FC236}">
                    <a16:creationId xmlns:a16="http://schemas.microsoft.com/office/drawing/2014/main" id="{E246C38B-7B22-4844-89DD-51285AE3C0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0070C0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32" name="TextBox 53">
              <a:extLst>
                <a:ext uri="{FF2B5EF4-FFF2-40B4-BE49-F238E27FC236}">
                  <a16:creationId xmlns:a16="http://schemas.microsoft.com/office/drawing/2014/main" id="{795D4121-18A5-4C82-9258-D476D600E08D}"/>
                </a:ext>
              </a:extLst>
            </p:cNvPr>
            <p:cNvSpPr txBox="1"/>
            <p:nvPr/>
          </p:nvSpPr>
          <p:spPr>
            <a:xfrm flipH="1">
              <a:off x="1797798" y="2084681"/>
              <a:ext cx="269960" cy="577081"/>
            </a:xfrm>
            <a:prstGeom prst="rect">
              <a:avLst/>
            </a:prstGeom>
            <a:noFill/>
          </p:spPr>
          <p:txBody>
            <a:bodyPr wrap="square" lIns="68552" tIns="34276" rIns="68552" bIns="34276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3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谢</a:t>
              </a:r>
              <a:endParaRPr kumimoji="0" lang="id-ID" sz="3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CA4C8BB-0768-48AB-B152-1426CE5D7296}"/>
              </a:ext>
            </a:extLst>
          </p:cNvPr>
          <p:cNvGrpSpPr/>
          <p:nvPr userDrawn="1"/>
        </p:nvGrpSpPr>
        <p:grpSpPr>
          <a:xfrm>
            <a:off x="2479080" y="1831052"/>
            <a:ext cx="1046460" cy="1046732"/>
            <a:chOff x="2479080" y="1831052"/>
            <a:chExt cx="1046460" cy="1046732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C9D7D3C5-B8F2-4C2E-BA87-A7165D9C7D3C}"/>
                </a:ext>
              </a:extLst>
            </p:cNvPr>
            <p:cNvGrpSpPr/>
            <p:nvPr/>
          </p:nvGrpSpPr>
          <p:grpSpPr>
            <a:xfrm>
              <a:off x="2479080" y="1831052"/>
              <a:ext cx="1046460" cy="1046732"/>
              <a:chOff x="1677608" y="2996952"/>
              <a:chExt cx="1395643" cy="1395643"/>
            </a:xfrm>
          </p:grpSpPr>
          <p:sp>
            <p:nvSpPr>
              <p:cNvPr id="38" name="Oval 60">
                <a:extLst>
                  <a:ext uri="{FF2B5EF4-FFF2-40B4-BE49-F238E27FC236}">
                    <a16:creationId xmlns:a16="http://schemas.microsoft.com/office/drawing/2014/main" id="{CD2DA2FA-5E57-426F-A33A-B288CD455B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39" name="Oval 29">
                <a:extLst>
                  <a:ext uri="{FF2B5EF4-FFF2-40B4-BE49-F238E27FC236}">
                    <a16:creationId xmlns:a16="http://schemas.microsoft.com/office/drawing/2014/main" id="{56FC4155-7B2D-49DC-A7BA-0478E29506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00B0F0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37" name="TextBox 54">
              <a:extLst>
                <a:ext uri="{FF2B5EF4-FFF2-40B4-BE49-F238E27FC236}">
                  <a16:creationId xmlns:a16="http://schemas.microsoft.com/office/drawing/2014/main" id="{A42EBB41-5B01-4015-9CCB-E981E1F98F3A}"/>
                </a:ext>
              </a:extLst>
            </p:cNvPr>
            <p:cNvSpPr txBox="1"/>
            <p:nvPr/>
          </p:nvSpPr>
          <p:spPr>
            <a:xfrm flipH="1">
              <a:off x="2847348" y="2084681"/>
              <a:ext cx="269960" cy="577081"/>
            </a:xfrm>
            <a:prstGeom prst="rect">
              <a:avLst/>
            </a:prstGeom>
            <a:noFill/>
          </p:spPr>
          <p:txBody>
            <a:bodyPr wrap="square" lIns="68552" tIns="34276" rIns="68552" bIns="34276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3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谢</a:t>
              </a:r>
              <a:endParaRPr kumimoji="0" lang="id-ID" sz="3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D52069B-D94A-4D25-9821-C36DFBF901F1}"/>
              </a:ext>
            </a:extLst>
          </p:cNvPr>
          <p:cNvGrpSpPr/>
          <p:nvPr userDrawn="1"/>
        </p:nvGrpSpPr>
        <p:grpSpPr>
          <a:xfrm>
            <a:off x="3579532" y="1831052"/>
            <a:ext cx="1046460" cy="1046732"/>
            <a:chOff x="3579532" y="1831052"/>
            <a:chExt cx="1046460" cy="1046732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ABC1A922-5C20-455D-97C0-F7DF69EFAE07}"/>
                </a:ext>
              </a:extLst>
            </p:cNvPr>
            <p:cNvGrpSpPr/>
            <p:nvPr/>
          </p:nvGrpSpPr>
          <p:grpSpPr>
            <a:xfrm>
              <a:off x="3579532" y="1831052"/>
              <a:ext cx="1046460" cy="1046732"/>
              <a:chOff x="1677608" y="2996952"/>
              <a:chExt cx="1395643" cy="1395643"/>
            </a:xfrm>
          </p:grpSpPr>
          <p:sp>
            <p:nvSpPr>
              <p:cNvPr id="43" name="Oval 60">
                <a:extLst>
                  <a:ext uri="{FF2B5EF4-FFF2-40B4-BE49-F238E27FC236}">
                    <a16:creationId xmlns:a16="http://schemas.microsoft.com/office/drawing/2014/main" id="{06341A0C-E0ED-48B0-9D68-CEF85E7F35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44" name="Oval 29">
                <a:extLst>
                  <a:ext uri="{FF2B5EF4-FFF2-40B4-BE49-F238E27FC236}">
                    <a16:creationId xmlns:a16="http://schemas.microsoft.com/office/drawing/2014/main" id="{2998E300-4142-40DE-93B0-C42AF9A4BE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2684E2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42" name="TextBox 55">
              <a:extLst>
                <a:ext uri="{FF2B5EF4-FFF2-40B4-BE49-F238E27FC236}">
                  <a16:creationId xmlns:a16="http://schemas.microsoft.com/office/drawing/2014/main" id="{63DC673C-8649-40BB-B698-6EA51AE0D477}"/>
                </a:ext>
              </a:extLst>
            </p:cNvPr>
            <p:cNvSpPr txBox="1"/>
            <p:nvPr/>
          </p:nvSpPr>
          <p:spPr>
            <a:xfrm flipH="1">
              <a:off x="3946636" y="2084681"/>
              <a:ext cx="269960" cy="577081"/>
            </a:xfrm>
            <a:prstGeom prst="rect">
              <a:avLst/>
            </a:prstGeom>
            <a:noFill/>
          </p:spPr>
          <p:txBody>
            <a:bodyPr wrap="square" lIns="68552" tIns="34276" rIns="68552" bIns="34276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3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各</a:t>
              </a:r>
              <a:endParaRPr kumimoji="0" lang="id-ID" sz="3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BB67B2DE-BE17-46A0-A3D5-36DAF9841700}"/>
              </a:ext>
            </a:extLst>
          </p:cNvPr>
          <p:cNvGrpSpPr/>
          <p:nvPr userDrawn="1"/>
        </p:nvGrpSpPr>
        <p:grpSpPr>
          <a:xfrm>
            <a:off x="4746743" y="1831052"/>
            <a:ext cx="1046460" cy="1046732"/>
            <a:chOff x="4746743" y="1831052"/>
            <a:chExt cx="1046460" cy="1046732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87FBE5AA-BFD1-4AF6-9E10-9D9403209ACF}"/>
                </a:ext>
              </a:extLst>
            </p:cNvPr>
            <p:cNvGrpSpPr/>
            <p:nvPr/>
          </p:nvGrpSpPr>
          <p:grpSpPr>
            <a:xfrm>
              <a:off x="4746743" y="1831052"/>
              <a:ext cx="1046460" cy="1046732"/>
              <a:chOff x="1677608" y="2996952"/>
              <a:chExt cx="1395643" cy="1395643"/>
            </a:xfrm>
          </p:grpSpPr>
          <p:sp>
            <p:nvSpPr>
              <p:cNvPr id="48" name="Oval 60">
                <a:extLst>
                  <a:ext uri="{FF2B5EF4-FFF2-40B4-BE49-F238E27FC236}">
                    <a16:creationId xmlns:a16="http://schemas.microsoft.com/office/drawing/2014/main" id="{5E388628-D7C6-41A4-B207-B1773604D0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49" name="Oval 29">
                <a:extLst>
                  <a:ext uri="{FF2B5EF4-FFF2-40B4-BE49-F238E27FC236}">
                    <a16:creationId xmlns:a16="http://schemas.microsoft.com/office/drawing/2014/main" id="{E22A5221-AA96-4E0D-B423-2FD3603820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00B0F0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47" name="TextBox 56">
              <a:extLst>
                <a:ext uri="{FF2B5EF4-FFF2-40B4-BE49-F238E27FC236}">
                  <a16:creationId xmlns:a16="http://schemas.microsoft.com/office/drawing/2014/main" id="{2E2CC90B-069B-4E49-B2F1-AAD03E726E3A}"/>
                </a:ext>
              </a:extLst>
            </p:cNvPr>
            <p:cNvSpPr txBox="1"/>
            <p:nvPr/>
          </p:nvSpPr>
          <p:spPr>
            <a:xfrm flipH="1">
              <a:off x="5115010" y="2084681"/>
              <a:ext cx="269960" cy="577081"/>
            </a:xfrm>
            <a:prstGeom prst="rect">
              <a:avLst/>
            </a:prstGeom>
            <a:noFill/>
          </p:spPr>
          <p:txBody>
            <a:bodyPr wrap="square" lIns="68552" tIns="34276" rIns="68552" bIns="34276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3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位</a:t>
              </a:r>
              <a:endParaRPr kumimoji="0" lang="id-ID" sz="3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C550013-0F68-4ACC-9F6C-00947B5A7A9E}"/>
              </a:ext>
            </a:extLst>
          </p:cNvPr>
          <p:cNvGrpSpPr/>
          <p:nvPr userDrawn="1"/>
        </p:nvGrpSpPr>
        <p:grpSpPr>
          <a:xfrm>
            <a:off x="7035016" y="1831052"/>
            <a:ext cx="1046460" cy="1046732"/>
            <a:chOff x="7035016" y="1831052"/>
            <a:chExt cx="1046460" cy="1046732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258C91C5-DDEA-4524-9D2B-42AE775A5EA5}"/>
                </a:ext>
              </a:extLst>
            </p:cNvPr>
            <p:cNvGrpSpPr/>
            <p:nvPr/>
          </p:nvGrpSpPr>
          <p:grpSpPr>
            <a:xfrm>
              <a:off x="7035016" y="1831052"/>
              <a:ext cx="1046460" cy="1046732"/>
              <a:chOff x="1677608" y="2996952"/>
              <a:chExt cx="1395643" cy="1395643"/>
            </a:xfrm>
          </p:grpSpPr>
          <p:sp>
            <p:nvSpPr>
              <p:cNvPr id="53" name="Oval 60">
                <a:extLst>
                  <a:ext uri="{FF2B5EF4-FFF2-40B4-BE49-F238E27FC236}">
                    <a16:creationId xmlns:a16="http://schemas.microsoft.com/office/drawing/2014/main" id="{4750227F-5509-45F2-AC9D-450D106B4D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54" name="Oval 29">
                <a:extLst>
                  <a:ext uri="{FF2B5EF4-FFF2-40B4-BE49-F238E27FC236}">
                    <a16:creationId xmlns:a16="http://schemas.microsoft.com/office/drawing/2014/main" id="{1D4150DB-4112-406A-823D-CBA8326C23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1F497D">
                  <a:lumMod val="60000"/>
                  <a:lumOff val="40000"/>
                </a:srgbClr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52" name="TextBox 57">
              <a:extLst>
                <a:ext uri="{FF2B5EF4-FFF2-40B4-BE49-F238E27FC236}">
                  <a16:creationId xmlns:a16="http://schemas.microsoft.com/office/drawing/2014/main" id="{CEDDFED8-0D93-473E-A00B-54065B3DE060}"/>
                </a:ext>
              </a:extLst>
            </p:cNvPr>
            <p:cNvSpPr txBox="1"/>
            <p:nvPr/>
          </p:nvSpPr>
          <p:spPr>
            <a:xfrm flipH="1">
              <a:off x="7392347" y="2084681"/>
              <a:ext cx="269960" cy="577081"/>
            </a:xfrm>
            <a:prstGeom prst="rect">
              <a:avLst/>
            </a:prstGeom>
            <a:noFill/>
          </p:spPr>
          <p:txBody>
            <a:bodyPr wrap="square" lIns="68552" tIns="34276" rIns="68552" bIns="34276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3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家</a:t>
              </a:r>
              <a:endParaRPr kumimoji="0" lang="id-ID" sz="3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88706213-B6C4-42B1-A7A5-F388FDB976F7}"/>
              </a:ext>
            </a:extLst>
          </p:cNvPr>
          <p:cNvGrpSpPr/>
          <p:nvPr userDrawn="1"/>
        </p:nvGrpSpPr>
        <p:grpSpPr>
          <a:xfrm>
            <a:off x="5847194" y="1831052"/>
            <a:ext cx="1046460" cy="1046732"/>
            <a:chOff x="5847194" y="1831052"/>
            <a:chExt cx="1046460" cy="1046732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C85836EC-B74E-48B8-8D04-355BE162E0AF}"/>
                </a:ext>
              </a:extLst>
            </p:cNvPr>
            <p:cNvGrpSpPr/>
            <p:nvPr/>
          </p:nvGrpSpPr>
          <p:grpSpPr>
            <a:xfrm>
              <a:off x="5847194" y="1831052"/>
              <a:ext cx="1046460" cy="1046732"/>
              <a:chOff x="1677608" y="2996952"/>
              <a:chExt cx="1395643" cy="1395643"/>
            </a:xfrm>
          </p:grpSpPr>
          <p:sp>
            <p:nvSpPr>
              <p:cNvPr id="58" name="Oval 60">
                <a:extLst>
                  <a:ext uri="{FF2B5EF4-FFF2-40B4-BE49-F238E27FC236}">
                    <a16:creationId xmlns:a16="http://schemas.microsoft.com/office/drawing/2014/main" id="{19466ACB-A72D-43E7-B65E-08DCFF57C7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59" name="Oval 29">
                <a:extLst>
                  <a:ext uri="{FF2B5EF4-FFF2-40B4-BE49-F238E27FC236}">
                    <a16:creationId xmlns:a16="http://schemas.microsoft.com/office/drawing/2014/main" id="{A3FBF383-8A9B-42EB-8F4F-198B6944EC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2684E2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57" name="TextBox 58">
              <a:extLst>
                <a:ext uri="{FF2B5EF4-FFF2-40B4-BE49-F238E27FC236}">
                  <a16:creationId xmlns:a16="http://schemas.microsoft.com/office/drawing/2014/main" id="{AF6046F1-4768-43CD-8AE7-E10EE08D0283}"/>
                </a:ext>
              </a:extLst>
            </p:cNvPr>
            <p:cNvSpPr txBox="1"/>
            <p:nvPr/>
          </p:nvSpPr>
          <p:spPr>
            <a:xfrm flipH="1">
              <a:off x="6214298" y="2084681"/>
              <a:ext cx="269960" cy="577081"/>
            </a:xfrm>
            <a:prstGeom prst="rect">
              <a:avLst/>
            </a:prstGeom>
            <a:noFill/>
          </p:spPr>
          <p:txBody>
            <a:bodyPr wrap="square" lIns="68552" tIns="34276" rIns="68552" bIns="34276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3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专</a:t>
              </a:r>
              <a:endParaRPr kumimoji="0" lang="id-ID" sz="3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ADE31301-630A-4CFD-80E0-C08E84ACC097}"/>
              </a:ext>
            </a:extLst>
          </p:cNvPr>
          <p:cNvSpPr/>
          <p:nvPr userDrawn="1"/>
        </p:nvSpPr>
        <p:spPr>
          <a:xfrm>
            <a:off x="36000" y="36000"/>
            <a:ext cx="9072000" cy="5076000"/>
          </a:xfrm>
          <a:prstGeom prst="rect">
            <a:avLst/>
          </a:prstGeom>
          <a:noFill/>
          <a:ln w="63500">
            <a:solidFill>
              <a:srgbClr val="75A2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67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778DCDE-6FA4-40F5-B5BA-5C9A56AE90C5}"/>
              </a:ext>
            </a:extLst>
          </p:cNvPr>
          <p:cNvSpPr/>
          <p:nvPr userDrawn="1"/>
        </p:nvSpPr>
        <p:spPr>
          <a:xfrm>
            <a:off x="36000" y="36000"/>
            <a:ext cx="9072000" cy="5076000"/>
          </a:xfrm>
          <a:prstGeom prst="rect">
            <a:avLst/>
          </a:prstGeom>
          <a:noFill/>
          <a:ln w="63500">
            <a:solidFill>
              <a:srgbClr val="75A2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B54E907-FA65-44F1-B1E3-76BCF9749D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1023" y="161505"/>
            <a:ext cx="821981" cy="74846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3DAF445-B7D6-411F-B986-F276E0B2E11D}"/>
              </a:ext>
            </a:extLst>
          </p:cNvPr>
          <p:cNvSpPr/>
          <p:nvPr userDrawn="1"/>
        </p:nvSpPr>
        <p:spPr>
          <a:xfrm>
            <a:off x="121023" y="98616"/>
            <a:ext cx="71914" cy="561022"/>
          </a:xfrm>
          <a:prstGeom prst="rect">
            <a:avLst/>
          </a:prstGeom>
          <a:solidFill>
            <a:srgbClr val="E8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95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3" r:id="rId4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15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200" u="none" strike="noStrike" kern="1200" cap="none" spc="113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tabLst>
          <a:tab pos="1207294" algn="l"/>
        </a:tabLst>
        <a:defRPr sz="1200" u="none" strike="noStrike" kern="1200" cap="none" spc="113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200" u="none" strike="noStrike" kern="1200" cap="none" spc="113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200" u="none" strike="noStrike" kern="1200" cap="none" spc="113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200" u="none" strike="noStrike" kern="1200" cap="none" spc="113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10.png"/><Relationship Id="rId10" Type="http://schemas.openxmlformats.org/officeDocument/2006/relationships/image" Target="../media/image19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1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3572" y="2204423"/>
            <a:ext cx="5430588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 defTabSz="685800">
              <a:defRPr/>
            </a:pPr>
            <a:r>
              <a:rPr lang="zh-CN" altLang="en-US" sz="3600" b="1" noProof="1">
                <a:solidFill>
                  <a:srgbClr val="0070C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向量组的线性表示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289639" y="1131590"/>
            <a:ext cx="2958454" cy="702078"/>
            <a:chOff x="1187624" y="987574"/>
            <a:chExt cx="2958454" cy="702078"/>
          </a:xfrm>
        </p:grpSpPr>
        <p:grpSp>
          <p:nvGrpSpPr>
            <p:cNvPr id="23" name="组合 22"/>
            <p:cNvGrpSpPr/>
            <p:nvPr/>
          </p:nvGrpSpPr>
          <p:grpSpPr>
            <a:xfrm>
              <a:off x="1187624" y="987574"/>
              <a:ext cx="701895" cy="702078"/>
              <a:chOff x="1677608" y="2996952"/>
              <a:chExt cx="1395643" cy="1395643"/>
            </a:xfrm>
          </p:grpSpPr>
          <p:sp>
            <p:nvSpPr>
              <p:cNvPr id="38" name="Oval 60"/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39" name="Oval 29"/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00B0F0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DIN-BoldItalic" pitchFamily="50" charset="0"/>
                  <a:ea typeface="微软雅黑"/>
                  <a:cs typeface="+mn-cs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943511" y="987574"/>
              <a:ext cx="701895" cy="702078"/>
              <a:chOff x="1677608" y="2996952"/>
              <a:chExt cx="1395643" cy="1395643"/>
            </a:xfrm>
          </p:grpSpPr>
          <p:sp>
            <p:nvSpPr>
              <p:cNvPr id="36" name="Oval 60"/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37" name="Oval 29"/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2684E2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DIN-BoldItalic" pitchFamily="50" charset="0"/>
                  <a:ea typeface="微软雅黑"/>
                  <a:cs typeface="+mn-cs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699399" y="987574"/>
              <a:ext cx="701895" cy="702078"/>
              <a:chOff x="1677608" y="2996952"/>
              <a:chExt cx="1395643" cy="1395643"/>
            </a:xfrm>
          </p:grpSpPr>
          <p:sp>
            <p:nvSpPr>
              <p:cNvPr id="34" name="Oval 60"/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35" name="Oval 29"/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1F497D">
                  <a:lumMod val="60000"/>
                  <a:lumOff val="40000"/>
                </a:srgbClr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DIN-BoldItalic" pitchFamily="50" charset="0"/>
                  <a:ea typeface="微软雅黑"/>
                  <a:cs typeface="+mn-cs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44183" y="987574"/>
              <a:ext cx="701895" cy="702078"/>
              <a:chOff x="1677608" y="2996952"/>
              <a:chExt cx="1395643" cy="1395643"/>
            </a:xfrm>
          </p:grpSpPr>
          <p:sp>
            <p:nvSpPr>
              <p:cNvPr id="32" name="Oval 60"/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33" name="Oval 29"/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4F81BD">
                  <a:lumMod val="75000"/>
                </a:srgbClr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DIN-BoldItalic" pitchFamily="50" charset="0"/>
                  <a:ea typeface="微软雅黑"/>
                  <a:cs typeface="+mn-cs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317998" y="1138557"/>
              <a:ext cx="2699309" cy="419367"/>
              <a:chOff x="2434712" y="3316799"/>
              <a:chExt cx="2699309" cy="419367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434712" y="3336056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685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/>
                    <a:cs typeface="+mn-cs"/>
                  </a:rPr>
                  <a:t>线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190599" y="3316799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685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/>
                    <a:cs typeface="+mn-cs"/>
                  </a:rPr>
                  <a:t>性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946487" y="3336056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685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/>
                    <a:cs typeface="+mn-cs"/>
                  </a:rPr>
                  <a:t>代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691271" y="3316799"/>
                <a:ext cx="4427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685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/>
                    <a:cs typeface="+mn-cs"/>
                  </a:rPr>
                  <a:t>数</a:t>
                </a:r>
              </a:p>
            </p:txBody>
          </p:sp>
        </p:grp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A02CF026-4B04-410B-8432-6663460D2B96}"/>
              </a:ext>
            </a:extLst>
          </p:cNvPr>
          <p:cNvSpPr txBox="1"/>
          <p:nvPr/>
        </p:nvSpPr>
        <p:spPr>
          <a:xfrm>
            <a:off x="994307" y="3226500"/>
            <a:ext cx="3549118" cy="47487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  <a:cs typeface="微软雅黑" panose="020B0503020204020204" pitchFamily="34" charset="-122"/>
              </a:rPr>
              <a:t>数学学院 张神星</a:t>
            </a:r>
            <a:endParaRPr kumimoji="0" lang="en-US" altLang="zh-CN" sz="2400" b="1" i="0" u="none" strike="noStrike" kern="1200" cap="none" spc="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81909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4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spcBef>
                <a:spcPts val="0"/>
              </a:spcBef>
              <a:defRPr/>
            </a:pPr>
            <a:r>
              <a:rPr lang="zh-CN" altLang="en-US" dirty="0">
                <a:latin typeface="Impact MT Std" pitchFamily="34" charset="0"/>
                <a:ea typeface="微软雅黑" pitchFamily="34" charset="-122"/>
              </a:rPr>
              <a:t>四、</a:t>
            </a:r>
            <a:r>
              <a:rPr lang="zh-CN" altLang="en-US" sz="2600" b="1" dirty="0">
                <a:solidFill>
                  <a:srgbClr val="3333FF"/>
                </a:solidFill>
                <a:latin typeface="微软雅黑"/>
              </a:rPr>
              <a:t>向量组线性表示</a:t>
            </a:r>
            <a:r>
              <a:rPr lang="zh-CN" altLang="en-US" dirty="0">
                <a:latin typeface="Impact MT Std" pitchFamily="34" charset="0"/>
                <a:ea typeface="微软雅黑" pitchFamily="34" charset="-122"/>
              </a:rPr>
              <a:t>的应用</a:t>
            </a:r>
            <a:endParaRPr lang="zh-CN" altLang="en-US" spc="0" dirty="0">
              <a:latin typeface="微软雅黑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757C5C-07F5-4A87-BD8D-511EC83B37F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84213" y="843756"/>
            <a:ext cx="7775575" cy="381622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0" indent="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None/>
              <a:defRPr/>
            </a:pPr>
            <a:r>
              <a:rPr kumimoji="1" lang="en-US" altLang="zh-CN" sz="1900" b="1" kern="0" spc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(1)</a:t>
            </a:r>
            <a:r>
              <a:rPr kumimoji="1" lang="zh-CN" altLang="en-US" sz="1900" b="1" kern="0" spc="0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甲客户</a:t>
            </a:r>
            <a:r>
              <a:rPr kumimoji="1" lang="zh-CN" altLang="en-US" sz="1900" b="1" kern="0" spc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要求混凝土水泥、水、砂、石子比例为</a:t>
            </a:r>
            <a:r>
              <a:rPr kumimoji="1" lang="en-US" altLang="zh-CN" sz="1900" b="1" kern="0" spc="0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1 : 0.46</a:t>
            </a:r>
            <a:r>
              <a:rPr kumimoji="1" lang="zh-CN" altLang="en-US" sz="1900" b="1" kern="0" spc="0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 </a:t>
            </a:r>
            <a:r>
              <a:rPr kumimoji="1" lang="en-US" altLang="zh-CN" sz="1900" b="1" kern="0" spc="0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: 1.54 : 3.31</a:t>
            </a:r>
            <a:r>
              <a:rPr kumimoji="1" lang="en-US" altLang="zh-CN" sz="1900" b="1" kern="0" spc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kumimoji="1" lang="zh-CN" altLang="en-US" sz="1900" b="1" kern="0" spc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该企业能否</a:t>
            </a:r>
            <a:r>
              <a:rPr kumimoji="1" lang="zh-CN" altLang="en-US" sz="1900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满足客户的要求</a:t>
            </a:r>
            <a:r>
              <a:rPr kumimoji="1" lang="en-US" altLang="zh-CN" sz="1900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? </a:t>
            </a:r>
            <a:r>
              <a:rPr kumimoji="1" lang="zh-CN" altLang="en-US" sz="1900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若能</a:t>
            </a:r>
            <a:r>
              <a:rPr kumimoji="1" lang="en-US" altLang="zh-CN" sz="1900" b="1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1900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该如何配制</a:t>
            </a:r>
            <a:r>
              <a:rPr kumimoji="1" lang="en-US" altLang="zh-CN" sz="1900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?</a:t>
            </a:r>
          </a:p>
          <a:p>
            <a:pPr marL="0" lvl="0" indent="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None/>
              <a:defRPr/>
            </a:pPr>
            <a:r>
              <a:rPr kumimoji="1" lang="en-US" altLang="zh-CN" sz="1900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(2)</a:t>
            </a:r>
            <a:r>
              <a:rPr kumimoji="1" lang="zh-CN" altLang="en-US" sz="1900" b="1" kern="0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乙客户</a:t>
            </a:r>
            <a:r>
              <a:rPr kumimoji="1" lang="zh-CN" altLang="en-US" sz="1900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要求混凝土水泥、水、砂、石子比例为</a:t>
            </a:r>
            <a:r>
              <a:rPr kumimoji="1" lang="en-US" altLang="zh-CN" sz="1900" b="1" kern="0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1 : 0.6 : 2.4 : 4</a:t>
            </a:r>
            <a:r>
              <a:rPr kumimoji="1" lang="en-US" altLang="zh-CN" sz="1900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kumimoji="1" lang="zh-CN" altLang="en-US" sz="1900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该企业能否满足要求？若能</a:t>
            </a:r>
            <a:r>
              <a:rPr kumimoji="1" lang="en-US" altLang="zh-CN" sz="1900" b="1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,</a:t>
            </a:r>
            <a:r>
              <a:rPr kumimoji="1" lang="zh-CN" altLang="en-US" sz="1900" b="1" kern="0" dirty="0">
                <a:solidFill>
                  <a:srgbClr val="FF0000"/>
                </a:solidFill>
                <a:latin typeface="+mn-ea"/>
              </a:rPr>
              <a:t>  </a:t>
            </a:r>
            <a:r>
              <a:rPr kumimoji="1" lang="zh-CN" altLang="en-US" sz="1900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该如何配制？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defRPr/>
            </a:pPr>
            <a:endParaRPr kumimoji="1" lang="zh-CN" altLang="en-US" sz="2000" b="1" kern="0" spc="0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defRPr/>
            </a:pPr>
            <a:endParaRPr kumimoji="1" lang="zh-CN" altLang="en-US" sz="2000" b="1" kern="0" spc="0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圆角矩形 12">
            <a:extLst>
              <a:ext uri="{FF2B5EF4-FFF2-40B4-BE49-F238E27FC236}">
                <a16:creationId xmlns:a16="http://schemas.microsoft.com/office/drawing/2014/main" id="{FC4C2476-E23D-4417-A135-3CFA9A384F04}"/>
              </a:ext>
            </a:extLst>
          </p:cNvPr>
          <p:cNvSpPr/>
          <p:nvPr/>
        </p:nvSpPr>
        <p:spPr>
          <a:xfrm>
            <a:off x="107504" y="1059582"/>
            <a:ext cx="612180" cy="439239"/>
          </a:xfrm>
          <a:prstGeom prst="roundRect">
            <a:avLst>
              <a:gd name="adj" fmla="val 30000"/>
            </a:avLst>
          </a:prstGeom>
          <a:solidFill>
            <a:srgbClr val="C0000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例 </a:t>
            </a:r>
            <a:r>
              <a:rPr lang="en-US" altLang="zh-CN" sz="1800" b="1" kern="0" dirty="0">
                <a:solidFill>
                  <a:prstClr val="white"/>
                </a:solidFill>
                <a:latin typeface="微软雅黑"/>
              </a:rPr>
              <a:t>2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502E4C67-A9FC-431A-8E53-D2F3404A3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967477"/>
              </p:ext>
            </p:extLst>
          </p:nvPr>
        </p:nvGraphicFramePr>
        <p:xfrm>
          <a:off x="1379386" y="2679980"/>
          <a:ext cx="6529244" cy="205201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632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040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C20</a:t>
                      </a:r>
                      <a:r>
                        <a:rPr lang="zh-CN" altLang="en-US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混凝土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C25</a:t>
                      </a:r>
                      <a:r>
                        <a:rPr lang="zh-CN" altLang="en-US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混凝土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C30</a:t>
                      </a:r>
                      <a:r>
                        <a:rPr lang="zh-CN" altLang="en-US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混凝土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itchFamily="34" charset="-122"/>
                          <a:ea typeface="微软雅黑" pitchFamily="34" charset="-122"/>
                        </a:rPr>
                        <a:t>水泥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itchFamily="34" charset="-122"/>
                          <a:ea typeface="微软雅黑" pitchFamily="34" charset="-122"/>
                        </a:rPr>
                        <a:t>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0.51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0.44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0.38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itchFamily="34" charset="-122"/>
                          <a:ea typeface="微软雅黑" pitchFamily="34" charset="-122"/>
                        </a:rPr>
                        <a:t>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1.81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1.42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1.12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itchFamily="34" charset="-122"/>
                          <a:ea typeface="微软雅黑" pitchFamily="34" charset="-122"/>
                        </a:rPr>
                        <a:t>石子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3.68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3.16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2.72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41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spcBef>
                <a:spcPts val="0"/>
              </a:spcBef>
              <a:defRPr/>
            </a:pPr>
            <a:r>
              <a:rPr lang="zh-CN" altLang="en-US" dirty="0">
                <a:latin typeface="Impact MT Std" pitchFamily="34" charset="0"/>
                <a:ea typeface="微软雅黑" pitchFamily="34" charset="-122"/>
              </a:rPr>
              <a:t>四、</a:t>
            </a:r>
            <a:r>
              <a:rPr lang="zh-CN" altLang="en-US" dirty="0">
                <a:latin typeface="微软雅黑"/>
              </a:rPr>
              <a:t>向量组线性表示</a:t>
            </a:r>
            <a:r>
              <a:rPr lang="zh-CN" altLang="en-US" dirty="0">
                <a:latin typeface="Impact MT Std" pitchFamily="34" charset="0"/>
                <a:ea typeface="微软雅黑" pitchFamily="34" charset="-122"/>
              </a:rPr>
              <a:t>的应用</a:t>
            </a:r>
            <a:endParaRPr lang="zh-CN" altLang="en-US" spc="0" dirty="0">
              <a:latin typeface="微软雅黑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kumimoji="1" lang="en-US" altLang="zh-CN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(1) </a:t>
                </a:r>
                <a:r>
                  <a:rPr kumimoji="1" lang="zh-CN" altLang="en-US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甲客户所需比例</a:t>
                </a:r>
                <a:r>
                  <a:rPr kumimoji="1" lang="en-US" altLang="zh-CN" sz="2000" b="1" kern="0" spc="0" dirty="0">
                    <a:solidFill>
                      <a:srgbClr val="FF0000"/>
                    </a:solidFill>
                    <a:latin typeface="+mn-ea"/>
                    <a:cs typeface="Times New Roman" pitchFamily="18" charset="0"/>
                  </a:rPr>
                  <a:t>1 : 0.46</a:t>
                </a:r>
                <a:r>
                  <a:rPr kumimoji="1" lang="zh-CN" altLang="en-US" sz="2000" b="1" kern="0" spc="0" dirty="0">
                    <a:solidFill>
                      <a:srgbClr val="FF0000"/>
                    </a:solidFill>
                    <a:latin typeface="+mn-ea"/>
                    <a:cs typeface="Times New Roman" pitchFamily="18" charset="0"/>
                  </a:rPr>
                  <a:t> </a:t>
                </a:r>
                <a:r>
                  <a:rPr kumimoji="1" lang="en-US" altLang="zh-CN" sz="2000" b="1" kern="0" spc="0" dirty="0">
                    <a:solidFill>
                      <a:srgbClr val="FF0000"/>
                    </a:solidFill>
                    <a:latin typeface="+mn-ea"/>
                    <a:cs typeface="Times New Roman" pitchFamily="18" charset="0"/>
                  </a:rPr>
                  <a:t>: 1.54 : 3.31</a:t>
                </a:r>
                <a:r>
                  <a:rPr kumimoji="1" lang="en-US" altLang="zh-CN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kumimoji="1" lang="zh-CN" altLang="en-US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设</a:t>
                </a:r>
                <a:r>
                  <a:rPr kumimoji="1" lang="zh-CN" altLang="en-US" sz="2000" b="1" kern="0" dirty="0">
                    <a:solidFill>
                      <a:srgbClr val="FF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所需混凝土对应的向量</a:t>
                </a:r>
                <a:r>
                  <a:rPr kumimoji="1" lang="zh-CN" altLang="en-US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kumimoji="1" lang="en-US" altLang="zh-CN" sz="2000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18" charset="0"/>
                      </a:rPr>
                      <m:t>𝒃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,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kumimoji="1" lang="en-US" altLang="zh-CN" sz="2000" b="1" kern="0" dirty="0">
                    <a:solidFill>
                      <a:srgbClr val="3333FF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C20,C25,C50</a:t>
                </a:r>
                <a:r>
                  <a:rPr kumimoji="1" lang="zh-CN" altLang="en-US" sz="2000" b="1" kern="0" dirty="0">
                    <a:solidFill>
                      <a:srgbClr val="3333FF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混凝土对应的向量</a:t>
                </a:r>
                <a:r>
                  <a:rPr kumimoji="1" lang="zh-CN" altLang="en-US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0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000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0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000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0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kumimoji="1" lang="en-US" altLang="zh-CN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,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18" charset="0"/>
                        </a:rPr>
                        <m:t>𝒃</m:t>
                      </m:r>
                      <m:r>
                        <a:rPr kumimoji="1" lang="en-US" altLang="zh-CN" sz="2000" b="1" i="1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000" b="1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000" b="1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CN" sz="2000" b="1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000" b="1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𝟎</m:t>
                                </m:r>
                                <m:r>
                                  <a:rPr kumimoji="1" lang="en-US" altLang="zh-CN" sz="2000" b="1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.</m:t>
                                </m:r>
                                <m:r>
                                  <a:rPr kumimoji="1" lang="en-US" altLang="zh-CN" sz="2000" b="1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𝟒𝟔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000" b="1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𝟏</m:t>
                                </m:r>
                                <m:r>
                                  <a:rPr kumimoji="1" lang="en-US" altLang="zh-CN" sz="2000" b="1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.</m:t>
                                </m:r>
                                <m:r>
                                  <a:rPr kumimoji="1" lang="en-US" altLang="zh-CN" sz="2000" b="1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𝟓𝟒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000" b="1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𝟑</m:t>
                                </m:r>
                                <m:r>
                                  <a:rPr kumimoji="1" lang="en-US" altLang="zh-CN" sz="2000" b="1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.</m:t>
                                </m:r>
                                <m:r>
                                  <a:rPr kumimoji="1" lang="en-US" altLang="zh-CN" sz="2000" b="1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𝟑𝟏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sz="2000" b="1" i="1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18" charset="0"/>
                        </a:rPr>
                        <m:t>,</m:t>
                      </m:r>
                      <m:r>
                        <a:rPr kumimoji="1" lang="en-US" altLang="zh-CN" sz="20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zh-CN" sz="2000" b="1" i="1" kern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ker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000" b="1" i="1" ker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000" b="1" i="1" ker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000" b="1" i="1" ker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000" b="1" i="1" ker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𝟎</m:t>
                                </m:r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.</m:t>
                                </m:r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𝟓𝟏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𝟏</m:t>
                                </m:r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.</m:t>
                                </m:r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𝟖𝟏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𝟑</m:t>
                                </m:r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.</m:t>
                                </m:r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𝟔𝟖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sz="2000" b="1" i="1" ker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18" charset="0"/>
                        </a:rPr>
                        <m:t>,</m:t>
                      </m:r>
                      <m:r>
                        <a:rPr kumimoji="1" lang="en-US" altLang="zh-CN" sz="2000" b="1" i="1" kern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b="1" i="1" ker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ker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000" b="1" i="1" kern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000" b="1" i="1" ker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000" b="1" i="1" ker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000" b="1" i="1" ker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𝟎</m:t>
                                </m:r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.</m:t>
                                </m:r>
                                <m:r>
                                  <a:rPr kumimoji="1" lang="en-US" altLang="zh-CN" sz="2000" b="1" i="1" kern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𝟒𝟒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𝟏</m:t>
                                </m:r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.</m:t>
                                </m:r>
                                <m:r>
                                  <a:rPr kumimoji="1" lang="en-US" altLang="zh-CN" sz="2000" b="1" i="1" kern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𝟒𝟐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𝟑</m:t>
                                </m:r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.</m:t>
                                </m:r>
                                <m:r>
                                  <a:rPr kumimoji="1" lang="en-US" altLang="zh-CN" sz="2000" b="1" i="1" kern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𝟏𝟔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sz="2000" b="1" i="1" ker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sz="2000" b="1" i="1" ker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ker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000" b="1" i="1" kern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sz="2000" b="1" i="1" ker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000" b="1" i="1" ker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000" b="1" i="1" ker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𝟎</m:t>
                                </m:r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.</m:t>
                                </m:r>
                                <m:r>
                                  <a:rPr kumimoji="1" lang="en-US" altLang="zh-CN" sz="2000" b="1" i="1" kern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𝟑𝟖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𝟏</m:t>
                                </m:r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.</m:t>
                                </m:r>
                                <m:r>
                                  <a:rPr kumimoji="1" lang="en-US" altLang="zh-CN" sz="2000" b="1" i="1" kern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𝟏𝟐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000" b="1" i="1" kern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𝟐</m:t>
                                </m:r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.</m:t>
                                </m:r>
                                <m:r>
                                  <a:rPr kumimoji="1" lang="en-US" altLang="zh-CN" sz="2000" b="1" i="1" kern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𝟕𝟐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sz="2000" b="1" i="1" kern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sz="2000" b="1" kern="0" dirty="0">
                  <a:solidFill>
                    <a:srgbClr val="3333FF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kumimoji="1" lang="zh-CN" altLang="en-US" sz="2000" b="1" kern="0" dirty="0">
                    <a:solidFill>
                      <a:schemeClr val="tx1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kumimoji="1"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18" charset="0"/>
                      </a:rPr>
                      <m:t>𝒃</m:t>
                    </m:r>
                  </m:oMath>
                </a14:m>
                <a:r>
                  <a:rPr kumimoji="1" lang="zh-CN" altLang="en-US" sz="2000" b="1" kern="0" dirty="0">
                    <a:solidFill>
                      <a:schemeClr val="tx1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可由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kumimoji="1" lang="zh-CN" altLang="en-US" sz="2000" b="1" kern="0" dirty="0">
                    <a:solidFill>
                      <a:schemeClr val="tx1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线性表</a:t>
                </a:r>
                <a:r>
                  <a:rPr kumimoji="1" lang="zh-CN" altLang="en-US" sz="2000" b="1" kern="0" dirty="0"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示，且线性组合系数非负，则可配制</a:t>
                </a:r>
                <a:r>
                  <a:rPr kumimoji="1" lang="en-US" altLang="zh-CN" sz="2000" b="1" kern="0" dirty="0"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.</a:t>
                </a:r>
                <a:endParaRPr kumimoji="1" lang="zh-CN" altLang="en-US" sz="2000" b="1" kern="0" dirty="0">
                  <a:latin typeface="Times New Roman" pitchFamily="18" charset="0"/>
                  <a:ea typeface="微软雅黑" pitchFamily="34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 12">
            <a:extLst>
              <a:ext uri="{FF2B5EF4-FFF2-40B4-BE49-F238E27FC236}">
                <a16:creationId xmlns:a16="http://schemas.microsoft.com/office/drawing/2014/main" id="{4F6B1592-BDD5-4A0D-BBB7-D94F7BC63931}"/>
              </a:ext>
            </a:extLst>
          </p:cNvPr>
          <p:cNvSpPr/>
          <p:nvPr/>
        </p:nvSpPr>
        <p:spPr>
          <a:xfrm>
            <a:off x="194305" y="862742"/>
            <a:ext cx="513963" cy="420725"/>
          </a:xfrm>
          <a:prstGeom prst="roundRect">
            <a:avLst>
              <a:gd name="adj" fmla="val 30000"/>
            </a:avLst>
          </a:prstGeom>
          <a:solidFill>
            <a:srgbClr val="C0000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 解 </a:t>
            </a:r>
            <a:endParaRPr lang="en-US" altLang="zh-CN" sz="1800" b="1" kern="0" dirty="0">
              <a:solidFill>
                <a:prstClr val="white"/>
              </a:solidFill>
              <a:latin typeface="微软雅黑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B9FC3E1-3F07-4572-B470-AE49247BB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160564"/>
              </p:ext>
            </p:extLst>
          </p:nvPr>
        </p:nvGraphicFramePr>
        <p:xfrm>
          <a:off x="6300192" y="134134"/>
          <a:ext cx="2706448" cy="1410665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676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133"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C20</a:t>
                      </a:r>
                      <a:endParaRPr lang="zh-CN" altLang="en-US" sz="12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C25</a:t>
                      </a:r>
                      <a:endParaRPr lang="zh-CN" altLang="en-US" sz="12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C30</a:t>
                      </a:r>
                      <a:endParaRPr lang="zh-CN" altLang="en-US" sz="12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1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itchFamily="34" charset="-122"/>
                          <a:ea typeface="微软雅黑" pitchFamily="34" charset="-122"/>
                        </a:rPr>
                        <a:t>水泥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endParaRPr lang="zh-CN" altLang="en-US" sz="12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endParaRPr lang="zh-CN" altLang="en-US" sz="12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endParaRPr lang="zh-CN" altLang="en-US" sz="12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1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itchFamily="34" charset="-122"/>
                          <a:ea typeface="微软雅黑" pitchFamily="34" charset="-122"/>
                        </a:rPr>
                        <a:t>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0.51</a:t>
                      </a:r>
                      <a:endParaRPr lang="zh-CN" altLang="en-US" sz="12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0.44</a:t>
                      </a:r>
                      <a:endParaRPr lang="zh-CN" altLang="en-US" sz="12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0.38</a:t>
                      </a:r>
                      <a:endParaRPr lang="zh-CN" altLang="en-US" sz="12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1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itchFamily="34" charset="-122"/>
                          <a:ea typeface="微软雅黑" pitchFamily="34" charset="-122"/>
                        </a:rPr>
                        <a:t>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1.81</a:t>
                      </a:r>
                      <a:endParaRPr lang="zh-CN" altLang="en-US" sz="12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1.42</a:t>
                      </a:r>
                      <a:endParaRPr lang="zh-CN" altLang="en-US" sz="12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1.12</a:t>
                      </a:r>
                      <a:endParaRPr lang="zh-CN" altLang="en-US" sz="12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1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itchFamily="34" charset="-122"/>
                          <a:ea typeface="微软雅黑" pitchFamily="34" charset="-122"/>
                        </a:rPr>
                        <a:t>石子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3.68</a:t>
                      </a:r>
                      <a:endParaRPr lang="zh-CN" altLang="en-US" sz="12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3.16</a:t>
                      </a:r>
                      <a:endParaRPr lang="zh-CN" altLang="en-US" sz="12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2.72</a:t>
                      </a:r>
                      <a:endParaRPr lang="zh-CN" altLang="en-US" sz="12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F42C892F-DF63-491C-8D86-A4C0DA129F8A}"/>
              </a:ext>
            </a:extLst>
          </p:cNvPr>
          <p:cNvSpPr/>
          <p:nvPr/>
        </p:nvSpPr>
        <p:spPr>
          <a:xfrm>
            <a:off x="2843808" y="2283718"/>
            <a:ext cx="5544616" cy="1314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3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81B6399-AA33-44A0-B6CF-0FD39B1B5B67}"/>
              </a:ext>
            </a:extLst>
          </p:cNvPr>
          <p:cNvCxnSpPr>
            <a:cxnSpLocks/>
          </p:cNvCxnSpPr>
          <p:nvPr/>
        </p:nvCxnSpPr>
        <p:spPr>
          <a:xfrm>
            <a:off x="7452320" y="1103758"/>
            <a:ext cx="0" cy="12168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spcBef>
                <a:spcPts val="0"/>
              </a:spcBef>
              <a:defRPr/>
            </a:pPr>
            <a:r>
              <a:rPr lang="zh-CN" altLang="en-US" dirty="0">
                <a:latin typeface="Impact MT Std" pitchFamily="34" charset="0"/>
                <a:ea typeface="微软雅黑" pitchFamily="34" charset="-122"/>
              </a:rPr>
              <a:t>四、</a:t>
            </a:r>
            <a:r>
              <a:rPr lang="zh-CN" altLang="en-US" dirty="0">
                <a:latin typeface="微软雅黑"/>
              </a:rPr>
              <a:t>向量组线性表示</a:t>
            </a:r>
            <a:r>
              <a:rPr lang="zh-CN" altLang="en-US" dirty="0">
                <a:latin typeface="Impact MT Std" pitchFamily="34" charset="0"/>
                <a:ea typeface="微软雅黑" pitchFamily="34" charset="-122"/>
              </a:rPr>
              <a:t>的应用</a:t>
            </a:r>
            <a:endParaRPr lang="zh-CN" altLang="en-US" spc="0" dirty="0">
              <a:latin typeface="微软雅黑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0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  <m:t>𝑨</m:t>
                          </m:r>
                          <m:r>
                            <a:rPr kumimoji="1" lang="en-US" altLang="zh-CN" sz="20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  <m:t>,</m:t>
                          </m:r>
                          <m:r>
                            <a:rPr kumimoji="1" lang="en-US" altLang="zh-CN" sz="20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0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0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𝟓𝟏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𝟒𝟒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𝟑𝟖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𝟒𝟔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𝟖𝟏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𝟒𝟐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𝟓𝟒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𝟔𝟖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𝟏𝟔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𝟕𝟐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𝟑𝟏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d>
                        <m:dPr>
                          <m:ctrlPr>
                            <a:rPr kumimoji="1" lang="en-US" altLang="zh-CN" sz="20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0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1" dirty="0">
                  <a:latin typeface="Times New Roman" pitchFamily="18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zh-CN" altLang="en-US" sz="2000" b="1" dirty="0"/>
                  <a:t>由于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/>
                  <a:t>, </a:t>
                </a:r>
                <a:r>
                  <a:rPr lang="zh-CN" altLang="en-US" sz="2000" b="1" dirty="0"/>
                  <a:t>所以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 dirty="0"/>
                  <a:t>能由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线性表示</a:t>
                </a:r>
                <a:r>
                  <a:rPr lang="en-US" altLang="zh-CN" sz="2000" b="1" dirty="0"/>
                  <a:t>.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zh-CN" altLang="en-US" sz="2000" b="1" dirty="0"/>
                  <a:t>此时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𝟓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𝟐𝟓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𝟐𝟓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b="1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kumimoji="1" lang="zh-CN" altLang="en-US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因此甲客户的要求可以满足：配制一份甲客户所需的混凝土需要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b="1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b="1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𝟏</m:t>
                        </m:r>
                      </m:num>
                      <m:den>
                        <m:r>
                          <a:rPr kumimoji="1" lang="en-US" altLang="zh-CN" sz="2000" b="1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kumimoji="1" lang="zh-CN" altLang="en-US" sz="2000" b="1" kern="0" dirty="0">
                    <a:solidFill>
                      <a:srgbClr val="FF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份</a:t>
                </a:r>
                <a:r>
                  <a:rPr kumimoji="1" lang="en-US" altLang="zh-CN" sz="2000" b="1" kern="0" dirty="0">
                    <a:solidFill>
                      <a:srgbClr val="FF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C20</a:t>
                </a:r>
                <a:r>
                  <a:rPr kumimoji="1" lang="zh-CN" altLang="en-US" sz="2000" b="1" kern="0" dirty="0">
                    <a:solidFill>
                      <a:srgbClr val="FF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混凝土，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𝟏</m:t>
                        </m:r>
                      </m:num>
                      <m:den>
                        <m:r>
                          <a:rPr kumimoji="1" lang="en-US" altLang="zh-CN" sz="20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kumimoji="1" lang="zh-CN" altLang="en-US" sz="2000" b="1" kern="0" dirty="0">
                    <a:solidFill>
                      <a:srgbClr val="FF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份</a:t>
                </a:r>
                <a:r>
                  <a:rPr kumimoji="1" lang="en-US" altLang="zh-CN" sz="2000" b="1" kern="0" dirty="0">
                    <a:solidFill>
                      <a:srgbClr val="FF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C25</a:t>
                </a:r>
                <a:r>
                  <a:rPr kumimoji="1" lang="zh-CN" altLang="en-US" sz="2000" b="1" kern="0" dirty="0">
                    <a:solidFill>
                      <a:srgbClr val="FF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混凝土，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𝟏</m:t>
                        </m:r>
                      </m:num>
                      <m:den>
                        <m:r>
                          <a:rPr kumimoji="1" lang="en-US" altLang="zh-CN" sz="20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kumimoji="1" lang="zh-CN" altLang="en-US" sz="2000" b="1" kern="0" dirty="0">
                    <a:solidFill>
                      <a:srgbClr val="FF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份</a:t>
                </a:r>
                <a:r>
                  <a:rPr kumimoji="1" lang="en-US" altLang="zh-CN" sz="2000" b="1" kern="0" dirty="0">
                    <a:solidFill>
                      <a:srgbClr val="FF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C30</a:t>
                </a:r>
                <a:r>
                  <a:rPr kumimoji="1" lang="zh-CN" altLang="en-US" sz="2000" b="1" kern="0" dirty="0">
                    <a:solidFill>
                      <a:srgbClr val="FF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混凝土</a:t>
                </a:r>
                <a:r>
                  <a:rPr kumimoji="1" lang="en-US" altLang="zh-CN" sz="2000" b="1" kern="0" dirty="0">
                    <a:solidFill>
                      <a:srgbClr val="FF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.</a:t>
                </a:r>
                <a:endParaRPr kumimoji="1" lang="en-US" altLang="zh-CN" sz="2000" b="1" kern="0" dirty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 12">
            <a:extLst>
              <a:ext uri="{FF2B5EF4-FFF2-40B4-BE49-F238E27FC236}">
                <a16:creationId xmlns:a16="http://schemas.microsoft.com/office/drawing/2014/main" id="{4F6B1592-BDD5-4A0D-BBB7-D94F7BC63931}"/>
              </a:ext>
            </a:extLst>
          </p:cNvPr>
          <p:cNvSpPr/>
          <p:nvPr/>
        </p:nvSpPr>
        <p:spPr>
          <a:xfrm>
            <a:off x="194305" y="862742"/>
            <a:ext cx="513963" cy="420725"/>
          </a:xfrm>
          <a:prstGeom prst="roundRect">
            <a:avLst>
              <a:gd name="adj" fmla="val 30000"/>
            </a:avLst>
          </a:prstGeom>
          <a:solidFill>
            <a:srgbClr val="C0000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 解 </a:t>
            </a:r>
            <a:endParaRPr lang="en-US" altLang="zh-CN" sz="1800" b="1" kern="0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8" name="Freeform 57">
            <a:extLst>
              <a:ext uri="{FF2B5EF4-FFF2-40B4-BE49-F238E27FC236}">
                <a16:creationId xmlns:a16="http://schemas.microsoft.com/office/drawing/2014/main" id="{2F2E2135-A58D-4F22-B820-CAFA41962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137" y="1756414"/>
            <a:ext cx="432048" cy="77113"/>
          </a:xfrm>
          <a:custGeom>
            <a:avLst/>
            <a:gdLst>
              <a:gd name="T0" fmla="*/ 0 w 1179"/>
              <a:gd name="T1" fmla="*/ 139 h 273"/>
              <a:gd name="T2" fmla="*/ 276 w 1179"/>
              <a:gd name="T3" fmla="*/ 0 h 273"/>
              <a:gd name="T4" fmla="*/ 589 w 1179"/>
              <a:gd name="T5" fmla="*/ 139 h 273"/>
              <a:gd name="T6" fmla="*/ 901 w 1179"/>
              <a:gd name="T7" fmla="*/ 273 h 273"/>
              <a:gd name="T8" fmla="*/ 1179 w 1179"/>
              <a:gd name="T9" fmla="*/ 139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>
            <a:solidFill>
              <a:srgbClr val="0000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>
              <a:defRPr/>
            </a:pPr>
            <a:endParaRPr lang="zh-CN" altLang="en-US" sz="2000" kern="0">
              <a:solidFill>
                <a:sysClr val="windowText" lastClr="000000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0B2306-25ED-4D0C-B7C4-5ACECCD0AE66}"/>
              </a:ext>
            </a:extLst>
          </p:cNvPr>
          <p:cNvSpPr txBox="1"/>
          <p:nvPr/>
        </p:nvSpPr>
        <p:spPr>
          <a:xfrm>
            <a:off x="5292080" y="1380713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</a:rPr>
              <a:t>初等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F0000"/>
                </a:solidFill>
              </a:rPr>
              <a:t>行变换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56C78F-69F1-46B0-9122-CB70EB063EC4}"/>
              </a:ext>
            </a:extLst>
          </p:cNvPr>
          <p:cNvSpPr/>
          <p:nvPr/>
        </p:nvSpPr>
        <p:spPr>
          <a:xfrm>
            <a:off x="6120392" y="950833"/>
            <a:ext cx="2304256" cy="1401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819CFD1-6917-4A91-BC88-55B8293C7790}"/>
              </a:ext>
            </a:extLst>
          </p:cNvPr>
          <p:cNvCxnSpPr>
            <a:cxnSpLocks/>
          </p:cNvCxnSpPr>
          <p:nvPr/>
        </p:nvCxnSpPr>
        <p:spPr>
          <a:xfrm>
            <a:off x="4435936" y="1103758"/>
            <a:ext cx="0" cy="12168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58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81B6399-AA33-44A0-B6CF-0FD39B1B5B67}"/>
              </a:ext>
            </a:extLst>
          </p:cNvPr>
          <p:cNvCxnSpPr>
            <a:cxnSpLocks/>
          </p:cNvCxnSpPr>
          <p:nvPr/>
        </p:nvCxnSpPr>
        <p:spPr>
          <a:xfrm>
            <a:off x="7524328" y="1570974"/>
            <a:ext cx="0" cy="12168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spcBef>
                <a:spcPts val="0"/>
              </a:spcBef>
              <a:defRPr/>
            </a:pPr>
            <a:r>
              <a:rPr lang="zh-CN" altLang="en-US" dirty="0">
                <a:latin typeface="Impact MT Std" pitchFamily="34" charset="0"/>
                <a:ea typeface="微软雅黑" pitchFamily="34" charset="-122"/>
              </a:rPr>
              <a:t>四、</a:t>
            </a:r>
            <a:r>
              <a:rPr lang="zh-CN" altLang="en-US" dirty="0">
                <a:latin typeface="微软雅黑"/>
              </a:rPr>
              <a:t>向量组线性表示</a:t>
            </a:r>
            <a:r>
              <a:rPr lang="zh-CN" altLang="en-US" dirty="0">
                <a:latin typeface="Impact MT Std" pitchFamily="34" charset="0"/>
                <a:ea typeface="微软雅黑" pitchFamily="34" charset="-122"/>
              </a:rPr>
              <a:t>的应用</a:t>
            </a:r>
            <a:endParaRPr lang="zh-CN" altLang="en-US" spc="0" dirty="0">
              <a:latin typeface="微软雅黑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kumimoji="1" lang="en-US" altLang="zh-CN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(2) </a:t>
                </a:r>
                <a:r>
                  <a:rPr kumimoji="1" lang="zh-CN" altLang="en-US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类似地</a:t>
                </a:r>
                <a:r>
                  <a:rPr kumimoji="1" lang="en-US" altLang="zh-CN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, </a:t>
                </a:r>
                <a:r>
                  <a:rPr kumimoji="1" lang="zh-CN" altLang="en-US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乙客户所需比例</a:t>
                </a:r>
                <a:r>
                  <a:rPr kumimoji="1" lang="en-US" altLang="zh-CN" sz="2000" b="1" kern="0" dirty="0">
                    <a:solidFill>
                      <a:srgbClr val="FF0000"/>
                    </a:solidFill>
                    <a:latin typeface="+mn-ea"/>
                    <a:cs typeface="Times New Roman" pitchFamily="18" charset="0"/>
                  </a:rPr>
                  <a:t>1 : 0.6 : 2.4 : 4</a:t>
                </a:r>
                <a:r>
                  <a:rPr kumimoji="1" lang="en-US" altLang="zh-CN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0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  <m:t>𝑨</m:t>
                          </m:r>
                          <m:r>
                            <a:rPr kumimoji="1" lang="en-US" altLang="zh-CN" sz="20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  <m:t>,</m:t>
                          </m:r>
                          <m:r>
                            <a:rPr kumimoji="1" lang="en-US" altLang="zh-CN" sz="20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0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0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𝟓𝟏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𝟒𝟒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𝟑𝟖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𝟖𝟏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𝟒𝟐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𝟔𝟖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𝟏𝟔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𝟕𝟐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d>
                        <m:dPr>
                          <m:ctrlPr>
                            <a:rPr kumimoji="1" lang="en-US" altLang="zh-CN" sz="20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0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1" dirty="0">
                  <a:latin typeface="Times New Roman" pitchFamily="18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zh-CN" altLang="en-US" sz="2000" b="1" dirty="0"/>
                  <a:t>由于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altLang="zh-CN" sz="2000" b="1" dirty="0"/>
                  <a:t>, </a:t>
                </a:r>
                <a:r>
                  <a:rPr lang="zh-CN" altLang="en-US" sz="2000" b="1" dirty="0"/>
                  <a:t>所以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 dirty="0"/>
                  <a:t>不能由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线性表示</a:t>
                </a:r>
                <a:r>
                  <a:rPr lang="en-US" altLang="zh-CN" sz="2000" b="1" dirty="0"/>
                  <a:t>.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kumimoji="1" lang="zh-CN" altLang="en-US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因此乙客户的要求无法满足</a:t>
                </a:r>
                <a:r>
                  <a:rPr kumimoji="1" lang="en-US" altLang="zh-CN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 12">
            <a:extLst>
              <a:ext uri="{FF2B5EF4-FFF2-40B4-BE49-F238E27FC236}">
                <a16:creationId xmlns:a16="http://schemas.microsoft.com/office/drawing/2014/main" id="{4F6B1592-BDD5-4A0D-BBB7-D94F7BC63931}"/>
              </a:ext>
            </a:extLst>
          </p:cNvPr>
          <p:cNvSpPr/>
          <p:nvPr/>
        </p:nvSpPr>
        <p:spPr>
          <a:xfrm>
            <a:off x="194305" y="862742"/>
            <a:ext cx="513963" cy="420725"/>
          </a:xfrm>
          <a:prstGeom prst="roundRect">
            <a:avLst>
              <a:gd name="adj" fmla="val 30000"/>
            </a:avLst>
          </a:prstGeom>
          <a:solidFill>
            <a:srgbClr val="C0000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 解 </a:t>
            </a:r>
            <a:endParaRPr lang="en-US" altLang="zh-CN" sz="1800" b="1" kern="0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8" name="Freeform 57">
            <a:extLst>
              <a:ext uri="{FF2B5EF4-FFF2-40B4-BE49-F238E27FC236}">
                <a16:creationId xmlns:a16="http://schemas.microsoft.com/office/drawing/2014/main" id="{2F2E2135-A58D-4F22-B820-CAFA41962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1153" y="2011347"/>
            <a:ext cx="432048" cy="77113"/>
          </a:xfrm>
          <a:custGeom>
            <a:avLst/>
            <a:gdLst>
              <a:gd name="T0" fmla="*/ 0 w 1179"/>
              <a:gd name="T1" fmla="*/ 139 h 273"/>
              <a:gd name="T2" fmla="*/ 276 w 1179"/>
              <a:gd name="T3" fmla="*/ 0 h 273"/>
              <a:gd name="T4" fmla="*/ 589 w 1179"/>
              <a:gd name="T5" fmla="*/ 139 h 273"/>
              <a:gd name="T6" fmla="*/ 901 w 1179"/>
              <a:gd name="T7" fmla="*/ 273 h 273"/>
              <a:gd name="T8" fmla="*/ 1179 w 1179"/>
              <a:gd name="T9" fmla="*/ 139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>
            <a:solidFill>
              <a:srgbClr val="0000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>
              <a:defRPr/>
            </a:pPr>
            <a:endParaRPr lang="zh-CN" altLang="en-US" sz="2000" kern="0">
              <a:solidFill>
                <a:sysClr val="windowText" lastClr="000000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0B2306-25ED-4D0C-B7C4-5ACECCD0AE66}"/>
              </a:ext>
            </a:extLst>
          </p:cNvPr>
          <p:cNvSpPr txBox="1"/>
          <p:nvPr/>
        </p:nvSpPr>
        <p:spPr>
          <a:xfrm>
            <a:off x="5436096" y="1635646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</a:rPr>
              <a:t>初等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F0000"/>
                </a:solidFill>
              </a:rPr>
              <a:t>行变换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56C78F-69F1-46B0-9122-CB70EB063EC4}"/>
              </a:ext>
            </a:extLst>
          </p:cNvPr>
          <p:cNvSpPr/>
          <p:nvPr/>
        </p:nvSpPr>
        <p:spPr>
          <a:xfrm>
            <a:off x="6228184" y="1419622"/>
            <a:ext cx="2304256" cy="1401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819CFD1-6917-4A91-BC88-55B8293C7790}"/>
              </a:ext>
            </a:extLst>
          </p:cNvPr>
          <p:cNvCxnSpPr>
            <a:cxnSpLocks/>
          </p:cNvCxnSpPr>
          <p:nvPr/>
        </p:nvCxnSpPr>
        <p:spPr>
          <a:xfrm>
            <a:off x="4723968" y="1570974"/>
            <a:ext cx="0" cy="12168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69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spcBef>
                <a:spcPts val="0"/>
              </a:spcBef>
              <a:defRPr/>
            </a:pPr>
            <a:r>
              <a:rPr lang="zh-CN" altLang="en-US" dirty="0">
                <a:latin typeface="Impact MT Std" pitchFamily="34" charset="0"/>
                <a:ea typeface="微软雅黑" pitchFamily="34" charset="-122"/>
              </a:rPr>
              <a:t>四、</a:t>
            </a:r>
            <a:r>
              <a:rPr lang="zh-CN" altLang="en-US" dirty="0">
                <a:latin typeface="微软雅黑"/>
              </a:rPr>
              <a:t>向量组线性表示</a:t>
            </a:r>
            <a:r>
              <a:rPr lang="zh-CN" altLang="en-US" dirty="0">
                <a:latin typeface="Impact MT Std" pitchFamily="34" charset="0"/>
                <a:ea typeface="微软雅黑" pitchFamily="34" charset="-122"/>
              </a:rPr>
              <a:t>的应用</a:t>
            </a:r>
            <a:endParaRPr lang="zh-CN" altLang="en-US" spc="0" dirty="0">
              <a:latin typeface="微软雅黑"/>
            </a:endParaRPr>
          </a:p>
        </p:txBody>
      </p:sp>
      <p:pic>
        <p:nvPicPr>
          <p:cNvPr id="12" name="Picture 13" descr="https://timgsa.baidu.com/timg?image&amp;quality=80&amp;size=b9999_10000&amp;sec=1589800680747&amp;di=37168bb6d49e7ff105471c3642393f33&amp;imgtype=0&amp;src=http%3A%2F%2Fstc-new.8531.cn%2Fassets%2F20181002%2F1538438795248_5bb2b68b159bb839d07c5f58.jpeg">
            <a:extLst>
              <a:ext uri="{FF2B5EF4-FFF2-40B4-BE49-F238E27FC236}">
                <a16:creationId xmlns:a16="http://schemas.microsoft.com/office/drawing/2014/main" id="{78A28101-2ABB-48D3-8153-DAD88CC06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20" y="817158"/>
            <a:ext cx="3611476" cy="2534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9" descr="https://timgsa.baidu.com/timg?image&amp;quality=80&amp;size=b9999_10000&amp;sec=1589800437512&amp;di=f3cf8a129d08463641d4124ce572c31d&amp;imgtype=0&amp;src=http%3A%2F%2Fimages.3158.cn%2Fdata%2Fattachment%2Fjiaju%2Farticle%2F2013%2F12%2F26%2F73ec44f0c897b713d914368c9a518cf7.jpg">
            <a:extLst>
              <a:ext uri="{FF2B5EF4-FFF2-40B4-BE49-F238E27FC236}">
                <a16:creationId xmlns:a16="http://schemas.microsoft.com/office/drawing/2014/main" id="{6CA7C232-60A4-4A69-8726-A80348622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09703"/>
            <a:ext cx="3610372" cy="2534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E7C2FF7-5912-4883-A8B6-921C69D94B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409" y="1802248"/>
            <a:ext cx="3610372" cy="2534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9099C54-1F02-4812-A034-57D79C73F9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56" y="2355726"/>
            <a:ext cx="3610372" cy="2534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838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D9A66A94-0B07-43E3-98A3-6EE862F4D242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1475656" y="843558"/>
                <a:ext cx="6695513" cy="3672407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zh-CN" sz="2400" b="1" dirty="0">
                  <a:latin typeface="+mn-ea"/>
                </a:endParaRP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2400" b="1" dirty="0">
                    <a:latin typeface="+mn-ea"/>
                  </a:rPr>
                  <a:t>      </a:t>
                </a:r>
                <a:r>
                  <a:rPr lang="zh-CN" altLang="en-US" sz="2400" b="1" dirty="0">
                    <a:latin typeface="+mn-ea"/>
                  </a:rPr>
                  <a:t>若</a:t>
                </a:r>
                <a:r>
                  <a:rPr lang="zh-CN" altLang="en-US" sz="2400" b="1" dirty="0"/>
                  <a:t>向量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400" b="1" dirty="0">
                    <a:solidFill>
                      <a:srgbClr val="3333FF"/>
                    </a:solidFill>
                  </a:rPr>
                  <a:t>能由</a:t>
                </a:r>
                <a:r>
                  <a:rPr lang="zh-CN" altLang="en-US" sz="2400" b="1" dirty="0"/>
                  <a:t>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线性表示，问表示法是否唯一？</a:t>
                </a:r>
                <a:endParaRPr lang="en-US" altLang="zh-CN" sz="2400" b="1" dirty="0"/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zh-CN" altLang="en-US" sz="2400" b="1" dirty="0">
                    <a:solidFill>
                      <a:prstClr val="black"/>
                    </a:solidFill>
                    <a:latin typeface="+mn-ea"/>
                    <a:cs typeface="Times New Roman" panose="02020603050405020304" pitchFamily="18" charset="0"/>
                  </a:rPr>
                  <a:t>    比如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b="1" dirty="0">
                    <a:solidFill>
                      <a:prstClr val="black"/>
                    </a:solidFill>
                    <a:latin typeface="+mn-ea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D9A66A94-0B07-43E3-98A3-6EE862F4D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1475656" y="843558"/>
                <a:ext cx="6695513" cy="3672407"/>
              </a:xfrm>
              <a:prstGeom prst="rect">
                <a:avLst/>
              </a:prstGeom>
              <a:blipFill>
                <a:blip r:embed="rId3"/>
                <a:stretch>
                  <a:fillRect l="-13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45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97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一、问题引入</a:t>
            </a:r>
          </a:p>
        </p:txBody>
      </p:sp>
      <p:pic>
        <p:nvPicPr>
          <p:cNvPr id="6" name="图1" descr="C:\Users\pc\Desktop\桥梁.jpg">
            <a:extLst>
              <a:ext uri="{FF2B5EF4-FFF2-40B4-BE49-F238E27FC236}">
                <a16:creationId xmlns:a16="http://schemas.microsoft.com/office/drawing/2014/main" id="{B57398D1-D233-412D-B1B2-E1C1F9E4D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61" y="915566"/>
            <a:ext cx="2575264" cy="1691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4" descr="https://timgsa.baidu.com/timg?image&amp;quality=80&amp;size=b9999_10000&amp;sec=1589884180794&amp;di=a8bf021473674d3448e7e648da4c7b0b&amp;imgtype=0&amp;src=http%3A%2F%2Fpic4.40017.cn%2Fcruises%2F2016%2F05%2F31%2F11%2FBCGDZv.jpg">
            <a:extLst>
              <a:ext uri="{FF2B5EF4-FFF2-40B4-BE49-F238E27FC236}">
                <a16:creationId xmlns:a16="http://schemas.microsoft.com/office/drawing/2014/main" id="{818C87E0-8A05-4AD9-8C27-CB5263698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354" y="3003798"/>
            <a:ext cx="2575264" cy="1691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3">
            <a:extLst>
              <a:ext uri="{FF2B5EF4-FFF2-40B4-BE49-F238E27FC236}">
                <a16:creationId xmlns:a16="http://schemas.microsoft.com/office/drawing/2014/main" id="{9DBA8DAE-0D53-4F97-B32B-3EE1A1B3B63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1" t="621" r="2496" b="-621"/>
          <a:stretch/>
        </p:blipFill>
        <p:spPr>
          <a:xfrm>
            <a:off x="1128861" y="3003798"/>
            <a:ext cx="2575266" cy="1692000"/>
          </a:xfrm>
          <a:prstGeom prst="rect">
            <a:avLst/>
          </a:prstGeom>
          <a:effectLst>
            <a:outerShdw blurRad="292100" dist="139700" dir="2700000" algn="ctr" rotWithShape="0">
              <a:srgbClr val="000000">
                <a:alpha val="65000"/>
              </a:srgbClr>
            </a:outerShdw>
          </a:effectLst>
        </p:spPr>
      </p:pic>
      <p:pic>
        <p:nvPicPr>
          <p:cNvPr id="12" name="图2">
            <a:extLst>
              <a:ext uri="{FF2B5EF4-FFF2-40B4-BE49-F238E27FC236}">
                <a16:creationId xmlns:a16="http://schemas.microsoft.com/office/drawing/2014/main" id="{E036C712-0DA2-4185-A05B-169B3D8CBD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2"/>
          <a:stretch/>
        </p:blipFill>
        <p:spPr>
          <a:xfrm>
            <a:off x="5437360" y="925172"/>
            <a:ext cx="2574000" cy="1681790"/>
          </a:xfrm>
          <a:prstGeom prst="rect">
            <a:avLst/>
          </a:prstGeom>
          <a:effectLst>
            <a:outerShdw blurRad="292100" dist="139700" dir="2700000" algn="ctr" rotWithShape="0">
              <a:srgbClr val="000000">
                <a:alpha val="65000"/>
              </a:srgbClr>
            </a:outerShdw>
          </a:effectLst>
        </p:spPr>
      </p:pic>
      <p:pic>
        <p:nvPicPr>
          <p:cNvPr id="13" name="混凝土" descr="https://timgsa.baidu.com/timg?image&amp;quality=80&amp;size=b9999_10000&amp;sec=1589866873247&amp;di=925f71484e88c9bc717fc13457026f03&amp;imgtype=0&amp;src=http%3A%2F%2Fimages.teleyi.com%2FproductImage%2F2015%2F04%2F21%2F17-20-0038600.jpg">
            <a:extLst>
              <a:ext uri="{FF2B5EF4-FFF2-40B4-BE49-F238E27FC236}">
                <a16:creationId xmlns:a16="http://schemas.microsoft.com/office/drawing/2014/main" id="{C516A28B-1803-4D00-99CC-5DEB3D3AD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770648"/>
            <a:ext cx="2160000" cy="2160000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1">
            <a:extLst>
              <a:ext uri="{FF2B5EF4-FFF2-40B4-BE49-F238E27FC236}">
                <a16:creationId xmlns:a16="http://schemas.microsoft.com/office/drawing/2014/main" id="{BD2960E6-694D-44F1-AB02-BFB07F1A93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4213" y="843756"/>
            <a:ext cx="7775575" cy="381622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solidFill>
                <a:srgbClr val="333333"/>
              </a:solidFill>
              <a:latin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333333"/>
                </a:solidFill>
                <a:latin typeface="微软雅黑"/>
              </a:rPr>
              <a:t>普通混凝土由</a:t>
            </a:r>
            <a:r>
              <a:rPr lang="zh-CN" altLang="en-US" sz="2400" b="1" dirty="0">
                <a:solidFill>
                  <a:srgbClr val="0000FF"/>
                </a:solidFill>
                <a:latin typeface="微软雅黑"/>
              </a:rPr>
              <a:t>水泥、砂、石、水</a:t>
            </a:r>
            <a:endParaRPr lang="en-US" altLang="zh-CN" sz="2400" b="1" dirty="0">
              <a:solidFill>
                <a:srgbClr val="0000FF"/>
              </a:solidFill>
              <a:latin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333333"/>
                </a:solidFill>
                <a:latin typeface="微软雅黑"/>
              </a:rPr>
              <a:t>按</a:t>
            </a:r>
            <a:r>
              <a:rPr lang="zh-CN" altLang="en-US" sz="2400" b="1" dirty="0">
                <a:solidFill>
                  <a:srgbClr val="0000FF"/>
                </a:solidFill>
                <a:latin typeface="微软雅黑"/>
              </a:rPr>
              <a:t>不同比例</a:t>
            </a:r>
            <a:r>
              <a:rPr lang="zh-CN" altLang="en-US" sz="2400" b="1" dirty="0">
                <a:solidFill>
                  <a:srgbClr val="333333"/>
                </a:solidFill>
                <a:latin typeface="微软雅黑"/>
              </a:rPr>
              <a:t>配制而成。</a:t>
            </a:r>
            <a:endParaRPr lang="en-US" altLang="zh-CN" sz="2400" b="1" dirty="0">
              <a:solidFill>
                <a:srgbClr val="333333"/>
              </a:solidFill>
              <a:latin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333333"/>
                </a:solidFill>
                <a:latin typeface="微软雅黑"/>
              </a:rPr>
              <a:t>按比例和强度可以划分为</a:t>
            </a:r>
            <a:r>
              <a:rPr lang="en-US" altLang="zh-CN" sz="2400" b="1" dirty="0">
                <a:solidFill>
                  <a:srgbClr val="333333"/>
                </a:solidFill>
                <a:latin typeface="微软雅黑"/>
              </a:rPr>
              <a:t>14</a:t>
            </a:r>
            <a:r>
              <a:rPr lang="zh-CN" altLang="en-US" sz="2400" b="1" dirty="0">
                <a:solidFill>
                  <a:srgbClr val="333333"/>
                </a:solidFill>
                <a:latin typeface="微软雅黑"/>
              </a:rPr>
              <a:t>个等级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</a:rPr>
              <a:t>：</a:t>
            </a:r>
            <a:endParaRPr lang="en-US" altLang="zh-CN" sz="2400" dirty="0">
              <a:solidFill>
                <a:srgbClr val="333333"/>
              </a:solidFill>
              <a:latin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333333"/>
                </a:solidFill>
                <a:latin typeface="微软雅黑"/>
              </a:rPr>
              <a:t>C15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</a:rPr>
              <a:t>，</a:t>
            </a:r>
            <a:r>
              <a:rPr lang="en-US" altLang="zh-CN" sz="2400" dirty="0">
                <a:solidFill>
                  <a:srgbClr val="333333"/>
                </a:solidFill>
                <a:latin typeface="微软雅黑"/>
              </a:rPr>
              <a:t>C20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</a:rPr>
              <a:t>，</a:t>
            </a:r>
            <a:r>
              <a:rPr lang="en-US" altLang="zh-CN" sz="2400" dirty="0">
                <a:solidFill>
                  <a:srgbClr val="333333"/>
                </a:solidFill>
                <a:latin typeface="微软雅黑"/>
              </a:rPr>
              <a:t>C25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</a:rPr>
              <a:t>，</a:t>
            </a:r>
            <a:r>
              <a:rPr lang="en-US" altLang="zh-CN" sz="2400" dirty="0">
                <a:solidFill>
                  <a:srgbClr val="333333"/>
                </a:solidFill>
                <a:latin typeface="微软雅黑"/>
              </a:rPr>
              <a:t>C30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</a:rPr>
              <a:t>，</a:t>
            </a:r>
            <a:r>
              <a:rPr lang="en-US" altLang="zh-CN" sz="2400" dirty="0">
                <a:solidFill>
                  <a:srgbClr val="333333"/>
                </a:solidFill>
                <a:latin typeface="微软雅黑"/>
              </a:rPr>
              <a:t>C35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</a:rPr>
              <a:t>，</a:t>
            </a:r>
            <a:r>
              <a:rPr lang="en-US" altLang="zh-CN" sz="2400" dirty="0">
                <a:solidFill>
                  <a:srgbClr val="333333"/>
                </a:solidFill>
                <a:latin typeface="微软雅黑"/>
              </a:rPr>
              <a:t>C40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</a:rPr>
              <a:t>，</a:t>
            </a:r>
            <a:r>
              <a:rPr lang="en-US" altLang="zh-CN" sz="2400" dirty="0">
                <a:solidFill>
                  <a:srgbClr val="333333"/>
                </a:solidFill>
                <a:latin typeface="微软雅黑"/>
              </a:rPr>
              <a:t>C45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333333"/>
                </a:solidFill>
                <a:latin typeface="微软雅黑"/>
              </a:rPr>
              <a:t>C50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</a:rPr>
              <a:t>，</a:t>
            </a:r>
            <a:r>
              <a:rPr lang="en-US" altLang="zh-CN" sz="2400" dirty="0">
                <a:solidFill>
                  <a:srgbClr val="333333"/>
                </a:solidFill>
                <a:latin typeface="微软雅黑"/>
              </a:rPr>
              <a:t>C55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</a:rPr>
              <a:t>，</a:t>
            </a:r>
            <a:r>
              <a:rPr lang="en-US" altLang="zh-CN" sz="2400" dirty="0">
                <a:solidFill>
                  <a:srgbClr val="333333"/>
                </a:solidFill>
                <a:latin typeface="微软雅黑"/>
              </a:rPr>
              <a:t>C60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</a:rPr>
              <a:t>，</a:t>
            </a:r>
            <a:r>
              <a:rPr lang="en-US" altLang="zh-CN" sz="2400" dirty="0">
                <a:solidFill>
                  <a:srgbClr val="333333"/>
                </a:solidFill>
                <a:latin typeface="微软雅黑"/>
              </a:rPr>
              <a:t>C65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</a:rPr>
              <a:t>，</a:t>
            </a:r>
            <a:r>
              <a:rPr lang="en-US" altLang="zh-CN" sz="2400" dirty="0">
                <a:solidFill>
                  <a:srgbClr val="333333"/>
                </a:solidFill>
                <a:latin typeface="微软雅黑"/>
              </a:rPr>
              <a:t>C70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</a:rPr>
              <a:t>，</a:t>
            </a:r>
            <a:r>
              <a:rPr lang="en-US" altLang="zh-CN" sz="2400" dirty="0">
                <a:solidFill>
                  <a:srgbClr val="333333"/>
                </a:solidFill>
                <a:latin typeface="微软雅黑"/>
              </a:rPr>
              <a:t>C75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</a:rPr>
              <a:t>，</a:t>
            </a:r>
            <a:r>
              <a:rPr lang="en-US" altLang="zh-CN" sz="2400" dirty="0">
                <a:solidFill>
                  <a:srgbClr val="333333"/>
                </a:solidFill>
                <a:latin typeface="微软雅黑"/>
              </a:rPr>
              <a:t>C80</a:t>
            </a:r>
            <a:endParaRPr lang="en-US" altLang="zh-CN" sz="2400" b="1" dirty="0">
              <a:solidFill>
                <a:srgbClr val="333333"/>
              </a:solidFill>
              <a:latin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3333FF"/>
                </a:solidFill>
                <a:latin typeface="微软雅黑"/>
              </a:rPr>
              <a:t>不同等级的混凝土之间能否相互配制？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1E0C4F-A5C0-490B-AF25-F5DE769ED990}"/>
              </a:ext>
            </a:extLst>
          </p:cNvPr>
          <p:cNvSpPr txBox="1"/>
          <p:nvPr/>
        </p:nvSpPr>
        <p:spPr>
          <a:xfrm>
            <a:off x="1187624" y="957957"/>
            <a:ext cx="698477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3333FF"/>
                </a:solidFill>
                <a:latin typeface="微软雅黑"/>
              </a:rPr>
              <a:t>如何进行</a:t>
            </a:r>
            <a:r>
              <a:rPr lang="zh-CN" altLang="en-US" sz="2400" b="1" dirty="0">
                <a:solidFill>
                  <a:srgbClr val="FF0000"/>
                </a:solidFill>
                <a:latin typeface="微软雅黑"/>
              </a:rPr>
              <a:t>混凝土配制</a:t>
            </a:r>
            <a:r>
              <a:rPr lang="zh-CN" altLang="en-US" sz="2400" b="1" dirty="0">
                <a:solidFill>
                  <a:srgbClr val="3333FF"/>
                </a:solidFill>
                <a:latin typeface="微软雅黑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4315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34568E-6 L 0.36233 0.0018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02840C-93BF-472D-B464-BB7206179200}"/>
              </a:ext>
            </a:extLst>
          </p:cNvPr>
          <p:cNvSpPr/>
          <p:nvPr/>
        </p:nvSpPr>
        <p:spPr>
          <a:xfrm>
            <a:off x="2915816" y="1796594"/>
            <a:ext cx="3240360" cy="4063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二、向量组线性表示的定义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000" b="1" dirty="0"/>
                  <a:t>          设有向量组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. </a:t>
                </a:r>
                <a:r>
                  <a:rPr lang="zh-CN" altLang="en-US" sz="2000" b="1" dirty="0"/>
                  <a:t>对于任意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2000" b="1" dirty="0"/>
                  <a:t>个实数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, </a:t>
                </a:r>
                <a:r>
                  <a:rPr lang="zh-CN" altLang="en-US" sz="2000" b="1" dirty="0"/>
                  <a:t>我们将表达式</a:t>
                </a:r>
                <a:endParaRPr lang="en-US" altLang="zh-CN" sz="2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zh-CN" altLang="en-US" sz="2000" b="1" dirty="0"/>
                  <a:t>称为向量组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的一个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线性组合</a:t>
                </a:r>
                <a:r>
                  <a:rPr lang="zh-CN" altLang="en-US" sz="2000" b="1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称为该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线性组合的系数</a:t>
                </a:r>
                <a:r>
                  <a:rPr lang="en-US" altLang="zh-CN" sz="2000" b="1" dirty="0"/>
                  <a:t>.</a:t>
                </a:r>
              </a:p>
              <a:p>
                <a:pPr marL="0" indent="0">
                  <a:buNone/>
                </a:pPr>
                <a:r>
                  <a:rPr lang="zh-CN" altLang="en-US" sz="2000" b="1" dirty="0">
                    <a:solidFill>
                      <a:srgbClr val="3333FF"/>
                    </a:solidFill>
                  </a:rPr>
                  <a:t>例如：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b="1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b="1" dirty="0"/>
                  <a:t>的线性组合</a:t>
                </a:r>
                <a:r>
                  <a:rPr lang="en-US" altLang="zh-CN" sz="2000" b="1" dirty="0"/>
                  <a:t>.</a:t>
                </a:r>
                <a:endParaRPr lang="zh-CN" altLang="en-US" sz="2000" b="1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784" b="-2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圆角矩形 12">
            <a:extLst>
              <a:ext uri="{FF2B5EF4-FFF2-40B4-BE49-F238E27FC236}">
                <a16:creationId xmlns:a16="http://schemas.microsoft.com/office/drawing/2014/main" id="{3CDA29FE-751A-4D66-AC26-F3679C0F7260}"/>
              </a:ext>
            </a:extLst>
          </p:cNvPr>
          <p:cNvSpPr/>
          <p:nvPr/>
        </p:nvSpPr>
        <p:spPr>
          <a:xfrm>
            <a:off x="606155" y="887875"/>
            <a:ext cx="885823" cy="420725"/>
          </a:xfrm>
          <a:prstGeom prst="roundRect">
            <a:avLst>
              <a:gd name="adj" fmla="val 30000"/>
            </a:avLst>
          </a:prstGeom>
          <a:solidFill>
            <a:srgbClr val="C0000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定 义 </a:t>
            </a:r>
            <a:r>
              <a:rPr lang="en-US" altLang="zh-CN" sz="1800" b="1" kern="0" dirty="0">
                <a:solidFill>
                  <a:prstClr val="white"/>
                </a:solidFill>
                <a:latin typeface="微软雅黑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 hidden="1">
                <a:extLst>
                  <a:ext uri="{FF2B5EF4-FFF2-40B4-BE49-F238E27FC236}">
                    <a16:creationId xmlns:a16="http://schemas.microsoft.com/office/drawing/2014/main" id="{CC29814C-29FC-4CA8-8F3A-43C103C60136}"/>
                  </a:ext>
                </a:extLst>
              </p:cNvPr>
              <p:cNvSpPr txBox="1"/>
              <p:nvPr/>
            </p:nvSpPr>
            <p:spPr>
              <a:xfrm>
                <a:off x="684213" y="3767430"/>
                <a:ext cx="7775574" cy="892552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altLang="zh-CN" sz="2000" b="1" dirty="0"/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" name="文本框 2" hidden="1">
                <a:extLst>
                  <a:ext uri="{FF2B5EF4-FFF2-40B4-BE49-F238E27FC236}">
                    <a16:creationId xmlns:a16="http://schemas.microsoft.com/office/drawing/2014/main" id="{CC29814C-29FC-4CA8-8F3A-43C103C60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3" y="3767430"/>
                <a:ext cx="7775574" cy="892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C450F802-09A9-42C0-AD6F-4797D1FC9E55}"/>
              </a:ext>
            </a:extLst>
          </p:cNvPr>
          <p:cNvSpPr/>
          <p:nvPr/>
        </p:nvSpPr>
        <p:spPr>
          <a:xfrm>
            <a:off x="4675390" y="936582"/>
            <a:ext cx="3891963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3BFD36-B2D3-4197-92C0-806F3400DF0A}"/>
              </a:ext>
            </a:extLst>
          </p:cNvPr>
          <p:cNvSpPr/>
          <p:nvPr/>
        </p:nvSpPr>
        <p:spPr>
          <a:xfrm>
            <a:off x="2411760" y="1369708"/>
            <a:ext cx="2160240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9B37E89-08F0-49DA-880C-6D4C2122C1D5}"/>
              </a:ext>
            </a:extLst>
          </p:cNvPr>
          <p:cNvSpPr/>
          <p:nvPr/>
        </p:nvSpPr>
        <p:spPr>
          <a:xfrm>
            <a:off x="5796136" y="2264657"/>
            <a:ext cx="3027867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5A7B86F-C6F1-4FDA-AE15-28156EE00B80}"/>
              </a:ext>
            </a:extLst>
          </p:cNvPr>
          <p:cNvSpPr/>
          <p:nvPr/>
        </p:nvSpPr>
        <p:spPr>
          <a:xfrm>
            <a:off x="741299" y="2737392"/>
            <a:ext cx="3891963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315A78-10B0-44CE-88FF-A5586D430B9D}"/>
              </a:ext>
            </a:extLst>
          </p:cNvPr>
          <p:cNvSpPr/>
          <p:nvPr/>
        </p:nvSpPr>
        <p:spPr>
          <a:xfrm>
            <a:off x="647707" y="1397174"/>
            <a:ext cx="1764053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7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uiExpand="1" build="p"/>
      <p:bldP spid="20" grpId="0" animBg="1"/>
      <p:bldP spid="11" grpId="0" animBg="1"/>
      <p:bldP spid="14" grpId="0" animBg="1"/>
      <p:bldP spid="15" grpId="0" animBg="1"/>
      <p:bldP spid="16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02840C-93BF-472D-B464-BB7206179200}"/>
              </a:ext>
            </a:extLst>
          </p:cNvPr>
          <p:cNvSpPr/>
          <p:nvPr/>
        </p:nvSpPr>
        <p:spPr>
          <a:xfrm>
            <a:off x="2699792" y="1796594"/>
            <a:ext cx="3744416" cy="4063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二、向量组线性表示的定义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000" b="1" dirty="0"/>
                  <a:t>          设有向量组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和向量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000" b="1" dirty="0"/>
                  <a:t>. </a:t>
                </a:r>
                <a:r>
                  <a:rPr lang="zh-CN" altLang="en-US" sz="2000" b="1" dirty="0"/>
                  <a:t>如果存在一组实数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使得</a:t>
                </a:r>
                <a:endParaRPr lang="en-US" altLang="zh-CN" sz="2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zh-CN" altLang="en-US" sz="2000" b="1" dirty="0"/>
                  <a:t>则称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 dirty="0"/>
                  <a:t>是向量组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的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线性组合</a:t>
                </a:r>
                <a:r>
                  <a:rPr lang="zh-CN" altLang="en-US" sz="2000" b="1" dirty="0"/>
                  <a:t>，也称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向量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</a:rPr>
                  <a:t>能由向量组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</a:rPr>
                  <a:t>线性表示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.</a:t>
                </a:r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zh-CN" altLang="en-US" sz="2000" b="1" dirty="0">
                    <a:solidFill>
                      <a:srgbClr val="3333FF"/>
                    </a:solidFill>
                  </a:rPr>
                  <a:t>例如：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b="1" dirty="0"/>
                  <a:t>能由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b="1" dirty="0"/>
                  <a:t>线性表示</a:t>
                </a:r>
                <a:r>
                  <a:rPr lang="en-US" altLang="zh-CN" sz="2000" b="1" dirty="0"/>
                  <a:t>.</a:t>
                </a:r>
                <a:endParaRPr lang="zh-CN" altLang="en-US" sz="2000" b="1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784" r="-705" b="-2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圆角矩形 12">
            <a:extLst>
              <a:ext uri="{FF2B5EF4-FFF2-40B4-BE49-F238E27FC236}">
                <a16:creationId xmlns:a16="http://schemas.microsoft.com/office/drawing/2014/main" id="{3CDA29FE-751A-4D66-AC26-F3679C0F7260}"/>
              </a:ext>
            </a:extLst>
          </p:cNvPr>
          <p:cNvSpPr/>
          <p:nvPr/>
        </p:nvSpPr>
        <p:spPr>
          <a:xfrm>
            <a:off x="606155" y="887875"/>
            <a:ext cx="885823" cy="420725"/>
          </a:xfrm>
          <a:prstGeom prst="roundRect">
            <a:avLst>
              <a:gd name="adj" fmla="val 30000"/>
            </a:avLst>
          </a:prstGeom>
          <a:solidFill>
            <a:srgbClr val="C0000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定 义 </a:t>
            </a:r>
            <a:r>
              <a:rPr lang="en-US" altLang="zh-CN" sz="1800" b="1" kern="0" dirty="0">
                <a:solidFill>
                  <a:prstClr val="white"/>
                </a:solidFill>
                <a:latin typeface="微软雅黑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 hidden="1">
                <a:extLst>
                  <a:ext uri="{FF2B5EF4-FFF2-40B4-BE49-F238E27FC236}">
                    <a16:creationId xmlns:a16="http://schemas.microsoft.com/office/drawing/2014/main" id="{CC29814C-29FC-4CA8-8F3A-43C103C60136}"/>
                  </a:ext>
                </a:extLst>
              </p:cNvPr>
              <p:cNvSpPr txBox="1"/>
              <p:nvPr/>
            </p:nvSpPr>
            <p:spPr>
              <a:xfrm>
                <a:off x="684213" y="3767430"/>
                <a:ext cx="7775574" cy="892552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altLang="zh-CN" sz="2000" b="1" dirty="0"/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" name="文本框 2" hidden="1">
                <a:extLst>
                  <a:ext uri="{FF2B5EF4-FFF2-40B4-BE49-F238E27FC236}">
                    <a16:creationId xmlns:a16="http://schemas.microsoft.com/office/drawing/2014/main" id="{CC29814C-29FC-4CA8-8F3A-43C103C60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3" y="3767430"/>
                <a:ext cx="7775574" cy="892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C450F802-09A9-42C0-AD6F-4797D1FC9E55}"/>
              </a:ext>
            </a:extLst>
          </p:cNvPr>
          <p:cNvSpPr/>
          <p:nvPr/>
        </p:nvSpPr>
        <p:spPr>
          <a:xfrm>
            <a:off x="5724128" y="2304339"/>
            <a:ext cx="3027867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3BFD36-B2D3-4197-92C0-806F3400DF0A}"/>
              </a:ext>
            </a:extLst>
          </p:cNvPr>
          <p:cNvSpPr/>
          <p:nvPr/>
        </p:nvSpPr>
        <p:spPr>
          <a:xfrm>
            <a:off x="636837" y="1367749"/>
            <a:ext cx="2278979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9B37E89-08F0-49DA-880C-6D4C2122C1D5}"/>
              </a:ext>
            </a:extLst>
          </p:cNvPr>
          <p:cNvSpPr/>
          <p:nvPr/>
        </p:nvSpPr>
        <p:spPr>
          <a:xfrm>
            <a:off x="5652120" y="882506"/>
            <a:ext cx="3027867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5A7B86F-C6F1-4FDA-AE15-28156EE00B80}"/>
              </a:ext>
            </a:extLst>
          </p:cNvPr>
          <p:cNvSpPr/>
          <p:nvPr/>
        </p:nvSpPr>
        <p:spPr>
          <a:xfrm>
            <a:off x="693512" y="2737392"/>
            <a:ext cx="3891963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34415-5467-49C6-B078-572B73C1A0C2}"/>
              </a:ext>
            </a:extLst>
          </p:cNvPr>
          <p:cNvSpPr/>
          <p:nvPr/>
        </p:nvSpPr>
        <p:spPr>
          <a:xfrm>
            <a:off x="5099648" y="3359746"/>
            <a:ext cx="3548711" cy="935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8C349A4-E2BE-43BD-838A-586609FC4CF2}"/>
              </a:ext>
            </a:extLst>
          </p:cNvPr>
          <p:cNvSpPr/>
          <p:nvPr/>
        </p:nvSpPr>
        <p:spPr>
          <a:xfrm>
            <a:off x="755576" y="4295652"/>
            <a:ext cx="1152128" cy="436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50111FD-A8AF-471E-9900-08E555AFD007}"/>
              </a:ext>
            </a:extLst>
          </p:cNvPr>
          <p:cNvSpPr/>
          <p:nvPr/>
        </p:nvSpPr>
        <p:spPr>
          <a:xfrm>
            <a:off x="4267857" y="3433905"/>
            <a:ext cx="808199" cy="935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2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uiExpand="1" build="p"/>
      <p:bldP spid="20" grpId="0" animBg="1"/>
      <p:bldP spid="11" grpId="0" animBg="1"/>
      <p:bldP spid="14" grpId="0" animBg="1"/>
      <p:bldP spid="15" grpId="0" animBg="1"/>
      <p:bldP spid="16" grpId="0" animBg="1"/>
      <p:bldP spid="12" grpId="0" animBg="1"/>
      <p:bldP spid="13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二、向量组线性表示的定义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000" b="1" dirty="0"/>
                  <a:t>          设有向量组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和向量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000" b="1" dirty="0"/>
                  <a:t>. </a:t>
                </a:r>
                <a:r>
                  <a:rPr lang="zh-CN" altLang="en-US" sz="2000" b="1" dirty="0"/>
                  <a:t>如果存在一组实数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使得</a:t>
                </a:r>
                <a:endParaRPr lang="en-US" altLang="zh-CN" sz="2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000" b="1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zh-CN" altLang="en-US" sz="2000" b="1" dirty="0"/>
                  <a:t>则称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 dirty="0"/>
                  <a:t>是向量组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的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线性组合</a:t>
                </a:r>
                <a:r>
                  <a:rPr lang="zh-CN" altLang="en-US" sz="2000" b="1" dirty="0"/>
                  <a:t>，也称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向量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</a:rPr>
                  <a:t>能由向量组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</a:rPr>
                  <a:t>线性表示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.</a:t>
                </a:r>
                <a:endParaRPr lang="en-US" altLang="zh-CN" sz="2000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b="1" dirty="0"/>
                  <a:t>可否由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b="1" dirty="0"/>
                  <a:t>线性表示</a:t>
                </a:r>
                <a:r>
                  <a:rPr lang="en-US" altLang="zh-CN" sz="2000" b="1" dirty="0"/>
                  <a:t>?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b="1" dirty="0"/>
                  <a:t>, </a:t>
                </a:r>
                <a:r>
                  <a:rPr lang="zh-CN" altLang="en-US" sz="2000" b="1" dirty="0"/>
                  <a:t>不能</a:t>
                </a:r>
                <a:r>
                  <a:rPr lang="en-US" altLang="zh-CN" sz="2000" b="1" dirty="0"/>
                  <a:t>!</a:t>
                </a:r>
              </a:p>
              <a:p>
                <a:pPr marL="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:r>
                  <a:rPr kumimoji="1" lang="zh-CN" altLang="en-US" sz="2000" b="1" kern="0" dirty="0">
                    <a:solidFill>
                      <a:srgbClr val="3333FF"/>
                    </a:solidFill>
                  </a:rPr>
                  <a:t>怎么判定一个向量能否由一个向量组线性表示？</a:t>
                </a:r>
                <a:endParaRPr lang="zh-CN" altLang="en-US" sz="2000" b="1" dirty="0"/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784" r="-705" b="-7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 hidden="1">
                <a:extLst>
                  <a:ext uri="{FF2B5EF4-FFF2-40B4-BE49-F238E27FC236}">
                    <a16:creationId xmlns:a16="http://schemas.microsoft.com/office/drawing/2014/main" id="{CC29814C-29FC-4CA8-8F3A-43C103C60136}"/>
                  </a:ext>
                </a:extLst>
              </p:cNvPr>
              <p:cNvSpPr txBox="1"/>
              <p:nvPr/>
            </p:nvSpPr>
            <p:spPr>
              <a:xfrm>
                <a:off x="684213" y="3767430"/>
                <a:ext cx="7775574" cy="892552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altLang="zh-CN" sz="2000" b="1" dirty="0"/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" name="文本框 2" hidden="1">
                <a:extLst>
                  <a:ext uri="{FF2B5EF4-FFF2-40B4-BE49-F238E27FC236}">
                    <a16:creationId xmlns:a16="http://schemas.microsoft.com/office/drawing/2014/main" id="{CC29814C-29FC-4CA8-8F3A-43C103C60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3" y="3767430"/>
                <a:ext cx="7775574" cy="892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7" descr="https://timgsa.baidu.com/timg?image&amp;quality=80&amp;size=b9999_10000&amp;sec=1559274698728&amp;di=eb7c712465fd9c0bcabf32482a7e5e1e&amp;imgtype=0&amp;src=http%3A%2F%2Fimg1.sc115.com%2Fuploads%2Fsc%2Fjpg%2FHD%2F49%2F21802.jpg">
            <a:extLst>
              <a:ext uri="{FF2B5EF4-FFF2-40B4-BE49-F238E27FC236}">
                <a16:creationId xmlns:a16="http://schemas.microsoft.com/office/drawing/2014/main" id="{100C726B-DE1F-4B37-AA7E-32E821FE9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35846"/>
            <a:ext cx="563638" cy="56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017B14A-4EDC-466F-A23F-1EC862B24F3A}"/>
              </a:ext>
            </a:extLst>
          </p:cNvPr>
          <p:cNvSpPr/>
          <p:nvPr/>
        </p:nvSpPr>
        <p:spPr>
          <a:xfrm>
            <a:off x="4416161" y="3147814"/>
            <a:ext cx="4180528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12">
            <a:extLst>
              <a:ext uri="{FF2B5EF4-FFF2-40B4-BE49-F238E27FC236}">
                <a16:creationId xmlns:a16="http://schemas.microsoft.com/office/drawing/2014/main" id="{9C61638D-F7A6-4A01-AE2F-E8B771E515B8}"/>
              </a:ext>
            </a:extLst>
          </p:cNvPr>
          <p:cNvSpPr/>
          <p:nvPr/>
        </p:nvSpPr>
        <p:spPr>
          <a:xfrm>
            <a:off x="606155" y="887875"/>
            <a:ext cx="885823" cy="420725"/>
          </a:xfrm>
          <a:prstGeom prst="roundRect">
            <a:avLst>
              <a:gd name="adj" fmla="val 30000"/>
            </a:avLst>
          </a:prstGeom>
          <a:solidFill>
            <a:srgbClr val="C0000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定 义 </a:t>
            </a:r>
            <a:r>
              <a:rPr lang="en-US" altLang="zh-CN" sz="1800" b="1" kern="0" dirty="0">
                <a:solidFill>
                  <a:prstClr val="white"/>
                </a:solidFill>
                <a:latin typeface="微软雅黑"/>
              </a:rPr>
              <a:t>2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079BEEF-4385-48D8-AAD9-B46C69E8D051}"/>
              </a:ext>
            </a:extLst>
          </p:cNvPr>
          <p:cNvSpPr/>
          <p:nvPr/>
        </p:nvSpPr>
        <p:spPr>
          <a:xfrm>
            <a:off x="701534" y="4164041"/>
            <a:ext cx="774122" cy="27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3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defRPr/>
            </a:pPr>
            <a:r>
              <a:rPr lang="zh-CN" altLang="en-US" sz="2600" b="1" dirty="0">
                <a:solidFill>
                  <a:srgbClr val="3333FF"/>
                </a:solidFill>
                <a:latin typeface="微软雅黑"/>
              </a:rPr>
              <a:t>三、向量组线性表示的判定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10000"/>
                  </a:lnSpc>
                  <a:spcAft>
                    <a:spcPts val="400"/>
                  </a:spcAft>
                  <a:buNone/>
                </a:pPr>
                <a:r>
                  <a:rPr lang="en-US" altLang="zh-CN" sz="2000" b="1" dirty="0">
                    <a:solidFill>
                      <a:srgbClr val="3333FF"/>
                    </a:solidFill>
                  </a:rPr>
                  <a:t>        </a:t>
                </a:r>
                <a:r>
                  <a:rPr lang="zh-CN" altLang="en-US" sz="2000" b="1" dirty="0"/>
                  <a:t>向量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</a:rPr>
                  <a:t>能由向量组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</a:rPr>
                  <a:t>线性表示</a:t>
                </a:r>
                <a:endParaRPr lang="en-US" altLang="zh-CN" sz="2000" b="1" dirty="0"/>
              </a:p>
              <a:p>
                <a:pPr marL="0" indent="0">
                  <a:lnSpc>
                    <a:spcPct val="110000"/>
                  </a:lnSpc>
                  <a:spcAft>
                    <a:spcPts val="400"/>
                  </a:spcAft>
                  <a:buNone/>
                </a:pPr>
                <a:r>
                  <a:rPr lang="en-US" altLang="zh-CN" sz="2000" b="1" dirty="0">
                    <a:solidFill>
                      <a:schemeClr val="tx1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 </a:t>
                </a:r>
                <a:r>
                  <a:rPr lang="zh-CN" altLang="en-US" sz="2000" b="1" dirty="0"/>
                  <a:t>是一组实数</a:t>
                </a:r>
                <a:r>
                  <a:rPr lang="en-US" altLang="zh-CN" sz="2000" b="1" dirty="0"/>
                  <a:t>)</a:t>
                </a:r>
              </a:p>
              <a:p>
                <a:pPr marL="0" indent="0">
                  <a:lnSpc>
                    <a:spcPct val="110000"/>
                  </a:lnSpc>
                  <a:spcAft>
                    <a:spcPts val="400"/>
                  </a:spcAft>
                  <a:buNone/>
                </a:pPr>
                <a:r>
                  <a:rPr lang="en-US" altLang="zh-CN" sz="2000" b="1" dirty="0"/>
                  <a:t>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𝟐𝟏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𝟐𝟐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𝒏𝒎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b="1" dirty="0"/>
              </a:p>
              <a:p>
                <a:pPr marL="0" indent="0">
                  <a:lnSpc>
                    <a:spcPct val="110000"/>
                  </a:lnSpc>
                  <a:spcAft>
                    <a:spcPts val="400"/>
                  </a:spcAft>
                  <a:buNone/>
                </a:pPr>
                <a:endParaRPr lang="en-US" altLang="zh-CN" sz="2000" b="1" dirty="0">
                  <a:solidFill>
                    <a:srgbClr val="3333FF"/>
                  </a:solidFill>
                </a:endParaRPr>
              </a:p>
              <a:p>
                <a:pPr marL="0" indent="0">
                  <a:lnSpc>
                    <a:spcPct val="110000"/>
                  </a:lnSpc>
                  <a:spcAft>
                    <a:spcPts val="400"/>
                  </a:spcAft>
                  <a:buNone/>
                </a:pPr>
                <a:r>
                  <a:rPr lang="en-US" altLang="zh-CN" sz="2000" b="1" dirty="0">
                    <a:solidFill>
                      <a:srgbClr val="3333FF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有解                 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t="-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 hidden="1">
                <a:extLst>
                  <a:ext uri="{FF2B5EF4-FFF2-40B4-BE49-F238E27FC236}">
                    <a16:creationId xmlns:a16="http://schemas.microsoft.com/office/drawing/2014/main" id="{CC29814C-29FC-4CA8-8F3A-43C103C60136}"/>
                  </a:ext>
                </a:extLst>
              </p:cNvPr>
              <p:cNvSpPr txBox="1"/>
              <p:nvPr/>
            </p:nvSpPr>
            <p:spPr>
              <a:xfrm>
                <a:off x="684213" y="3767430"/>
                <a:ext cx="7775574" cy="892552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altLang="zh-CN" sz="2000" b="1" dirty="0"/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" name="文本框 2" hidden="1">
                <a:extLst>
                  <a:ext uri="{FF2B5EF4-FFF2-40B4-BE49-F238E27FC236}">
                    <a16:creationId xmlns:a16="http://schemas.microsoft.com/office/drawing/2014/main" id="{CC29814C-29FC-4CA8-8F3A-43C103C60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3" y="3767430"/>
                <a:ext cx="7775574" cy="892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圆角矩形 12">
            <a:extLst>
              <a:ext uri="{FF2B5EF4-FFF2-40B4-BE49-F238E27FC236}">
                <a16:creationId xmlns:a16="http://schemas.microsoft.com/office/drawing/2014/main" id="{258E03F8-DD7A-45F2-8D41-AF5663BB4467}"/>
              </a:ext>
            </a:extLst>
          </p:cNvPr>
          <p:cNvSpPr/>
          <p:nvPr/>
        </p:nvSpPr>
        <p:spPr>
          <a:xfrm>
            <a:off x="685404" y="837721"/>
            <a:ext cx="673313" cy="420725"/>
          </a:xfrm>
          <a:prstGeom prst="roundRect">
            <a:avLst>
              <a:gd name="adj" fmla="val 30000"/>
            </a:avLst>
          </a:prstGeom>
          <a:solidFill>
            <a:srgbClr val="C0000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分 析</a:t>
            </a:r>
            <a:endParaRPr lang="en-US" altLang="zh-CN" sz="1800" b="1" kern="0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4" name="箭头: 左右 3">
            <a:extLst>
              <a:ext uri="{FF2B5EF4-FFF2-40B4-BE49-F238E27FC236}">
                <a16:creationId xmlns:a16="http://schemas.microsoft.com/office/drawing/2014/main" id="{34A1CAB4-877B-45F1-AD83-22533E452C96}"/>
              </a:ext>
            </a:extLst>
          </p:cNvPr>
          <p:cNvSpPr/>
          <p:nvPr/>
        </p:nvSpPr>
        <p:spPr>
          <a:xfrm>
            <a:off x="467544" y="1326854"/>
            <a:ext cx="835254" cy="288032"/>
          </a:xfrm>
          <a:prstGeom prst="leftRightArrow">
            <a:avLst/>
          </a:prstGeom>
          <a:solidFill>
            <a:srgbClr val="00B050"/>
          </a:solidFill>
          <a:ln w="222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左右 10">
            <a:extLst>
              <a:ext uri="{FF2B5EF4-FFF2-40B4-BE49-F238E27FC236}">
                <a16:creationId xmlns:a16="http://schemas.microsoft.com/office/drawing/2014/main" id="{511A9F58-C46A-47F4-B951-CD7FA9DDA53E}"/>
              </a:ext>
            </a:extLst>
          </p:cNvPr>
          <p:cNvSpPr/>
          <p:nvPr/>
        </p:nvSpPr>
        <p:spPr>
          <a:xfrm>
            <a:off x="467544" y="2211710"/>
            <a:ext cx="835254" cy="288032"/>
          </a:xfrm>
          <a:prstGeom prst="leftRightArrow">
            <a:avLst/>
          </a:prstGeom>
          <a:solidFill>
            <a:srgbClr val="00B050"/>
          </a:solidFill>
          <a:ln w="222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左右 11">
            <a:extLst>
              <a:ext uri="{FF2B5EF4-FFF2-40B4-BE49-F238E27FC236}">
                <a16:creationId xmlns:a16="http://schemas.microsoft.com/office/drawing/2014/main" id="{61B2E10F-05FE-47D5-BC7F-B1A97E5D8BBE}"/>
              </a:ext>
            </a:extLst>
          </p:cNvPr>
          <p:cNvSpPr/>
          <p:nvPr/>
        </p:nvSpPr>
        <p:spPr>
          <a:xfrm>
            <a:off x="467544" y="3435846"/>
            <a:ext cx="835254" cy="288032"/>
          </a:xfrm>
          <a:prstGeom prst="leftRightArrow">
            <a:avLst/>
          </a:prstGeom>
          <a:solidFill>
            <a:srgbClr val="00B050"/>
          </a:solidFill>
          <a:ln w="222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左右 12">
            <a:extLst>
              <a:ext uri="{FF2B5EF4-FFF2-40B4-BE49-F238E27FC236}">
                <a16:creationId xmlns:a16="http://schemas.microsoft.com/office/drawing/2014/main" id="{3AD4EC71-AE2C-4B77-989C-59F67DD55504}"/>
              </a:ext>
            </a:extLst>
          </p:cNvPr>
          <p:cNvSpPr/>
          <p:nvPr/>
        </p:nvSpPr>
        <p:spPr>
          <a:xfrm>
            <a:off x="3203848" y="3435846"/>
            <a:ext cx="835254" cy="288032"/>
          </a:xfrm>
          <a:prstGeom prst="leftRightArrow">
            <a:avLst/>
          </a:prstGeom>
          <a:solidFill>
            <a:srgbClr val="00B050"/>
          </a:solidFill>
          <a:ln w="222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D5F4FA-7A8C-4615-A50D-B001F6DA59E0}"/>
              </a:ext>
            </a:extLst>
          </p:cNvPr>
          <p:cNvSpPr txBox="1"/>
          <p:nvPr/>
        </p:nvSpPr>
        <p:spPr>
          <a:xfrm>
            <a:off x="2843808" y="3104299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B050"/>
                </a:solidFill>
              </a:rPr>
              <a:t>3.3</a:t>
            </a:r>
            <a:r>
              <a:rPr lang="zh-CN" altLang="en-US" sz="1600" b="1" dirty="0">
                <a:solidFill>
                  <a:srgbClr val="00B050"/>
                </a:solidFill>
              </a:rPr>
              <a:t>节定理</a:t>
            </a:r>
            <a:r>
              <a:rPr lang="en-US" altLang="zh-CN" sz="1600" b="1" dirty="0">
                <a:solidFill>
                  <a:srgbClr val="00B050"/>
                </a:solidFill>
              </a:rPr>
              <a:t>3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9DB1AA0-4EDB-4DE1-97E6-BED274442717}"/>
                  </a:ext>
                </a:extLst>
              </p:cNvPr>
              <p:cNvSpPr txBox="1"/>
              <p:nvPr/>
            </p:nvSpPr>
            <p:spPr>
              <a:xfrm>
                <a:off x="395536" y="4012874"/>
                <a:ext cx="1683380" cy="58477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rgbClr val="3333FF"/>
                    </a:solidFill>
                  </a:rPr>
                  <a:t>系数矩阵</a:t>
                </a:r>
                <a:endParaRPr lang="en-US" altLang="zh-CN" sz="1600" b="1" dirty="0">
                  <a:solidFill>
                    <a:srgbClr val="3333FF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6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600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600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16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b="1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9DB1AA0-4EDB-4DE1-97E6-BED274442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012874"/>
                <a:ext cx="1683380" cy="584775"/>
              </a:xfrm>
              <a:prstGeom prst="rect">
                <a:avLst/>
              </a:prstGeom>
              <a:blipFill>
                <a:blip r:embed="rId6"/>
                <a:stretch>
                  <a:fillRect t="-204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3C42D4F-4525-436B-B3C5-85E1A1A2B40F}"/>
                  </a:ext>
                </a:extLst>
              </p:cNvPr>
              <p:cNvSpPr txBox="1"/>
              <p:nvPr/>
            </p:nvSpPr>
            <p:spPr>
              <a:xfrm>
                <a:off x="2206641" y="4011910"/>
                <a:ext cx="1800200" cy="5892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rgbClr val="3333FF"/>
                    </a:solidFill>
                  </a:rPr>
                  <a:t>未知向量</a:t>
                </a:r>
                <a:endParaRPr lang="en-US" altLang="zh-CN" sz="1600" b="1" dirty="0">
                  <a:solidFill>
                    <a:srgbClr val="3333FF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zh-CN" sz="16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b="1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16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altLang="zh-CN" sz="1600" b="1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1600" b="1" i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zh-CN" altLang="en-US" sz="1600" b="1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3C42D4F-4525-436B-B3C5-85E1A1A2B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641" y="4011910"/>
                <a:ext cx="1800200" cy="589200"/>
              </a:xfrm>
              <a:prstGeom prst="rect">
                <a:avLst/>
              </a:prstGeom>
              <a:blipFill>
                <a:blip r:embed="rId7"/>
                <a:stretch>
                  <a:fillRect t="-202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F9F7002-C808-47DA-A23A-AD299D8AEC92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1237226" y="3723878"/>
            <a:ext cx="272024" cy="2889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7032EC7-F87D-48F9-B47E-9842B4F89B5C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797926" y="3662760"/>
            <a:ext cx="1308815" cy="3491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4C58F51-E6BC-4AF8-94FC-E94877723B40}"/>
                  </a:ext>
                </a:extLst>
              </p:cNvPr>
              <p:cNvSpPr txBox="1"/>
              <p:nvPr/>
            </p:nvSpPr>
            <p:spPr>
              <a:xfrm>
                <a:off x="4860032" y="3944223"/>
                <a:ext cx="3312368" cy="65126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800" b="1" dirty="0">
                    <a:solidFill>
                      <a:srgbClr val="3333FF"/>
                    </a:solidFill>
                  </a:rPr>
                  <a:t>此时方程的解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18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zh-CN" sz="1800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1800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CN" sz="1800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zh-CN" sz="1800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1800" b="1" i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endParaRPr lang="en-US" altLang="zh-CN" sz="1800" b="1" dirty="0">
                  <a:solidFill>
                    <a:srgbClr val="3333FF"/>
                  </a:solidFill>
                </a:endParaRPr>
              </a:p>
              <a:p>
                <a:pPr algn="ctr"/>
                <a:r>
                  <a:rPr lang="zh-CN" altLang="en-US" sz="1800" b="1" dirty="0">
                    <a:solidFill>
                      <a:srgbClr val="3333FF"/>
                    </a:solidFill>
                  </a:rPr>
                  <a:t>就是线性组合的系数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4C58F51-E6BC-4AF8-94FC-E94877723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944223"/>
                <a:ext cx="3312368" cy="651269"/>
              </a:xfrm>
              <a:prstGeom prst="rect">
                <a:avLst/>
              </a:prstGeom>
              <a:blipFill>
                <a:blip r:embed="rId8"/>
                <a:stretch>
                  <a:fillRect l="-366" t="-2752" b="-128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736C3EB-EB9D-4DA8-807A-F19C03935827}"/>
                  </a:ext>
                </a:extLst>
              </p:cNvPr>
              <p:cNvSpPr txBox="1"/>
              <p:nvPr/>
            </p:nvSpPr>
            <p:spPr>
              <a:xfrm>
                <a:off x="2411760" y="1735150"/>
                <a:ext cx="4707373" cy="12808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+⋯+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𝒏𝒎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736C3EB-EB9D-4DA8-807A-F19C03935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735150"/>
                <a:ext cx="4707373" cy="12808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23E0EE7-3130-4D33-A723-C921E57137EE}"/>
                  </a:ext>
                </a:extLst>
              </p:cNvPr>
              <p:cNvSpPr txBox="1"/>
              <p:nvPr/>
            </p:nvSpPr>
            <p:spPr>
              <a:xfrm>
                <a:off x="2412000" y="1733888"/>
                <a:ext cx="4707373" cy="12808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𝟐𝟏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𝒏𝒎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23E0EE7-3130-4D33-A723-C921E5713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000" y="1733888"/>
                <a:ext cx="4707373" cy="12808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D5535AE-E1A8-4913-8E1E-3F4019FEE829}"/>
                  </a:ext>
                </a:extLst>
              </p:cNvPr>
              <p:cNvSpPr txBox="1"/>
              <p:nvPr/>
            </p:nvSpPr>
            <p:spPr>
              <a:xfrm>
                <a:off x="2412000" y="1732626"/>
                <a:ext cx="4707373" cy="12949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𝒏𝒎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D5535AE-E1A8-4913-8E1E-3F4019FEE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000" y="1732626"/>
                <a:ext cx="4707373" cy="12949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E4F477C4-0063-4C47-A999-750D9B47A557}"/>
              </a:ext>
            </a:extLst>
          </p:cNvPr>
          <p:cNvSpPr/>
          <p:nvPr/>
        </p:nvSpPr>
        <p:spPr>
          <a:xfrm>
            <a:off x="4155265" y="3145741"/>
            <a:ext cx="3599755" cy="677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B65F206-5FC9-4FE1-9B7A-75CD5BDBC6D3}"/>
                  </a:ext>
                </a:extLst>
              </p:cNvPr>
              <p:cNvSpPr txBox="1"/>
              <p:nvPr/>
            </p:nvSpPr>
            <p:spPr>
              <a:xfrm>
                <a:off x="6245868" y="2606372"/>
                <a:ext cx="1800200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rgbClr val="3333FF"/>
                    </a:solidFill>
                  </a:rPr>
                  <a:t>增广矩阵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600" b="1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B65F206-5FC9-4FE1-9B7A-75CD5BDBC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868" y="2606372"/>
                <a:ext cx="1800200" cy="338554"/>
              </a:xfrm>
              <a:prstGeom prst="rect">
                <a:avLst/>
              </a:prstGeom>
              <a:blipFill>
                <a:blip r:embed="rId12"/>
                <a:stretch>
                  <a:fillRect t="-3509" b="-2105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EF417CB-4C8F-42BA-BA35-6CD6B7B7AC9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5940152" y="2944926"/>
            <a:ext cx="1205816" cy="4296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93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animBg="1"/>
      <p:bldP spid="4" grpId="0" animBg="1"/>
      <p:bldP spid="11" grpId="0" animBg="1"/>
      <p:bldP spid="12" grpId="0" animBg="1"/>
      <p:bldP spid="13" grpId="0" animBg="1"/>
      <p:bldP spid="2" grpId="0"/>
      <p:bldP spid="14" grpId="0" animBg="1"/>
      <p:bldP spid="15" grpId="0" animBg="1"/>
      <p:bldP spid="19" grpId="0" animBg="1"/>
      <p:bldP spid="22" grpId="0" animBg="1"/>
      <p:bldP spid="23" grpId="0" animBg="1"/>
      <p:bldP spid="24" grpId="0" animBg="1"/>
      <p:bldP spid="25" grpId="1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defRPr/>
            </a:pPr>
            <a:r>
              <a:rPr lang="zh-CN" altLang="en-US" sz="2600" b="1" dirty="0">
                <a:solidFill>
                  <a:srgbClr val="3333FF"/>
                </a:solidFill>
                <a:latin typeface="微软雅黑"/>
              </a:rPr>
              <a:t>三、向量组线性表示的判定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10000"/>
                  </a:lnSpc>
                  <a:spcAft>
                    <a:spcPts val="400"/>
                  </a:spcAft>
                  <a:buNone/>
                </a:pPr>
                <a:r>
                  <a:rPr lang="en-US" altLang="zh-CN" sz="2000" b="1" dirty="0">
                    <a:solidFill>
                      <a:srgbClr val="3333FF"/>
                    </a:solidFill>
                  </a:rPr>
                  <a:t>        </a:t>
                </a:r>
                <a:r>
                  <a:rPr lang="zh-CN" altLang="en-US" sz="2000" b="1" dirty="0"/>
                  <a:t>向量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</a:rPr>
                  <a:t>能由向量组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</a:rPr>
                  <a:t>线性表示的充要条件是</a:t>
                </a:r>
                <a:r>
                  <a:rPr lang="zh-CN" altLang="en-US" sz="2000" b="1" dirty="0">
                    <a:solidFill>
                      <a:srgbClr val="3333FF"/>
                    </a:solidFill>
                  </a:rPr>
                  <a:t>系数矩阵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b="1" dirty="0">
                    <a:solidFill>
                      <a:srgbClr val="3333FF"/>
                    </a:solidFill>
                  </a:rPr>
                  <a:t>的秩</a:t>
                </a:r>
                <a:r>
                  <a:rPr lang="zh-CN" altLang="en-US" sz="2000" b="1" dirty="0">
                    <a:solidFill>
                      <a:schemeClr val="tx1"/>
                    </a:solidFill>
                  </a:rPr>
                  <a:t>等于</a:t>
                </a:r>
                <a:r>
                  <a:rPr lang="zh-CN" altLang="en-US" sz="2000" b="1" dirty="0">
                    <a:solidFill>
                      <a:srgbClr val="3333FF"/>
                    </a:solidFill>
                  </a:rPr>
                  <a:t>增广矩阵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zh-CN" altLang="en-US" sz="2000" b="1" dirty="0">
                    <a:solidFill>
                      <a:srgbClr val="3333FF"/>
                    </a:solidFill>
                  </a:rPr>
                  <a:t>的秩</a:t>
                </a:r>
                <a:r>
                  <a:rPr lang="zh-CN" altLang="en-US" sz="2000" b="1" dirty="0">
                    <a:solidFill>
                      <a:schemeClr val="tx1"/>
                    </a:solidFill>
                  </a:rPr>
                  <a:t>，即</a:t>
                </a:r>
                <a:endParaRPr lang="en-US" altLang="zh-CN" sz="2000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𝐑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𝐑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b="1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10000"/>
                  </a:lnSpc>
                  <a:spcAft>
                    <a:spcPts val="400"/>
                  </a:spcAft>
                  <a:buNone/>
                </a:pPr>
                <a:endParaRPr lang="en-US" altLang="zh-CN" sz="900" b="1" dirty="0"/>
              </a:p>
              <a:p>
                <a:pPr marL="0" indent="0">
                  <a:lnSpc>
                    <a:spcPct val="110000"/>
                  </a:lnSpc>
                  <a:spcAft>
                    <a:spcPts val="4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2000" b="1" dirty="0">
                    <a:solidFill>
                      <a:srgbClr val="3333FF"/>
                    </a:solidFill>
                  </a:rPr>
                  <a:t>                   </a:t>
                </a:r>
                <a:r>
                  <a:rPr lang="zh-CN" altLang="en-US" sz="2000" b="1" dirty="0">
                    <a:solidFill>
                      <a:srgbClr val="3333FF"/>
                    </a:solidFill>
                  </a:rPr>
                  <a:t>行最简形矩阵，求解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zh-CN" sz="2000" b="1" dirty="0">
                  <a:solidFill>
                    <a:srgbClr val="3333FF"/>
                  </a:solidFill>
                </a:endParaRPr>
              </a:p>
              <a:p>
                <a:pPr marL="0" indent="0">
                  <a:lnSpc>
                    <a:spcPct val="110000"/>
                  </a:lnSpc>
                  <a:spcAft>
                    <a:spcPts val="400"/>
                  </a:spcAft>
                  <a:buNone/>
                </a:pPr>
                <a:endParaRPr lang="en-US" altLang="zh-CN" sz="2000" b="1" dirty="0"/>
              </a:p>
              <a:p>
                <a:pPr marL="0" indent="0">
                  <a:lnSpc>
                    <a:spcPct val="110000"/>
                  </a:lnSpc>
                  <a:spcAft>
                    <a:spcPts val="400"/>
                  </a:spcAft>
                  <a:buNone/>
                </a:pPr>
                <a:endParaRPr lang="zh-CN" altLang="en-US" sz="1800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784" t="-639" r="-4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 hidden="1">
                <a:extLst>
                  <a:ext uri="{FF2B5EF4-FFF2-40B4-BE49-F238E27FC236}">
                    <a16:creationId xmlns:a16="http://schemas.microsoft.com/office/drawing/2014/main" id="{CC29814C-29FC-4CA8-8F3A-43C103C60136}"/>
                  </a:ext>
                </a:extLst>
              </p:cNvPr>
              <p:cNvSpPr txBox="1"/>
              <p:nvPr/>
            </p:nvSpPr>
            <p:spPr>
              <a:xfrm>
                <a:off x="684213" y="3767430"/>
                <a:ext cx="7775574" cy="892552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altLang="zh-CN" sz="2000" b="1" dirty="0"/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" name="文本框 2" hidden="1">
                <a:extLst>
                  <a:ext uri="{FF2B5EF4-FFF2-40B4-BE49-F238E27FC236}">
                    <a16:creationId xmlns:a16="http://schemas.microsoft.com/office/drawing/2014/main" id="{CC29814C-29FC-4CA8-8F3A-43C103C60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3" y="3767430"/>
                <a:ext cx="7775574" cy="892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圆角矩形 12">
            <a:extLst>
              <a:ext uri="{FF2B5EF4-FFF2-40B4-BE49-F238E27FC236}">
                <a16:creationId xmlns:a16="http://schemas.microsoft.com/office/drawing/2014/main" id="{258E03F8-DD7A-45F2-8D41-AF5663BB4467}"/>
              </a:ext>
            </a:extLst>
          </p:cNvPr>
          <p:cNvSpPr/>
          <p:nvPr/>
        </p:nvSpPr>
        <p:spPr>
          <a:xfrm>
            <a:off x="685404" y="771550"/>
            <a:ext cx="673313" cy="420725"/>
          </a:xfrm>
          <a:prstGeom prst="roundRect">
            <a:avLst>
              <a:gd name="adj" fmla="val 30000"/>
            </a:avLst>
          </a:prstGeom>
          <a:solidFill>
            <a:srgbClr val="C0000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定 理</a:t>
            </a:r>
            <a:endParaRPr lang="en-US" altLang="zh-CN" sz="1800" b="1" kern="0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4F477C4-0063-4C47-A999-750D9B47A557}"/>
              </a:ext>
            </a:extLst>
          </p:cNvPr>
          <p:cNvSpPr/>
          <p:nvPr/>
        </p:nvSpPr>
        <p:spPr>
          <a:xfrm>
            <a:off x="4788024" y="2283817"/>
            <a:ext cx="3599755" cy="677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1" name="圆角矩形 12">
            <a:extLst>
              <a:ext uri="{FF2B5EF4-FFF2-40B4-BE49-F238E27FC236}">
                <a16:creationId xmlns:a16="http://schemas.microsoft.com/office/drawing/2014/main" id="{D26FE00E-7366-468F-A2F3-E1A453662AFB}"/>
              </a:ext>
            </a:extLst>
          </p:cNvPr>
          <p:cNvSpPr/>
          <p:nvPr/>
        </p:nvSpPr>
        <p:spPr>
          <a:xfrm>
            <a:off x="539552" y="2073455"/>
            <a:ext cx="1063463" cy="420725"/>
          </a:xfrm>
          <a:prstGeom prst="roundRect">
            <a:avLst>
              <a:gd name="adj" fmla="val 30000"/>
            </a:avLst>
          </a:prstGeom>
          <a:solidFill>
            <a:srgbClr val="00B05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求解步骤</a:t>
            </a:r>
            <a:endParaRPr lang="en-US" altLang="zh-CN" sz="1800" b="1" kern="0" dirty="0">
              <a:solidFill>
                <a:prstClr val="white"/>
              </a:solidFill>
              <a:latin typeface="微软雅黑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546D045-3452-4B1B-AAF2-EA0E4CA219CD}"/>
                  </a:ext>
                </a:extLst>
              </p:cNvPr>
              <p:cNvSpPr txBox="1"/>
              <p:nvPr/>
            </p:nvSpPr>
            <p:spPr>
              <a:xfrm>
                <a:off x="359532" y="3579862"/>
                <a:ext cx="8532948" cy="891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rgbClr val="3333FF"/>
                    </a:solidFill>
                  </a:rPr>
                  <a:t>行阶梯形矩阵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𝐑</m:t>
                            </m:r>
                            <m:d>
                              <m:dPr>
                                <m:ctrlP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&amp;=</m:t>
                            </m:r>
                            <m:r>
                              <a:rPr lang="en-US" altLang="zh-CN" sz="20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𝐑</m:t>
                            </m:r>
                            <m:d>
                              <m:dPr>
                                <m:ctrlP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⟹</m:t>
                            </m:r>
                            <m:r>
                              <a:rPr lang="en-US" altLang="zh-CN" sz="2000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m:rPr>
                                <m:nor/>
                              </m:rPr>
                              <a:rPr lang="zh-CN" altLang="en-US" sz="2000" b="1" i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能</m:t>
                            </m:r>
                            <m:r>
                              <m:rPr>
                                <m:nor/>
                              </m:rPr>
                              <a:rPr lang="zh-CN" altLang="en-US" sz="2000" b="1" i="0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由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zh-CN" altLang="en-US" sz="2000" b="1" dirty="0">
                                <a:solidFill>
                                  <a:srgbClr val="3333FF"/>
                                </a:solidFill>
                              </a:rPr>
                              <m:t>线性表示</m:t>
                            </m:r>
                            <m:r>
                              <m:rPr>
                                <m:nor/>
                              </m:rPr>
                              <a:rPr lang="zh-CN" altLang="en-US" sz="2000" b="1" i="0" dirty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（继续）</m:t>
                            </m:r>
                          </m:e>
                          <m:e>
                            <m:r>
                              <a:rPr lang="en-US" altLang="zh-CN" sz="20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𝐑</m:t>
                            </m:r>
                            <m:d>
                              <m:dPr>
                                <m:ctrlP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&amp;≠</m:t>
                            </m:r>
                            <m:r>
                              <a:rPr lang="en-US" altLang="zh-CN" sz="20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𝐑</m:t>
                            </m:r>
                            <m:d>
                              <m:dPr>
                                <m:ctrlP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⟹</m:t>
                            </m:r>
                            <m:r>
                              <a:rPr lang="en-US" altLang="zh-CN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m:rPr>
                                <m:nor/>
                              </m:rPr>
                              <a:rPr lang="zh-CN" altLang="en-US" sz="2000" b="1" i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不能</m:t>
                            </m:r>
                            <m:r>
                              <m:rPr>
                                <m:nor/>
                              </m:rPr>
                              <a:rPr lang="zh-CN" altLang="en-US" sz="2000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由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zh-CN" altLang="en-US" sz="2000" b="1" dirty="0">
                                <a:solidFill>
                                  <a:srgbClr val="00B050"/>
                                </a:solidFill>
                              </a:rPr>
                              <m:t>线性表示</m:t>
                            </m:r>
                            <m:r>
                              <m:rPr>
                                <m:nor/>
                              </m:rPr>
                              <a:rPr lang="zh-CN" altLang="en-US" sz="2000" b="1" i="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（结束）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546D045-3452-4B1B-AAF2-EA0E4CA21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2" y="3579862"/>
                <a:ext cx="8532948" cy="891719"/>
              </a:xfrm>
              <a:prstGeom prst="rect">
                <a:avLst/>
              </a:prstGeom>
              <a:blipFill>
                <a:blip r:embed="rId6"/>
                <a:stretch>
                  <a:fillRect l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箭头: 下 7">
            <a:extLst>
              <a:ext uri="{FF2B5EF4-FFF2-40B4-BE49-F238E27FC236}">
                <a16:creationId xmlns:a16="http://schemas.microsoft.com/office/drawing/2014/main" id="{0EFF2B0F-5B95-4636-8327-BCDB71BD9433}"/>
              </a:ext>
            </a:extLst>
          </p:cNvPr>
          <p:cNvSpPr/>
          <p:nvPr/>
        </p:nvSpPr>
        <p:spPr>
          <a:xfrm>
            <a:off x="1259632" y="3075806"/>
            <a:ext cx="216024" cy="64807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06C0F050-8DAF-4584-9107-8B012C6B763C}"/>
              </a:ext>
            </a:extLst>
          </p:cNvPr>
          <p:cNvSpPr/>
          <p:nvPr/>
        </p:nvSpPr>
        <p:spPr>
          <a:xfrm flipV="1">
            <a:off x="6732240" y="3075805"/>
            <a:ext cx="216024" cy="59536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78E6E07-C88E-470B-9246-940742BBFFFC}"/>
              </a:ext>
            </a:extLst>
          </p:cNvPr>
          <p:cNvSpPr/>
          <p:nvPr/>
        </p:nvSpPr>
        <p:spPr>
          <a:xfrm>
            <a:off x="1259632" y="1599684"/>
            <a:ext cx="503411" cy="375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DA43C69-B54B-4BB4-954B-B1DE686D8DD9}"/>
              </a:ext>
            </a:extLst>
          </p:cNvPr>
          <p:cNvSpPr/>
          <p:nvPr/>
        </p:nvSpPr>
        <p:spPr>
          <a:xfrm>
            <a:off x="2104291" y="3624248"/>
            <a:ext cx="1800200" cy="819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B9B0ACF-FBE4-4579-9D57-38F2EC413FA9}"/>
              </a:ext>
            </a:extLst>
          </p:cNvPr>
          <p:cNvSpPr/>
          <p:nvPr/>
        </p:nvSpPr>
        <p:spPr>
          <a:xfrm>
            <a:off x="3923928" y="3723878"/>
            <a:ext cx="4463849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DA79C70-7E1C-4EA5-9418-14436A6CF531}"/>
              </a:ext>
            </a:extLst>
          </p:cNvPr>
          <p:cNvSpPr/>
          <p:nvPr/>
        </p:nvSpPr>
        <p:spPr>
          <a:xfrm>
            <a:off x="3964131" y="4061726"/>
            <a:ext cx="4640317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2182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animBg="1"/>
      <p:bldP spid="25" grpId="0" animBg="1"/>
      <p:bldP spid="21" grpId="0" animBg="1"/>
      <p:bldP spid="7" grpId="0"/>
      <p:bldP spid="8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E5A439E-90B0-499B-B37F-A8475D4DEEAC}"/>
              </a:ext>
            </a:extLst>
          </p:cNvPr>
          <p:cNvCxnSpPr>
            <a:cxnSpLocks/>
          </p:cNvCxnSpPr>
          <p:nvPr/>
        </p:nvCxnSpPr>
        <p:spPr>
          <a:xfrm>
            <a:off x="7779699" y="2701148"/>
            <a:ext cx="0" cy="885972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3E4A20A-6877-4DFB-BD96-17A33AC3FAB0}"/>
              </a:ext>
            </a:extLst>
          </p:cNvPr>
          <p:cNvCxnSpPr>
            <a:cxnSpLocks/>
          </p:cNvCxnSpPr>
          <p:nvPr/>
        </p:nvCxnSpPr>
        <p:spPr>
          <a:xfrm>
            <a:off x="5292080" y="2700000"/>
            <a:ext cx="0" cy="8856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600" b="1" dirty="0">
                <a:solidFill>
                  <a:srgbClr val="3333FF"/>
                </a:solidFill>
                <a:latin typeface="微软雅黑"/>
              </a:rPr>
              <a:t>三、向量组线性表示的判定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848227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zh-CN" altLang="en-US" sz="2000" b="1" dirty="0"/>
                  <a:t>    问向量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b="1" dirty="0"/>
                  <a:t>能否由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b="1" dirty="0"/>
                  <a:t>线性表示？若能，求其表达式</a:t>
                </a:r>
                <a:r>
                  <a:rPr lang="en-US" altLang="zh-CN" sz="2000" b="1" dirty="0"/>
                  <a:t>.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b="1" dirty="0"/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b="1" dirty="0"/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b="1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zh-CN" altLang="en-US" sz="2000" b="1" dirty="0"/>
                  <a:t>由于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/>
                  <a:t>, </a:t>
                </a:r>
                <a:r>
                  <a:rPr lang="zh-CN" altLang="en-US" sz="2000" b="1" dirty="0"/>
                  <a:t>所以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 dirty="0"/>
                  <a:t>能由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线性表示</a:t>
                </a:r>
                <a:r>
                  <a:rPr lang="en-US" altLang="zh-CN" sz="2000" b="1" dirty="0"/>
                  <a:t>.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zh-CN" altLang="en-US" sz="2000" b="1" dirty="0"/>
                  <a:t>此时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𝟑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848227" cy="3816226"/>
              </a:xfrm>
              <a:prstGeom prst="rect">
                <a:avLst/>
              </a:prstGeom>
              <a:blipFill>
                <a:blip r:embed="rId2"/>
                <a:stretch>
                  <a:fillRect l="-776" b="-2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圆角矩形 12">
            <a:extLst>
              <a:ext uri="{FF2B5EF4-FFF2-40B4-BE49-F238E27FC236}">
                <a16:creationId xmlns:a16="http://schemas.microsoft.com/office/drawing/2014/main" id="{3CDA29FE-751A-4D66-AC26-F3679C0F7260}"/>
              </a:ext>
            </a:extLst>
          </p:cNvPr>
          <p:cNvSpPr/>
          <p:nvPr/>
        </p:nvSpPr>
        <p:spPr>
          <a:xfrm>
            <a:off x="395536" y="1340423"/>
            <a:ext cx="612180" cy="439239"/>
          </a:xfrm>
          <a:prstGeom prst="roundRect">
            <a:avLst>
              <a:gd name="adj" fmla="val 30000"/>
            </a:avLst>
          </a:prstGeom>
          <a:solidFill>
            <a:srgbClr val="C0000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例 </a:t>
            </a:r>
            <a:r>
              <a:rPr lang="en-US" altLang="zh-CN" sz="1800" b="1" kern="0" dirty="0">
                <a:solidFill>
                  <a:prstClr val="white"/>
                </a:solidFill>
                <a:latin typeface="微软雅黑"/>
              </a:rPr>
              <a:t>1</a:t>
            </a:r>
          </a:p>
        </p:txBody>
      </p:sp>
      <p:sp>
        <p:nvSpPr>
          <p:cNvPr id="33" name="圆角矩形 12">
            <a:extLst>
              <a:ext uri="{FF2B5EF4-FFF2-40B4-BE49-F238E27FC236}">
                <a16:creationId xmlns:a16="http://schemas.microsoft.com/office/drawing/2014/main" id="{FD32DCA4-E3BC-4FE4-9CBD-EEAC4EB63D30}"/>
              </a:ext>
            </a:extLst>
          </p:cNvPr>
          <p:cNvSpPr/>
          <p:nvPr/>
        </p:nvSpPr>
        <p:spPr>
          <a:xfrm>
            <a:off x="208893" y="2937451"/>
            <a:ext cx="513963" cy="420725"/>
          </a:xfrm>
          <a:prstGeom prst="roundRect">
            <a:avLst>
              <a:gd name="adj" fmla="val 30000"/>
            </a:avLst>
          </a:prstGeom>
          <a:solidFill>
            <a:srgbClr val="C0000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 解 </a:t>
            </a:r>
            <a:endParaRPr lang="en-US" altLang="zh-CN" sz="1800" b="1" kern="0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A0D4350-996E-46FB-BAE5-981355B56646}"/>
              </a:ext>
            </a:extLst>
          </p:cNvPr>
          <p:cNvSpPr/>
          <p:nvPr/>
        </p:nvSpPr>
        <p:spPr>
          <a:xfrm>
            <a:off x="4012866" y="2542514"/>
            <a:ext cx="2088231" cy="1095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57">
            <a:extLst>
              <a:ext uri="{FF2B5EF4-FFF2-40B4-BE49-F238E27FC236}">
                <a16:creationId xmlns:a16="http://schemas.microsoft.com/office/drawing/2014/main" id="{D9F62647-9969-4B03-8A46-A864E4F08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9" y="3070701"/>
            <a:ext cx="432048" cy="77113"/>
          </a:xfrm>
          <a:custGeom>
            <a:avLst/>
            <a:gdLst>
              <a:gd name="T0" fmla="*/ 0 w 1179"/>
              <a:gd name="T1" fmla="*/ 139 h 273"/>
              <a:gd name="T2" fmla="*/ 276 w 1179"/>
              <a:gd name="T3" fmla="*/ 0 h 273"/>
              <a:gd name="T4" fmla="*/ 589 w 1179"/>
              <a:gd name="T5" fmla="*/ 139 h 273"/>
              <a:gd name="T6" fmla="*/ 901 w 1179"/>
              <a:gd name="T7" fmla="*/ 273 h 273"/>
              <a:gd name="T8" fmla="*/ 1179 w 1179"/>
              <a:gd name="T9" fmla="*/ 139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>
            <a:solidFill>
              <a:srgbClr val="0000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>
              <a:defRPr/>
            </a:pPr>
            <a:endParaRPr lang="zh-CN" altLang="en-US" sz="2000" kern="0">
              <a:solidFill>
                <a:sysClr val="windowText" lastClr="000000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4BA980-17B8-4DCE-B8FB-24F3FBC65679}"/>
              </a:ext>
            </a:extLst>
          </p:cNvPr>
          <p:cNvSpPr txBox="1"/>
          <p:nvPr/>
        </p:nvSpPr>
        <p:spPr>
          <a:xfrm>
            <a:off x="3318832" y="269500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</a:rPr>
              <a:t>初等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F0000"/>
                </a:solidFill>
              </a:rPr>
              <a:t>行变换</a:t>
            </a:r>
          </a:p>
        </p:txBody>
      </p:sp>
      <p:sp>
        <p:nvSpPr>
          <p:cNvPr id="22" name="Freeform 57">
            <a:extLst>
              <a:ext uri="{FF2B5EF4-FFF2-40B4-BE49-F238E27FC236}">
                <a16:creationId xmlns:a16="http://schemas.microsoft.com/office/drawing/2014/main" id="{A19BE4B4-DE30-487A-83A9-99BF74B29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184" y="3109488"/>
            <a:ext cx="490760" cy="103076"/>
          </a:xfrm>
          <a:custGeom>
            <a:avLst/>
            <a:gdLst>
              <a:gd name="T0" fmla="*/ 0 w 1179"/>
              <a:gd name="T1" fmla="*/ 139 h 273"/>
              <a:gd name="T2" fmla="*/ 276 w 1179"/>
              <a:gd name="T3" fmla="*/ 0 h 273"/>
              <a:gd name="T4" fmla="*/ 589 w 1179"/>
              <a:gd name="T5" fmla="*/ 139 h 273"/>
              <a:gd name="T6" fmla="*/ 901 w 1179"/>
              <a:gd name="T7" fmla="*/ 273 h 273"/>
              <a:gd name="T8" fmla="*/ 1179 w 1179"/>
              <a:gd name="T9" fmla="*/ 139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>
            <a:solidFill>
              <a:srgbClr val="0000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>
              <a:defRPr/>
            </a:pPr>
            <a:endParaRPr lang="zh-CN" altLang="en-US" sz="2000" kern="0">
              <a:solidFill>
                <a:sysClr val="windowText" lastClr="000000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7754B01-0B75-48D1-ABF2-C1556F4A1244}"/>
              </a:ext>
            </a:extLst>
          </p:cNvPr>
          <p:cNvSpPr txBox="1"/>
          <p:nvPr/>
        </p:nvSpPr>
        <p:spPr>
          <a:xfrm>
            <a:off x="5770733" y="27011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</a:rPr>
              <a:t>初等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F0000"/>
                </a:solidFill>
              </a:rPr>
              <a:t>行变换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D06FE54-0764-45B2-A598-1821C7FBFCA4}"/>
              </a:ext>
            </a:extLst>
          </p:cNvPr>
          <p:cNvSpPr/>
          <p:nvPr/>
        </p:nvSpPr>
        <p:spPr>
          <a:xfrm>
            <a:off x="6461138" y="2534089"/>
            <a:ext cx="2088231" cy="1073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6ECFC43-2F95-4D3B-BDC6-56F08495C279}"/>
              </a:ext>
            </a:extLst>
          </p:cNvPr>
          <p:cNvCxnSpPr>
            <a:cxnSpLocks/>
          </p:cNvCxnSpPr>
          <p:nvPr/>
        </p:nvCxnSpPr>
        <p:spPr>
          <a:xfrm>
            <a:off x="3059832" y="2700000"/>
            <a:ext cx="0" cy="8856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8823847-133B-400A-8F1B-223FDEB2878D}"/>
              </a:ext>
            </a:extLst>
          </p:cNvPr>
          <p:cNvSpPr txBox="1"/>
          <p:nvPr/>
        </p:nvSpPr>
        <p:spPr>
          <a:xfrm>
            <a:off x="4114361" y="2348132"/>
            <a:ext cx="1601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3333FF"/>
                </a:solidFill>
              </a:rPr>
              <a:t>行阶梯形矩阵 </a:t>
            </a:r>
            <a:endParaRPr lang="zh-CN" altLang="en-US" sz="16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3C46FC3-D8C8-4C71-93FC-D381E9ED5C59}"/>
              </a:ext>
            </a:extLst>
          </p:cNvPr>
          <p:cNvSpPr txBox="1"/>
          <p:nvPr/>
        </p:nvSpPr>
        <p:spPr>
          <a:xfrm>
            <a:off x="6576417" y="2276547"/>
            <a:ext cx="1601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3333FF"/>
                </a:solidFill>
              </a:rPr>
              <a:t>行最简形矩阵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960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0" grpId="0" animBg="1"/>
      <p:bldP spid="33" grpId="0" uiExpand="1" animBg="1"/>
      <p:bldP spid="18" grpId="0" animBg="1"/>
      <p:bldP spid="8" grpId="0"/>
      <p:bldP spid="23" grpId="0"/>
      <p:bldP spid="24" grpId="0" animBg="1"/>
      <p:bldP spid="16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spcBef>
                <a:spcPts val="0"/>
              </a:spcBef>
              <a:defRPr/>
            </a:pPr>
            <a:r>
              <a:rPr lang="zh-CN" altLang="en-US" dirty="0">
                <a:latin typeface="Impact MT Std" pitchFamily="34" charset="0"/>
                <a:ea typeface="微软雅黑" pitchFamily="34" charset="-122"/>
              </a:rPr>
              <a:t>四、</a:t>
            </a:r>
            <a:r>
              <a:rPr lang="zh-CN" altLang="en-US" sz="2600" b="1" dirty="0">
                <a:solidFill>
                  <a:srgbClr val="3333FF"/>
                </a:solidFill>
                <a:latin typeface="微软雅黑"/>
              </a:rPr>
              <a:t>向量组线性表示</a:t>
            </a:r>
            <a:r>
              <a:rPr lang="zh-CN" altLang="en-US" dirty="0">
                <a:latin typeface="Impact MT Std" pitchFamily="34" charset="0"/>
                <a:ea typeface="微软雅黑" pitchFamily="34" charset="-122"/>
              </a:rPr>
              <a:t>的应用</a:t>
            </a:r>
            <a:endParaRPr lang="zh-CN" altLang="en-US" spc="0" dirty="0">
              <a:latin typeface="微软雅黑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757C5C-07F5-4A87-BD8D-511EC83B37F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84213" y="843756"/>
            <a:ext cx="7775575" cy="381622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Aft>
                <a:spcPts val="300"/>
              </a:spcAft>
              <a:buNone/>
            </a:pPr>
            <a:endParaRPr lang="en-US" altLang="zh-CN" sz="2000" b="1" dirty="0">
              <a:latin typeface="+mn-ea"/>
            </a:endParaRPr>
          </a:p>
          <a:p>
            <a:pPr marL="0" indent="0">
              <a:lnSpc>
                <a:spcPct val="120000"/>
              </a:lnSpc>
              <a:spcAft>
                <a:spcPts val="300"/>
              </a:spcAft>
              <a:buNone/>
            </a:pPr>
            <a:endParaRPr kumimoji="1" lang="en-US" altLang="zh-CN" sz="2000" b="1" kern="0" spc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20000"/>
              </a:lnSpc>
              <a:spcAft>
                <a:spcPts val="300"/>
              </a:spcAft>
              <a:buNone/>
            </a:pPr>
            <a:r>
              <a:rPr kumimoji="1" lang="zh-CN" altLang="en-US" sz="2000" b="1" kern="0" spc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一个混凝土生产企业只能生产并存储三种不同型号的混凝土</a:t>
            </a:r>
            <a:r>
              <a:rPr kumimoji="1"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它们具体配方比例（单位：吨）如下表所示：</a:t>
            </a:r>
            <a:endParaRPr kumimoji="1" lang="zh-CN" altLang="en-US" sz="20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C12369-F405-44E1-A57B-B483E61178E7}"/>
              </a:ext>
            </a:extLst>
          </p:cNvPr>
          <p:cNvSpPr txBox="1"/>
          <p:nvPr/>
        </p:nvSpPr>
        <p:spPr>
          <a:xfrm>
            <a:off x="1187624" y="1101973"/>
            <a:ext cx="698477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/>
              </a:rPr>
              <a:t>混凝土配制问题</a:t>
            </a:r>
            <a:endParaRPr lang="zh-CN" altLang="en-US" sz="2400" b="1" dirty="0">
              <a:solidFill>
                <a:srgbClr val="3333FF"/>
              </a:solidFill>
              <a:latin typeface="微软雅黑"/>
            </a:endParaRPr>
          </a:p>
        </p:txBody>
      </p:sp>
      <p:sp>
        <p:nvSpPr>
          <p:cNvPr id="8" name="圆角矩形 12">
            <a:extLst>
              <a:ext uri="{FF2B5EF4-FFF2-40B4-BE49-F238E27FC236}">
                <a16:creationId xmlns:a16="http://schemas.microsoft.com/office/drawing/2014/main" id="{5DF51C62-1659-4A01-A254-B048A7725725}"/>
              </a:ext>
            </a:extLst>
          </p:cNvPr>
          <p:cNvSpPr/>
          <p:nvPr/>
        </p:nvSpPr>
        <p:spPr>
          <a:xfrm>
            <a:off x="107504" y="1059582"/>
            <a:ext cx="612180" cy="439239"/>
          </a:xfrm>
          <a:prstGeom prst="roundRect">
            <a:avLst>
              <a:gd name="adj" fmla="val 30000"/>
            </a:avLst>
          </a:prstGeom>
          <a:solidFill>
            <a:srgbClr val="C0000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例 </a:t>
            </a:r>
            <a:r>
              <a:rPr lang="en-US" altLang="zh-CN" sz="1800" b="1" kern="0" dirty="0">
                <a:solidFill>
                  <a:prstClr val="white"/>
                </a:solidFill>
                <a:latin typeface="微软雅黑"/>
              </a:rPr>
              <a:t>2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6BB142C-6A41-488B-BFA2-2E071FF70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142885"/>
              </p:ext>
            </p:extLst>
          </p:nvPr>
        </p:nvGraphicFramePr>
        <p:xfrm>
          <a:off x="1379386" y="2679980"/>
          <a:ext cx="6529244" cy="205201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632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040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C20</a:t>
                      </a:r>
                      <a:r>
                        <a:rPr lang="zh-CN" altLang="en-US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混凝土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C25</a:t>
                      </a:r>
                      <a:r>
                        <a:rPr lang="zh-CN" altLang="en-US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混凝土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C30</a:t>
                      </a:r>
                      <a:r>
                        <a:rPr lang="zh-CN" altLang="en-US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混凝土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itchFamily="34" charset="-122"/>
                          <a:ea typeface="微软雅黑" pitchFamily="34" charset="-122"/>
                        </a:rPr>
                        <a:t>水泥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itchFamily="34" charset="-122"/>
                          <a:ea typeface="微软雅黑" pitchFamily="34" charset="-122"/>
                        </a:rPr>
                        <a:t>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0.51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0.44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0.38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itchFamily="34" charset="-122"/>
                          <a:ea typeface="微软雅黑" pitchFamily="34" charset="-122"/>
                        </a:rPr>
                        <a:t>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1.81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1.42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1.12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itchFamily="34" charset="-122"/>
                          <a:ea typeface="微软雅黑" pitchFamily="34" charset="-122"/>
                        </a:rPr>
                        <a:t>石子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3.68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3.16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2.72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33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15044</TotalTime>
  <Words>1515</Words>
  <Application>Microsoft Office PowerPoint</Application>
  <PresentationFormat>全屏显示(16:9)</PresentationFormat>
  <Paragraphs>197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DIN-BoldItalic</vt:lpstr>
      <vt:lpstr>Impact MT Std</vt:lpstr>
      <vt:lpstr>微软雅黑</vt:lpstr>
      <vt:lpstr>Arial</vt:lpstr>
      <vt:lpstr>Calibri</vt:lpstr>
      <vt:lpstr>Cambria Math</vt:lpstr>
      <vt:lpstr>Times New Roman</vt:lpstr>
      <vt:lpstr>Office 主题​​</vt:lpstr>
      <vt:lpstr>PowerPoint 演示文稿</vt:lpstr>
      <vt:lpstr>一、问题引入</vt:lpstr>
      <vt:lpstr>二、向量组线性表示的定义</vt:lpstr>
      <vt:lpstr>二、向量组线性表示的定义</vt:lpstr>
      <vt:lpstr>二、向量组线性表示的定义</vt:lpstr>
      <vt:lpstr>三、向量组线性表示的判定</vt:lpstr>
      <vt:lpstr>三、向量组线性表示的判定</vt:lpstr>
      <vt:lpstr>三、向量组线性表示的判定</vt:lpstr>
      <vt:lpstr>四、向量组线性表示的应用</vt:lpstr>
      <vt:lpstr>四、向量组线性表示的应用</vt:lpstr>
      <vt:lpstr>四、向量组线性表示的应用</vt:lpstr>
      <vt:lpstr>四、向量组线性表示的应用</vt:lpstr>
      <vt:lpstr>四、向量组线性表示的应用</vt:lpstr>
      <vt:lpstr>四、向量组线性表示的应用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zsx</dc:creator>
  <cp:lastModifiedBy>张神星</cp:lastModifiedBy>
  <cp:revision>644</cp:revision>
  <dcterms:created xsi:type="dcterms:W3CDTF">2016-01-14T08:47:33Z</dcterms:created>
  <dcterms:modified xsi:type="dcterms:W3CDTF">2023-12-19T07:53:30Z</dcterms:modified>
</cp:coreProperties>
</file>