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34"/>
  </p:notesMasterIdLst>
  <p:handoutMasterIdLst>
    <p:handoutMasterId r:id="rId35"/>
  </p:handoutMasterIdLst>
  <p:sldIdLst>
    <p:sldId id="352" r:id="rId2"/>
    <p:sldId id="332" r:id="rId3"/>
    <p:sldId id="360" r:id="rId4"/>
    <p:sldId id="381" r:id="rId5"/>
    <p:sldId id="392" r:id="rId6"/>
    <p:sldId id="394" r:id="rId7"/>
    <p:sldId id="395" r:id="rId8"/>
    <p:sldId id="396" r:id="rId9"/>
    <p:sldId id="367" r:id="rId10"/>
    <p:sldId id="397" r:id="rId11"/>
    <p:sldId id="398" r:id="rId12"/>
    <p:sldId id="421" r:id="rId13"/>
    <p:sldId id="399" r:id="rId14"/>
    <p:sldId id="401" r:id="rId15"/>
    <p:sldId id="402" r:id="rId16"/>
    <p:sldId id="403" r:id="rId17"/>
    <p:sldId id="407" r:id="rId18"/>
    <p:sldId id="404" r:id="rId19"/>
    <p:sldId id="405" r:id="rId20"/>
    <p:sldId id="409" r:id="rId21"/>
    <p:sldId id="408" r:id="rId22"/>
    <p:sldId id="410" r:id="rId23"/>
    <p:sldId id="411" r:id="rId24"/>
    <p:sldId id="413" r:id="rId25"/>
    <p:sldId id="414" r:id="rId26"/>
    <p:sldId id="415" r:id="rId27"/>
    <p:sldId id="416" r:id="rId28"/>
    <p:sldId id="418" r:id="rId29"/>
    <p:sldId id="419" r:id="rId30"/>
    <p:sldId id="420" r:id="rId31"/>
    <p:sldId id="422" r:id="rId32"/>
    <p:sldId id="423" r:id="rId3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82" autoAdjust="0"/>
  </p:normalViewPr>
  <p:slideViewPr>
    <p:cSldViewPr>
      <p:cViewPr varScale="1">
        <p:scale>
          <a:sx n="90" d="100"/>
          <a:sy n="90" d="100"/>
        </p:scale>
        <p:origin x="422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单击此处编辑标题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78804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54540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Aft>
                <a:spcPts val="1200"/>
              </a:spcAft>
              <a:defRPr sz="2400"/>
            </a:lvl2pPr>
            <a:lvl3pPr>
              <a:lnSpc>
                <a:spcPct val="120000"/>
              </a:lnSpc>
              <a:spcAft>
                <a:spcPts val="1200"/>
              </a:spcAft>
              <a:defRPr sz="2400"/>
            </a:lvl3pPr>
            <a:lvl4pPr>
              <a:lnSpc>
                <a:spcPct val="120000"/>
              </a:lnSpc>
              <a:spcAft>
                <a:spcPts val="1200"/>
              </a:spcAft>
              <a:defRPr sz="2400"/>
            </a:lvl4pPr>
            <a:lvl5pPr>
              <a:lnSpc>
                <a:spcPct val="120000"/>
              </a:lnSpc>
              <a:spcAft>
                <a:spcPts val="1200"/>
              </a:spcAft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163004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26282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17" r:id="rId5"/>
  </p:sldLayoutIdLst>
  <p:transition>
    <p:zoom/>
  </p:transition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 一元函数微分学的应用</a:t>
            </a:r>
          </a:p>
        </p:txBody>
      </p:sp>
    </p:spTree>
    <p:extLst>
      <p:ext uri="{BB962C8B-B14F-4D97-AF65-F5344CB8AC3E}">
        <p14:creationId xmlns:p14="http://schemas.microsoft.com/office/powerpoint/2010/main" val="343812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证明至少存在一点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很明显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要证明的等式左侧是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因此我们对它</a:t>
                </a:r>
                <a:r>
                  <a:rPr lang="zh-CN" altLang="en-US" dirty="0" smtClean="0"/>
                  <a:t>使用罗尔中值定理</a:t>
                </a:r>
                <a:r>
                  <a:rPr lang="en-US" altLang="zh-CN" dirty="0" smtClean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由</a:t>
                </a:r>
                <a:r>
                  <a:rPr lang="zh-CN" altLang="en-US" dirty="0" smtClean="0"/>
                  <a:t>罗尔中值定理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内至少有一零点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我们需要构造一个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等价于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我们想到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由</a:t>
                </a:r>
                <a:r>
                  <a:rPr lang="zh-CN" altLang="en-US" dirty="0" smtClean="0"/>
                  <a:t>罗尔中值定理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3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这种类型问题的难点都在于构造函数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常见的情形有</a:t>
                </a:r>
                <a:r>
                  <a:rPr lang="en-US" altLang="zh-CN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8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拉格朗日中值定理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回忆</a:t>
                </a:r>
                <a:r>
                  <a:rPr lang="zh-CN" altLang="en-US" dirty="0" smtClean="0"/>
                  <a:t>下罗尔中值定理的</a:t>
                </a:r>
                <a:r>
                  <a:rPr lang="zh-CN" altLang="en-US" dirty="0"/>
                  <a:t>几何解释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上除了端点外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其余各点处均有切线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这是因为我们可以取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这样二者便是等价的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不平行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那么便可得到罗尔中值定理的一个变化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拉格朗日中值定理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这里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便是函数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的图像在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两点连线的斜率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43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不难知道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我们通过对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添加一个一次函数使其变得</a:t>
                </a:r>
                <a:r>
                  <a:rPr lang="zh-CN" altLang="en-US" dirty="0" smtClean="0"/>
                  <a:t>满足罗尔中值定理条件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设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因此由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罗尔中值定理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79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拉格朗日公式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时该定理也成立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拉格朗日中值定理是微分学中重要定理之一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为了应用方便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我们常将拉格朗日公式改写为如下形式</a:t>
                </a:r>
                <a:r>
                  <a:rPr lang="en-US" altLang="zh-CN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介于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之间</m:t>
                    </m:r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上满足拉格朗日中值定理的条件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位于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之间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该公式被称为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有限增量公式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46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我们已经知道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常值函数的导数为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下面我们用拉格朗日定理来证明它的逆命题也成立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/>
                  <a:t>如果函数在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内为常数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我们来证明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上满足拉格朗日中值定理条件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是任取的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内为常数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19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上为常数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由上述推论知存在常数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从而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上为常数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对于半开半闭以及无穷区间上均可类似证明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结论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在一段区间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</a:t>
                </a:r>
                <a:r>
                  <a:rPr lang="zh-CN" altLang="en-US" dirty="0"/>
                  <a:t>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区间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内</a:t>
                </a:r>
                <a:r>
                  <a:rPr lang="zh-CN" altLang="en-US" dirty="0"/>
                  <a:t>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且导函数恒为零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在该区间上为常数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21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则存在常数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使得在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内恒有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因此存在常数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类似地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该推论可推广到任意区间上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由此可知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一个函数的导函数在相差一个常数的意义下唯一确定原函数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63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可导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</a:t>
                </a:r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44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144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phant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上连续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endParaRPr lang="en-US" altLang="zh-CN" i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34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olidFill>
                  <a:srgbClr val="00B050"/>
                </a:solidFill>
              </a:rPr>
              <a:t>.1 </a:t>
            </a:r>
            <a:r>
              <a:rPr lang="zh-CN" altLang="en-US" dirty="0"/>
              <a:t>微分中值定理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费马引理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是如下图所示的一个函数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的一个邻域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zh-CN" altLang="en-US" dirty="0"/>
                  <a:t> 内有连续的导数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我们来观察下它的函数图像在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附近有什么特点</a:t>
                </a:r>
                <a:r>
                  <a:rPr lang="en-US" altLang="zh-CN" dirty="0"/>
                  <a:t>?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从图像上看出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附近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处的切线是水平的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4292300" y="3876354"/>
            <a:ext cx="3607401" cy="2648990"/>
            <a:chOff x="7526618" y="2436194"/>
            <a:chExt cx="3607401" cy="2648990"/>
          </a:xfrm>
        </p:grpSpPr>
        <p:grpSp>
          <p:nvGrpSpPr>
            <p:cNvPr id="8" name="组合 7"/>
            <p:cNvGrpSpPr/>
            <p:nvPr/>
          </p:nvGrpSpPr>
          <p:grpSpPr>
            <a:xfrm>
              <a:off x="7526618" y="2436194"/>
              <a:ext cx="3607401" cy="2648990"/>
              <a:chOff x="4367808" y="2276872"/>
              <a:chExt cx="3607401" cy="2648990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4367808" y="4572977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4828131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任意多边形 8"/>
            <p:cNvSpPr/>
            <p:nvPr/>
          </p:nvSpPr>
          <p:spPr>
            <a:xfrm>
              <a:off x="8472264" y="3380442"/>
              <a:ext cx="1866900" cy="973938"/>
            </a:xfrm>
            <a:custGeom>
              <a:avLst/>
              <a:gdLst>
                <a:gd name="connsiteX0" fmla="*/ 0 w 1866900"/>
                <a:gd name="connsiteY0" fmla="*/ 973938 h 973938"/>
                <a:gd name="connsiteX1" fmla="*/ 745067 w 1866900"/>
                <a:gd name="connsiteY1" fmla="*/ 34138 h 973938"/>
                <a:gd name="connsiteX2" fmla="*/ 1866900 w 1866900"/>
                <a:gd name="connsiteY2" fmla="*/ 296605 h 97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900" h="973938">
                  <a:moveTo>
                    <a:pt x="0" y="973938"/>
                  </a:moveTo>
                  <a:cubicBezTo>
                    <a:pt x="216958" y="560482"/>
                    <a:pt x="433917" y="147027"/>
                    <a:pt x="745067" y="34138"/>
                  </a:cubicBezTo>
                  <a:cubicBezTo>
                    <a:pt x="1056217" y="-78751"/>
                    <a:pt x="1461558" y="108927"/>
                    <a:pt x="1866900" y="296605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685634" y="3377417"/>
              <a:ext cx="14401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405714" y="3378357"/>
              <a:ext cx="0" cy="135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840416" y="3465500"/>
              <a:ext cx="0" cy="1263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976320" y="3573088"/>
              <a:ext cx="0" cy="11592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证明存在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不难看出我们需要构造一个辅助函数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关联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087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不难看出我们需要构造一个辅助函数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关联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660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sz="2200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/>
                  <a:t> 上连续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/>
                  <a:t> 内可导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且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200" dirty="0"/>
                  <a:t>. </a:t>
                </a:r>
                <a:r>
                  <a:rPr lang="zh-CN" altLang="en-US" sz="2200" dirty="0"/>
                  <a:t>证明存在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sz="2200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sz="2200" dirty="0"/>
                  <a:t>我们需要构造一个辅助函数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/>
                  <a:t>, </a:t>
                </a:r>
                <a:r>
                  <a:rPr lang="zh-CN" altLang="en-US" sz="2200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关联</a:t>
                </a:r>
                <a:r>
                  <a:rPr lang="en-US" altLang="zh-CN" sz="2200" dirty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sz="22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/>
                  <a:t> 上连续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/>
                  <a:t> 内可导</a:t>
                </a:r>
                <a:r>
                  <a:rPr lang="en-US" altLang="zh-CN" sz="2200" dirty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2200" dirty="0"/>
                  <a:t>我们有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/>
                  <a:t>. </a:t>
                </a:r>
                <a:r>
                  <a:rPr lang="zh-CN" altLang="en-US" sz="2200" dirty="0"/>
                  <a:t>分别对区间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200" dirty="0"/>
                  <a:t> 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sz="2200" dirty="0"/>
                  <a:t> 应用拉格朗日中值定理</a:t>
                </a:r>
                <a:r>
                  <a:rPr lang="en-US" altLang="zh-CN" sz="2200" dirty="0"/>
                  <a:t>,</a:t>
                </a: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使得</a:t>
                </a:r>
                <a:r>
                  <a:rPr lang="en-US" altLang="zh-CN" sz="2200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sz="2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dirty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sz="2200" dirty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/>
                  <a:t>. </a:t>
                </a:r>
                <a:r>
                  <a:rPr lang="zh-CN" altLang="en-US" sz="2200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b="0" dirty="0"/>
                  <a:t>, </a:t>
                </a:r>
                <a:r>
                  <a:rPr lang="zh-CN" altLang="en-US" sz="2200" b="0" dirty="0"/>
                  <a:t>因此</a:t>
                </a:r>
                <a:r>
                  <a:rPr lang="en-US" altLang="zh-CN" sz="2200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sz="2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=0,  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设有界函数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(    ).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/>
                  <a:t>(A)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/>
                  <a:t>(B)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/>
                  <a:t>(C)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/>
                  <a:t>(D)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有界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 </a:t>
                </a:r>
                <a:r>
                  <a:rPr lang="en-US" altLang="zh-CN" dirty="0"/>
                  <a:t>B.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0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A, </a:t>
                </a:r>
                <a:r>
                  <a:rPr lang="zh-CN" altLang="en-US" dirty="0"/>
                  <a:t>我们可以构造一个振荡趋于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CD, </a:t>
                </a:r>
                <a:r>
                  <a:rPr lang="zh-CN" altLang="en-US" dirty="0"/>
                  <a:t>我们可取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(    ).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/>
                  <a:t>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/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/>
                  <a:t>(C)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/>
                  <a:t>(D)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对照拉格朗日中值定理的条件可知选 </a:t>
                </a:r>
                <a:r>
                  <a:rPr lang="en-US" altLang="zh-CN" dirty="0"/>
                  <a:t>C.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660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柯西中值定理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现在我们对拉格朗日中值定理再做推广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从一个函数的情形推广至两个函数的情形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回忆下拉格朗日中值定理的几何解释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上除了端点外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其余各点处均有切线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在拉格朗日中值定理中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我们用直角坐标来表示曲线方程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如果我们用参数方程会发生什么呢</a:t>
                </a:r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908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设曲线的参数方程为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曲线的两个端点为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的斜率为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因此由拉格朗日中值定理的几何解释可知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127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柯西中值定理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内可导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由罗尔中值定理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zh-CN" altLang="en-US" dirty="0"/>
                  <a:t> 若没有条件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我们可得到存在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92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zh-CN" altLang="en-US" dirty="0"/>
                  <a:t> 若当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柯西中值定理变为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即拉格朗日中值定理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证明存在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的项为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应用柯西中值定理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由柯西中值定理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3855" b="-3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942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的项为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应用柯西中值定理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应用拉格朗日中值定理</a:t>
                </a:r>
                <a:r>
                  <a:rPr lang="en-US" altLang="zh-CN" dirty="0"/>
                  <a:t>).</a:t>
                </a:r>
              </a:p>
              <a:p>
                <a:r>
                  <a:rPr lang="zh-CN" altLang="en-US" dirty="0"/>
                  <a:t>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 的项为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应用柯西中值定理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由柯西中值定理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323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10800000" cy="5220000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是下图所示情形又当如何呢</a:t>
                </a:r>
                <a:r>
                  <a:rPr lang="en-US" altLang="zh-CN" dirty="0"/>
                  <a:t>?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/>
                  <a:t>从图像上看出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附近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处的切线是水平的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10800000" cy="5220000"/>
              </a:xfr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292300" y="3228282"/>
            <a:ext cx="3607401" cy="2648990"/>
            <a:chOff x="7526618" y="2436194"/>
            <a:chExt cx="3607401" cy="2648990"/>
          </a:xfrm>
        </p:grpSpPr>
        <p:grpSp>
          <p:nvGrpSpPr>
            <p:cNvPr id="6" name="组合 5"/>
            <p:cNvGrpSpPr/>
            <p:nvPr/>
          </p:nvGrpSpPr>
          <p:grpSpPr>
            <a:xfrm>
              <a:off x="7526618" y="2436194"/>
              <a:ext cx="3607401" cy="2648990"/>
              <a:chOff x="4367808" y="2276872"/>
              <a:chExt cx="3607401" cy="2648990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4367808" y="4572977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4828131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228" y="4556530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7350" y="4216299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任意多边形 6"/>
            <p:cNvSpPr/>
            <p:nvPr/>
          </p:nvSpPr>
          <p:spPr>
            <a:xfrm flipV="1">
              <a:off x="8472264" y="3031126"/>
              <a:ext cx="1866900" cy="973938"/>
            </a:xfrm>
            <a:custGeom>
              <a:avLst/>
              <a:gdLst>
                <a:gd name="connsiteX0" fmla="*/ 0 w 1866900"/>
                <a:gd name="connsiteY0" fmla="*/ 973938 h 973938"/>
                <a:gd name="connsiteX1" fmla="*/ 745067 w 1866900"/>
                <a:gd name="connsiteY1" fmla="*/ 34138 h 973938"/>
                <a:gd name="connsiteX2" fmla="*/ 1866900 w 1866900"/>
                <a:gd name="connsiteY2" fmla="*/ 296605 h 97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900" h="973938">
                  <a:moveTo>
                    <a:pt x="0" y="973938"/>
                  </a:moveTo>
                  <a:cubicBezTo>
                    <a:pt x="216958" y="560482"/>
                    <a:pt x="433917" y="147027"/>
                    <a:pt x="745067" y="34138"/>
                  </a:cubicBezTo>
                  <a:cubicBezTo>
                    <a:pt x="1056217" y="-78751"/>
                    <a:pt x="1461558" y="108927"/>
                    <a:pt x="1866900" y="296605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8685634" y="4005064"/>
              <a:ext cx="14401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9405714" y="4005064"/>
              <a:ext cx="0" cy="730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840416" y="3923531"/>
              <a:ext cx="0" cy="813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76320" y="3809995"/>
              <a:ext cx="0" cy="921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592" y="4725144"/>
                  <a:ext cx="86409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96" y="4729780"/>
                  <a:ext cx="864096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415" y="4728427"/>
                  <a:ext cx="864096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639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因此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一般地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对于要证明的命题为存在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满足某个方程的题目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如果题设中出现了函数连续的条件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则一般用零点定理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如果题设中出现了函数连续和可导的条件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则一般用本节的三种中值定理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如果出现了高阶导数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则一般用后面的泰勒中值定理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我们将包含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的所有项放在一起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并寻找一个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使得其导数和这些项只相差一个倍数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而这个倍数则是由另一个函数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的导数所提供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然后应用柯西中值定理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752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如果要证明的命题为存在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 满足某个方程的题目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寻找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 等于包含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的所有项</a:t>
                </a:r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寻找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 等于包含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的所有项</a:t>
                </a:r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然后用两次柯西中值定理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33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费马引理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的某个邻域内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我们只证明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的情形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另一情形类似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由极限的保号性可知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≤0.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由极限的保号性可知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由此可知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285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罗尔中值定理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观察下方的函数图像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上的可导函数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可以发现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在这个闭区间上总有一点具有水平的切线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/>
          <p:cNvGrpSpPr/>
          <p:nvPr/>
        </p:nvGrpSpPr>
        <p:grpSpPr>
          <a:xfrm>
            <a:off x="631388" y="2636912"/>
            <a:ext cx="10929224" cy="2592288"/>
            <a:chOff x="264672" y="2060848"/>
            <a:chExt cx="11852050" cy="2592288"/>
          </a:xfrm>
        </p:grpSpPr>
        <p:grpSp>
          <p:nvGrpSpPr>
            <p:cNvPr id="67" name="组合 66"/>
            <p:cNvGrpSpPr/>
            <p:nvPr/>
          </p:nvGrpSpPr>
          <p:grpSpPr>
            <a:xfrm>
              <a:off x="264672" y="2060848"/>
              <a:ext cx="11736000" cy="2592288"/>
              <a:chOff x="4536424" y="2204864"/>
              <a:chExt cx="11736000" cy="2592288"/>
            </a:xfrm>
          </p:grpSpPr>
          <p:cxnSp>
            <p:nvCxnSpPr>
              <p:cNvPr id="94" name="直接箭头连接符 93"/>
              <p:cNvCxnSpPr/>
              <p:nvPr/>
            </p:nvCxnSpPr>
            <p:spPr>
              <a:xfrm>
                <a:off x="4536424" y="4464016"/>
                <a:ext cx="11736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4896424" y="2276872"/>
                <a:ext cx="0" cy="2484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4564076" y="2204864"/>
                    <a:ext cx="2839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076" y="2204864"/>
                    <a:ext cx="28391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6279"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4593611" y="4427820"/>
                    <a:ext cx="2805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3611" y="4427820"/>
                    <a:ext cx="28055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79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直接连接符 67"/>
            <p:cNvCxnSpPr/>
            <p:nvPr/>
          </p:nvCxnSpPr>
          <p:spPr>
            <a:xfrm>
              <a:off x="624672" y="2880000"/>
              <a:ext cx="1134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794982" y="2160000"/>
              <a:ext cx="0" cy="216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8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434672" y="216000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14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任意多边形 72"/>
            <p:cNvSpPr/>
            <p:nvPr/>
          </p:nvSpPr>
          <p:spPr>
            <a:xfrm>
              <a:off x="984672" y="2160000"/>
              <a:ext cx="2160000" cy="720000"/>
            </a:xfrm>
            <a:custGeom>
              <a:avLst/>
              <a:gdLst>
                <a:gd name="connsiteX0" fmla="*/ 0 w 2590800"/>
                <a:gd name="connsiteY0" fmla="*/ 698500 h 698500"/>
                <a:gd name="connsiteX1" fmla="*/ 999067 w 2590800"/>
                <a:gd name="connsiteY1" fmla="*/ 0 h 698500"/>
                <a:gd name="connsiteX2" fmla="*/ 2590800 w 25908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0" h="698500">
                  <a:moveTo>
                    <a:pt x="0" y="698500"/>
                  </a:moveTo>
                  <a:cubicBezTo>
                    <a:pt x="283633" y="349250"/>
                    <a:pt x="567267" y="0"/>
                    <a:pt x="999067" y="0"/>
                  </a:cubicBezTo>
                  <a:cubicBezTo>
                    <a:pt x="1430867" y="0"/>
                    <a:pt x="2010833" y="349250"/>
                    <a:pt x="2590800" y="6985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4296672" y="2349120"/>
              <a:ext cx="0" cy="1972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754672" y="3491361"/>
              <a:ext cx="0" cy="828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86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任意多边形 76"/>
            <p:cNvSpPr/>
            <p:nvPr/>
          </p:nvSpPr>
          <p:spPr>
            <a:xfrm>
              <a:off x="3864672" y="2349120"/>
              <a:ext cx="2160000" cy="1137947"/>
            </a:xfrm>
            <a:custGeom>
              <a:avLst/>
              <a:gdLst>
                <a:gd name="connsiteX0" fmla="*/ 0 w 2235200"/>
                <a:gd name="connsiteY0" fmla="*/ 522567 h 1137947"/>
                <a:gd name="connsiteX1" fmla="*/ 576580 w 2235200"/>
                <a:gd name="connsiteY1" fmla="*/ 19647 h 1137947"/>
                <a:gd name="connsiteX2" fmla="*/ 1892300 w 2235200"/>
                <a:gd name="connsiteY2" fmla="*/ 1124547 h 1137947"/>
                <a:gd name="connsiteX3" fmla="*/ 2235200 w 2235200"/>
                <a:gd name="connsiteY3" fmla="*/ 532727 h 113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1137947">
                  <a:moveTo>
                    <a:pt x="0" y="522567"/>
                  </a:moveTo>
                  <a:cubicBezTo>
                    <a:pt x="130598" y="220942"/>
                    <a:pt x="261197" y="-80683"/>
                    <a:pt x="576580" y="19647"/>
                  </a:cubicBezTo>
                  <a:cubicBezTo>
                    <a:pt x="891963" y="119977"/>
                    <a:pt x="1615863" y="1039034"/>
                    <a:pt x="1892300" y="1124547"/>
                  </a:cubicBezTo>
                  <a:cubicBezTo>
                    <a:pt x="2168737" y="1210060"/>
                    <a:pt x="2201968" y="871393"/>
                    <a:pt x="2235200" y="53272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3936672" y="234912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94672" y="349200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02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74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890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962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任意多边形 83"/>
            <p:cNvSpPr/>
            <p:nvPr/>
          </p:nvSpPr>
          <p:spPr>
            <a:xfrm flipV="1">
              <a:off x="6744671" y="2897813"/>
              <a:ext cx="2160000" cy="720000"/>
            </a:xfrm>
            <a:custGeom>
              <a:avLst/>
              <a:gdLst>
                <a:gd name="connsiteX0" fmla="*/ 0 w 2590800"/>
                <a:gd name="connsiteY0" fmla="*/ 698500 h 698500"/>
                <a:gd name="connsiteX1" fmla="*/ 999067 w 2590800"/>
                <a:gd name="connsiteY1" fmla="*/ 0 h 698500"/>
                <a:gd name="connsiteX2" fmla="*/ 2590800 w 25908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0" h="698500">
                  <a:moveTo>
                    <a:pt x="0" y="698500"/>
                  </a:moveTo>
                  <a:cubicBezTo>
                    <a:pt x="283633" y="349250"/>
                    <a:pt x="567267" y="0"/>
                    <a:pt x="999067" y="0"/>
                  </a:cubicBezTo>
                  <a:cubicBezTo>
                    <a:pt x="1430867" y="0"/>
                    <a:pt x="2010833" y="349250"/>
                    <a:pt x="2590800" y="6985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7512880" y="3617813"/>
              <a:ext cx="0" cy="68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152570" y="3617813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任意多边形 86"/>
            <p:cNvSpPr/>
            <p:nvPr/>
          </p:nvSpPr>
          <p:spPr>
            <a:xfrm flipV="1">
              <a:off x="9624671" y="2261986"/>
              <a:ext cx="2160000" cy="1137947"/>
            </a:xfrm>
            <a:custGeom>
              <a:avLst/>
              <a:gdLst>
                <a:gd name="connsiteX0" fmla="*/ 0 w 2235200"/>
                <a:gd name="connsiteY0" fmla="*/ 522567 h 1137947"/>
                <a:gd name="connsiteX1" fmla="*/ 576580 w 2235200"/>
                <a:gd name="connsiteY1" fmla="*/ 19647 h 1137947"/>
                <a:gd name="connsiteX2" fmla="*/ 1892300 w 2235200"/>
                <a:gd name="connsiteY2" fmla="*/ 1124547 h 1137947"/>
                <a:gd name="connsiteX3" fmla="*/ 2235200 w 2235200"/>
                <a:gd name="connsiteY3" fmla="*/ 532727 h 113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1137947">
                  <a:moveTo>
                    <a:pt x="0" y="522567"/>
                  </a:moveTo>
                  <a:cubicBezTo>
                    <a:pt x="130598" y="220942"/>
                    <a:pt x="261197" y="-80683"/>
                    <a:pt x="576580" y="19647"/>
                  </a:cubicBezTo>
                  <a:cubicBezTo>
                    <a:pt x="891963" y="119977"/>
                    <a:pt x="1615863" y="1039034"/>
                    <a:pt x="1892300" y="1124547"/>
                  </a:cubicBezTo>
                  <a:cubicBezTo>
                    <a:pt x="2168737" y="1210060"/>
                    <a:pt x="2201968" y="871393"/>
                    <a:pt x="2235200" y="53272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11794294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1532352" y="2278386"/>
              <a:ext cx="0" cy="2016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11172352" y="227838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10050362" y="3399294"/>
              <a:ext cx="0" cy="90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9690362" y="3399933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1290091" y="4280687"/>
                  <a:ext cx="8266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0091" y="4280687"/>
                  <a:ext cx="82663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7320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罗尔中值定理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从几何角度来说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上除了端点外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其余各点处均有切线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只需要取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平行就可以发现二者是等价的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从代数角度来说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满足罗尔中值定理的条件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内至少有一个零点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或方程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内至少有一个根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48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由最值定理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上可取得最大值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和最小值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从而任取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上存在一点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由费马定理可知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39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下列例子表明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罗尔中值定理</a:t>
                </a:r>
                <a:r>
                  <a:rPr lang="zh-CN" altLang="en-US" dirty="0"/>
                  <a:t>的三个条件缺一不可</a:t>
                </a:r>
                <a:r>
                  <a:rPr lang="en-US" altLang="zh-CN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491058" y="3212976"/>
            <a:ext cx="9209885" cy="2547144"/>
            <a:chOff x="359087" y="2322016"/>
            <a:chExt cx="9209885" cy="2547144"/>
          </a:xfrm>
        </p:grpSpPr>
        <p:grpSp>
          <p:nvGrpSpPr>
            <p:cNvPr id="4" name="组合 3"/>
            <p:cNvGrpSpPr/>
            <p:nvPr/>
          </p:nvGrpSpPr>
          <p:grpSpPr>
            <a:xfrm>
              <a:off x="359087" y="2322016"/>
              <a:ext cx="9010974" cy="2547144"/>
              <a:chOff x="4414815" y="2276872"/>
              <a:chExt cx="9211043" cy="2547144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4536425" y="4464016"/>
                <a:ext cx="908943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4896424" y="2664016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4815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4480454" y="4149080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454" y="4149080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直接连接符 8"/>
            <p:cNvCxnSpPr/>
            <p:nvPr/>
          </p:nvCxnSpPr>
          <p:spPr>
            <a:xfrm>
              <a:off x="1686472" y="306916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071664" y="2493056"/>
              <a:ext cx="0" cy="2016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95800" y="2564904"/>
              <a:ext cx="0" cy="194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64940" y="3098095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947750" y="3092308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760296" y="4469847"/>
                  <a:ext cx="8086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296" y="4469847"/>
                  <a:ext cx="8086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任意多边形 14"/>
            <p:cNvSpPr/>
            <p:nvPr/>
          </p:nvSpPr>
          <p:spPr>
            <a:xfrm>
              <a:off x="1683112" y="2451146"/>
              <a:ext cx="1372595" cy="617174"/>
            </a:xfrm>
            <a:custGeom>
              <a:avLst/>
              <a:gdLst>
                <a:gd name="connsiteX0" fmla="*/ 0 w 2092960"/>
                <a:gd name="connsiteY0" fmla="*/ 1275080 h 1275080"/>
                <a:gd name="connsiteX1" fmla="*/ 985520 w 2092960"/>
                <a:gd name="connsiteY1" fmla="*/ 269240 h 1275080"/>
                <a:gd name="connsiteX2" fmla="*/ 2092960 w 2092960"/>
                <a:gd name="connsiteY2" fmla="*/ 0 h 12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960" h="1275080">
                  <a:moveTo>
                    <a:pt x="0" y="1275080"/>
                  </a:moveTo>
                  <a:cubicBezTo>
                    <a:pt x="318346" y="878416"/>
                    <a:pt x="636693" y="481753"/>
                    <a:pt x="985520" y="269240"/>
                  </a:cubicBezTo>
                  <a:cubicBezTo>
                    <a:pt x="1334347" y="56727"/>
                    <a:pt x="1713653" y="28363"/>
                    <a:pt x="209296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307095" y="2550160"/>
              <a:ext cx="807720" cy="741680"/>
            </a:xfrm>
            <a:custGeom>
              <a:avLst/>
              <a:gdLst>
                <a:gd name="connsiteX0" fmla="*/ 0 w 807720"/>
                <a:gd name="connsiteY0" fmla="*/ 0 h 741680"/>
                <a:gd name="connsiteX1" fmla="*/ 436880 w 807720"/>
                <a:gd name="connsiteY1" fmla="*/ 187960 h 741680"/>
                <a:gd name="connsiteX2" fmla="*/ 807720 w 807720"/>
                <a:gd name="connsiteY2" fmla="*/ 741680 h 741680"/>
                <a:gd name="connsiteX3" fmla="*/ 807720 w 807720"/>
                <a:gd name="connsiteY3" fmla="*/ 74168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720" h="741680">
                  <a:moveTo>
                    <a:pt x="0" y="0"/>
                  </a:moveTo>
                  <a:cubicBezTo>
                    <a:pt x="151130" y="32173"/>
                    <a:pt x="302260" y="64347"/>
                    <a:pt x="436880" y="187960"/>
                  </a:cubicBezTo>
                  <a:cubicBezTo>
                    <a:pt x="571500" y="311573"/>
                    <a:pt x="807720" y="741680"/>
                    <a:pt x="807720" y="741680"/>
                  </a:cubicBezTo>
                  <a:lnTo>
                    <a:pt x="807720" y="74168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5102631" y="2553464"/>
              <a:ext cx="756032" cy="741680"/>
            </a:xfrm>
            <a:custGeom>
              <a:avLst/>
              <a:gdLst>
                <a:gd name="connsiteX0" fmla="*/ 0 w 807720"/>
                <a:gd name="connsiteY0" fmla="*/ 0 h 741680"/>
                <a:gd name="connsiteX1" fmla="*/ 436880 w 807720"/>
                <a:gd name="connsiteY1" fmla="*/ 187960 h 741680"/>
                <a:gd name="connsiteX2" fmla="*/ 807720 w 807720"/>
                <a:gd name="connsiteY2" fmla="*/ 741680 h 741680"/>
                <a:gd name="connsiteX3" fmla="*/ 807720 w 807720"/>
                <a:gd name="connsiteY3" fmla="*/ 74168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720" h="741680">
                  <a:moveTo>
                    <a:pt x="0" y="0"/>
                  </a:moveTo>
                  <a:cubicBezTo>
                    <a:pt x="151130" y="32173"/>
                    <a:pt x="302260" y="64347"/>
                    <a:pt x="436880" y="187960"/>
                  </a:cubicBezTo>
                  <a:cubicBezTo>
                    <a:pt x="571500" y="311573"/>
                    <a:pt x="807720" y="741680"/>
                    <a:pt x="807720" y="741680"/>
                  </a:cubicBezTo>
                  <a:lnTo>
                    <a:pt x="807720" y="74168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858663" y="2569984"/>
              <a:ext cx="0" cy="194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6860144" y="2420888"/>
              <a:ext cx="2092960" cy="617174"/>
            </a:xfrm>
            <a:custGeom>
              <a:avLst/>
              <a:gdLst>
                <a:gd name="connsiteX0" fmla="*/ 0 w 2092960"/>
                <a:gd name="connsiteY0" fmla="*/ 1275080 h 1275080"/>
                <a:gd name="connsiteX1" fmla="*/ 985520 w 2092960"/>
                <a:gd name="connsiteY1" fmla="*/ 269240 h 1275080"/>
                <a:gd name="connsiteX2" fmla="*/ 2092960 w 2092960"/>
                <a:gd name="connsiteY2" fmla="*/ 0 h 12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960" h="1275080">
                  <a:moveTo>
                    <a:pt x="0" y="1275080"/>
                  </a:moveTo>
                  <a:cubicBezTo>
                    <a:pt x="318346" y="878416"/>
                    <a:pt x="636693" y="481753"/>
                    <a:pt x="985520" y="269240"/>
                  </a:cubicBezTo>
                  <a:cubicBezTo>
                    <a:pt x="1334347" y="56727"/>
                    <a:pt x="1713653" y="28363"/>
                    <a:pt x="209296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825610" y="2387937"/>
              <a:ext cx="73372" cy="733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16080" y="306896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876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证明方程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dirty="0"/>
                  <a:t> 只有一个正根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先使用零点定理证明存在性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.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由零点定理</a:t>
                </a:r>
                <a:r>
                  <a:rPr lang="zh-CN" altLang="en-US" dirty="0" smtClean="0"/>
                  <a:t>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再利用反证法证明唯一性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存在两个正根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则由</a:t>
                </a:r>
                <a:r>
                  <a:rPr lang="zh-CN" altLang="en-US" dirty="0" smtClean="0"/>
                  <a:t>罗尔中值定理可知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但是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矛盾</a:t>
                </a:r>
                <a:r>
                  <a:rPr lang="en-US" altLang="zh-CN" dirty="0"/>
                  <a:t>! </a:t>
                </a:r>
                <a:r>
                  <a:rPr lang="zh-CN" altLang="en-US" dirty="0"/>
                  <a:t>因此方程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只有唯一正根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5320</TotalTime>
  <Words>361</Words>
  <Application>Microsoft Office PowerPoint</Application>
  <PresentationFormat>宽屏</PresentationFormat>
  <Paragraphs>161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第四章 一元函数微分学的应用</vt:lpstr>
      <vt:lpstr>4.1 微分中值定理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 微分中值定理</dc:title>
  <dc:subject>高等数学</dc:subject>
  <dc:creator>张神星</dc:creator>
  <cp:lastModifiedBy>zsx</cp:lastModifiedBy>
  <cp:revision>220</cp:revision>
  <dcterms:created xsi:type="dcterms:W3CDTF">2000-05-19T08:23:03Z</dcterms:created>
  <dcterms:modified xsi:type="dcterms:W3CDTF">2022-05-18T12:35:51Z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