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autoAdjust="0"/>
    <p:restoredTop sz="94972"/>
  </p:normalViewPr>
  <p:slideViewPr>
    <p:cSldViewPr snapToGrid="0" showGuides="1">
      <p:cViewPr varScale="1">
        <p:scale>
          <a:sx n="87" d="100"/>
          <a:sy n="87" d="100"/>
        </p:scale>
        <p:origin x="1456" y="184"/>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22/11/2024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22/11/2024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18/11/2025</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53999" y="1890000"/>
            <a:ext cx="10800465" cy="360000"/>
          </a:xfrm>
        </p:spPr>
        <p:txBody>
          <a:bodyPr/>
          <a:lstStyle/>
          <a:p>
            <a:r>
              <a:rPr lang="en-US" sz="2000" dirty="0"/>
              <a:t>Group Name:     A307                                                       Name of Student Presenting: </a:t>
            </a:r>
            <a:r>
              <a:rPr lang="en-US" sz="2000" dirty="0" err="1"/>
              <a:t>Ruhullah</a:t>
            </a:r>
            <a:r>
              <a:rPr lang="en-US" sz="2000" dirty="0"/>
              <a:t> Hussain </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A307                   </a:t>
            </a:r>
            <a:r>
              <a:rPr lang="en-GB" dirty="0" err="1"/>
              <a:t>Ruhullah</a:t>
            </a:r>
            <a:r>
              <a:rPr lang="en-GB" dirty="0"/>
              <a:t> Hussain</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GB" dirty="0"/>
              <a:t>Research Question Presentation</a:t>
            </a: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6" name="Picture 5" descr="A table with numbers and text&#10;&#10;Description automatically generated">
            <a:extLst>
              <a:ext uri="{FF2B5EF4-FFF2-40B4-BE49-F238E27FC236}">
                <a16:creationId xmlns:a16="http://schemas.microsoft.com/office/drawing/2014/main" id="{D0E2ABC2-3A2E-C3E0-63D0-9A7BBE3F1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652" y="1572742"/>
            <a:ext cx="10824696" cy="2379826"/>
          </a:xfrm>
          <a:prstGeom prst="rect">
            <a:avLst/>
          </a:prstGeom>
        </p:spPr>
      </p:pic>
      <p:sp>
        <p:nvSpPr>
          <p:cNvPr id="7" name="TextBox 6">
            <a:extLst>
              <a:ext uri="{FF2B5EF4-FFF2-40B4-BE49-F238E27FC236}">
                <a16:creationId xmlns:a16="http://schemas.microsoft.com/office/drawing/2014/main" id="{0AC53C14-63B5-DC21-29A0-C69FF6609147}"/>
              </a:ext>
            </a:extLst>
          </p:cNvPr>
          <p:cNvSpPr txBox="1"/>
          <p:nvPr/>
        </p:nvSpPr>
        <p:spPr>
          <a:xfrm>
            <a:off x="3389126" y="4452216"/>
            <a:ext cx="5413748" cy="461665"/>
          </a:xfrm>
          <a:prstGeom prst="rect">
            <a:avLst/>
          </a:prstGeom>
          <a:noFill/>
        </p:spPr>
        <p:txBody>
          <a:bodyPr wrap="square" rtlCol="0">
            <a:spAutoFit/>
          </a:bodyPr>
          <a:lstStyle/>
          <a:p>
            <a:r>
              <a:rPr lang="en-PK" sz="2400" b="1" dirty="0"/>
              <a:t>The dataset has a total of 156 rows.</a:t>
            </a:r>
          </a:p>
        </p:txBody>
      </p:sp>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DS291 </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A307</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The dataset reveals how factors like GDP and social support influence happiness across countries.</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a:solidFill>
                  <a:srgbClr val="FF0000"/>
                </a:solidFill>
                <a:latin typeface="Calibri"/>
                <a:cs typeface="Calibri"/>
              </a:rPr>
              <a:t>GDP per Capita</a:t>
            </a:r>
            <a:br>
              <a:rPr lang="en-US" sz="2400" b="0" dirty="0">
                <a:latin typeface="Calibri"/>
                <a:cs typeface="Calibri"/>
              </a:rPr>
            </a:br>
            <a:r>
              <a:rPr lang="en-US" sz="2400" b="0" dirty="0">
                <a:latin typeface="Calibri"/>
                <a:cs typeface="Calibri"/>
              </a:rPr>
              <a:t>This  Independent variable datatype is (select one): </a:t>
            </a:r>
            <a:r>
              <a:rPr lang="en-US" sz="2400" b="0" dirty="0">
                <a:solidFill>
                  <a:srgbClr val="FF0000"/>
                </a:solidFill>
                <a:latin typeface="Calibri"/>
                <a:cs typeface="Calibri"/>
              </a:rPr>
              <a:t>Interval/measurement data.</a:t>
            </a:r>
            <a:br>
              <a:rPr lang="en-US" sz="2400" b="0" dirty="0">
                <a:solidFill>
                  <a:srgbClr val="FF0000"/>
                </a:solidFill>
                <a:latin typeface="Calibri"/>
                <a:cs typeface="Calibri"/>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Happiness Score</a:t>
            </a:r>
            <a:br>
              <a:rPr lang="en-US" sz="2400" b="0" dirty="0">
                <a:solidFill>
                  <a:srgbClr val="FF0000"/>
                </a:solidFill>
                <a:latin typeface="Calibri"/>
                <a:cs typeface="Calibri"/>
              </a:rPr>
            </a:br>
            <a:r>
              <a:rPr lang="en-US" sz="2400" b="0" dirty="0">
                <a:latin typeface="Calibri"/>
                <a:cs typeface="Calibri"/>
              </a:rPr>
              <a:t>This Dependent variable datatype is  (select one): </a:t>
            </a:r>
            <a:r>
              <a:rPr lang="en-US" sz="2400" b="0" dirty="0">
                <a:solidFill>
                  <a:srgbClr val="FF0000"/>
                </a:solidFill>
                <a:latin typeface="Calibri"/>
                <a:cs typeface="Calibri"/>
              </a:rPr>
              <a:t>Ordinal data</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A307</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80279" y="1893914"/>
            <a:ext cx="10640594" cy="2678085"/>
          </a:xfrm>
        </p:spPr>
        <p:txBody>
          <a:bodyPr>
            <a:noAutofit/>
          </a:bodyPr>
          <a:lstStyle/>
          <a:p>
            <a:pPr>
              <a:lnSpc>
                <a:spcPct val="100000"/>
              </a:lnSpc>
            </a:pP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IE" sz="3200" b="0" dirty="0">
                <a:effectLst/>
                <a:latin typeface="Calibri" panose="020F0502020204030204" pitchFamily="34" charset="0"/>
                <a:ea typeface="Calibri" panose="020F0502020204030204" pitchFamily="34" charset="0"/>
                <a:cs typeface="Times New Roman" panose="02020603050405020304" pitchFamily="18" charset="0"/>
              </a:rPr>
              <a:t>“Is there a correlation between </a:t>
            </a:r>
            <a:r>
              <a:rPr lang="en-IE" sz="3200" b="0" dirty="0">
                <a:solidFill>
                  <a:schemeClr val="tx2"/>
                </a:solidFill>
                <a:latin typeface="Calibri" panose="020F0502020204030204" pitchFamily="34" charset="0"/>
                <a:ea typeface="Calibri" panose="020F0502020204030204" pitchFamily="34" charset="0"/>
                <a:cs typeface="Times New Roman" panose="02020603050405020304" pitchFamily="18" charset="0"/>
              </a:rPr>
              <a:t>Happiness Score </a:t>
            </a:r>
            <a:r>
              <a:rPr lang="en-IE" sz="3200" b="0" dirty="0">
                <a:effectLst/>
                <a:latin typeface="Calibri" panose="020F0502020204030204" pitchFamily="34" charset="0"/>
                <a:ea typeface="Calibri" panose="020F0502020204030204" pitchFamily="34" charset="0"/>
                <a:cs typeface="Times New Roman" panose="02020603050405020304" pitchFamily="18" charset="0"/>
              </a:rPr>
              <a:t>and GDP per Capita</a:t>
            </a:r>
            <a:r>
              <a:rPr lang="en-IE" sz="3200" b="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a:t>
            </a:r>
            <a:r>
              <a:rPr lang="en-IE" sz="3200" b="0" dirty="0">
                <a:effectLst/>
                <a:latin typeface="Calibri" panose="020F0502020204030204" pitchFamily="34" charset="0"/>
                <a:ea typeface="Calibri" panose="020F0502020204030204" pitchFamily="34" charset="0"/>
                <a:cs typeface="Times New Roman" panose="02020603050405020304" pitchFamily="18" charset="0"/>
              </a:rPr>
              <a:t>.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623945" y="5297755"/>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dirty="0"/>
              <a:t>1</a:t>
            </a:r>
            <a:r>
              <a:rPr lang="en-GB" b="1" dirty="0">
                <a:latin typeface="Calibri"/>
                <a:cs typeface="Calibri"/>
              </a:rPr>
              <a:t>Correlation</a:t>
            </a:r>
            <a:r>
              <a:rPr lang="en-GB" dirty="0"/>
              <a:t> (</a:t>
            </a:r>
            <a:r>
              <a:rPr lang="en-IE" sz="1800" dirty="0">
                <a:effectLst/>
                <a:latin typeface="Calibri"/>
                <a:ea typeface="Calibri" panose="020F0502020204030204" pitchFamily="34" charset="0"/>
                <a:cs typeface="Times New Roman"/>
              </a:rPr>
              <a:t>Analysis of how </a:t>
            </a:r>
            <a:r>
              <a:rPr lang="en-IE" sz="1800" dirty="0">
                <a:solidFill>
                  <a:srgbClr val="FF0000"/>
                </a:solidFill>
                <a:effectLst/>
                <a:latin typeface="Calibri"/>
                <a:ea typeface="Calibri" panose="020F0502020204030204" pitchFamily="34" charset="0"/>
                <a:cs typeface="Times New Roman"/>
              </a:rPr>
              <a:t>ordinal</a:t>
            </a:r>
            <a:r>
              <a:rPr lang="en-IE" dirty="0">
                <a:solidFill>
                  <a:srgbClr val="FF0000"/>
                </a:solidFill>
                <a:latin typeface="Calibri"/>
                <a:ea typeface="Calibri" panose="020F0502020204030204" pitchFamily="34" charset="0"/>
                <a:cs typeface="Times New Roman"/>
              </a:rPr>
              <a:t>/</a:t>
            </a:r>
            <a:r>
              <a:rPr lang="en-IE" sz="1800" dirty="0">
                <a:solidFill>
                  <a:srgbClr val="FF0000"/>
                </a:solidFill>
                <a:effectLst/>
                <a:latin typeface="Calibri"/>
                <a:ea typeface="Calibri" panose="020F0502020204030204" pitchFamily="34" charset="0"/>
                <a:cs typeface="Times New Roman"/>
              </a:rPr>
              <a:t>interval </a:t>
            </a:r>
            <a:r>
              <a:rPr lang="en-IE" sz="1800" dirty="0">
                <a:solidFill>
                  <a:srgbClr val="00B050"/>
                </a:solidFill>
                <a:effectLst/>
                <a:latin typeface="Calibri"/>
                <a:ea typeface="Calibri" panose="020F0502020204030204" pitchFamily="34" charset="0"/>
                <a:cs typeface="Times New Roman"/>
              </a:rPr>
              <a:t>dependent var</a:t>
            </a:r>
            <a:r>
              <a:rPr lang="en-IE" sz="1800" dirty="0">
                <a:effectLst/>
                <a:latin typeface="Calibri"/>
                <a:ea typeface="Calibri" panose="020F0502020204030204" pitchFamily="34" charset="0"/>
                <a:cs typeface="Times New Roman"/>
              </a:rPr>
              <a:t> </a:t>
            </a:r>
            <a:r>
              <a:rPr lang="en-IE" dirty="0">
                <a:latin typeface="Calibri"/>
                <a:ea typeface="Calibri" panose="020F0502020204030204" pitchFamily="34" charset="0"/>
                <a:cs typeface="Times New Roman"/>
              </a:rPr>
              <a:t>correlates </a:t>
            </a:r>
            <a:r>
              <a:rPr lang="en-IE" sz="1800" dirty="0">
                <a:effectLst/>
                <a:latin typeface="Calibri"/>
                <a:ea typeface="Calibri" panose="020F0502020204030204" pitchFamily="34" charset="0"/>
                <a:cs typeface="Times New Roman"/>
              </a:rPr>
              <a:t>to an </a:t>
            </a:r>
            <a:r>
              <a:rPr lang="en-IE" sz="1800" dirty="0">
                <a:solidFill>
                  <a:srgbClr val="FF0000"/>
                </a:solidFill>
                <a:effectLst/>
                <a:latin typeface="Calibri"/>
                <a:ea typeface="Calibri" panose="020F0502020204030204" pitchFamily="34" charset="0"/>
                <a:cs typeface="Times New Roman"/>
              </a:rPr>
              <a:t>ordinal/interval </a:t>
            </a:r>
            <a:r>
              <a:rPr lang="en-IE" sz="1800" dirty="0">
                <a:solidFill>
                  <a:srgbClr val="00B050"/>
                </a:solidFill>
                <a:effectLst/>
                <a:latin typeface="Calibri"/>
                <a:ea typeface="Calibri" panose="020F0502020204030204" pitchFamily="34" charset="0"/>
                <a:cs typeface="Times New Roman"/>
              </a:rPr>
              <a:t>independent variable)</a:t>
            </a:r>
            <a:endParaRPr lang="en-GB" dirty="0">
              <a:latin typeface="Calibri"/>
              <a:cs typeface="Times New Roman"/>
            </a:endParaRP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dirty="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dirty="0"/>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1391600"/>
          </a:xfrm>
        </p:spPr>
        <p:txBody>
          <a:bodyPr vert="horz" lIns="0" tIns="0" rIns="0" bIns="0" rtlCol="0" anchor="t">
            <a:noAutofit/>
          </a:bodyPr>
          <a:lstStyle/>
          <a:p>
            <a:pPr>
              <a:lnSpc>
                <a:spcPct val="100000"/>
              </a:lnSpc>
            </a:pPr>
            <a:endParaRPr lang="en-GB" sz="2000" b="0" dirty="0">
              <a:solidFill>
                <a:srgbClr val="FF0000"/>
              </a:solidFill>
              <a:latin typeface="Arial"/>
              <a:cs typeface="Arial"/>
            </a:endParaRPr>
          </a:p>
          <a:p>
            <a:pPr>
              <a:lnSpc>
                <a:spcPct val="100000"/>
              </a:lnSpc>
            </a:pPr>
            <a:endParaRPr lang="en-GB" sz="2000" b="0" dirty="0">
              <a:solidFill>
                <a:srgbClr val="FF0000"/>
              </a:solidFill>
              <a:latin typeface="Arial"/>
              <a:cs typeface="Arial"/>
            </a:endParaRPr>
          </a:p>
          <a:p>
            <a:pPr>
              <a:lnSpc>
                <a:spcPct val="100000"/>
              </a:lnSpc>
            </a:pPr>
            <a:endParaRPr lang="en-GB" sz="2000" b="0" dirty="0">
              <a:solidFill>
                <a:srgbClr val="FF0000"/>
              </a:solidFill>
              <a:latin typeface="Arial"/>
              <a:cs typeface="Arial"/>
            </a:endParaRPr>
          </a:p>
          <a:p>
            <a:pPr>
              <a:lnSpc>
                <a:spcPct val="100000"/>
              </a:lnSpc>
            </a:pPr>
            <a:endParaRPr lang="en-GB" sz="2000" b="0" dirty="0">
              <a:solidFill>
                <a:srgbClr val="FF0000"/>
              </a:solidFill>
              <a:latin typeface="Arial"/>
              <a:cs typeface="Arial"/>
            </a:endParaRP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correlation between Happiness Score and GDP per capita.</a:t>
            </a:r>
          </a:p>
          <a:p>
            <a:pPr>
              <a:lnSpc>
                <a:spcPct val="100000"/>
              </a:lnSpc>
            </a:pPr>
            <a:endParaRPr lang="en-GB" sz="2000" b="0" dirty="0">
              <a:solidFill>
                <a:srgbClr val="FF0000"/>
              </a:solidFill>
              <a:latin typeface="Arial"/>
              <a:cs typeface="Arial"/>
            </a:endParaRPr>
          </a:p>
          <a:p>
            <a:pPr>
              <a:lnSpc>
                <a:spcPct val="100000"/>
              </a:lnSpc>
            </a:pPr>
            <a:r>
              <a:rPr lang="en-GB" sz="2000" b="0" dirty="0">
                <a:solidFill>
                  <a:srgbClr val="FF0000"/>
                </a:solidFill>
                <a:latin typeface="Arial"/>
                <a:cs typeface="Arial"/>
              </a:rPr>
              <a:t>Alt hypothesis (H</a:t>
            </a:r>
            <a:r>
              <a:rPr lang="en-GB" sz="2000" b="0" baseline="-25000" dirty="0">
                <a:solidFill>
                  <a:srgbClr val="FF0000"/>
                </a:solidFill>
                <a:latin typeface="Arial"/>
                <a:cs typeface="Arial"/>
              </a:rPr>
              <a:t>1</a:t>
            </a:r>
            <a:r>
              <a:rPr lang="en-GB" sz="2000" b="0" dirty="0">
                <a:solidFill>
                  <a:srgbClr val="FF0000"/>
                </a:solidFill>
                <a:latin typeface="Arial"/>
                <a:cs typeface="Arial"/>
              </a:rPr>
              <a:t>): There is </a:t>
            </a:r>
            <a:r>
              <a:rPr lang="en-GB" sz="2000" dirty="0">
                <a:solidFill>
                  <a:srgbClr val="FF0000"/>
                </a:solidFill>
                <a:latin typeface="Arial"/>
                <a:cs typeface="Arial"/>
              </a:rPr>
              <a:t>a</a:t>
            </a:r>
            <a:r>
              <a:rPr lang="en-GB" sz="2000" b="0" dirty="0">
                <a:solidFill>
                  <a:srgbClr val="FF0000"/>
                </a:solidFill>
                <a:latin typeface="Arial"/>
                <a:cs typeface="Arial"/>
              </a:rPr>
              <a:t> correlation between Happiness Score and GDP per capita.</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10815</TotalTime>
  <Words>439</Words>
  <Application>Microsoft Macintosh PowerPoint</Application>
  <PresentationFormat>Widescreen</PresentationFormat>
  <Paragraphs>31</Paragraphs>
  <Slides>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Herts Theme</vt:lpstr>
      <vt:lpstr>Research Question –  Tutorial Presentation for Feedback Date: 18/11/2025 </vt:lpstr>
      <vt:lpstr>PowerPoint Presentation</vt:lpstr>
      <vt:lpstr>This dataset is interesting to us because The dataset reveals how factors like GDP and social support influence happiness across countries.  Our  Independent variable is:  GDP per Capita This  Independent variable datatype is (select one): Interval/measurement data.  Our Dependent variable is:  Happiness Score This Dependent variable datatype is  (select one): Ordinal data</vt:lpstr>
      <vt:lpstr>  “Is there a correlation between Happiness Score and GDP per Capita”.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Ruhullah Hussain [Student-PECS]</cp:lastModifiedBy>
  <cp:revision>235</cp:revision>
  <dcterms:created xsi:type="dcterms:W3CDTF">2019-10-01T08:37:56Z</dcterms:created>
  <dcterms:modified xsi:type="dcterms:W3CDTF">2024-11-22T05:51:53Z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