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7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Genetic Programming</a:t>
            </a:r>
            <a:br>
              <a:rPr lang="en-US" altLang="zh-CN"/>
            </a:br>
            <a:r>
              <a:rPr lang="zh-CN" altLang="en-US"/>
              <a:t>综述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Tpot - </a:t>
            </a:r>
            <a:r>
              <a:rPr lang="zh-CN" altLang="en-US"/>
              <a:t>基于</a:t>
            </a:r>
            <a:r>
              <a:rPr lang="en-US" altLang="zh-CN"/>
              <a:t>GP</a:t>
            </a:r>
            <a:r>
              <a:rPr lang="zh-CN" altLang="en-US"/>
              <a:t>的算法</a:t>
            </a:r>
            <a:r>
              <a:rPr lang="en-US" altLang="zh-CN"/>
              <a:t>Pipeline</a:t>
            </a:r>
            <a:r>
              <a:rPr lang="zh-CN" altLang="en-US"/>
              <a:t>自动生成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1584325"/>
            <a:ext cx="5726430" cy="2724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45" y="3909060"/>
            <a:ext cx="5906135" cy="277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</a:t>
            </a:r>
            <a:r>
              <a:rPr lang="zh-CN" altLang="en-US"/>
              <a:t>的算法框架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1584325"/>
            <a:ext cx="6167755" cy="1694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2340" y="1745615"/>
            <a:ext cx="41579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生成随机种群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执行种群中每个程序并且计算</a:t>
            </a:r>
            <a:r>
              <a:rPr lang="en-US" altLang="zh-CN"/>
              <a:t>fitness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执行遗传操作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重复</a:t>
            </a:r>
            <a:r>
              <a:rPr lang="en-US" altLang="zh-CN"/>
              <a:t>2</a:t>
            </a:r>
            <a:r>
              <a:rPr lang="zh-CN" altLang="en-US"/>
              <a:t>直到收敛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359785"/>
            <a:ext cx="83343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程序的表示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2275" y="1584325"/>
            <a:ext cx="5855970" cy="4138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0580" y="5793105"/>
            <a:ext cx="2983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中间节点：函数及操作符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叶子节点：变量和常量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65" y="1689735"/>
            <a:ext cx="5323205" cy="3727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62545" y="5793105"/>
            <a:ext cx="2297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树：程序或表达式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森林：多组件程序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个体初始化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4025" y="1675130"/>
            <a:ext cx="5570855" cy="2994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5346700"/>
            <a:ext cx="487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full</a:t>
            </a:r>
            <a:r>
              <a:rPr lang="zh-CN" altLang="en-US" sz="1400"/>
              <a:t>模式：指定层数</a:t>
            </a:r>
            <a:r>
              <a:rPr lang="en-US" altLang="zh-CN" sz="1400"/>
              <a:t>n</a:t>
            </a:r>
            <a:r>
              <a:rPr lang="zh-CN" altLang="en-US" sz="1400"/>
              <a:t>，生成一颗满的树，叶子节点都在第</a:t>
            </a:r>
            <a:r>
              <a:rPr lang="en-US" altLang="zh-CN" sz="1400"/>
              <a:t>n</a:t>
            </a:r>
            <a:r>
              <a:rPr lang="zh-CN" altLang="en-US" sz="1400"/>
              <a:t>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675130"/>
            <a:ext cx="5746750" cy="3426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1785" y="5346700"/>
            <a:ext cx="4223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grow</a:t>
            </a:r>
            <a:r>
              <a:rPr lang="zh-CN" altLang="en-US" sz="1400"/>
              <a:t>模式：指定层数</a:t>
            </a:r>
            <a:r>
              <a:rPr lang="en-US" altLang="zh-CN" sz="1400"/>
              <a:t>n</a:t>
            </a:r>
            <a:r>
              <a:rPr lang="zh-CN" altLang="en-US" sz="1400"/>
              <a:t>，</a:t>
            </a:r>
            <a:r>
              <a:rPr lang="zh-CN" sz="1400"/>
              <a:t>随机选择每个节点的类型，</a:t>
            </a:r>
            <a:endParaRPr lang="zh-CN" sz="1400"/>
          </a:p>
          <a:p>
            <a:r>
              <a:rPr lang="zh-CN" sz="1400"/>
              <a:t>如果选择了变量或者常量，该子树终止</a:t>
            </a:r>
            <a:endParaRPr 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4640580" y="6224905"/>
            <a:ext cx="2929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/>
              <a:t>一半一半模式</a:t>
            </a:r>
            <a:r>
              <a:rPr lang="zh-CN" altLang="en-US" sz="1400"/>
              <a:t>：</a:t>
            </a:r>
            <a:r>
              <a:rPr lang="zh-CN" sz="1400"/>
              <a:t>一半</a:t>
            </a:r>
            <a:r>
              <a:rPr lang="en-US" altLang="zh-CN" sz="1400"/>
              <a:t>full</a:t>
            </a:r>
            <a:r>
              <a:rPr lang="zh-CN" altLang="en-US" sz="1400"/>
              <a:t>，一半</a:t>
            </a:r>
            <a:r>
              <a:rPr lang="en-US" altLang="zh-CN" sz="1400"/>
              <a:t>grow</a:t>
            </a:r>
            <a:endParaRPr lang="en-US" altLang="zh-C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节点集合设计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185" y="1674495"/>
            <a:ext cx="4180205" cy="4351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69965" y="1478915"/>
            <a:ext cx="54686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节点设计的原则</a:t>
            </a:r>
            <a:endParaRPr lang="zh-CN" altLang="en-US"/>
          </a:p>
          <a:p>
            <a:pPr algn="l"/>
            <a:endParaRPr lang="en-US" altLang="zh-CN"/>
          </a:p>
          <a:p>
            <a:pPr marL="342900" indent="-342900" algn="l">
              <a:buAutoNum type="arabicPeriod"/>
            </a:pPr>
            <a:r>
              <a:rPr lang="zh-CN" altLang="en-US"/>
              <a:t>类型一致性（</a:t>
            </a:r>
            <a:r>
              <a:rPr lang="en-US" altLang="zh-CN"/>
              <a:t>Type Consistency</a:t>
            </a:r>
            <a:r>
              <a:rPr lang="zh-CN" altLang="en-US"/>
              <a:t>）</a:t>
            </a:r>
            <a:endParaRPr lang="zh-CN" altLang="en-US"/>
          </a:p>
          <a:p>
            <a:pPr marL="742950" lvl="1" indent="-285750" algn="l">
              <a:buFont typeface="Arial" panose="020B0604020202090204" pitchFamily="34" charset="0"/>
              <a:buChar char="•"/>
            </a:pPr>
            <a:r>
              <a:rPr lang="zh-CN" altLang="en-US"/>
              <a:t>函数的返回及其参数均采用统一数据类型，确保子树交叉或者节点变异不会导致非法的树结构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评估安全性（</a:t>
            </a:r>
            <a:r>
              <a:rPr lang="en-US" altLang="zh-CN"/>
              <a:t>Evaluation Safety)</a:t>
            </a:r>
            <a:endParaRPr lang="en-US" altLang="zh-CN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/>
              <a:t>考虑函数的异常和边界情况，避免计算失败的情况</a:t>
            </a:r>
            <a:endParaRPr lang="zh-CN" altLang="en-US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/>
              <a:t>负数的平方根，除</a:t>
            </a:r>
            <a:r>
              <a:rPr lang="en-US" altLang="zh-CN"/>
              <a:t>0</a:t>
            </a:r>
            <a:r>
              <a:rPr lang="zh-CN" altLang="en-US"/>
              <a:t>错等等</a:t>
            </a:r>
            <a:endParaRPr lang="en-US" altLang="zh-CN"/>
          </a:p>
          <a:p>
            <a:pPr marL="342900" indent="-342900" algn="l">
              <a:buAutoNum type="arabicPeriod"/>
            </a:pPr>
            <a:r>
              <a:rPr lang="zh-CN" altLang="en-US"/>
              <a:t>充分性（</a:t>
            </a:r>
            <a:r>
              <a:rPr lang="en-US" altLang="zh-CN"/>
              <a:t>Sufficiency</a:t>
            </a:r>
            <a:r>
              <a:rPr lang="zh-CN" altLang="en-US"/>
              <a:t>）</a:t>
            </a:r>
            <a:endParaRPr lang="zh-CN" altLang="en-US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/>
              <a:t>节点集合的设计有足够的表达能力，能对问题进行充分的描述</a:t>
            </a:r>
            <a:endParaRPr lang="zh-CN" altLang="en-US"/>
          </a:p>
          <a:p>
            <a:pPr marL="800100" lvl="1" indent="-342900" algn="l">
              <a:buFont typeface="Arial" panose="020B0604020202090204" pitchFamily="34" charset="0"/>
              <a:buChar char="•"/>
            </a:pPr>
            <a:r>
              <a:rPr lang="zh-CN" altLang="en-US"/>
              <a:t>构造更多高级函数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遗传操作（</a:t>
            </a:r>
            <a:r>
              <a:rPr lang="en-US" altLang="zh-CN"/>
              <a:t>Cross Over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7410" y="1654810"/>
            <a:ext cx="70510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8450" y="2236470"/>
            <a:ext cx="40036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选择两个个体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在两个个体上分别随即产生一个杂交的切分点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随机选择贡献上部和下部的树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嫁接两棵树的杂交部分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杂交点一般大概率选择中间节点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遗传操作（</a:t>
            </a:r>
            <a:r>
              <a:rPr lang="en-US" altLang="zh-CN"/>
              <a:t>Mutation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665605"/>
            <a:ext cx="6862445" cy="4112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24215" y="1775460"/>
            <a:ext cx="2838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子树变异：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选择变异点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随机生成一颗子树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用新的子树代替原有子树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/>
              <a:t>点变异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选择变异点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用同样</a:t>
            </a:r>
            <a:r>
              <a:rPr lang="en-US" altLang="zh-CN"/>
              <a:t>arity</a:t>
            </a:r>
            <a:r>
              <a:rPr lang="zh-CN" altLang="en-US"/>
              <a:t>的节点替换该节点，保持子树不变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Fitness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度量指标</a:t>
            </a:r>
            <a:endParaRPr lang="zh-CN" altLang="en-US"/>
          </a:p>
          <a:p>
            <a:pPr lvl="1"/>
            <a:r>
              <a:rPr lang="zh-CN" altLang="en-US"/>
              <a:t>准确率</a:t>
            </a:r>
            <a:endParaRPr lang="zh-CN" altLang="en-US"/>
          </a:p>
          <a:p>
            <a:pPr lvl="1"/>
            <a:r>
              <a:rPr lang="zh-CN" altLang="en-US"/>
              <a:t>运行时间</a:t>
            </a:r>
            <a:endParaRPr lang="zh-CN" altLang="en-US"/>
          </a:p>
          <a:p>
            <a:pPr lvl="1"/>
            <a:r>
              <a:rPr lang="zh-CN" altLang="en-US"/>
              <a:t>程序的收益</a:t>
            </a:r>
            <a:endParaRPr lang="zh-CN" altLang="en-US"/>
          </a:p>
          <a:p>
            <a:pPr lvl="1"/>
            <a:r>
              <a:rPr lang="zh-CN" altLang="en-US"/>
              <a:t>程序的规模</a:t>
            </a:r>
            <a:endParaRPr lang="zh-CN" altLang="en-US"/>
          </a:p>
          <a:p>
            <a:pPr lvl="1"/>
            <a:r>
              <a:rPr lang="zh-CN" altLang="en-US"/>
              <a:t>回归误差</a:t>
            </a:r>
            <a:endParaRPr lang="zh-CN" altLang="en-US"/>
          </a:p>
          <a:p>
            <a:pPr lvl="0"/>
            <a:r>
              <a:rPr lang="zh-CN" altLang="en-US"/>
              <a:t>多目标优化</a:t>
            </a:r>
            <a:endParaRPr lang="zh-CN" altLang="en-US"/>
          </a:p>
          <a:p>
            <a:pPr lvl="1"/>
            <a:r>
              <a:rPr lang="en-US" altLang="zh-CN"/>
              <a:t>Fitness</a:t>
            </a:r>
            <a:r>
              <a:rPr lang="zh-CN" altLang="en-US"/>
              <a:t>函数有多个度量的情况</a:t>
            </a:r>
            <a:endParaRPr lang="zh-CN" altLang="en-US"/>
          </a:p>
          <a:p>
            <a:pPr lvl="1"/>
            <a:r>
              <a:rPr lang="zh-CN" altLang="en-US"/>
              <a:t>方法一：组合多个度量</a:t>
            </a:r>
            <a:endParaRPr lang="zh-CN" altLang="en-US"/>
          </a:p>
          <a:p>
            <a:pPr lvl="1"/>
            <a:r>
              <a:rPr lang="zh-CN" altLang="en-US"/>
              <a:t>方法二：以派拉图前沿（</a:t>
            </a:r>
            <a:r>
              <a:rPr lang="en-US" altLang="zh-CN"/>
              <a:t>Pareto Front</a:t>
            </a:r>
            <a:r>
              <a:rPr lang="zh-CN" altLang="en-US"/>
              <a:t>）作为优化目标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9340" y="1689100"/>
            <a:ext cx="6574155" cy="2798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</a:t>
            </a:r>
            <a:r>
              <a:rPr lang="zh-CN" altLang="en-US"/>
              <a:t>的应用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395" y="1411605"/>
            <a:ext cx="1943735" cy="330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705" y="4998085"/>
            <a:ext cx="155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天线设计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1411605"/>
            <a:ext cx="4696460" cy="2533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02760" y="4998085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符号回归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1411605"/>
            <a:ext cx="4239260" cy="26777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57005" y="4998085"/>
            <a:ext cx="131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电路设计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方正书宋_GBK</vt:lpstr>
      <vt:lpstr>Wingdings</vt:lpstr>
      <vt:lpstr>Arial Black</vt:lpstr>
      <vt:lpstr>宋体</vt:lpstr>
      <vt:lpstr>汉仪书宋二KW</vt:lpstr>
      <vt:lpstr>微软雅黑</vt:lpstr>
      <vt:lpstr>汉仪旗黑KW</vt:lpstr>
      <vt:lpstr>Arial Unicode MS</vt:lpstr>
      <vt:lpstr>Office 主题​​</vt:lpstr>
      <vt:lpstr>Genetic Programming 综述</vt:lpstr>
      <vt:lpstr>GP的算法框架</vt:lpstr>
      <vt:lpstr>程序的表示</vt:lpstr>
      <vt:lpstr>个体初始化</vt:lpstr>
      <vt:lpstr>节点集合设计</vt:lpstr>
      <vt:lpstr>遗传操作（Cross Over）</vt:lpstr>
      <vt:lpstr>遗传操作（Mutation）</vt:lpstr>
      <vt:lpstr>Fitness函数</vt:lpstr>
      <vt:lpstr>GP的应用</vt:lpstr>
      <vt:lpstr>Tpot - 基于GP的算法Pipeline自动生成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</dc:creator>
  <cp:lastModifiedBy>ruiliu</cp:lastModifiedBy>
  <cp:revision>55</cp:revision>
  <dcterms:created xsi:type="dcterms:W3CDTF">2019-08-22T10:38:48Z</dcterms:created>
  <dcterms:modified xsi:type="dcterms:W3CDTF">2019-08-22T10:38:48Z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