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3"/>
  </p:notesMasterIdLst>
  <p:sldIdLst>
    <p:sldId id="256" r:id="rId2"/>
    <p:sldId id="268" r:id="rId3"/>
    <p:sldId id="261" r:id="rId4"/>
    <p:sldId id="262" r:id="rId5"/>
    <p:sldId id="257" r:id="rId6"/>
    <p:sldId id="259" r:id="rId7"/>
    <p:sldId id="260" r:id="rId8"/>
    <p:sldId id="265" r:id="rId9"/>
    <p:sldId id="263"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ED8428"/>
    <a:srgbClr val="8E0000"/>
    <a:srgbClr val="465359"/>
    <a:srgbClr val="FFFFA7"/>
    <a:srgbClr val="F2DCDB"/>
    <a:srgbClr val="C96911"/>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89424" autoAdjust="0"/>
  </p:normalViewPr>
  <p:slideViewPr>
    <p:cSldViewPr snapToGrid="0">
      <p:cViewPr varScale="1">
        <p:scale>
          <a:sx n="74" d="100"/>
          <a:sy n="74" d="100"/>
        </p:scale>
        <p:origin x="6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833C7-C5BE-4DDA-8F09-8C20CF67C1B9}" type="datetimeFigureOut">
              <a:rPr lang="en-GB" smtClean="0"/>
              <a:t>10/04/2021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9F6F6-8EAE-4DC4-9930-F2D5FFEE9840}" type="slidenum">
              <a:rPr lang="en-GB" smtClean="0"/>
              <a:t>‹#›</a:t>
            </a:fld>
            <a:endParaRPr lang="en-GB"/>
          </a:p>
        </p:txBody>
      </p:sp>
    </p:spTree>
    <p:extLst>
      <p:ext uri="{BB962C8B-B14F-4D97-AF65-F5344CB8AC3E}">
        <p14:creationId xmlns:p14="http://schemas.microsoft.com/office/powerpoint/2010/main" val="14652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559F6F6-8EAE-4DC4-9930-F2D5FFEE9840}" type="slidenum">
              <a:rPr lang="en-GB" smtClean="0"/>
              <a:t>7</a:t>
            </a:fld>
            <a:endParaRPr lang="en-GB"/>
          </a:p>
        </p:txBody>
      </p:sp>
    </p:spTree>
    <p:extLst>
      <p:ext uri="{BB962C8B-B14F-4D97-AF65-F5344CB8AC3E}">
        <p14:creationId xmlns:p14="http://schemas.microsoft.com/office/powerpoint/2010/main" val="2977509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MAE </a:t>
            </a:r>
            <a:r>
              <a:rPr lang="pt-PT" dirty="0" err="1"/>
              <a:t>disregarding</a:t>
            </a:r>
            <a:r>
              <a:rPr lang="pt-PT" dirty="0"/>
              <a:t> </a:t>
            </a:r>
            <a:r>
              <a:rPr lang="pt-PT" dirty="0" err="1"/>
              <a:t>first</a:t>
            </a:r>
            <a:r>
              <a:rPr lang="pt-PT" dirty="0"/>
              <a:t> </a:t>
            </a:r>
            <a:r>
              <a:rPr lang="pt-PT" dirty="0" err="1"/>
              <a:t>two</a:t>
            </a:r>
            <a:r>
              <a:rPr lang="pt-PT" dirty="0"/>
              <a:t> </a:t>
            </a:r>
            <a:r>
              <a:rPr lang="pt-PT" dirty="0" err="1"/>
              <a:t>columns</a:t>
            </a:r>
            <a:r>
              <a:rPr lang="pt-PT" dirty="0"/>
              <a:t> </a:t>
            </a:r>
            <a:r>
              <a:rPr lang="pt-PT" dirty="0" err="1"/>
              <a:t>of</a:t>
            </a:r>
            <a:r>
              <a:rPr lang="pt-PT" dirty="0"/>
              <a:t> </a:t>
            </a:r>
            <a:r>
              <a:rPr lang="pt-PT" dirty="0" err="1"/>
              <a:t>the</a:t>
            </a:r>
            <a:r>
              <a:rPr lang="pt-PT" dirty="0"/>
              <a:t> </a:t>
            </a:r>
            <a:r>
              <a:rPr lang="pt-PT" dirty="0" err="1"/>
              <a:t>table</a:t>
            </a:r>
            <a:r>
              <a:rPr lang="pt-PT" dirty="0"/>
              <a:t>: </a:t>
            </a:r>
            <a:r>
              <a:rPr lang="en-GB" sz="1800" b="0" i="0" u="none" strike="noStrike" dirty="0">
                <a:solidFill>
                  <a:srgbClr val="000000"/>
                </a:solidFill>
                <a:effectLst/>
                <a:latin typeface="Calibri" panose="020F0502020204030204" pitchFamily="34" charset="0"/>
              </a:rPr>
              <a:t>0.817105</a:t>
            </a:r>
            <a:endParaRPr lang="en-GB" dirty="0"/>
          </a:p>
        </p:txBody>
      </p:sp>
      <p:sp>
        <p:nvSpPr>
          <p:cNvPr id="4" name="Slide Number Placeholder 3"/>
          <p:cNvSpPr>
            <a:spLocks noGrp="1"/>
          </p:cNvSpPr>
          <p:nvPr>
            <p:ph type="sldNum" sz="quarter" idx="5"/>
          </p:nvPr>
        </p:nvSpPr>
        <p:spPr/>
        <p:txBody>
          <a:bodyPr/>
          <a:lstStyle/>
          <a:p>
            <a:fld id="{6559F6F6-8EAE-4DC4-9930-F2D5FFEE9840}" type="slidenum">
              <a:rPr lang="en-GB" smtClean="0"/>
              <a:t>8</a:t>
            </a:fld>
            <a:endParaRPr lang="en-GB"/>
          </a:p>
        </p:txBody>
      </p:sp>
    </p:spTree>
    <p:extLst>
      <p:ext uri="{BB962C8B-B14F-4D97-AF65-F5344CB8AC3E}">
        <p14:creationId xmlns:p14="http://schemas.microsoft.com/office/powerpoint/2010/main" val="1055673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559F6F6-8EAE-4DC4-9930-F2D5FFEE9840}" type="slidenum">
              <a:rPr lang="en-GB" smtClean="0"/>
              <a:t>9</a:t>
            </a:fld>
            <a:endParaRPr lang="en-GB"/>
          </a:p>
        </p:txBody>
      </p:sp>
    </p:spTree>
    <p:extLst>
      <p:ext uri="{BB962C8B-B14F-4D97-AF65-F5344CB8AC3E}">
        <p14:creationId xmlns:p14="http://schemas.microsoft.com/office/powerpoint/2010/main" val="346942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3006-3E9A-4C15-B555-77785D9A0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FA07D15-4AEF-41E3-98E7-91E0F4B7DE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41A194A-285B-4E82-A374-5FC48578E1ED}"/>
              </a:ext>
            </a:extLst>
          </p:cNvPr>
          <p:cNvSpPr>
            <a:spLocks noGrp="1"/>
          </p:cNvSpPr>
          <p:nvPr>
            <p:ph type="dt" sz="half" idx="10"/>
          </p:nvPr>
        </p:nvSpPr>
        <p:spPr/>
        <p:txBody>
          <a:bodyPr/>
          <a:lstStyle/>
          <a:p>
            <a:fld id="{ED291B17-9318-49DB-B28B-6E5994AE9581}" type="datetime1">
              <a:rPr lang="en-US" smtClean="0"/>
              <a:t>4/10/2021</a:t>
            </a:fld>
            <a:endParaRPr lang="en-US" dirty="0"/>
          </a:p>
        </p:txBody>
      </p:sp>
      <p:sp>
        <p:nvSpPr>
          <p:cNvPr id="5" name="Footer Placeholder 4">
            <a:extLst>
              <a:ext uri="{FF2B5EF4-FFF2-40B4-BE49-F238E27FC236}">
                <a16:creationId xmlns:a16="http://schemas.microsoft.com/office/drawing/2014/main" id="{9FC6B797-3D93-4116-82C9-A0DE3AE7F1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062469-EDFB-4398-836A-BF574783092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675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E845-F718-4E3F-BE32-6EFB392DAC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C7E895-E854-4855-846E-54CB1F2A96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C47DF83-D620-4354-8444-19E0984CAAA5}"/>
              </a:ext>
            </a:extLst>
          </p:cNvPr>
          <p:cNvSpPr>
            <a:spLocks noGrp="1"/>
          </p:cNvSpPr>
          <p:nvPr>
            <p:ph type="dt" sz="half" idx="10"/>
          </p:nvPr>
        </p:nvSpPr>
        <p:spPr/>
        <p:txBody>
          <a:bodyPr/>
          <a:lstStyle/>
          <a:p>
            <a:fld id="{2CED4963-E985-44C4-B8C4-FDD613B7C2F8}" type="datetime1">
              <a:rPr lang="en-US" smtClean="0"/>
              <a:t>4/10/2021</a:t>
            </a:fld>
            <a:endParaRPr lang="en-US" dirty="0"/>
          </a:p>
        </p:txBody>
      </p:sp>
      <p:sp>
        <p:nvSpPr>
          <p:cNvPr id="5" name="Footer Placeholder 4">
            <a:extLst>
              <a:ext uri="{FF2B5EF4-FFF2-40B4-BE49-F238E27FC236}">
                <a16:creationId xmlns:a16="http://schemas.microsoft.com/office/drawing/2014/main" id="{6A739D2E-BB67-4A28-ABA3-B340C3A6B7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1D9A93-044C-40B0-81AB-B92F397DE13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766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599D6F-C031-4FBA-90FA-C751C0AFCE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E960266-81EA-4BA3-A52A-FCCEDA595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AEB055-A058-4699-B65E-4467244997F9}"/>
              </a:ext>
            </a:extLst>
          </p:cNvPr>
          <p:cNvSpPr>
            <a:spLocks noGrp="1"/>
          </p:cNvSpPr>
          <p:nvPr>
            <p:ph type="dt" sz="half" idx="10"/>
          </p:nvPr>
        </p:nvSpPr>
        <p:spPr/>
        <p:txBody>
          <a:bodyPr/>
          <a:lstStyle/>
          <a:p>
            <a:fld id="{ED291B17-9318-49DB-B28B-6E5994AE9581}" type="datetime1">
              <a:rPr lang="en-US" smtClean="0"/>
              <a:t>4/10/2021</a:t>
            </a:fld>
            <a:endParaRPr lang="en-US" dirty="0"/>
          </a:p>
        </p:txBody>
      </p:sp>
      <p:sp>
        <p:nvSpPr>
          <p:cNvPr id="5" name="Footer Placeholder 4">
            <a:extLst>
              <a:ext uri="{FF2B5EF4-FFF2-40B4-BE49-F238E27FC236}">
                <a16:creationId xmlns:a16="http://schemas.microsoft.com/office/drawing/2014/main" id="{FC5827FC-CE2A-4A53-8D3B-79BE45B0C2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7427DC-D165-41C9-908F-396E8AAB267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816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A6AE-58D2-460D-A8BE-FAE8E40661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51ADC3-4711-4F91-99A6-9DBC7D4C71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FC196E-686D-4E42-A893-A7D08C0E223E}"/>
              </a:ext>
            </a:extLst>
          </p:cNvPr>
          <p:cNvSpPr>
            <a:spLocks noGrp="1"/>
          </p:cNvSpPr>
          <p:nvPr>
            <p:ph type="dt" sz="half" idx="10"/>
          </p:nvPr>
        </p:nvSpPr>
        <p:spPr/>
        <p:txBody>
          <a:bodyPr/>
          <a:lstStyle/>
          <a:p>
            <a:fld id="{78DD82B9-B8EE-4375-B6FF-88FA6ABB15D9}" type="datetime1">
              <a:rPr lang="en-US" smtClean="0"/>
              <a:t>4/10/2021</a:t>
            </a:fld>
            <a:endParaRPr lang="en-US" dirty="0"/>
          </a:p>
        </p:txBody>
      </p:sp>
      <p:sp>
        <p:nvSpPr>
          <p:cNvPr id="5" name="Footer Placeholder 4">
            <a:extLst>
              <a:ext uri="{FF2B5EF4-FFF2-40B4-BE49-F238E27FC236}">
                <a16:creationId xmlns:a16="http://schemas.microsoft.com/office/drawing/2014/main" id="{5BB5240A-63F4-4668-BD33-E311AA754E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658F42-F919-42F0-A193-73CFD4BB9B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735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8EB7-970B-4F3C-ACF2-6D210028E7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B425961-3338-4DD3-BE09-0390B32CDB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880CA0-28F9-427F-8494-1E6166227A67}"/>
              </a:ext>
            </a:extLst>
          </p:cNvPr>
          <p:cNvSpPr>
            <a:spLocks noGrp="1"/>
          </p:cNvSpPr>
          <p:nvPr>
            <p:ph type="dt" sz="half" idx="10"/>
          </p:nvPr>
        </p:nvSpPr>
        <p:spPr/>
        <p:txBody>
          <a:bodyPr/>
          <a:lstStyle/>
          <a:p>
            <a:fld id="{B2497495-0637-405E-AE64-5CC7506D51F5}" type="datetime1">
              <a:rPr lang="en-US" smtClean="0"/>
              <a:t>4/10/2021</a:t>
            </a:fld>
            <a:endParaRPr lang="en-US" dirty="0"/>
          </a:p>
        </p:txBody>
      </p:sp>
      <p:sp>
        <p:nvSpPr>
          <p:cNvPr id="5" name="Footer Placeholder 4">
            <a:extLst>
              <a:ext uri="{FF2B5EF4-FFF2-40B4-BE49-F238E27FC236}">
                <a16:creationId xmlns:a16="http://schemas.microsoft.com/office/drawing/2014/main" id="{B6A9C4E2-917D-466C-8E92-2A3F70C5F4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BA4F6C-F2F6-44E3-97B1-D74BBA7D4D5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6412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51F6-0101-4ADD-BF44-292B41E354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8DC4F5-7102-4D4A-933F-EFF6CAD6E9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EDB476C-25BC-4170-B37A-8B63CFF42A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CF166DE-E6E7-4275-884B-3C04C0BD2448}"/>
              </a:ext>
            </a:extLst>
          </p:cNvPr>
          <p:cNvSpPr>
            <a:spLocks noGrp="1"/>
          </p:cNvSpPr>
          <p:nvPr>
            <p:ph type="dt" sz="half" idx="10"/>
          </p:nvPr>
        </p:nvSpPr>
        <p:spPr/>
        <p:txBody>
          <a:bodyPr/>
          <a:lstStyle/>
          <a:p>
            <a:fld id="{7BFFD690-9426-415D-8B65-26881E07B2D4}" type="datetime1">
              <a:rPr lang="en-US" smtClean="0"/>
              <a:t>4/10/2021</a:t>
            </a:fld>
            <a:endParaRPr lang="en-US" dirty="0"/>
          </a:p>
        </p:txBody>
      </p:sp>
      <p:sp>
        <p:nvSpPr>
          <p:cNvPr id="6" name="Footer Placeholder 5">
            <a:extLst>
              <a:ext uri="{FF2B5EF4-FFF2-40B4-BE49-F238E27FC236}">
                <a16:creationId xmlns:a16="http://schemas.microsoft.com/office/drawing/2014/main" id="{58DF5C55-4763-46B8-AB81-7FB2D52E57D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9274EB-807C-42F7-8E95-2D08BD72B95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83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F556-0F22-4D0D-8FEB-D3F73C89020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69CCC1-05FE-436C-B670-5529FE525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F28E60-CF48-4197-B953-80B4265855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37B6D0B-2F83-43CB-9A21-879864729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7BDC8C-5AF7-44A3-B6BC-6F6B6A8C3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F7CFD9E-1C9B-4F40-817D-3415A3A481C6}"/>
              </a:ext>
            </a:extLst>
          </p:cNvPr>
          <p:cNvSpPr>
            <a:spLocks noGrp="1"/>
          </p:cNvSpPr>
          <p:nvPr>
            <p:ph type="dt" sz="half" idx="10"/>
          </p:nvPr>
        </p:nvSpPr>
        <p:spPr/>
        <p:txBody>
          <a:bodyPr/>
          <a:lstStyle/>
          <a:p>
            <a:fld id="{04C4989A-474C-40DE-95B9-011C28B71673}" type="datetime1">
              <a:rPr lang="en-US" smtClean="0"/>
              <a:t>4/10/2021</a:t>
            </a:fld>
            <a:endParaRPr lang="en-US" dirty="0"/>
          </a:p>
        </p:txBody>
      </p:sp>
      <p:sp>
        <p:nvSpPr>
          <p:cNvPr id="8" name="Footer Placeholder 7">
            <a:extLst>
              <a:ext uri="{FF2B5EF4-FFF2-40B4-BE49-F238E27FC236}">
                <a16:creationId xmlns:a16="http://schemas.microsoft.com/office/drawing/2014/main" id="{D0FDE8BC-5CD7-4963-B0E9-C52108340CA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882AC7A-559B-4B16-9364-1631CED9723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93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39D7-376F-427C-AB44-F2D7450F44D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45B6D6-9E73-4333-9300-F37E8CE45BA2}"/>
              </a:ext>
            </a:extLst>
          </p:cNvPr>
          <p:cNvSpPr>
            <a:spLocks noGrp="1"/>
          </p:cNvSpPr>
          <p:nvPr>
            <p:ph type="dt" sz="half" idx="10"/>
          </p:nvPr>
        </p:nvSpPr>
        <p:spPr/>
        <p:txBody>
          <a:bodyPr/>
          <a:lstStyle/>
          <a:p>
            <a:fld id="{5DB4ED54-5B5E-4A04-93D3-5772E3CE3818}" type="datetime1">
              <a:rPr lang="en-US" smtClean="0"/>
              <a:t>4/10/2021</a:t>
            </a:fld>
            <a:endParaRPr lang="en-US" dirty="0"/>
          </a:p>
        </p:txBody>
      </p:sp>
      <p:sp>
        <p:nvSpPr>
          <p:cNvPr id="4" name="Footer Placeholder 3">
            <a:extLst>
              <a:ext uri="{FF2B5EF4-FFF2-40B4-BE49-F238E27FC236}">
                <a16:creationId xmlns:a16="http://schemas.microsoft.com/office/drawing/2014/main" id="{4AE54A69-04FA-472E-8DBA-2B63C665958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5E9263-D439-44E9-B61E-851DBBF974A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692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B10C83-54F5-4EDC-8C1C-219C41441097}"/>
              </a:ext>
            </a:extLst>
          </p:cNvPr>
          <p:cNvSpPr>
            <a:spLocks noGrp="1"/>
          </p:cNvSpPr>
          <p:nvPr>
            <p:ph type="dt" sz="half" idx="10"/>
          </p:nvPr>
        </p:nvSpPr>
        <p:spPr/>
        <p:txBody>
          <a:bodyPr/>
          <a:lstStyle/>
          <a:p>
            <a:fld id="{4EDE50D6-574B-40AF-946F-D52A04ADE379}" type="datetime1">
              <a:rPr lang="en-US" smtClean="0"/>
              <a:t>4/10/2021</a:t>
            </a:fld>
            <a:endParaRPr lang="en-US" dirty="0"/>
          </a:p>
        </p:txBody>
      </p:sp>
      <p:sp>
        <p:nvSpPr>
          <p:cNvPr id="3" name="Footer Placeholder 2">
            <a:extLst>
              <a:ext uri="{FF2B5EF4-FFF2-40B4-BE49-F238E27FC236}">
                <a16:creationId xmlns:a16="http://schemas.microsoft.com/office/drawing/2014/main" id="{1106CB21-0EC5-4EA2-A6D6-85312378F8E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774CFC-3AE0-4817-B60D-0BDA4F78A6D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7194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3A7C-CF4F-49BD-A92A-C5FA4A1E9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2E5C09E-8802-4B90-B89A-2B40E39432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80D6FE2-8CD9-4FDC-9A8F-533FC1F1B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E6253-1802-4CC6-8FEC-310B706AB359}"/>
              </a:ext>
            </a:extLst>
          </p:cNvPr>
          <p:cNvSpPr>
            <a:spLocks noGrp="1"/>
          </p:cNvSpPr>
          <p:nvPr>
            <p:ph type="dt" sz="half" idx="10"/>
          </p:nvPr>
        </p:nvSpPr>
        <p:spPr/>
        <p:txBody>
          <a:bodyPr/>
          <a:lstStyle/>
          <a:p>
            <a:fld id="{D82884F1-FFEA-405F-9602-3DCA865EDA4E}" type="datetime1">
              <a:rPr lang="en-US" smtClean="0"/>
              <a:t>4/10/2021</a:t>
            </a:fld>
            <a:endParaRPr lang="en-US" dirty="0"/>
          </a:p>
        </p:txBody>
      </p:sp>
      <p:sp>
        <p:nvSpPr>
          <p:cNvPr id="6" name="Footer Placeholder 5">
            <a:extLst>
              <a:ext uri="{FF2B5EF4-FFF2-40B4-BE49-F238E27FC236}">
                <a16:creationId xmlns:a16="http://schemas.microsoft.com/office/drawing/2014/main" id="{C4A535E7-9B5A-472A-AE3A-27A13D72A4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84120B-07F6-45AC-A04B-5C69A50A89C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1920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E3D3-E07D-4542-B32F-8A3ACAB44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ABB04C7-45E7-4E6A-BE7C-401115860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54F6E1-70C4-4000-A26C-8902A9892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B3663-2D08-47A0-BDCE-0C27A379FC87}"/>
              </a:ext>
            </a:extLst>
          </p:cNvPr>
          <p:cNvSpPr>
            <a:spLocks noGrp="1"/>
          </p:cNvSpPr>
          <p:nvPr>
            <p:ph type="dt" sz="half" idx="10"/>
          </p:nvPr>
        </p:nvSpPr>
        <p:spPr/>
        <p:txBody>
          <a:bodyPr/>
          <a:lstStyle/>
          <a:p>
            <a:fld id="{7E18DB4A-8810-4A10-AD5C-D5E2C667F5B3}" type="datetime1">
              <a:rPr lang="en-US" smtClean="0"/>
              <a:t>4/10/2021</a:t>
            </a:fld>
            <a:endParaRPr lang="en-US" dirty="0"/>
          </a:p>
        </p:txBody>
      </p:sp>
      <p:sp>
        <p:nvSpPr>
          <p:cNvPr id="6" name="Footer Placeholder 5">
            <a:extLst>
              <a:ext uri="{FF2B5EF4-FFF2-40B4-BE49-F238E27FC236}">
                <a16:creationId xmlns:a16="http://schemas.microsoft.com/office/drawing/2014/main" id="{BB565A3F-24ED-43BE-B539-59E205B5F50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2C44A22B-1349-4F20-AE4C-53B16C1C884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826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0F94C-B110-4B10-949E-6AE1DC21A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76CEB8-B9F6-4887-8AB1-AE5A19163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CA6948-0A19-4B54-AA32-74F738506D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t>4/10/2021</a:t>
            </a:fld>
            <a:endParaRPr lang="en-US" dirty="0"/>
          </a:p>
        </p:txBody>
      </p:sp>
      <p:sp>
        <p:nvSpPr>
          <p:cNvPr id="5" name="Footer Placeholder 4">
            <a:extLst>
              <a:ext uri="{FF2B5EF4-FFF2-40B4-BE49-F238E27FC236}">
                <a16:creationId xmlns:a16="http://schemas.microsoft.com/office/drawing/2014/main" id="{472E0DEB-93FB-44AF-AA28-D32E601658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EB24BB0-F557-4CA3-9547-CF4F7D89B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476250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NLP-CISUC/NLPyPort"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github.com/amunozf/separasilabas" TargetMode="External"/><Relationship Id="rId4" Type="http://schemas.openxmlformats.org/officeDocument/2006/relationships/hyperlink" Target="https://github.com/mattgoncalves/PE2LG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e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linkedin.com/in/filipe-nascimento-b270486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10" Type="http://schemas.openxmlformats.org/officeDocument/2006/relationships/image" Target="../media/image19.png"/><Relationship Id="rId4" Type="http://schemas.openxmlformats.org/officeDocument/2006/relationships/image" Target="../media/image2.jpe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14311F4-C425-4357-8391-2E1961889BAF}"/>
              </a:ext>
            </a:extLst>
          </p:cNvPr>
          <p:cNvSpPr/>
          <p:nvPr/>
        </p:nvSpPr>
        <p:spPr>
          <a:xfrm>
            <a:off x="446533" y="641097"/>
            <a:ext cx="3698299" cy="7742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E78EC001-5DE1-48CB-856F-F6667D47A1F4}"/>
              </a:ext>
            </a:extLst>
          </p:cNvPr>
          <p:cNvSpPr/>
          <p:nvPr/>
        </p:nvSpPr>
        <p:spPr>
          <a:xfrm>
            <a:off x="4241830" y="641097"/>
            <a:ext cx="3698299" cy="77420"/>
          </a:xfrm>
          <a:prstGeom prst="rect">
            <a:avLst/>
          </a:prstGeom>
          <a:solidFill>
            <a:srgbClr val="ED8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06EC724F-3B07-4836-A383-7061AB4CA5BF}"/>
              </a:ext>
            </a:extLst>
          </p:cNvPr>
          <p:cNvSpPr/>
          <p:nvPr/>
        </p:nvSpPr>
        <p:spPr>
          <a:xfrm>
            <a:off x="8047168" y="641097"/>
            <a:ext cx="3698299" cy="77420"/>
          </a:xfrm>
          <a:prstGeom prst="rect">
            <a:avLst/>
          </a:prstGeom>
          <a:solidFill>
            <a:srgbClr val="969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D41A9344-ACD3-430C-996E-CF20D6EE0AAC}"/>
              </a:ext>
            </a:extLst>
          </p:cNvPr>
          <p:cNvSpPr/>
          <p:nvPr/>
        </p:nvSpPr>
        <p:spPr>
          <a:xfrm>
            <a:off x="6736078" y="853404"/>
            <a:ext cx="5009389" cy="5789365"/>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20DEDD62-248F-40DA-A819-C6C33C934F8B}"/>
              </a:ext>
            </a:extLst>
          </p:cNvPr>
          <p:cNvSpPr>
            <a:spLocks noGrp="1"/>
          </p:cNvSpPr>
          <p:nvPr>
            <p:ph type="ctrTitle"/>
          </p:nvPr>
        </p:nvSpPr>
        <p:spPr>
          <a:xfrm>
            <a:off x="7302052" y="1704848"/>
            <a:ext cx="4115917" cy="3448303"/>
          </a:xfrm>
        </p:spPr>
        <p:txBody>
          <a:bodyPr anchor="ctr">
            <a:normAutofit/>
          </a:bodyPr>
          <a:lstStyle/>
          <a:p>
            <a:r>
              <a:rPr lang="en-US" dirty="0">
                <a:solidFill>
                  <a:srgbClr val="FFFFFF"/>
                </a:solidFill>
              </a:rPr>
              <a:t>Text </a:t>
            </a:r>
            <a:r>
              <a:rPr lang="en-US" dirty="0">
                <a:solidFill>
                  <a:schemeClr val="bg1"/>
                </a:solidFill>
              </a:rPr>
              <a:t>Complexity</a:t>
            </a:r>
            <a:br>
              <a:rPr lang="en-US" dirty="0">
                <a:solidFill>
                  <a:schemeClr val="accent3">
                    <a:lumMod val="75000"/>
                  </a:schemeClr>
                </a:solidFill>
              </a:rPr>
            </a:br>
            <a:br>
              <a:rPr lang="en-US" sz="3200" dirty="0">
                <a:solidFill>
                  <a:schemeClr val="accent3">
                    <a:lumMod val="75000"/>
                  </a:schemeClr>
                </a:solidFill>
              </a:rPr>
            </a:br>
            <a:r>
              <a:rPr lang="en-US" sz="2800" dirty="0">
                <a:solidFill>
                  <a:srgbClr val="FFFFFF"/>
                </a:solidFill>
              </a:rPr>
              <a:t>Portuguese PT</a:t>
            </a:r>
            <a:endParaRPr lang="en-US" dirty="0">
              <a:solidFill>
                <a:srgbClr val="FFFFFF"/>
              </a:solidFill>
            </a:endParaRPr>
          </a:p>
        </p:txBody>
      </p:sp>
      <p:sp>
        <p:nvSpPr>
          <p:cNvPr id="3" name="Subtitle 2">
            <a:extLst>
              <a:ext uri="{FF2B5EF4-FFF2-40B4-BE49-F238E27FC236}">
                <a16:creationId xmlns:a16="http://schemas.microsoft.com/office/drawing/2014/main" id="{66B1AF8A-DDDA-420E-8DA9-2A6C5B3BC653}"/>
              </a:ext>
            </a:extLst>
          </p:cNvPr>
          <p:cNvSpPr>
            <a:spLocks noGrp="1"/>
          </p:cNvSpPr>
          <p:nvPr>
            <p:ph type="subTitle" idx="1"/>
          </p:nvPr>
        </p:nvSpPr>
        <p:spPr>
          <a:xfrm>
            <a:off x="477930" y="6148284"/>
            <a:ext cx="1817752" cy="365277"/>
          </a:xfrm>
        </p:spPr>
        <p:txBody>
          <a:bodyPr anchor="ctr">
            <a:normAutofit/>
          </a:bodyPr>
          <a:lstStyle/>
          <a:p>
            <a:r>
              <a:rPr lang="pt-PT" sz="1600" dirty="0">
                <a:solidFill>
                  <a:schemeClr val="tx1">
                    <a:alpha val="75000"/>
                  </a:schemeClr>
                </a:solidFill>
              </a:rPr>
              <a:t>Rui P. Duarte</a:t>
            </a:r>
            <a:endParaRPr lang="en-GB" sz="1600" dirty="0">
              <a:solidFill>
                <a:schemeClr val="tx1">
                  <a:alpha val="75000"/>
                </a:schemeClr>
              </a:solidFill>
            </a:endParaRPr>
          </a:p>
        </p:txBody>
      </p:sp>
      <p:pic>
        <p:nvPicPr>
          <p:cNvPr id="5" name="Picture 4" descr="Graphical user interface&#10;&#10;Description automatically generated">
            <a:extLst>
              <a:ext uri="{FF2B5EF4-FFF2-40B4-BE49-F238E27FC236}">
                <a16:creationId xmlns:a16="http://schemas.microsoft.com/office/drawing/2014/main" id="{5C230187-893F-4B6A-BBCC-28650EE03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8310" y="6142768"/>
            <a:ext cx="354576" cy="376308"/>
          </a:xfrm>
          <a:prstGeom prst="rect">
            <a:avLst/>
          </a:prstGeom>
        </p:spPr>
      </p:pic>
      <p:sp>
        <p:nvSpPr>
          <p:cNvPr id="17" name="Subtitle 2">
            <a:extLst>
              <a:ext uri="{FF2B5EF4-FFF2-40B4-BE49-F238E27FC236}">
                <a16:creationId xmlns:a16="http://schemas.microsoft.com/office/drawing/2014/main" id="{C7DF5127-97B8-46C4-8393-4BDF2A32EAC0}"/>
              </a:ext>
            </a:extLst>
          </p:cNvPr>
          <p:cNvSpPr txBox="1">
            <a:spLocks/>
          </p:cNvSpPr>
          <p:nvPr/>
        </p:nvSpPr>
        <p:spPr>
          <a:xfrm>
            <a:off x="7025880" y="6190888"/>
            <a:ext cx="4002430" cy="280069"/>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3">
                    <a:alpha val="75000"/>
                  </a:schemeClr>
                </a:solidFill>
              </a:rPr>
              <a:t>Data Analytics | Remote Part-Time | 2020/2021</a:t>
            </a:r>
          </a:p>
        </p:txBody>
      </p:sp>
      <p:grpSp>
        <p:nvGrpSpPr>
          <p:cNvPr id="35" name="Group 34">
            <a:extLst>
              <a:ext uri="{FF2B5EF4-FFF2-40B4-BE49-F238E27FC236}">
                <a16:creationId xmlns:a16="http://schemas.microsoft.com/office/drawing/2014/main" id="{39788898-D9EB-4CAA-87E9-632F2D08923F}"/>
              </a:ext>
            </a:extLst>
          </p:cNvPr>
          <p:cNvGrpSpPr/>
          <p:nvPr/>
        </p:nvGrpSpPr>
        <p:grpSpPr>
          <a:xfrm>
            <a:off x="309373" y="294794"/>
            <a:ext cx="3835459" cy="369332"/>
            <a:chOff x="309373" y="294794"/>
            <a:chExt cx="3835459" cy="369332"/>
          </a:xfrm>
        </p:grpSpPr>
        <p:pic>
          <p:nvPicPr>
            <p:cNvPr id="26" name="Picture 25" descr="A picture containing text, clipart&#10;&#10;Description automatically generated">
              <a:extLst>
                <a:ext uri="{FF2B5EF4-FFF2-40B4-BE49-F238E27FC236}">
                  <a16:creationId xmlns:a16="http://schemas.microsoft.com/office/drawing/2014/main" id="{9233775A-195A-4AC2-A0FB-395702A68EFE}"/>
                </a:ext>
              </a:extLst>
            </p:cNvPr>
            <p:cNvPicPr>
              <a:picLocks noChangeAspect="1"/>
            </p:cNvPicPr>
            <p:nvPr/>
          </p:nvPicPr>
          <p:blipFill rotWithShape="1">
            <a:blip r:embed="rId3">
              <a:extLst>
                <a:ext uri="{28A0092B-C50C-407E-A947-70E740481C1C}">
                  <a14:useLocalDpi xmlns:a14="http://schemas.microsoft.com/office/drawing/2010/main" val="0"/>
                </a:ext>
              </a:extLst>
            </a:blip>
            <a:srcRect b="78458"/>
            <a:stretch/>
          </p:blipFill>
          <p:spPr>
            <a:xfrm>
              <a:off x="309373" y="294794"/>
              <a:ext cx="838842" cy="350295"/>
            </a:xfrm>
            <a:prstGeom prst="rect">
              <a:avLst/>
            </a:prstGeom>
          </p:spPr>
        </p:pic>
        <p:sp>
          <p:nvSpPr>
            <p:cNvPr id="27" name="TextBox 26">
              <a:extLst>
                <a:ext uri="{FF2B5EF4-FFF2-40B4-BE49-F238E27FC236}">
                  <a16:creationId xmlns:a16="http://schemas.microsoft.com/office/drawing/2014/main" id="{16920723-F3C7-4E53-9684-FF4F2AFC0CD5}"/>
                </a:ext>
              </a:extLst>
            </p:cNvPr>
            <p:cNvSpPr txBox="1"/>
            <p:nvPr/>
          </p:nvSpPr>
          <p:spPr>
            <a:xfrm>
              <a:off x="446533" y="294794"/>
              <a:ext cx="3698299" cy="369332"/>
            </a:xfrm>
            <a:prstGeom prst="rect">
              <a:avLst/>
            </a:prstGeom>
            <a:noFill/>
          </p:spPr>
          <p:txBody>
            <a:bodyPr wrap="square">
              <a:spAutoFit/>
            </a:bodyPr>
            <a:lstStyle/>
            <a:p>
              <a:pPr algn="ctr"/>
              <a:r>
                <a:rPr lang="en-US" sz="1800" dirty="0">
                  <a:solidFill>
                    <a:srgbClr val="465359"/>
                  </a:solidFill>
                </a:rPr>
                <a:t>Motivation</a:t>
              </a:r>
              <a:endParaRPr lang="en-GB" dirty="0"/>
            </a:p>
          </p:txBody>
        </p:sp>
      </p:grpSp>
      <p:grpSp>
        <p:nvGrpSpPr>
          <p:cNvPr id="36" name="Group 35">
            <a:extLst>
              <a:ext uri="{FF2B5EF4-FFF2-40B4-BE49-F238E27FC236}">
                <a16:creationId xmlns:a16="http://schemas.microsoft.com/office/drawing/2014/main" id="{D5AF7BAA-9249-48A2-97F6-3591CD5D3866}"/>
              </a:ext>
            </a:extLst>
          </p:cNvPr>
          <p:cNvGrpSpPr/>
          <p:nvPr/>
        </p:nvGrpSpPr>
        <p:grpSpPr>
          <a:xfrm>
            <a:off x="4114711" y="294794"/>
            <a:ext cx="3835459" cy="369332"/>
            <a:chOff x="4114711" y="294794"/>
            <a:chExt cx="3835459" cy="369332"/>
          </a:xfrm>
        </p:grpSpPr>
        <p:pic>
          <p:nvPicPr>
            <p:cNvPr id="28" name="Picture 27" descr="A picture containing text, clipart&#10;&#10;Description automatically generated">
              <a:extLst>
                <a:ext uri="{FF2B5EF4-FFF2-40B4-BE49-F238E27FC236}">
                  <a16:creationId xmlns:a16="http://schemas.microsoft.com/office/drawing/2014/main" id="{8A7DC36B-A2E1-4D75-9FD4-4F2EDB9D9838}"/>
                </a:ext>
              </a:extLst>
            </p:cNvPr>
            <p:cNvPicPr>
              <a:picLocks noChangeAspect="1"/>
            </p:cNvPicPr>
            <p:nvPr/>
          </p:nvPicPr>
          <p:blipFill rotWithShape="1">
            <a:blip r:embed="rId3">
              <a:extLst>
                <a:ext uri="{28A0092B-C50C-407E-A947-70E740481C1C}">
                  <a14:useLocalDpi xmlns:a14="http://schemas.microsoft.com/office/drawing/2010/main" val="0"/>
                </a:ext>
              </a:extLst>
            </a:blip>
            <a:srcRect b="78458"/>
            <a:stretch/>
          </p:blipFill>
          <p:spPr>
            <a:xfrm>
              <a:off x="4114711" y="294794"/>
              <a:ext cx="838842" cy="350295"/>
            </a:xfrm>
            <a:prstGeom prst="rect">
              <a:avLst/>
            </a:prstGeom>
          </p:spPr>
        </p:pic>
        <p:sp>
          <p:nvSpPr>
            <p:cNvPr id="29" name="TextBox 28">
              <a:extLst>
                <a:ext uri="{FF2B5EF4-FFF2-40B4-BE49-F238E27FC236}">
                  <a16:creationId xmlns:a16="http://schemas.microsoft.com/office/drawing/2014/main" id="{15F2E206-C166-4A32-8AE9-66A5859C554F}"/>
                </a:ext>
              </a:extLst>
            </p:cNvPr>
            <p:cNvSpPr txBox="1"/>
            <p:nvPr/>
          </p:nvSpPr>
          <p:spPr>
            <a:xfrm>
              <a:off x="4251871" y="294794"/>
              <a:ext cx="3698299" cy="369332"/>
            </a:xfrm>
            <a:prstGeom prst="rect">
              <a:avLst/>
            </a:prstGeom>
            <a:noFill/>
          </p:spPr>
          <p:txBody>
            <a:bodyPr wrap="square">
              <a:spAutoFit/>
            </a:bodyPr>
            <a:lstStyle/>
            <a:p>
              <a:pPr algn="ctr"/>
              <a:r>
                <a:rPr lang="en-US" sz="1800" dirty="0">
                  <a:solidFill>
                    <a:srgbClr val="465359"/>
                  </a:solidFill>
                </a:rPr>
                <a:t>Methodology</a:t>
              </a:r>
              <a:endParaRPr lang="en-GB" dirty="0"/>
            </a:p>
          </p:txBody>
        </p:sp>
      </p:grpSp>
      <p:grpSp>
        <p:nvGrpSpPr>
          <p:cNvPr id="37" name="Group 36">
            <a:extLst>
              <a:ext uri="{FF2B5EF4-FFF2-40B4-BE49-F238E27FC236}">
                <a16:creationId xmlns:a16="http://schemas.microsoft.com/office/drawing/2014/main" id="{9A180122-F019-49ED-B517-09D41CB7AE88}"/>
              </a:ext>
            </a:extLst>
          </p:cNvPr>
          <p:cNvGrpSpPr/>
          <p:nvPr/>
        </p:nvGrpSpPr>
        <p:grpSpPr>
          <a:xfrm>
            <a:off x="7910008" y="294794"/>
            <a:ext cx="3835459" cy="369332"/>
            <a:chOff x="7910008" y="294794"/>
            <a:chExt cx="3835459" cy="369332"/>
          </a:xfrm>
        </p:grpSpPr>
        <p:pic>
          <p:nvPicPr>
            <p:cNvPr id="30" name="Picture 29" descr="A picture containing text, clipart&#10;&#10;Description automatically generated">
              <a:extLst>
                <a:ext uri="{FF2B5EF4-FFF2-40B4-BE49-F238E27FC236}">
                  <a16:creationId xmlns:a16="http://schemas.microsoft.com/office/drawing/2014/main" id="{C76428E4-4421-4F64-B867-25A1B220D44D}"/>
                </a:ext>
              </a:extLst>
            </p:cNvPr>
            <p:cNvPicPr>
              <a:picLocks noChangeAspect="1"/>
            </p:cNvPicPr>
            <p:nvPr/>
          </p:nvPicPr>
          <p:blipFill rotWithShape="1">
            <a:blip r:embed="rId3">
              <a:extLst>
                <a:ext uri="{28A0092B-C50C-407E-A947-70E740481C1C}">
                  <a14:useLocalDpi xmlns:a14="http://schemas.microsoft.com/office/drawing/2010/main" val="0"/>
                </a:ext>
              </a:extLst>
            </a:blip>
            <a:srcRect b="78458"/>
            <a:stretch/>
          </p:blipFill>
          <p:spPr>
            <a:xfrm>
              <a:off x="7910008" y="294794"/>
              <a:ext cx="838842" cy="350295"/>
            </a:xfrm>
            <a:prstGeom prst="rect">
              <a:avLst/>
            </a:prstGeom>
          </p:spPr>
        </p:pic>
        <p:sp>
          <p:nvSpPr>
            <p:cNvPr id="31" name="TextBox 30">
              <a:extLst>
                <a:ext uri="{FF2B5EF4-FFF2-40B4-BE49-F238E27FC236}">
                  <a16:creationId xmlns:a16="http://schemas.microsoft.com/office/drawing/2014/main" id="{020D50E6-D16B-455A-AD0C-BDEEE58C5600}"/>
                </a:ext>
              </a:extLst>
            </p:cNvPr>
            <p:cNvSpPr txBox="1"/>
            <p:nvPr/>
          </p:nvSpPr>
          <p:spPr>
            <a:xfrm>
              <a:off x="8047168" y="294794"/>
              <a:ext cx="3698299" cy="369332"/>
            </a:xfrm>
            <a:prstGeom prst="rect">
              <a:avLst/>
            </a:prstGeom>
            <a:noFill/>
          </p:spPr>
          <p:txBody>
            <a:bodyPr wrap="square">
              <a:spAutoFit/>
            </a:bodyPr>
            <a:lstStyle/>
            <a:p>
              <a:pPr algn="ctr"/>
              <a:r>
                <a:rPr lang="en-US" dirty="0">
                  <a:solidFill>
                    <a:srgbClr val="465359"/>
                  </a:solidFill>
                </a:rPr>
                <a:t>Results | Applications</a:t>
              </a:r>
              <a:endParaRPr lang="en-GB" dirty="0"/>
            </a:p>
          </p:txBody>
        </p:sp>
      </p:grpSp>
      <p:pic>
        <p:nvPicPr>
          <p:cNvPr id="33" name="Picture 32" descr="A group of people in clothing&#10;&#10;Description automatically generated with medium confidence">
            <a:extLst>
              <a:ext uri="{FF2B5EF4-FFF2-40B4-BE49-F238E27FC236}">
                <a16:creationId xmlns:a16="http://schemas.microsoft.com/office/drawing/2014/main" id="{2700CC72-94C2-4D95-9CC6-716FA21A9FF6}"/>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111" b="99556" l="0" r="75094">
                        <a14:foregroundMark x1="2799" y1="66281" x2="2753" y2="65333"/>
                        <a14:foregroundMark x1="3832" y1="87723" x2="3009" y2="70641"/>
                        <a14:foregroundMark x1="2753" y1="65333" x2="125" y2="54222"/>
                        <a14:foregroundMark x1="125" y1="54222" x2="343" y2="50525"/>
                        <a14:foregroundMark x1="2514" y1="29044" x2="6133" y2="22444"/>
                        <a14:foregroundMark x1="5512" y1="8667" x2="7259" y2="222"/>
                        <a14:foregroundMark x1="5174" y1="10299" x2="5512" y2="8667"/>
                        <a14:foregroundMark x1="5098" y1="10667" x2="5153" y2="10402"/>
                        <a14:foregroundMark x1="5006" y1="11111" x2="5098" y2="10667"/>
                        <a14:foregroundMark x1="7259" y1="222" x2="15782" y2="5994"/>
                        <a14:foregroundMark x1="19399" y1="8444" x2="23905" y2="0"/>
                        <a14:foregroundMark x1="26568" y1="637" x2="32723" y2="2108"/>
                        <a14:foregroundMark x1="23905" y1="0" x2="25100" y2="286"/>
                        <a14:foregroundMark x1="41348" y1="1146" x2="43429" y2="222"/>
                        <a14:foregroundMark x1="46860" y1="3877" x2="46997" y2="4023"/>
                        <a14:foregroundMark x1="46228" y1="3204" x2="46844" y2="3860"/>
                        <a14:foregroundMark x1="43429" y1="222" x2="46055" y2="3019"/>
                        <a14:foregroundMark x1="52015" y1="3208" x2="54944" y2="222"/>
                        <a14:foregroundMark x1="54944" y1="222" x2="57266" y2="2939"/>
                        <a14:foregroundMark x1="64080" y1="17556" x2="67996" y2="21032"/>
                        <a14:foregroundMark x1="70566" y1="26445" x2="74289" y2="41664"/>
                        <a14:foregroundMark x1="74170" y1="58128" x2="71752" y2="62537"/>
                        <a14:foregroundMark x1="5507" y1="22889" x2="1803" y2="28947"/>
                        <a14:foregroundMark x1="5009" y1="8667" x2="4881" y2="7778"/>
                        <a14:foregroundMark x1="5296" y1="10667" x2="5009" y2="8667"/>
                        <a14:foregroundMark x1="5368" y1="11171" x2="5296" y2="10667"/>
                        <a14:foregroundMark x1="5900" y1="14870" x2="5835" y2="14416"/>
                        <a14:foregroundMark x1="4881" y1="7778" x2="11014" y2="1333"/>
                        <a14:foregroundMark x1="11014" y1="1333" x2="13674" y2="10442"/>
                        <a14:foregroundMark x1="13409" y1="15402" x2="9512" y2="22667"/>
                        <a14:foregroundMark x1="9512" y1="22667" x2="7547" y2="19793"/>
                        <a14:foregroundMark x1="22653" y1="12000" x2="16521" y2="17111"/>
                        <a14:foregroundMark x1="16521" y1="17111" x2="21151" y2="25556"/>
                        <a14:foregroundMark x1="21151" y1="25556" x2="24280" y2="15111"/>
                        <a14:foregroundMark x1="24280" y1="15111" x2="23029" y2="14222"/>
                        <a14:foregroundMark x1="57947" y1="12667" x2="50188" y2="16000"/>
                        <a14:foregroundMark x1="50188" y1="16000" x2="49812" y2="32000"/>
                        <a14:foregroundMark x1="49812" y1="32000" x2="53442" y2="44000"/>
                        <a14:foregroundMark x1="53442" y1="44000" x2="62703" y2="45333"/>
                        <a14:foregroundMark x1="62703" y1="45333" x2="66834" y2="35111"/>
                        <a14:foregroundMark x1="61659" y1="27556" x2="61202" y2="26889"/>
                        <a14:foregroundMark x1="62572" y1="28889" x2="61659" y2="27556"/>
                        <a14:foregroundMark x1="66834" y1="35111" x2="62572" y2="28889"/>
                        <a14:foregroundMark x1="60276" y1="23820" x2="57447" y2="14444"/>
                        <a14:foregroundMark x1="61068" y1="26444" x2="60931" y2="25991"/>
                        <a14:foregroundMark x1="61202" y1="26889" x2="61068" y2="26444"/>
                        <a14:foregroundMark x1="57822" y1="13778" x2="50688" y2="19778"/>
                        <a14:foregroundMark x1="50688" y1="19778" x2="51189" y2="34889"/>
                        <a14:foregroundMark x1="51189" y1="34889" x2="57822" y2="36889"/>
                        <a14:foregroundMark x1="58339" y1="28889" x2="58698" y2="23333"/>
                        <a14:foregroundMark x1="58296" y1="29556" x2="58339" y2="28889"/>
                        <a14:foregroundMark x1="58253" y1="30222" x2="58296" y2="29556"/>
                        <a14:foregroundMark x1="58167" y1="31556" x2="58253" y2="30222"/>
                        <a14:foregroundMark x1="57822" y1="36889" x2="58167" y2="31556"/>
                        <a14:foregroundMark x1="58698" y1="23333" x2="57697" y2="16444"/>
                        <a14:foregroundMark x1="8135" y1="42444" x2="5882" y2="54444"/>
                        <a14:foregroundMark x1="5882" y1="54444" x2="11389" y2="63111"/>
                        <a14:foregroundMark x1="11389" y1="63111" x2="10513" y2="48222"/>
                        <a14:foregroundMark x1="10513" y1="48222" x2="6008" y2="38444"/>
                        <a14:foregroundMark x1="6008" y1="38444" x2="5882" y2="38444"/>
                        <a14:foregroundMark x1="7259" y1="44000" x2="8135" y2="59111"/>
                        <a14:foregroundMark x1="8135" y1="59111" x2="14768" y2="52667"/>
                        <a14:foregroundMark x1="14768" y1="52667" x2="9762" y2="43556"/>
                        <a14:foregroundMark x1="9762" y1="43556" x2="6884" y2="45778"/>
                        <a14:foregroundMark x1="10013" y1="48222" x2="7259" y2="60222"/>
                        <a14:foregroundMark x1="7259" y1="60222" x2="14518" y2="54667"/>
                        <a14:foregroundMark x1="14518" y1="54667" x2="7259" y2="43778"/>
                        <a14:foregroundMark x1="7259" y1="43778" x2="7259" y2="50222"/>
                        <a14:foregroundMark x1="64423" y1="76213" x2="64205" y2="77556"/>
                        <a14:foregroundMark x1="63733" y1="66222" x2="63705" y2="65556"/>
                        <a14:foregroundMark x1="63840" y1="68792" x2="63733" y2="66222"/>
                        <a14:foregroundMark x1="64205" y1="77556" x2="64144" y2="76091"/>
                        <a14:foregroundMark x1="63705" y1="65556" x2="64289" y2="65601"/>
                        <a14:foregroundMark x1="22403" y1="13111" x2="17146" y2="21111"/>
                        <a14:foregroundMark x1="17146" y1="21111" x2="24030" y2="22000"/>
                        <a14:foregroundMark x1="24030" y1="22000" x2="21277" y2="13778"/>
                        <a14:foregroundMark x1="70213" y1="41556" x2="72466" y2="64444"/>
                        <a14:foregroundMark x1="72466" y1="64444" x2="74035" y2="58074"/>
                        <a14:foregroundMark x1="73776" y1="41765" x2="69962" y2="40444"/>
                        <a14:foregroundMark x1="66693" y1="73821" x2="66583" y2="77333"/>
                        <a14:foregroundMark x1="66583" y1="77333" x2="67580" y2="73561"/>
                        <a14:foregroundMark x1="66458" y1="77111" x2="66583" y2="77111"/>
                        <a14:foregroundMark x1="67209" y1="76444" x2="66959" y2="78000"/>
                        <a14:foregroundMark x1="66959" y1="78000" x2="67459" y2="80444"/>
                        <a14:foregroundMark x1="67209" y1="80667" x2="67357" y2="82333"/>
                        <a14:foregroundMark x1="65207" y1="23556" x2="65582" y2="23556"/>
                        <a14:foregroundMark x1="66959" y1="24000" x2="67710" y2="24889"/>
                        <a14:foregroundMark x1="67594" y1="70000" x2="67459" y2="72000"/>
                        <a14:foregroundMark x1="67639" y1="69333" x2="67594" y2="70000"/>
                        <a14:foregroundMark x1="67684" y1="68667" x2="67639" y2="69333"/>
                        <a14:foregroundMark x1="67714" y1="68222" x2="67684" y2="68667"/>
                        <a14:foregroundMark x1="67775" y1="67333" x2="67714" y2="68222"/>
                        <a14:foregroundMark x1="67835" y1="66444" x2="67775" y2="67333"/>
                        <a14:foregroundMark x1="39675" y1="7333" x2="39675" y2="7333"/>
                        <a14:backgroundMark x1="1377" y1="28889" x2="876" y2="40444"/>
                        <a14:backgroundMark x1="876" y1="40444" x2="1001" y2="29778"/>
                        <a14:backgroundMark x1="876" y1="38667" x2="0" y2="50444"/>
                        <a14:backgroundMark x1="0" y1="50444" x2="0" y2="40222"/>
                        <a14:backgroundMark x1="2753" y1="66222" x2="1502" y2="68667"/>
                        <a14:backgroundMark x1="2503" y1="65778" x2="1001" y2="69778"/>
                        <a14:backgroundMark x1="3504" y1="87778" x2="4130" y2="99556"/>
                        <a14:backgroundMark x1="65717" y1="78309" x2="65707" y2="78775"/>
                        <a14:backgroundMark x1="65582" y1="84889" x2="68836" y2="93556"/>
                        <a14:backgroundMark x1="70213" y1="66444" x2="70463" y2="67778"/>
                        <a14:backgroundMark x1="69693" y1="70667" x2="69962" y2="70667"/>
                        <a14:backgroundMark x1="4631" y1="11778" x2="4881" y2="12667"/>
                        <a14:backgroundMark x1="5006" y1="12444" x2="4380" y2="13333"/>
                        <a14:backgroundMark x1="47810" y1="444" x2="48310" y2="0"/>
                        <a14:backgroundMark x1="33292" y1="4222" x2="39800" y2="667"/>
                        <a14:backgroundMark x1="39800" y1="667" x2="33792" y2="4444"/>
                        <a14:backgroundMark x1="17897" y1="6444" x2="18023" y2="6889"/>
                        <a14:backgroundMark x1="17772" y1="7333" x2="17522" y2="8444"/>
                        <a14:backgroundMark x1="5632" y1="13333" x2="5257" y2="13333"/>
                        <a14:backgroundMark x1="5757" y1="13778" x2="5757" y2="13556"/>
                        <a14:backgroundMark x1="5757" y1="14667" x2="5757" y2="15778"/>
                        <a14:backgroundMark x1="5882" y1="14444" x2="6008" y2="15111"/>
                        <a14:backgroundMark x1="6508" y1="16667" x2="6258" y2="16444"/>
                        <a14:backgroundMark x1="6008" y1="16667" x2="6008" y2="16444"/>
                        <a14:backgroundMark x1="5882" y1="14889" x2="6133" y2="15556"/>
                        <a14:backgroundMark x1="6633" y1="17333" x2="6633" y2="17778"/>
                        <a14:backgroundMark x1="6383" y1="16222" x2="6008" y2="17333"/>
                        <a14:backgroundMark x1="5882" y1="16889" x2="5382" y2="17556"/>
                        <a14:backgroundMark x1="6008" y1="15111" x2="6258" y2="20000"/>
                        <a14:backgroundMark x1="6008" y1="18444" x2="5382" y2="19333"/>
                        <a14:backgroundMark x1="6008" y1="18222" x2="6008" y2="19111"/>
                        <a14:backgroundMark x1="6258" y1="19111" x2="5006" y2="19556"/>
                        <a14:backgroundMark x1="13141" y1="12222" x2="12390" y2="12667"/>
                        <a14:backgroundMark x1="14018" y1="10222" x2="14393" y2="12000"/>
                        <a14:backgroundMark x1="14268" y1="11556" x2="14393" y2="12222"/>
                        <a14:backgroundMark x1="14268" y1="12222" x2="14393" y2="12222"/>
                        <a14:backgroundMark x1="14393" y1="12000" x2="14768" y2="12000"/>
                        <a14:backgroundMark x1="14143" y1="12222" x2="15645" y2="12000"/>
                        <a14:backgroundMark x1="48310" y1="1111" x2="49061" y2="1556"/>
                        <a14:backgroundMark x1="48436" y1="3111" x2="48310" y2="4000"/>
                        <a14:backgroundMark x1="48686" y1="3111" x2="50438" y2="4222"/>
                        <a14:backgroundMark x1="57071" y1="3333" x2="61452" y2="6889"/>
                        <a14:backgroundMark x1="59324" y1="4889" x2="63329" y2="14222"/>
                        <a14:backgroundMark x1="63329" y1="14222" x2="63329" y2="17556"/>
                        <a14:backgroundMark x1="66083" y1="90444" x2="65207" y2="99778"/>
                        <a14:backgroundMark x1="69712" y1="65111" x2="70213" y2="65333"/>
                        <a14:backgroundMark x1="69712" y1="64889" x2="70088" y2="65556"/>
                        <a14:backgroundMark x1="69962" y1="64667" x2="70338" y2="65333"/>
                        <a14:backgroundMark x1="69712" y1="65333" x2="70338" y2="65333"/>
                        <a14:backgroundMark x1="70213" y1="65111" x2="70463" y2="64444"/>
                        <a14:backgroundMark x1="70088" y1="64889" x2="70341" y2="64814"/>
                        <a14:backgroundMark x1="66583" y1="64889" x2="66526" y2="65291"/>
                        <a14:backgroundMark x1="69191" y1="72367" x2="69212" y2="72667"/>
                        <a14:backgroundMark x1="68836" y1="72444" x2="69086" y2="72667"/>
                        <a14:backgroundMark x1="68831" y1="73649" x2="69462" y2="73556"/>
                        <a14:backgroundMark x1="68836" y1="73111" x2="69462" y2="73556"/>
                        <a14:backgroundMark x1="68836" y1="73111" x2="69212" y2="73333"/>
                        <a14:backgroundMark x1="68674" y1="79692" x2="68889" y2="80200"/>
                        <a14:backgroundMark x1="69186" y1="77816" x2="69962" y2="78000"/>
                        <a14:backgroundMark x1="65863" y1="71662" x2="66083" y2="74000"/>
                        <a14:backgroundMark x1="66959" y1="82889" x2="67209" y2="83333"/>
                        <a14:backgroundMark x1="67084" y1="83333" x2="67459" y2="83333"/>
                        <a14:backgroundMark x1="67209" y1="83333" x2="67209" y2="83111"/>
                        <a14:backgroundMark x1="67209" y1="84000" x2="67084" y2="83778"/>
                        <a14:backgroundMark x1="67209" y1="83778" x2="67209" y2="84444"/>
                        <a14:backgroundMark x1="66959" y1="84222" x2="67459" y2="84222"/>
                        <a14:backgroundMark x1="67334" y1="83778" x2="67459" y2="83778"/>
                        <a14:backgroundMark x1="67209" y1="83556" x2="67835" y2="85111"/>
                        <a14:backgroundMark x1="67710" y1="84889" x2="67459" y2="84889"/>
                        <a14:backgroundMark x1="62203" y1="65778" x2="62578" y2="65333"/>
                        <a14:backgroundMark x1="69587" y1="65778" x2="69837" y2="66222"/>
                        <a14:backgroundMark x1="69337" y1="66222" x2="69270" y2="66749"/>
                        <a14:backgroundMark x1="68538" y1="72229" x2="68461" y2="72889"/>
                        <a14:backgroundMark x1="69212" y1="66444" x2="69179" y2="66730"/>
                        <a14:backgroundMark x1="66834" y1="64667" x2="66598" y2="66182"/>
                        <a14:backgroundMark x1="74844" y1="41556" x2="75594" y2="53556"/>
                        <a14:backgroundMark x1="75594" y1="53556" x2="74969" y2="58444"/>
                        <a14:backgroundMark x1="68461" y1="20222" x2="71840" y2="24222"/>
                        <a14:backgroundMark x1="61202" y1="24222" x2="60951" y2="26000"/>
                        <a14:backgroundMark x1="51940" y1="3556" x2="49061" y2="2444"/>
                        <a14:backgroundMark x1="52065" y1="3333" x2="51314" y2="3556"/>
                        <a14:backgroundMark x1="47685" y1="4222" x2="47685" y2="6000"/>
                        <a14:backgroundMark x1="41051" y1="2222" x2="39549" y2="0"/>
                        <a14:backgroundMark x1="41552" y1="2000" x2="40426" y2="0"/>
                        <a14:backgroundMark x1="26158" y1="2000" x2="25031" y2="0"/>
                        <a14:backgroundMark x1="26909" y1="2000" x2="25532" y2="0"/>
                        <a14:backgroundMark x1="65832" y1="70000" x2="65832" y2="70000"/>
                        <a14:backgroundMark x1="65832" y1="69333" x2="65832" y2="69333"/>
                        <a14:backgroundMark x1="66083" y1="68667" x2="66083" y2="68667"/>
                        <a14:backgroundMark x1="66083" y1="68222" x2="66083" y2="68222"/>
                        <a14:backgroundMark x1="66333" y1="67333" x2="66333" y2="67333"/>
                        <a14:backgroundMark x1="63579" y1="65333" x2="63579" y2="65333"/>
                        <a14:backgroundMark x1="63329" y1="66222" x2="63329" y2="66222"/>
                        <a14:backgroundMark x1="63579" y1="65778" x2="63579" y2="65778"/>
                        <a14:backgroundMark x1="72841" y1="64222" x2="72841" y2="64222"/>
                        <a14:backgroundMark x1="72466" y1="64667" x2="72466" y2="64667"/>
                        <a14:backgroundMark x1="59950" y1="31556" x2="59950" y2="31556"/>
                        <a14:backgroundMark x1="60075" y1="30222" x2="60075" y2="30222"/>
                        <a14:backgroundMark x1="60325" y1="29556" x2="60325" y2="29556"/>
                        <a14:backgroundMark x1="60576" y1="28889" x2="60576" y2="28889"/>
                        <a14:backgroundMark x1="60826" y1="27556" x2="60826" y2="27556"/>
                        <a14:backgroundMark x1="61202" y1="26444" x2="61202" y2="26444"/>
                        <a14:backgroundMark x1="60951" y1="26444" x2="60951" y2="26444"/>
                        <a14:backgroundMark x1="60951" y1="27333" x2="60951" y2="27333"/>
                        <a14:backgroundMark x1="67960" y1="21111" x2="67960" y2="21111"/>
                        <a14:backgroundMark x1="5131" y1="11333" x2="5131" y2="11333"/>
                        <a14:backgroundMark x1="4881" y1="11111" x2="4881" y2="11111"/>
                        <a14:backgroundMark x1="5507" y1="11556" x2="5507" y2="11556"/>
                        <a14:backgroundMark x1="5632" y1="13111" x2="5632" y2="13333"/>
                        <a14:backgroundMark x1="5757" y1="13333" x2="6133" y2="14000"/>
                        <a14:backgroundMark x1="5257" y1="11778" x2="5257" y2="11778"/>
                        <a14:backgroundMark x1="5257" y1="11778" x2="5257" y2="11778"/>
                        <a14:backgroundMark x1="5257" y1="11333" x2="5257" y2="11333"/>
                        <a14:backgroundMark x1="4881" y1="10667" x2="4881" y2="10667"/>
                        <a14:backgroundMark x1="4881" y1="8667" x2="4881" y2="8667"/>
                        <a14:backgroundMark x1="37046" y1="6889" x2="37046" y2="6889"/>
                        <a14:backgroundMark x1="36170" y1="5778" x2="36170" y2="5778"/>
                        <a14:backgroundMark x1="39925" y1="6667" x2="39925" y2="6667"/>
                        <a14:backgroundMark x1="39800" y1="6667" x2="39800" y2="6667"/>
                        <a14:backgroundMark x1="39549" y1="6444" x2="39549" y2="6444"/>
                      </a14:backgroundRemoval>
                    </a14:imgEffect>
                    <a14:imgEffect>
                      <a14:artisticLightScreen gridSize="10"/>
                    </a14:imgEffect>
                  </a14:imgLayer>
                </a14:imgProps>
              </a:ext>
              <a:ext uri="{28A0092B-C50C-407E-A947-70E740481C1C}">
                <a14:useLocalDpi xmlns:a14="http://schemas.microsoft.com/office/drawing/2010/main" val="0"/>
              </a:ext>
            </a:extLst>
          </a:blip>
          <a:srcRect r="63040"/>
          <a:stretch/>
        </p:blipFill>
        <p:spPr>
          <a:xfrm>
            <a:off x="695497" y="1348226"/>
            <a:ext cx="2731098" cy="4161759"/>
          </a:xfrm>
          <a:prstGeom prst="rect">
            <a:avLst/>
          </a:prstGeom>
        </p:spPr>
      </p:pic>
      <p:pic>
        <p:nvPicPr>
          <p:cNvPr id="34" name="Picture 33" descr="A group of people in clothing&#10;&#10;Description automatically generated with medium confidence">
            <a:extLst>
              <a:ext uri="{FF2B5EF4-FFF2-40B4-BE49-F238E27FC236}">
                <a16:creationId xmlns:a16="http://schemas.microsoft.com/office/drawing/2014/main" id="{CE7CF9AA-C89D-47F9-B694-F1DC35CFB94A}"/>
              </a:ext>
            </a:extLst>
          </p:cNvPr>
          <p:cNvPicPr>
            <a:picLocks noChangeAspect="1"/>
          </p:cNvPicPr>
          <p:nvPr/>
        </p:nvPicPr>
        <p:blipFill rotWithShape="1">
          <a:blip r:embed="rId6">
            <a:extLst>
              <a:ext uri="{BEBA8EAE-BF5A-486C-A8C5-ECC9F3942E4B}">
                <a14:imgProps xmlns:a14="http://schemas.microsoft.com/office/drawing/2010/main">
                  <a14:imgLayer r:embed="rId5">
                    <a14:imgEffect>
                      <a14:backgroundRemoval t="1111" b="99556" l="0" r="75094">
                        <a14:foregroundMark x1="2799" y1="66281" x2="2753" y2="65333"/>
                        <a14:foregroundMark x1="3832" y1="87723" x2="3009" y2="70641"/>
                        <a14:foregroundMark x1="2753" y1="65333" x2="125" y2="54222"/>
                        <a14:foregroundMark x1="125" y1="54222" x2="343" y2="50525"/>
                        <a14:foregroundMark x1="2514" y1="29044" x2="6133" y2="22444"/>
                        <a14:foregroundMark x1="5512" y1="8667" x2="7259" y2="222"/>
                        <a14:foregroundMark x1="5174" y1="10299" x2="5512" y2="8667"/>
                        <a14:foregroundMark x1="5098" y1="10667" x2="5153" y2="10402"/>
                        <a14:foregroundMark x1="5006" y1="11111" x2="5098" y2="10667"/>
                        <a14:foregroundMark x1="7259" y1="222" x2="15782" y2="5994"/>
                        <a14:foregroundMark x1="19399" y1="8444" x2="23905" y2="0"/>
                        <a14:foregroundMark x1="26568" y1="637" x2="32723" y2="2108"/>
                        <a14:foregroundMark x1="23905" y1="0" x2="25100" y2="286"/>
                        <a14:foregroundMark x1="41348" y1="1146" x2="43429" y2="222"/>
                        <a14:foregroundMark x1="46860" y1="3877" x2="46997" y2="4023"/>
                        <a14:foregroundMark x1="46228" y1="3204" x2="46844" y2="3860"/>
                        <a14:foregroundMark x1="43429" y1="222" x2="46055" y2="3019"/>
                        <a14:foregroundMark x1="52015" y1="3208" x2="54944" y2="222"/>
                        <a14:foregroundMark x1="54944" y1="222" x2="57266" y2="2939"/>
                        <a14:foregroundMark x1="64080" y1="17556" x2="67996" y2="21032"/>
                        <a14:foregroundMark x1="70566" y1="26445" x2="74289" y2="41664"/>
                        <a14:foregroundMark x1="74170" y1="58128" x2="71752" y2="62537"/>
                        <a14:foregroundMark x1="5507" y1="22889" x2="1803" y2="28947"/>
                        <a14:foregroundMark x1="5009" y1="8667" x2="4881" y2="7778"/>
                        <a14:foregroundMark x1="5296" y1="10667" x2="5009" y2="8667"/>
                        <a14:foregroundMark x1="5368" y1="11171" x2="5296" y2="10667"/>
                        <a14:foregroundMark x1="5900" y1="14870" x2="5835" y2="14416"/>
                        <a14:foregroundMark x1="4881" y1="7778" x2="11014" y2="1333"/>
                        <a14:foregroundMark x1="11014" y1="1333" x2="13674" y2="10442"/>
                        <a14:foregroundMark x1="13409" y1="15402" x2="9512" y2="22667"/>
                        <a14:foregroundMark x1="9512" y1="22667" x2="7547" y2="19793"/>
                        <a14:foregroundMark x1="22653" y1="12000" x2="16521" y2="17111"/>
                        <a14:foregroundMark x1="16521" y1="17111" x2="21151" y2="25556"/>
                        <a14:foregroundMark x1="21151" y1="25556" x2="24280" y2="15111"/>
                        <a14:foregroundMark x1="24280" y1="15111" x2="23029" y2="14222"/>
                        <a14:foregroundMark x1="57947" y1="12667" x2="50188" y2="16000"/>
                        <a14:foregroundMark x1="50188" y1="16000" x2="49812" y2="32000"/>
                        <a14:foregroundMark x1="49812" y1="32000" x2="53442" y2="44000"/>
                        <a14:foregroundMark x1="53442" y1="44000" x2="62703" y2="45333"/>
                        <a14:foregroundMark x1="62703" y1="45333" x2="66834" y2="35111"/>
                        <a14:foregroundMark x1="61659" y1="27556" x2="61202" y2="26889"/>
                        <a14:foregroundMark x1="62572" y1="28889" x2="61659" y2="27556"/>
                        <a14:foregroundMark x1="66834" y1="35111" x2="62572" y2="28889"/>
                        <a14:foregroundMark x1="60276" y1="23820" x2="57447" y2="14444"/>
                        <a14:foregroundMark x1="61068" y1="26444" x2="60931" y2="25991"/>
                        <a14:foregroundMark x1="61202" y1="26889" x2="61068" y2="26444"/>
                        <a14:foregroundMark x1="57822" y1="13778" x2="50688" y2="19778"/>
                        <a14:foregroundMark x1="50688" y1="19778" x2="51189" y2="34889"/>
                        <a14:foregroundMark x1="51189" y1="34889" x2="57822" y2="36889"/>
                        <a14:foregroundMark x1="58339" y1="28889" x2="58698" y2="23333"/>
                        <a14:foregroundMark x1="58296" y1="29556" x2="58339" y2="28889"/>
                        <a14:foregroundMark x1="58253" y1="30222" x2="58296" y2="29556"/>
                        <a14:foregroundMark x1="58167" y1="31556" x2="58253" y2="30222"/>
                        <a14:foregroundMark x1="57822" y1="36889" x2="58167" y2="31556"/>
                        <a14:foregroundMark x1="58698" y1="23333" x2="57697" y2="16444"/>
                        <a14:foregroundMark x1="8135" y1="42444" x2="5882" y2="54444"/>
                        <a14:foregroundMark x1="5882" y1="54444" x2="11389" y2="63111"/>
                        <a14:foregroundMark x1="11389" y1="63111" x2="10513" y2="48222"/>
                        <a14:foregroundMark x1="10513" y1="48222" x2="6008" y2="38444"/>
                        <a14:foregroundMark x1="6008" y1="38444" x2="5882" y2="38444"/>
                        <a14:foregroundMark x1="7259" y1="44000" x2="8135" y2="59111"/>
                        <a14:foregroundMark x1="8135" y1="59111" x2="14768" y2="52667"/>
                        <a14:foregroundMark x1="14768" y1="52667" x2="9762" y2="43556"/>
                        <a14:foregroundMark x1="9762" y1="43556" x2="6884" y2="45778"/>
                        <a14:foregroundMark x1="10013" y1="48222" x2="7259" y2="60222"/>
                        <a14:foregroundMark x1="7259" y1="60222" x2="14518" y2="54667"/>
                        <a14:foregroundMark x1="14518" y1="54667" x2="7259" y2="43778"/>
                        <a14:foregroundMark x1="7259" y1="43778" x2="7259" y2="50222"/>
                        <a14:foregroundMark x1="64423" y1="76213" x2="64205" y2="77556"/>
                        <a14:foregroundMark x1="63733" y1="66222" x2="63705" y2="65556"/>
                        <a14:foregroundMark x1="63840" y1="68792" x2="63733" y2="66222"/>
                        <a14:foregroundMark x1="64205" y1="77556" x2="64144" y2="76091"/>
                        <a14:foregroundMark x1="63705" y1="65556" x2="64289" y2="65601"/>
                        <a14:foregroundMark x1="22403" y1="13111" x2="17146" y2="21111"/>
                        <a14:foregroundMark x1="17146" y1="21111" x2="24030" y2="22000"/>
                        <a14:foregroundMark x1="24030" y1="22000" x2="21277" y2="13778"/>
                        <a14:foregroundMark x1="70213" y1="41556" x2="72466" y2="64444"/>
                        <a14:foregroundMark x1="72466" y1="64444" x2="74035" y2="58074"/>
                        <a14:foregroundMark x1="73776" y1="41765" x2="69962" y2="40444"/>
                        <a14:foregroundMark x1="66693" y1="73821" x2="66583" y2="77333"/>
                        <a14:foregroundMark x1="66583" y1="77333" x2="67580" y2="73561"/>
                        <a14:foregroundMark x1="66458" y1="77111" x2="66583" y2="77111"/>
                        <a14:foregroundMark x1="67209" y1="76444" x2="66959" y2="78000"/>
                        <a14:foregroundMark x1="66959" y1="78000" x2="67459" y2="80444"/>
                        <a14:foregroundMark x1="67209" y1="80667" x2="67357" y2="82333"/>
                        <a14:foregroundMark x1="65207" y1="23556" x2="65582" y2="23556"/>
                        <a14:foregroundMark x1="66959" y1="24000" x2="67710" y2="24889"/>
                        <a14:foregroundMark x1="67594" y1="70000" x2="67459" y2="72000"/>
                        <a14:foregroundMark x1="67639" y1="69333" x2="67594" y2="70000"/>
                        <a14:foregroundMark x1="67684" y1="68667" x2="67639" y2="69333"/>
                        <a14:foregroundMark x1="67714" y1="68222" x2="67684" y2="68667"/>
                        <a14:foregroundMark x1="67775" y1="67333" x2="67714" y2="68222"/>
                        <a14:foregroundMark x1="67835" y1="66444" x2="67775" y2="67333"/>
                        <a14:foregroundMark x1="39675" y1="7333" x2="39675" y2="7333"/>
                        <a14:backgroundMark x1="1377" y1="28889" x2="876" y2="40444"/>
                        <a14:backgroundMark x1="876" y1="40444" x2="1001" y2="29778"/>
                        <a14:backgroundMark x1="876" y1="38667" x2="0" y2="50444"/>
                        <a14:backgroundMark x1="0" y1="50444" x2="0" y2="40222"/>
                        <a14:backgroundMark x1="2753" y1="66222" x2="1502" y2="68667"/>
                        <a14:backgroundMark x1="2503" y1="65778" x2="1001" y2="69778"/>
                        <a14:backgroundMark x1="3504" y1="87778" x2="4130" y2="99556"/>
                        <a14:backgroundMark x1="65717" y1="78309" x2="65707" y2="78775"/>
                        <a14:backgroundMark x1="65582" y1="84889" x2="68836" y2="93556"/>
                        <a14:backgroundMark x1="70213" y1="66444" x2="70463" y2="67778"/>
                        <a14:backgroundMark x1="69693" y1="70667" x2="69962" y2="70667"/>
                        <a14:backgroundMark x1="4631" y1="11778" x2="4881" y2="12667"/>
                        <a14:backgroundMark x1="5006" y1="12444" x2="4380" y2="13333"/>
                        <a14:backgroundMark x1="47810" y1="444" x2="48310" y2="0"/>
                        <a14:backgroundMark x1="33292" y1="4222" x2="39800" y2="667"/>
                        <a14:backgroundMark x1="39800" y1="667" x2="33792" y2="4444"/>
                        <a14:backgroundMark x1="17897" y1="6444" x2="18023" y2="6889"/>
                        <a14:backgroundMark x1="17772" y1="7333" x2="17522" y2="8444"/>
                        <a14:backgroundMark x1="5632" y1="13333" x2="5257" y2="13333"/>
                        <a14:backgroundMark x1="5757" y1="13778" x2="5757" y2="13556"/>
                        <a14:backgroundMark x1="5757" y1="14667" x2="5757" y2="15778"/>
                        <a14:backgroundMark x1="5882" y1="14444" x2="6008" y2="15111"/>
                        <a14:backgroundMark x1="6508" y1="16667" x2="6258" y2="16444"/>
                        <a14:backgroundMark x1="6008" y1="16667" x2="6008" y2="16444"/>
                        <a14:backgroundMark x1="5882" y1="14889" x2="6133" y2="15556"/>
                        <a14:backgroundMark x1="6633" y1="17333" x2="6633" y2="17778"/>
                        <a14:backgroundMark x1="6383" y1="16222" x2="6008" y2="17333"/>
                        <a14:backgroundMark x1="5882" y1="16889" x2="5382" y2="17556"/>
                        <a14:backgroundMark x1="6008" y1="15111" x2="6258" y2="20000"/>
                        <a14:backgroundMark x1="6008" y1="18444" x2="5382" y2="19333"/>
                        <a14:backgroundMark x1="6008" y1="18222" x2="6008" y2="19111"/>
                        <a14:backgroundMark x1="6258" y1="19111" x2="5006" y2="19556"/>
                        <a14:backgroundMark x1="13141" y1="12222" x2="12390" y2="12667"/>
                        <a14:backgroundMark x1="14018" y1="10222" x2="14393" y2="12000"/>
                        <a14:backgroundMark x1="14268" y1="11556" x2="14393" y2="12222"/>
                        <a14:backgroundMark x1="14268" y1="12222" x2="14393" y2="12222"/>
                        <a14:backgroundMark x1="14393" y1="12000" x2="14768" y2="12000"/>
                        <a14:backgroundMark x1="14143" y1="12222" x2="15645" y2="12000"/>
                        <a14:backgroundMark x1="48310" y1="1111" x2="49061" y2="1556"/>
                        <a14:backgroundMark x1="48436" y1="3111" x2="48310" y2="4000"/>
                        <a14:backgroundMark x1="48686" y1="3111" x2="50438" y2="4222"/>
                        <a14:backgroundMark x1="57071" y1="3333" x2="61452" y2="6889"/>
                        <a14:backgroundMark x1="59324" y1="4889" x2="63329" y2="14222"/>
                        <a14:backgroundMark x1="63329" y1="14222" x2="63329" y2="17556"/>
                        <a14:backgroundMark x1="66083" y1="90444" x2="65207" y2="99778"/>
                        <a14:backgroundMark x1="69712" y1="65111" x2="70213" y2="65333"/>
                        <a14:backgroundMark x1="69712" y1="64889" x2="70088" y2="65556"/>
                        <a14:backgroundMark x1="69962" y1="64667" x2="70338" y2="65333"/>
                        <a14:backgroundMark x1="69712" y1="65333" x2="70338" y2="65333"/>
                        <a14:backgroundMark x1="70213" y1="65111" x2="70463" y2="64444"/>
                        <a14:backgroundMark x1="70088" y1="64889" x2="70341" y2="64814"/>
                        <a14:backgroundMark x1="66583" y1="64889" x2="66526" y2="65291"/>
                        <a14:backgroundMark x1="69191" y1="72367" x2="69212" y2="72667"/>
                        <a14:backgroundMark x1="68836" y1="72444" x2="69086" y2="72667"/>
                        <a14:backgroundMark x1="68831" y1="73649" x2="69462" y2="73556"/>
                        <a14:backgroundMark x1="68836" y1="73111" x2="69462" y2="73556"/>
                        <a14:backgroundMark x1="68836" y1="73111" x2="69212" y2="73333"/>
                        <a14:backgroundMark x1="68674" y1="79692" x2="68889" y2="80200"/>
                        <a14:backgroundMark x1="69186" y1="77816" x2="69962" y2="78000"/>
                        <a14:backgroundMark x1="65863" y1="71662" x2="66083" y2="74000"/>
                        <a14:backgroundMark x1="66959" y1="82889" x2="67209" y2="83333"/>
                        <a14:backgroundMark x1="67084" y1="83333" x2="67459" y2="83333"/>
                        <a14:backgroundMark x1="67209" y1="83333" x2="67209" y2="83111"/>
                        <a14:backgroundMark x1="67209" y1="84000" x2="67084" y2="83778"/>
                        <a14:backgroundMark x1="67209" y1="83778" x2="67209" y2="84444"/>
                        <a14:backgroundMark x1="66959" y1="84222" x2="67459" y2="84222"/>
                        <a14:backgroundMark x1="67334" y1="83778" x2="67459" y2="83778"/>
                        <a14:backgroundMark x1="67209" y1="83556" x2="67835" y2="85111"/>
                        <a14:backgroundMark x1="67710" y1="84889" x2="67459" y2="84889"/>
                        <a14:backgroundMark x1="62203" y1="65778" x2="62578" y2="65333"/>
                        <a14:backgroundMark x1="69587" y1="65778" x2="69837" y2="66222"/>
                        <a14:backgroundMark x1="69337" y1="66222" x2="69270" y2="66749"/>
                        <a14:backgroundMark x1="68538" y1="72229" x2="68461" y2="72889"/>
                        <a14:backgroundMark x1="69212" y1="66444" x2="69179" y2="66730"/>
                        <a14:backgroundMark x1="66834" y1="64667" x2="66598" y2="66182"/>
                        <a14:backgroundMark x1="74844" y1="41556" x2="75594" y2="53556"/>
                        <a14:backgroundMark x1="75594" y1="53556" x2="74969" y2="58444"/>
                        <a14:backgroundMark x1="68461" y1="20222" x2="71840" y2="24222"/>
                        <a14:backgroundMark x1="61202" y1="24222" x2="60951" y2="26000"/>
                        <a14:backgroundMark x1="51940" y1="3556" x2="49061" y2="2444"/>
                        <a14:backgroundMark x1="52065" y1="3333" x2="51314" y2="3556"/>
                        <a14:backgroundMark x1="47685" y1="4222" x2="47685" y2="6000"/>
                        <a14:backgroundMark x1="41051" y1="2222" x2="39549" y2="0"/>
                        <a14:backgroundMark x1="41552" y1="2000" x2="40426" y2="0"/>
                        <a14:backgroundMark x1="26158" y1="2000" x2="25031" y2="0"/>
                        <a14:backgroundMark x1="26909" y1="2000" x2="25532" y2="0"/>
                        <a14:backgroundMark x1="65832" y1="70000" x2="65832" y2="70000"/>
                        <a14:backgroundMark x1="65832" y1="69333" x2="65832" y2="69333"/>
                        <a14:backgroundMark x1="66083" y1="68667" x2="66083" y2="68667"/>
                        <a14:backgroundMark x1="66083" y1="68222" x2="66083" y2="68222"/>
                        <a14:backgroundMark x1="66333" y1="67333" x2="66333" y2="67333"/>
                        <a14:backgroundMark x1="63579" y1="65333" x2="63579" y2="65333"/>
                        <a14:backgroundMark x1="63329" y1="66222" x2="63329" y2="66222"/>
                        <a14:backgroundMark x1="63579" y1="65778" x2="63579" y2="65778"/>
                        <a14:backgroundMark x1="72841" y1="64222" x2="72841" y2="64222"/>
                        <a14:backgroundMark x1="72466" y1="64667" x2="72466" y2="64667"/>
                        <a14:backgroundMark x1="59950" y1="31556" x2="59950" y2="31556"/>
                        <a14:backgroundMark x1="60075" y1="30222" x2="60075" y2="30222"/>
                        <a14:backgroundMark x1="60325" y1="29556" x2="60325" y2="29556"/>
                        <a14:backgroundMark x1="60576" y1="28889" x2="60576" y2="28889"/>
                        <a14:backgroundMark x1="60826" y1="27556" x2="60826" y2="27556"/>
                        <a14:backgroundMark x1="61202" y1="26444" x2="61202" y2="26444"/>
                        <a14:backgroundMark x1="60951" y1="26444" x2="60951" y2="26444"/>
                        <a14:backgroundMark x1="60951" y1="27333" x2="60951" y2="27333"/>
                        <a14:backgroundMark x1="67960" y1="21111" x2="67960" y2="21111"/>
                        <a14:backgroundMark x1="5131" y1="11333" x2="5131" y2="11333"/>
                        <a14:backgroundMark x1="4881" y1="11111" x2="4881" y2="11111"/>
                        <a14:backgroundMark x1="5507" y1="11556" x2="5507" y2="11556"/>
                        <a14:backgroundMark x1="5632" y1="13111" x2="5632" y2="13333"/>
                        <a14:backgroundMark x1="5757" y1="13333" x2="6133" y2="14000"/>
                        <a14:backgroundMark x1="5257" y1="11778" x2="5257" y2="11778"/>
                        <a14:backgroundMark x1="5257" y1="11778" x2="5257" y2="11778"/>
                        <a14:backgroundMark x1="5257" y1="11333" x2="5257" y2="11333"/>
                        <a14:backgroundMark x1="4881" y1="10667" x2="4881" y2="10667"/>
                        <a14:backgroundMark x1="4881" y1="8667" x2="4881" y2="8667"/>
                        <a14:backgroundMark x1="37046" y1="6889" x2="37046" y2="6889"/>
                        <a14:backgroundMark x1="36170" y1="5778" x2="36170" y2="5778"/>
                        <a14:backgroundMark x1="39925" y1="6667" x2="39925" y2="6667"/>
                        <a14:backgroundMark x1="39800" y1="6667" x2="39800" y2="6667"/>
                        <a14:backgroundMark x1="39549" y1="6444" x2="39549" y2="6444"/>
                      </a14:backgroundRemoval>
                    </a14:imgEffect>
                  </a14:imgLayer>
                </a14:imgProps>
              </a:ext>
              <a:ext uri="{28A0092B-C50C-407E-A947-70E740481C1C}">
                <a14:useLocalDpi xmlns:a14="http://schemas.microsoft.com/office/drawing/2010/main" val="0"/>
              </a:ext>
            </a:extLst>
          </a:blip>
          <a:srcRect l="36960" r="22083"/>
          <a:stretch/>
        </p:blipFill>
        <p:spPr>
          <a:xfrm>
            <a:off x="3426594" y="1348226"/>
            <a:ext cx="3026497" cy="4161759"/>
          </a:xfrm>
          <a:prstGeom prst="rect">
            <a:avLst/>
          </a:prstGeom>
        </p:spPr>
      </p:pic>
    </p:spTree>
    <p:extLst>
      <p:ext uri="{BB962C8B-B14F-4D97-AF65-F5344CB8AC3E}">
        <p14:creationId xmlns:p14="http://schemas.microsoft.com/office/powerpoint/2010/main" val="95514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38EB7-8867-4220-ACCE-95588F5EDBDA}"/>
              </a:ext>
            </a:extLst>
          </p:cNvPr>
          <p:cNvSpPr/>
          <p:nvPr/>
        </p:nvSpPr>
        <p:spPr>
          <a:xfrm>
            <a:off x="446533" y="641097"/>
            <a:ext cx="3698299" cy="77420"/>
          </a:xfrm>
          <a:prstGeom prst="rect">
            <a:avLst/>
          </a:prstGeom>
          <a:solidFill>
            <a:srgbClr val="4653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CAEAF2F-633D-4EB0-A207-91C3EE60E5C1}"/>
              </a:ext>
            </a:extLst>
          </p:cNvPr>
          <p:cNvSpPr/>
          <p:nvPr/>
        </p:nvSpPr>
        <p:spPr>
          <a:xfrm>
            <a:off x="4241830" y="641097"/>
            <a:ext cx="3698299" cy="77420"/>
          </a:xfrm>
          <a:prstGeom prst="rect">
            <a:avLst/>
          </a:prstGeom>
          <a:solidFill>
            <a:srgbClr val="ED842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18DF09B-8277-466D-BFBF-5638F3F96AEE}"/>
              </a:ext>
            </a:extLst>
          </p:cNvPr>
          <p:cNvSpPr/>
          <p:nvPr/>
        </p:nvSpPr>
        <p:spPr>
          <a:xfrm>
            <a:off x="8047168" y="641097"/>
            <a:ext cx="3698299" cy="77420"/>
          </a:xfrm>
          <a:prstGeom prst="rect">
            <a:avLst/>
          </a:prstGeom>
          <a:solidFill>
            <a:srgbClr val="969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C33D0D5F-5F0D-48F4-B71F-20AFE55C6801}"/>
              </a:ext>
            </a:extLst>
          </p:cNvPr>
          <p:cNvSpPr txBox="1">
            <a:spLocks/>
          </p:cNvSpPr>
          <p:nvPr/>
        </p:nvSpPr>
        <p:spPr>
          <a:xfrm>
            <a:off x="446533" y="718517"/>
            <a:ext cx="10038587" cy="74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65359"/>
                </a:solidFill>
              </a:rPr>
              <a:t>Uses outside the book world</a:t>
            </a:r>
          </a:p>
        </p:txBody>
      </p:sp>
      <p:sp>
        <p:nvSpPr>
          <p:cNvPr id="10" name="Subtitle 2">
            <a:extLst>
              <a:ext uri="{FF2B5EF4-FFF2-40B4-BE49-F238E27FC236}">
                <a16:creationId xmlns:a16="http://schemas.microsoft.com/office/drawing/2014/main" id="{956A8C9D-978E-481F-BAC4-B0587F2ABA2A}"/>
              </a:ext>
            </a:extLst>
          </p:cNvPr>
          <p:cNvSpPr txBox="1">
            <a:spLocks/>
          </p:cNvSpPr>
          <p:nvPr/>
        </p:nvSpPr>
        <p:spPr>
          <a:xfrm>
            <a:off x="446533" y="6287108"/>
            <a:ext cx="1817752" cy="365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600" dirty="0">
                <a:solidFill>
                  <a:schemeClr val="tx1">
                    <a:alpha val="75000"/>
                  </a:schemeClr>
                </a:solidFill>
              </a:rPr>
              <a:t>Rui P. Duarte</a:t>
            </a:r>
            <a:endParaRPr lang="en-GB" sz="1600" dirty="0">
              <a:solidFill>
                <a:schemeClr val="tx1">
                  <a:alpha val="75000"/>
                </a:schemeClr>
              </a:solidFill>
            </a:endParaRPr>
          </a:p>
        </p:txBody>
      </p:sp>
      <p:pic>
        <p:nvPicPr>
          <p:cNvPr id="11" name="Picture 10" descr="Graphical user interface&#10;&#10;Description automatically generated">
            <a:extLst>
              <a:ext uri="{FF2B5EF4-FFF2-40B4-BE49-F238E27FC236}">
                <a16:creationId xmlns:a16="http://schemas.microsoft.com/office/drawing/2014/main" id="{9E695F82-9187-4865-8A28-B9BC2EBE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910" y="6287108"/>
            <a:ext cx="354576" cy="376308"/>
          </a:xfrm>
          <a:prstGeom prst="rect">
            <a:avLst/>
          </a:prstGeom>
        </p:spPr>
      </p:pic>
      <p:sp>
        <p:nvSpPr>
          <p:cNvPr id="12" name="Subtitle 2">
            <a:extLst>
              <a:ext uri="{FF2B5EF4-FFF2-40B4-BE49-F238E27FC236}">
                <a16:creationId xmlns:a16="http://schemas.microsoft.com/office/drawing/2014/main" id="{85E8E9F6-98E1-4305-B4F3-7A7427A61009}"/>
              </a:ext>
            </a:extLst>
          </p:cNvPr>
          <p:cNvSpPr txBox="1">
            <a:spLocks/>
          </p:cNvSpPr>
          <p:nvPr/>
        </p:nvSpPr>
        <p:spPr>
          <a:xfrm>
            <a:off x="7127480" y="6335228"/>
            <a:ext cx="4002430" cy="280069"/>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3">
                    <a:alpha val="75000"/>
                  </a:schemeClr>
                </a:solidFill>
              </a:rPr>
              <a:t>Data Analytics | Remote Part-Time | 2020/2021</a:t>
            </a:r>
          </a:p>
        </p:txBody>
      </p:sp>
      <p:grpSp>
        <p:nvGrpSpPr>
          <p:cNvPr id="52" name="Group 51">
            <a:extLst>
              <a:ext uri="{FF2B5EF4-FFF2-40B4-BE49-F238E27FC236}">
                <a16:creationId xmlns:a16="http://schemas.microsoft.com/office/drawing/2014/main" id="{76A9CE34-093B-43C0-9A35-FB7E480AC6CD}"/>
              </a:ext>
            </a:extLst>
          </p:cNvPr>
          <p:cNvGrpSpPr/>
          <p:nvPr/>
        </p:nvGrpSpPr>
        <p:grpSpPr>
          <a:xfrm>
            <a:off x="7910008" y="294794"/>
            <a:ext cx="3835459" cy="369332"/>
            <a:chOff x="7910008" y="294794"/>
            <a:chExt cx="3835459" cy="369332"/>
          </a:xfrm>
        </p:grpSpPr>
        <p:pic>
          <p:nvPicPr>
            <p:cNvPr id="53" name="Picture 52" descr="A picture containing text, clipart&#10;&#10;Description automatically generated">
              <a:extLst>
                <a:ext uri="{FF2B5EF4-FFF2-40B4-BE49-F238E27FC236}">
                  <a16:creationId xmlns:a16="http://schemas.microsoft.com/office/drawing/2014/main" id="{DA67E37F-98B3-420A-8C5A-910E75541B2A}"/>
                </a:ext>
              </a:extLst>
            </p:cNvPr>
            <p:cNvPicPr>
              <a:picLocks noChangeAspect="1"/>
            </p:cNvPicPr>
            <p:nvPr/>
          </p:nvPicPr>
          <p:blipFill rotWithShape="1">
            <a:blip r:embed="rId3">
              <a:extLst>
                <a:ext uri="{28A0092B-C50C-407E-A947-70E740481C1C}">
                  <a14:useLocalDpi xmlns:a14="http://schemas.microsoft.com/office/drawing/2010/main" val="0"/>
                </a:ext>
              </a:extLst>
            </a:blip>
            <a:srcRect b="78458"/>
            <a:stretch/>
          </p:blipFill>
          <p:spPr>
            <a:xfrm>
              <a:off x="7910008" y="294794"/>
              <a:ext cx="838842" cy="350295"/>
            </a:xfrm>
            <a:prstGeom prst="rect">
              <a:avLst/>
            </a:prstGeom>
          </p:spPr>
        </p:pic>
        <p:sp>
          <p:nvSpPr>
            <p:cNvPr id="54" name="TextBox 53">
              <a:extLst>
                <a:ext uri="{FF2B5EF4-FFF2-40B4-BE49-F238E27FC236}">
                  <a16:creationId xmlns:a16="http://schemas.microsoft.com/office/drawing/2014/main" id="{230B5F3E-3331-4125-9C33-9BE85A1CD11A}"/>
                </a:ext>
              </a:extLst>
            </p:cNvPr>
            <p:cNvSpPr txBox="1"/>
            <p:nvPr/>
          </p:nvSpPr>
          <p:spPr>
            <a:xfrm>
              <a:off x="8047168" y="294794"/>
              <a:ext cx="3698299" cy="369332"/>
            </a:xfrm>
            <a:prstGeom prst="rect">
              <a:avLst/>
            </a:prstGeom>
            <a:noFill/>
          </p:spPr>
          <p:txBody>
            <a:bodyPr wrap="square">
              <a:spAutoFit/>
            </a:bodyPr>
            <a:lstStyle/>
            <a:p>
              <a:pPr algn="ctr"/>
              <a:r>
                <a:rPr lang="en-US" dirty="0">
                  <a:solidFill>
                    <a:srgbClr val="465359"/>
                  </a:solidFill>
                </a:rPr>
                <a:t>Results | Applications</a:t>
              </a:r>
              <a:endParaRPr lang="en-GB" dirty="0"/>
            </a:p>
          </p:txBody>
        </p:sp>
      </p:grpSp>
      <p:sp>
        <p:nvSpPr>
          <p:cNvPr id="29" name="Rectangle 28">
            <a:extLst>
              <a:ext uri="{FF2B5EF4-FFF2-40B4-BE49-F238E27FC236}">
                <a16:creationId xmlns:a16="http://schemas.microsoft.com/office/drawing/2014/main" id="{1305381C-23A9-4D27-BCC2-C987F67D01E9}"/>
              </a:ext>
            </a:extLst>
          </p:cNvPr>
          <p:cNvSpPr/>
          <p:nvPr/>
        </p:nvSpPr>
        <p:spPr>
          <a:xfrm>
            <a:off x="826986" y="1985688"/>
            <a:ext cx="10302924" cy="28998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spcAft>
                <a:spcPts val="300"/>
              </a:spcAft>
              <a:buFont typeface="Arial" panose="020B0604020202020204" pitchFamily="34" charset="0"/>
              <a:buChar char="•"/>
            </a:pPr>
            <a:r>
              <a:rPr lang="en-US" sz="1600" dirty="0">
                <a:solidFill>
                  <a:schemeClr val="tx1"/>
                </a:solidFill>
              </a:rPr>
              <a:t>What kids can read and what kids can write is </a:t>
            </a:r>
            <a:r>
              <a:rPr lang="en-US" sz="1600" b="1" dirty="0">
                <a:solidFill>
                  <a:schemeClr val="tx1"/>
                </a:solidFill>
              </a:rPr>
              <a:t>substantially</a:t>
            </a:r>
            <a:r>
              <a:rPr lang="en-US" sz="1600" dirty="0">
                <a:solidFill>
                  <a:schemeClr val="tx1"/>
                </a:solidFill>
              </a:rPr>
              <a:t> different. We teach kids to interpret art, yet we want them to focus of intelligibility for a long (long) while.</a:t>
            </a:r>
          </a:p>
          <a:p>
            <a:pPr marL="285750" indent="-285750" algn="just">
              <a:spcAft>
                <a:spcPts val="300"/>
              </a:spcAft>
              <a:buFont typeface="Arial" panose="020B0604020202020204" pitchFamily="34" charset="0"/>
              <a:buChar char="•"/>
            </a:pPr>
            <a:r>
              <a:rPr lang="en-US" sz="1600" dirty="0">
                <a:solidFill>
                  <a:schemeClr val="tx1"/>
                </a:solidFill>
              </a:rPr>
              <a:t>No adult, trying to convey information in an accurate way, writes like books for grades 1 and 2 are written, nor like books for 9+ grades are written.</a:t>
            </a:r>
          </a:p>
          <a:p>
            <a:pPr marL="285750" indent="-285750" algn="just">
              <a:spcAft>
                <a:spcPts val="300"/>
              </a:spcAft>
              <a:buFont typeface="Arial" panose="020B0604020202020204" pitchFamily="34" charset="0"/>
              <a:buChar char="•"/>
            </a:pPr>
            <a:r>
              <a:rPr lang="en-US" sz="1600" dirty="0">
                <a:solidFill>
                  <a:schemeClr val="tx1"/>
                </a:solidFill>
              </a:rPr>
              <a:t>It appears to be possible to do a metric following this overall methodology that provides an accurate figure for describing text complexity.</a:t>
            </a:r>
          </a:p>
          <a:p>
            <a:pPr marL="285750" indent="-285750" algn="just">
              <a:spcAft>
                <a:spcPts val="300"/>
              </a:spcAft>
              <a:buFont typeface="Arial" panose="020B0604020202020204" pitchFamily="34" charset="0"/>
              <a:buChar char="•"/>
            </a:pPr>
            <a:r>
              <a:rPr lang="en-US" sz="1600" dirty="0">
                <a:solidFill>
                  <a:schemeClr val="tx1"/>
                </a:solidFill>
              </a:rPr>
              <a:t>However, a larger sample of PNL books (+€) would be necessary and likely the model should only be training on books grade 3 through grade 9. And the lower the better the score would be! That is, information would be conveyed in a clearer way.</a:t>
            </a:r>
          </a:p>
          <a:p>
            <a:pPr marL="285750" indent="-285750" algn="just">
              <a:spcAft>
                <a:spcPts val="300"/>
              </a:spcAft>
              <a:buFont typeface="Arial" panose="020B0604020202020204" pitchFamily="34" charset="0"/>
              <a:buChar char="•"/>
            </a:pPr>
            <a:r>
              <a:rPr lang="en-US" sz="1600" dirty="0">
                <a:solidFill>
                  <a:schemeClr val="tx1"/>
                </a:solidFill>
              </a:rPr>
              <a:t>Newspapers may be able to reduce text complexity, but overall, they seem to be OK. Which means either the complexity comes from context/jargon or…</a:t>
            </a:r>
          </a:p>
        </p:txBody>
      </p:sp>
      <p:sp>
        <p:nvSpPr>
          <p:cNvPr id="30" name="TextBox 29">
            <a:extLst>
              <a:ext uri="{FF2B5EF4-FFF2-40B4-BE49-F238E27FC236}">
                <a16:creationId xmlns:a16="http://schemas.microsoft.com/office/drawing/2014/main" id="{460F05CB-DB35-4295-8C75-7AD2CFA79AB7}"/>
              </a:ext>
            </a:extLst>
          </p:cNvPr>
          <p:cNvSpPr txBox="1"/>
          <p:nvPr/>
        </p:nvSpPr>
        <p:spPr>
          <a:xfrm>
            <a:off x="826986" y="1459280"/>
            <a:ext cx="5106098" cy="369332"/>
          </a:xfrm>
          <a:prstGeom prst="rect">
            <a:avLst/>
          </a:prstGeom>
          <a:noFill/>
        </p:spPr>
        <p:txBody>
          <a:bodyPr wrap="square">
            <a:spAutoFit/>
          </a:bodyPr>
          <a:lstStyle/>
          <a:p>
            <a:r>
              <a:rPr lang="en-US" sz="1800" b="1" dirty="0">
                <a:solidFill>
                  <a:schemeClr val="tx1"/>
                </a:solidFill>
              </a:rPr>
              <a:t>Insights</a:t>
            </a:r>
            <a:endParaRPr lang="en-GB" dirty="0"/>
          </a:p>
        </p:txBody>
      </p:sp>
      <p:sp>
        <p:nvSpPr>
          <p:cNvPr id="36" name="TextBox 35">
            <a:extLst>
              <a:ext uri="{FF2B5EF4-FFF2-40B4-BE49-F238E27FC236}">
                <a16:creationId xmlns:a16="http://schemas.microsoft.com/office/drawing/2014/main" id="{DB983A26-345C-4B54-A4E0-1210FB76AAB7}"/>
              </a:ext>
            </a:extLst>
          </p:cNvPr>
          <p:cNvSpPr txBox="1"/>
          <p:nvPr/>
        </p:nvSpPr>
        <p:spPr>
          <a:xfrm>
            <a:off x="3769559" y="5114819"/>
            <a:ext cx="4417778" cy="369332"/>
          </a:xfrm>
          <a:prstGeom prst="rect">
            <a:avLst/>
          </a:prstGeom>
          <a:noFill/>
          <a:ln w="38100">
            <a:solidFill>
              <a:srgbClr val="C00000"/>
            </a:solidFill>
          </a:ln>
        </p:spPr>
        <p:txBody>
          <a:bodyPr wrap="square">
            <a:spAutoFit/>
          </a:bodyPr>
          <a:lstStyle/>
          <a:p>
            <a:pPr algn="ctr"/>
            <a:r>
              <a:rPr lang="en-US" dirty="0"/>
              <a:t>It might be </a:t>
            </a:r>
            <a:r>
              <a:rPr lang="en-US" sz="1800" dirty="0">
                <a:solidFill>
                  <a:schemeClr val="tx1"/>
                </a:solidFill>
              </a:rPr>
              <a:t>really my problem…!</a:t>
            </a:r>
            <a:endParaRPr lang="en-GB" dirty="0"/>
          </a:p>
        </p:txBody>
      </p:sp>
      <p:grpSp>
        <p:nvGrpSpPr>
          <p:cNvPr id="15" name="Group 14">
            <a:extLst>
              <a:ext uri="{FF2B5EF4-FFF2-40B4-BE49-F238E27FC236}">
                <a16:creationId xmlns:a16="http://schemas.microsoft.com/office/drawing/2014/main" id="{BD47E130-785D-43AE-9039-B12CE7822BDB}"/>
              </a:ext>
            </a:extLst>
          </p:cNvPr>
          <p:cNvGrpSpPr/>
          <p:nvPr/>
        </p:nvGrpSpPr>
        <p:grpSpPr>
          <a:xfrm>
            <a:off x="2875859" y="5622278"/>
            <a:ext cx="5872991" cy="369332"/>
            <a:chOff x="3423466" y="5243528"/>
            <a:chExt cx="5872991" cy="369332"/>
          </a:xfrm>
        </p:grpSpPr>
        <p:sp>
          <p:nvSpPr>
            <p:cNvPr id="16" name="TextBox 15">
              <a:extLst>
                <a:ext uri="{FF2B5EF4-FFF2-40B4-BE49-F238E27FC236}">
                  <a16:creationId xmlns:a16="http://schemas.microsoft.com/office/drawing/2014/main" id="{170A62EE-8DFA-4EAA-A094-A6D7BD99E13C}"/>
                </a:ext>
              </a:extLst>
            </p:cNvPr>
            <p:cNvSpPr txBox="1"/>
            <p:nvPr/>
          </p:nvSpPr>
          <p:spPr>
            <a:xfrm>
              <a:off x="3423466" y="5256888"/>
              <a:ext cx="5835097" cy="307777"/>
            </a:xfrm>
            <a:prstGeom prst="rect">
              <a:avLst/>
            </a:prstGeom>
            <a:noFill/>
            <a:ln>
              <a:solidFill>
                <a:schemeClr val="tx1"/>
              </a:solidFill>
            </a:ln>
          </p:spPr>
          <p:txBody>
            <a:bodyPr wrap="square">
              <a:spAutoFit/>
            </a:bodyPr>
            <a:lstStyle/>
            <a:p>
              <a:pPr algn="ctr"/>
              <a:r>
                <a:rPr lang="en-US" sz="1400" b="1" dirty="0">
                  <a:solidFill>
                    <a:schemeClr val="accent3">
                      <a:lumMod val="75000"/>
                    </a:schemeClr>
                  </a:solidFill>
                </a:rPr>
                <a:t>If I can’t under understand newspapers news, is it my fault?</a:t>
              </a:r>
              <a:endParaRPr lang="en-GB" sz="1400" b="1" dirty="0">
                <a:solidFill>
                  <a:schemeClr val="accent3">
                    <a:lumMod val="75000"/>
                  </a:schemeClr>
                </a:solidFill>
              </a:endParaRPr>
            </a:p>
          </p:txBody>
        </p:sp>
        <p:sp>
          <p:nvSpPr>
            <p:cNvPr id="17" name="TextBox 16">
              <a:extLst>
                <a:ext uri="{FF2B5EF4-FFF2-40B4-BE49-F238E27FC236}">
                  <a16:creationId xmlns:a16="http://schemas.microsoft.com/office/drawing/2014/main" id="{B6EF428C-F4B0-4233-BE48-D662D798A35D}"/>
                </a:ext>
              </a:extLst>
            </p:cNvPr>
            <p:cNvSpPr txBox="1"/>
            <p:nvPr/>
          </p:nvSpPr>
          <p:spPr>
            <a:xfrm>
              <a:off x="8941881" y="5243528"/>
              <a:ext cx="354576" cy="369332"/>
            </a:xfrm>
            <a:prstGeom prst="rect">
              <a:avLst/>
            </a:prstGeom>
            <a:noFill/>
          </p:spPr>
          <p:txBody>
            <a:bodyPr wrap="square" rtlCol="0">
              <a:spAutoFit/>
            </a:bodyPr>
            <a:lstStyle/>
            <a:p>
              <a:pPr algn="ctr"/>
              <a:r>
                <a:rPr lang="pt-PT" b="1" dirty="0">
                  <a:solidFill>
                    <a:srgbClr val="EE0000"/>
                  </a:solidFill>
                  <a:latin typeface="OpenDyslexic" panose="00000500000000000000" pitchFamily="50" charset="0"/>
                </a:rPr>
                <a:t>?</a:t>
              </a:r>
              <a:endParaRPr lang="en-GB" b="1" dirty="0">
                <a:solidFill>
                  <a:srgbClr val="EE0000"/>
                </a:solidFill>
                <a:latin typeface="OpenDyslexic" panose="00000500000000000000" pitchFamily="50" charset="0"/>
              </a:endParaRPr>
            </a:p>
          </p:txBody>
        </p:sp>
      </p:grpSp>
    </p:spTree>
    <p:extLst>
      <p:ext uri="{BB962C8B-B14F-4D97-AF65-F5344CB8AC3E}">
        <p14:creationId xmlns:p14="http://schemas.microsoft.com/office/powerpoint/2010/main" val="91371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38EB7-8867-4220-ACCE-95588F5EDBDA}"/>
              </a:ext>
            </a:extLst>
          </p:cNvPr>
          <p:cNvSpPr/>
          <p:nvPr/>
        </p:nvSpPr>
        <p:spPr>
          <a:xfrm>
            <a:off x="446533" y="641097"/>
            <a:ext cx="3698299" cy="77420"/>
          </a:xfrm>
          <a:prstGeom prst="rect">
            <a:avLst/>
          </a:prstGeom>
          <a:solidFill>
            <a:srgbClr val="4653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CAEAF2F-633D-4EB0-A207-91C3EE60E5C1}"/>
              </a:ext>
            </a:extLst>
          </p:cNvPr>
          <p:cNvSpPr/>
          <p:nvPr/>
        </p:nvSpPr>
        <p:spPr>
          <a:xfrm>
            <a:off x="4241830" y="641097"/>
            <a:ext cx="3698299" cy="77420"/>
          </a:xfrm>
          <a:prstGeom prst="rect">
            <a:avLst/>
          </a:prstGeom>
          <a:solidFill>
            <a:srgbClr val="ED842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18DF09B-8277-466D-BFBF-5638F3F96AEE}"/>
              </a:ext>
            </a:extLst>
          </p:cNvPr>
          <p:cNvSpPr/>
          <p:nvPr/>
        </p:nvSpPr>
        <p:spPr>
          <a:xfrm>
            <a:off x="8047168" y="641097"/>
            <a:ext cx="3698299" cy="77420"/>
          </a:xfrm>
          <a:prstGeom prst="rect">
            <a:avLst/>
          </a:prstGeom>
          <a:solidFill>
            <a:srgbClr val="969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C33D0D5F-5F0D-48F4-B71F-20AFE55C6801}"/>
              </a:ext>
            </a:extLst>
          </p:cNvPr>
          <p:cNvSpPr txBox="1">
            <a:spLocks/>
          </p:cNvSpPr>
          <p:nvPr/>
        </p:nvSpPr>
        <p:spPr>
          <a:xfrm>
            <a:off x="446533" y="718517"/>
            <a:ext cx="10038587" cy="74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65359"/>
                </a:solidFill>
              </a:rPr>
              <a:t>Annex</a:t>
            </a:r>
          </a:p>
        </p:txBody>
      </p:sp>
      <p:sp>
        <p:nvSpPr>
          <p:cNvPr id="10" name="Subtitle 2">
            <a:extLst>
              <a:ext uri="{FF2B5EF4-FFF2-40B4-BE49-F238E27FC236}">
                <a16:creationId xmlns:a16="http://schemas.microsoft.com/office/drawing/2014/main" id="{956A8C9D-978E-481F-BAC4-B0587F2ABA2A}"/>
              </a:ext>
            </a:extLst>
          </p:cNvPr>
          <p:cNvSpPr txBox="1">
            <a:spLocks/>
          </p:cNvSpPr>
          <p:nvPr/>
        </p:nvSpPr>
        <p:spPr>
          <a:xfrm>
            <a:off x="446533" y="6287108"/>
            <a:ext cx="1817752" cy="365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600" dirty="0">
                <a:solidFill>
                  <a:schemeClr val="tx1">
                    <a:alpha val="75000"/>
                  </a:schemeClr>
                </a:solidFill>
              </a:rPr>
              <a:t>Rui P. Duarte</a:t>
            </a:r>
            <a:endParaRPr lang="en-GB" sz="1600" dirty="0">
              <a:solidFill>
                <a:schemeClr val="tx1">
                  <a:alpha val="75000"/>
                </a:schemeClr>
              </a:solidFill>
            </a:endParaRPr>
          </a:p>
        </p:txBody>
      </p:sp>
      <p:pic>
        <p:nvPicPr>
          <p:cNvPr id="11" name="Picture 10" descr="Graphical user interface&#10;&#10;Description automatically generated">
            <a:extLst>
              <a:ext uri="{FF2B5EF4-FFF2-40B4-BE49-F238E27FC236}">
                <a16:creationId xmlns:a16="http://schemas.microsoft.com/office/drawing/2014/main" id="{9E695F82-9187-4865-8A28-B9BC2EBE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910" y="6287108"/>
            <a:ext cx="354576" cy="376308"/>
          </a:xfrm>
          <a:prstGeom prst="rect">
            <a:avLst/>
          </a:prstGeom>
        </p:spPr>
      </p:pic>
      <p:sp>
        <p:nvSpPr>
          <p:cNvPr id="12" name="Subtitle 2">
            <a:extLst>
              <a:ext uri="{FF2B5EF4-FFF2-40B4-BE49-F238E27FC236}">
                <a16:creationId xmlns:a16="http://schemas.microsoft.com/office/drawing/2014/main" id="{85E8E9F6-98E1-4305-B4F3-7A7427A61009}"/>
              </a:ext>
            </a:extLst>
          </p:cNvPr>
          <p:cNvSpPr txBox="1">
            <a:spLocks/>
          </p:cNvSpPr>
          <p:nvPr/>
        </p:nvSpPr>
        <p:spPr>
          <a:xfrm>
            <a:off x="7127480" y="6335228"/>
            <a:ext cx="4002430" cy="280069"/>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3">
                    <a:alpha val="75000"/>
                  </a:schemeClr>
                </a:solidFill>
              </a:rPr>
              <a:t>Data Analytics | Remote Part-Time | 2020/2021</a:t>
            </a:r>
          </a:p>
        </p:txBody>
      </p:sp>
      <p:sp>
        <p:nvSpPr>
          <p:cNvPr id="29" name="Rectangle 28">
            <a:extLst>
              <a:ext uri="{FF2B5EF4-FFF2-40B4-BE49-F238E27FC236}">
                <a16:creationId xmlns:a16="http://schemas.microsoft.com/office/drawing/2014/main" id="{1305381C-23A9-4D27-BCC2-C987F67D01E9}"/>
              </a:ext>
            </a:extLst>
          </p:cNvPr>
          <p:cNvSpPr/>
          <p:nvPr/>
        </p:nvSpPr>
        <p:spPr>
          <a:xfrm>
            <a:off x="1290320" y="1843448"/>
            <a:ext cx="9839590" cy="18484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300"/>
              </a:spcAft>
            </a:pPr>
            <a:r>
              <a:rPr lang="en-US" sz="1600" b="1" dirty="0">
                <a:solidFill>
                  <a:schemeClr val="tx1"/>
                </a:solidFill>
              </a:rPr>
              <a:t>As is:</a:t>
            </a:r>
          </a:p>
          <a:p>
            <a:pPr marL="285750" indent="-285750" algn="just">
              <a:spcAft>
                <a:spcPts val="300"/>
              </a:spcAft>
              <a:buFont typeface="Arial" panose="020B0604020202020204" pitchFamily="34" charset="0"/>
              <a:buChar char="•"/>
            </a:pPr>
            <a:r>
              <a:rPr lang="en-US" sz="1600" dirty="0" err="1">
                <a:solidFill>
                  <a:schemeClr val="tx1"/>
                </a:solidFill>
              </a:rPr>
              <a:t>NLPy_Port</a:t>
            </a:r>
            <a:r>
              <a:rPr lang="en-US" sz="1600" dirty="0">
                <a:solidFill>
                  <a:schemeClr val="tx1"/>
                </a:solidFill>
              </a:rPr>
              <a:t> [NLTK based]  - </a:t>
            </a:r>
            <a:r>
              <a:rPr lang="en-US" sz="1600" dirty="0">
                <a:solidFill>
                  <a:schemeClr val="tx1"/>
                </a:solidFill>
                <a:hlinkClick r:id="rId3"/>
              </a:rPr>
              <a:t>https://github.com/NLP-CISUC/NLPyPort</a:t>
            </a:r>
            <a:r>
              <a:rPr lang="en-US" sz="1600" dirty="0">
                <a:solidFill>
                  <a:schemeClr val="tx1"/>
                </a:solidFill>
              </a:rPr>
              <a:t> </a:t>
            </a:r>
          </a:p>
          <a:p>
            <a:pPr marL="285750" indent="-285750" algn="just">
              <a:spcAft>
                <a:spcPts val="300"/>
              </a:spcAft>
              <a:buFont typeface="Arial" panose="020B0604020202020204" pitchFamily="34" charset="0"/>
              <a:buChar char="•"/>
            </a:pPr>
            <a:r>
              <a:rPr lang="en-US" sz="1600" dirty="0">
                <a:solidFill>
                  <a:schemeClr val="tx1"/>
                </a:solidFill>
              </a:rPr>
              <a:t>Spacy</a:t>
            </a:r>
          </a:p>
          <a:p>
            <a:pPr algn="just">
              <a:spcAft>
                <a:spcPts val="300"/>
              </a:spcAft>
            </a:pPr>
            <a:r>
              <a:rPr lang="en-US" sz="1600" b="1" dirty="0">
                <a:solidFill>
                  <a:schemeClr val="tx1"/>
                </a:solidFill>
              </a:rPr>
              <a:t>Adapted:</a:t>
            </a:r>
            <a:endParaRPr lang="en-US" sz="1600" dirty="0">
              <a:solidFill>
                <a:schemeClr val="tx1"/>
              </a:solidFill>
            </a:endParaRPr>
          </a:p>
          <a:p>
            <a:pPr marL="285750" indent="-285750" algn="just">
              <a:spcAft>
                <a:spcPts val="300"/>
              </a:spcAft>
              <a:buFont typeface="Arial" panose="020B0604020202020204" pitchFamily="34" charset="0"/>
              <a:buChar char="•"/>
            </a:pPr>
            <a:r>
              <a:rPr lang="en-US" sz="1600" dirty="0">
                <a:solidFill>
                  <a:schemeClr val="tx1"/>
                </a:solidFill>
              </a:rPr>
              <a:t>PE2LGP – </a:t>
            </a:r>
            <a:r>
              <a:rPr lang="en-US" sz="1600" dirty="0">
                <a:solidFill>
                  <a:schemeClr val="tx1"/>
                </a:solidFill>
                <a:hlinkClick r:id="rId4"/>
              </a:rPr>
              <a:t>https://github.com/mattgoncalves/PE2LGP</a:t>
            </a:r>
            <a:r>
              <a:rPr lang="en-US" sz="1600" dirty="0">
                <a:solidFill>
                  <a:schemeClr val="tx1"/>
                </a:solidFill>
              </a:rPr>
              <a:t> </a:t>
            </a:r>
          </a:p>
          <a:p>
            <a:pPr marL="285750" indent="-285750" algn="just">
              <a:spcAft>
                <a:spcPts val="300"/>
              </a:spcAft>
              <a:buFont typeface="Arial" panose="020B0604020202020204" pitchFamily="34" charset="0"/>
              <a:buChar char="•"/>
            </a:pPr>
            <a:r>
              <a:rPr lang="en-US" sz="1600" dirty="0" err="1">
                <a:solidFill>
                  <a:schemeClr val="tx1"/>
                </a:solidFill>
              </a:rPr>
              <a:t>Separasilabas</a:t>
            </a:r>
            <a:r>
              <a:rPr lang="en-US" sz="1600" dirty="0">
                <a:solidFill>
                  <a:schemeClr val="tx1"/>
                </a:solidFill>
              </a:rPr>
              <a:t> – </a:t>
            </a:r>
            <a:r>
              <a:rPr lang="en-US" sz="1600" dirty="0">
                <a:solidFill>
                  <a:schemeClr val="tx1"/>
                </a:solidFill>
                <a:hlinkClick r:id="rId5"/>
              </a:rPr>
              <a:t>https://github.com/amunozf/separasilabas</a:t>
            </a:r>
            <a:r>
              <a:rPr lang="en-US" sz="1600" dirty="0">
                <a:solidFill>
                  <a:schemeClr val="tx1"/>
                </a:solidFill>
              </a:rPr>
              <a:t> </a:t>
            </a:r>
          </a:p>
        </p:txBody>
      </p:sp>
      <p:sp>
        <p:nvSpPr>
          <p:cNvPr id="30" name="TextBox 29">
            <a:extLst>
              <a:ext uri="{FF2B5EF4-FFF2-40B4-BE49-F238E27FC236}">
                <a16:creationId xmlns:a16="http://schemas.microsoft.com/office/drawing/2014/main" id="{460F05CB-DB35-4295-8C75-7AD2CFA79AB7}"/>
              </a:ext>
            </a:extLst>
          </p:cNvPr>
          <p:cNvSpPr txBox="1"/>
          <p:nvPr/>
        </p:nvSpPr>
        <p:spPr>
          <a:xfrm>
            <a:off x="826986" y="1459280"/>
            <a:ext cx="5106098" cy="369332"/>
          </a:xfrm>
          <a:prstGeom prst="rect">
            <a:avLst/>
          </a:prstGeom>
          <a:noFill/>
        </p:spPr>
        <p:txBody>
          <a:bodyPr wrap="square">
            <a:spAutoFit/>
          </a:bodyPr>
          <a:lstStyle/>
          <a:p>
            <a:r>
              <a:rPr lang="en-US" sz="1800" b="1" dirty="0">
                <a:solidFill>
                  <a:schemeClr val="tx1"/>
                </a:solidFill>
              </a:rPr>
              <a:t>NLP – Python Packages/Tools</a:t>
            </a:r>
            <a:endParaRPr lang="en-GB" dirty="0"/>
          </a:p>
        </p:txBody>
      </p:sp>
      <p:sp>
        <p:nvSpPr>
          <p:cNvPr id="16" name="TextBox 15">
            <a:extLst>
              <a:ext uri="{FF2B5EF4-FFF2-40B4-BE49-F238E27FC236}">
                <a16:creationId xmlns:a16="http://schemas.microsoft.com/office/drawing/2014/main" id="{B6263445-2874-45E5-B2B4-BC60D4B70856}"/>
              </a:ext>
            </a:extLst>
          </p:cNvPr>
          <p:cNvSpPr txBox="1"/>
          <p:nvPr/>
        </p:nvSpPr>
        <p:spPr>
          <a:xfrm>
            <a:off x="826986" y="3882036"/>
            <a:ext cx="5106098" cy="369332"/>
          </a:xfrm>
          <a:prstGeom prst="rect">
            <a:avLst/>
          </a:prstGeom>
          <a:noFill/>
        </p:spPr>
        <p:txBody>
          <a:bodyPr wrap="square">
            <a:spAutoFit/>
          </a:bodyPr>
          <a:lstStyle/>
          <a:p>
            <a:r>
              <a:rPr lang="en-US" sz="1800" b="1" dirty="0">
                <a:solidFill>
                  <a:schemeClr val="tx1"/>
                </a:solidFill>
              </a:rPr>
              <a:t>Most relevant article/paper read:</a:t>
            </a:r>
            <a:endParaRPr lang="en-GB" dirty="0"/>
          </a:p>
        </p:txBody>
      </p:sp>
      <p:sp>
        <p:nvSpPr>
          <p:cNvPr id="18" name="TextBox 17">
            <a:extLst>
              <a:ext uri="{FF2B5EF4-FFF2-40B4-BE49-F238E27FC236}">
                <a16:creationId xmlns:a16="http://schemas.microsoft.com/office/drawing/2014/main" id="{D7EA31FF-2F7C-4612-ADF6-3E20BA1957A3}"/>
              </a:ext>
            </a:extLst>
          </p:cNvPr>
          <p:cNvSpPr txBox="1"/>
          <p:nvPr/>
        </p:nvSpPr>
        <p:spPr>
          <a:xfrm>
            <a:off x="1290320" y="4355207"/>
            <a:ext cx="9839590" cy="1200329"/>
          </a:xfrm>
          <a:prstGeom prst="rect">
            <a:avLst/>
          </a:prstGeom>
          <a:noFill/>
          <a:ln>
            <a:solidFill>
              <a:schemeClr val="tx1"/>
            </a:solidFill>
          </a:ln>
        </p:spPr>
        <p:txBody>
          <a:bodyPr wrap="square">
            <a:spAutoFit/>
          </a:bodyPr>
          <a:lstStyle/>
          <a:p>
            <a:r>
              <a:rPr lang="en-GB" i="1" dirty="0" err="1"/>
              <a:t>Classificador</a:t>
            </a:r>
            <a:r>
              <a:rPr lang="en-GB" i="1" dirty="0"/>
              <a:t> de </a:t>
            </a:r>
            <a:r>
              <a:rPr lang="en-GB" i="1" dirty="0" err="1"/>
              <a:t>textos</a:t>
            </a:r>
            <a:r>
              <a:rPr lang="en-GB" i="1" dirty="0"/>
              <a:t> para o </a:t>
            </a:r>
            <a:r>
              <a:rPr lang="en-GB" i="1" dirty="0" err="1"/>
              <a:t>ensino</a:t>
            </a:r>
            <a:r>
              <a:rPr lang="en-GB" i="1" dirty="0"/>
              <a:t> de </a:t>
            </a:r>
            <a:r>
              <a:rPr lang="en-GB" i="1" dirty="0" err="1"/>
              <a:t>português</a:t>
            </a:r>
            <a:r>
              <a:rPr lang="en-GB" i="1" dirty="0"/>
              <a:t> </a:t>
            </a:r>
            <a:r>
              <a:rPr lang="en-GB" i="1" dirty="0" err="1"/>
              <a:t>como</a:t>
            </a:r>
            <a:r>
              <a:rPr lang="en-GB" i="1" dirty="0"/>
              <a:t> </a:t>
            </a:r>
            <a:r>
              <a:rPr lang="en-GB" i="1" dirty="0" err="1"/>
              <a:t>segunda</a:t>
            </a:r>
            <a:r>
              <a:rPr lang="en-GB" i="1" dirty="0"/>
              <a:t> </a:t>
            </a:r>
            <a:r>
              <a:rPr lang="en-GB" i="1" dirty="0" err="1"/>
              <a:t>língua</a:t>
            </a:r>
            <a:endParaRPr lang="en-GB" i="1" dirty="0"/>
          </a:p>
          <a:p>
            <a:r>
              <a:rPr lang="en-GB" dirty="0"/>
              <a:t>Pedro dos Santos Lopes </a:t>
            </a:r>
            <a:r>
              <a:rPr lang="en-GB" dirty="0" err="1"/>
              <a:t>Curto</a:t>
            </a:r>
            <a:endParaRPr lang="en-GB" dirty="0"/>
          </a:p>
          <a:p>
            <a:r>
              <a:rPr lang="pt-PT" dirty="0"/>
              <a:t>Dissertação para obtenção do Grau de Mestre em Engenharia Informática e de Computadores</a:t>
            </a:r>
            <a:endParaRPr lang="en-GB" dirty="0"/>
          </a:p>
          <a:p>
            <a:r>
              <a:rPr lang="en-GB" dirty="0" err="1"/>
              <a:t>Novembro</a:t>
            </a:r>
            <a:r>
              <a:rPr lang="en-GB" dirty="0"/>
              <a:t> 2014</a:t>
            </a:r>
          </a:p>
        </p:txBody>
      </p:sp>
    </p:spTree>
    <p:extLst>
      <p:ext uri="{BB962C8B-B14F-4D97-AF65-F5344CB8AC3E}">
        <p14:creationId xmlns:p14="http://schemas.microsoft.com/office/powerpoint/2010/main" val="14103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78EC001-5DE1-48CB-856F-F6667D47A1F4}"/>
              </a:ext>
            </a:extLst>
          </p:cNvPr>
          <p:cNvSpPr/>
          <p:nvPr/>
        </p:nvSpPr>
        <p:spPr>
          <a:xfrm>
            <a:off x="4241830" y="641097"/>
            <a:ext cx="3698299" cy="77420"/>
          </a:xfrm>
          <a:prstGeom prst="rect">
            <a:avLst/>
          </a:prstGeom>
          <a:solidFill>
            <a:srgbClr val="ED842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06EC724F-3B07-4836-A383-7061AB4CA5BF}"/>
              </a:ext>
            </a:extLst>
          </p:cNvPr>
          <p:cNvSpPr/>
          <p:nvPr/>
        </p:nvSpPr>
        <p:spPr>
          <a:xfrm>
            <a:off x="8047168" y="641097"/>
            <a:ext cx="3698299" cy="77420"/>
          </a:xfrm>
          <a:prstGeom prst="rect">
            <a:avLst/>
          </a:prstGeom>
          <a:solidFill>
            <a:srgbClr val="969F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20DEDD62-248F-40DA-A819-C6C33C934F8B}"/>
              </a:ext>
            </a:extLst>
          </p:cNvPr>
          <p:cNvSpPr>
            <a:spLocks noGrp="1"/>
          </p:cNvSpPr>
          <p:nvPr>
            <p:ph type="ctrTitle"/>
          </p:nvPr>
        </p:nvSpPr>
        <p:spPr>
          <a:xfrm>
            <a:off x="446533" y="718517"/>
            <a:ext cx="10273348" cy="740763"/>
          </a:xfrm>
        </p:spPr>
        <p:txBody>
          <a:bodyPr anchor="ctr">
            <a:normAutofit/>
          </a:bodyPr>
          <a:lstStyle/>
          <a:p>
            <a:pPr algn="l"/>
            <a:r>
              <a:rPr lang="en-US" sz="3200" dirty="0">
                <a:solidFill>
                  <a:srgbClr val="465359"/>
                </a:solidFill>
              </a:rPr>
              <a:t>I had a lovely time throughout schooling reading…</a:t>
            </a:r>
          </a:p>
        </p:txBody>
      </p:sp>
      <p:sp>
        <p:nvSpPr>
          <p:cNvPr id="6" name="Rectangle 5">
            <a:extLst>
              <a:ext uri="{FF2B5EF4-FFF2-40B4-BE49-F238E27FC236}">
                <a16:creationId xmlns:a16="http://schemas.microsoft.com/office/drawing/2014/main" id="{814311F4-C425-4357-8391-2E1961889BAF}"/>
              </a:ext>
            </a:extLst>
          </p:cNvPr>
          <p:cNvSpPr/>
          <p:nvPr/>
        </p:nvSpPr>
        <p:spPr>
          <a:xfrm>
            <a:off x="446533" y="641097"/>
            <a:ext cx="3698299" cy="7742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F25ADA61-C6AD-498E-94DB-EAE6071CF3EB}"/>
              </a:ext>
            </a:extLst>
          </p:cNvPr>
          <p:cNvSpPr/>
          <p:nvPr/>
        </p:nvSpPr>
        <p:spPr>
          <a:xfrm>
            <a:off x="446533" y="641097"/>
            <a:ext cx="3698299" cy="7742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0" name="Picture 29" descr="A picture containing text, clipart&#10;&#10;Description automatically generated">
            <a:extLst>
              <a:ext uri="{FF2B5EF4-FFF2-40B4-BE49-F238E27FC236}">
                <a16:creationId xmlns:a16="http://schemas.microsoft.com/office/drawing/2014/main" id="{EC0090CE-0184-4647-BFAC-A5F76DC00853}"/>
              </a:ext>
            </a:extLst>
          </p:cNvPr>
          <p:cNvPicPr>
            <a:picLocks noChangeAspect="1"/>
          </p:cNvPicPr>
          <p:nvPr/>
        </p:nvPicPr>
        <p:blipFill rotWithShape="1">
          <a:blip r:embed="rId2">
            <a:extLst>
              <a:ext uri="{28A0092B-C50C-407E-A947-70E740481C1C}">
                <a14:useLocalDpi xmlns:a14="http://schemas.microsoft.com/office/drawing/2010/main" val="0"/>
              </a:ext>
            </a:extLst>
          </a:blip>
          <a:srcRect b="78458"/>
          <a:stretch/>
        </p:blipFill>
        <p:spPr>
          <a:xfrm>
            <a:off x="309373" y="294794"/>
            <a:ext cx="838842" cy="350295"/>
          </a:xfrm>
          <a:prstGeom prst="rect">
            <a:avLst/>
          </a:prstGeom>
        </p:spPr>
      </p:pic>
      <p:sp>
        <p:nvSpPr>
          <p:cNvPr id="31" name="TextBox 30">
            <a:extLst>
              <a:ext uri="{FF2B5EF4-FFF2-40B4-BE49-F238E27FC236}">
                <a16:creationId xmlns:a16="http://schemas.microsoft.com/office/drawing/2014/main" id="{F0EF9FAC-633E-4B2C-973C-9E9A3DDA8461}"/>
              </a:ext>
            </a:extLst>
          </p:cNvPr>
          <p:cNvSpPr txBox="1"/>
          <p:nvPr/>
        </p:nvSpPr>
        <p:spPr>
          <a:xfrm>
            <a:off x="446533" y="294794"/>
            <a:ext cx="3698299" cy="369332"/>
          </a:xfrm>
          <a:prstGeom prst="rect">
            <a:avLst/>
          </a:prstGeom>
          <a:noFill/>
        </p:spPr>
        <p:txBody>
          <a:bodyPr wrap="square">
            <a:spAutoFit/>
          </a:bodyPr>
          <a:lstStyle/>
          <a:p>
            <a:pPr algn="ctr"/>
            <a:r>
              <a:rPr lang="en-US" sz="1800" dirty="0">
                <a:solidFill>
                  <a:srgbClr val="465359"/>
                </a:solidFill>
              </a:rPr>
              <a:t>Motivation</a:t>
            </a:r>
            <a:endParaRPr lang="en-GB" dirty="0"/>
          </a:p>
        </p:txBody>
      </p:sp>
      <p:sp>
        <p:nvSpPr>
          <p:cNvPr id="34" name="Subtitle 2">
            <a:extLst>
              <a:ext uri="{FF2B5EF4-FFF2-40B4-BE49-F238E27FC236}">
                <a16:creationId xmlns:a16="http://schemas.microsoft.com/office/drawing/2014/main" id="{94452675-37FC-413B-8EE4-EE396533CB16}"/>
              </a:ext>
            </a:extLst>
          </p:cNvPr>
          <p:cNvSpPr txBox="1">
            <a:spLocks/>
          </p:cNvSpPr>
          <p:nvPr/>
        </p:nvSpPr>
        <p:spPr>
          <a:xfrm>
            <a:off x="446533" y="6287108"/>
            <a:ext cx="1817752" cy="365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600" dirty="0">
                <a:solidFill>
                  <a:schemeClr val="tx1">
                    <a:alpha val="75000"/>
                  </a:schemeClr>
                </a:solidFill>
              </a:rPr>
              <a:t>Rui P. Duarte</a:t>
            </a:r>
            <a:endParaRPr lang="en-GB" sz="1600" dirty="0">
              <a:solidFill>
                <a:schemeClr val="tx1">
                  <a:alpha val="75000"/>
                </a:schemeClr>
              </a:solidFill>
            </a:endParaRPr>
          </a:p>
        </p:txBody>
      </p:sp>
      <p:pic>
        <p:nvPicPr>
          <p:cNvPr id="35" name="Picture 34" descr="Graphical user interface&#10;&#10;Description automatically generated">
            <a:extLst>
              <a:ext uri="{FF2B5EF4-FFF2-40B4-BE49-F238E27FC236}">
                <a16:creationId xmlns:a16="http://schemas.microsoft.com/office/drawing/2014/main" id="{98FF16AA-1714-477D-AE12-102842EDFA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9910" y="6287108"/>
            <a:ext cx="354576" cy="376308"/>
          </a:xfrm>
          <a:prstGeom prst="rect">
            <a:avLst/>
          </a:prstGeom>
        </p:spPr>
      </p:pic>
      <p:sp>
        <p:nvSpPr>
          <p:cNvPr id="36" name="Subtitle 2">
            <a:extLst>
              <a:ext uri="{FF2B5EF4-FFF2-40B4-BE49-F238E27FC236}">
                <a16:creationId xmlns:a16="http://schemas.microsoft.com/office/drawing/2014/main" id="{6C05AC66-C8D4-4494-B05B-3D19868F1FC8}"/>
              </a:ext>
            </a:extLst>
          </p:cNvPr>
          <p:cNvSpPr txBox="1">
            <a:spLocks/>
          </p:cNvSpPr>
          <p:nvPr/>
        </p:nvSpPr>
        <p:spPr>
          <a:xfrm>
            <a:off x="7127480" y="6335228"/>
            <a:ext cx="4002430" cy="280069"/>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3">
                    <a:alpha val="75000"/>
                  </a:schemeClr>
                </a:solidFill>
              </a:rPr>
              <a:t>Data Analytics | Remote Part-Time | 2020/2021</a:t>
            </a:r>
          </a:p>
        </p:txBody>
      </p:sp>
      <p:grpSp>
        <p:nvGrpSpPr>
          <p:cNvPr id="10" name="Group 9">
            <a:extLst>
              <a:ext uri="{FF2B5EF4-FFF2-40B4-BE49-F238E27FC236}">
                <a16:creationId xmlns:a16="http://schemas.microsoft.com/office/drawing/2014/main" id="{99050E99-9EAB-4018-B60D-E0541CCD57B7}"/>
              </a:ext>
            </a:extLst>
          </p:cNvPr>
          <p:cNvGrpSpPr/>
          <p:nvPr/>
        </p:nvGrpSpPr>
        <p:grpSpPr>
          <a:xfrm>
            <a:off x="599774" y="1513671"/>
            <a:ext cx="4996456" cy="4352108"/>
            <a:chOff x="6096000" y="1214790"/>
            <a:chExt cx="4002429" cy="3299230"/>
          </a:xfrm>
        </p:grpSpPr>
        <p:grpSp>
          <p:nvGrpSpPr>
            <p:cNvPr id="11" name="Group 10">
              <a:extLst>
                <a:ext uri="{FF2B5EF4-FFF2-40B4-BE49-F238E27FC236}">
                  <a16:creationId xmlns:a16="http://schemas.microsoft.com/office/drawing/2014/main" id="{406BEE8B-A98D-4043-9E87-21B48ADAB0F2}"/>
                </a:ext>
              </a:extLst>
            </p:cNvPr>
            <p:cNvGrpSpPr/>
            <p:nvPr/>
          </p:nvGrpSpPr>
          <p:grpSpPr>
            <a:xfrm>
              <a:off x="6096000" y="1214790"/>
              <a:ext cx="4002429" cy="2837565"/>
              <a:chOff x="635000" y="1414256"/>
              <a:chExt cx="7283990" cy="4942347"/>
            </a:xfrm>
          </p:grpSpPr>
          <p:pic>
            <p:nvPicPr>
              <p:cNvPr id="25" name="Picture 24">
                <a:extLst>
                  <a:ext uri="{FF2B5EF4-FFF2-40B4-BE49-F238E27FC236}">
                    <a16:creationId xmlns:a16="http://schemas.microsoft.com/office/drawing/2014/main" id="{03CB6524-F844-4567-B5A1-776C5AEE6F83}"/>
                  </a:ext>
                </a:extLst>
              </p:cNvPr>
              <p:cNvPicPr>
                <a:picLocks noChangeAspect="1"/>
              </p:cNvPicPr>
              <p:nvPr/>
            </p:nvPicPr>
            <p:blipFill rotWithShape="1">
              <a:blip r:embed="rId4">
                <a:extLst>
                  <a:ext uri="{28A0092B-C50C-407E-A947-70E740481C1C}">
                    <a14:useLocalDpi xmlns:a14="http://schemas.microsoft.com/office/drawing/2010/main" val="0"/>
                  </a:ext>
                </a:extLst>
              </a:blip>
              <a:srcRect t="192" r="51286" b="-192"/>
              <a:stretch/>
            </p:blipFill>
            <p:spPr>
              <a:xfrm>
                <a:off x="635000" y="1414256"/>
                <a:ext cx="3454400" cy="4942347"/>
              </a:xfrm>
              <a:prstGeom prst="rect">
                <a:avLst/>
              </a:prstGeom>
            </p:spPr>
          </p:pic>
          <p:pic>
            <p:nvPicPr>
              <p:cNvPr id="12" name="Picture 11">
                <a:extLst>
                  <a:ext uri="{FF2B5EF4-FFF2-40B4-BE49-F238E27FC236}">
                    <a16:creationId xmlns:a16="http://schemas.microsoft.com/office/drawing/2014/main" id="{DE40E36E-2B07-4B6B-B43D-C6D7FF106A5B}"/>
                  </a:ext>
                </a:extLst>
              </p:cNvPr>
              <p:cNvPicPr>
                <a:picLocks noChangeAspect="1"/>
              </p:cNvPicPr>
              <p:nvPr/>
            </p:nvPicPr>
            <p:blipFill rotWithShape="1">
              <a:blip r:embed="rId4">
                <a:extLst>
                  <a:ext uri="{28A0092B-C50C-407E-A947-70E740481C1C}">
                    <a14:useLocalDpi xmlns:a14="http://schemas.microsoft.com/office/drawing/2010/main" val="0"/>
                  </a:ext>
                </a:extLst>
              </a:blip>
              <a:srcRect l="49398"/>
              <a:stretch/>
            </p:blipFill>
            <p:spPr>
              <a:xfrm>
                <a:off x="4330699" y="1414256"/>
                <a:ext cx="3588291" cy="4942347"/>
              </a:xfrm>
              <a:prstGeom prst="rect">
                <a:avLst/>
              </a:prstGeom>
            </p:spPr>
          </p:pic>
        </p:grpSp>
        <p:sp>
          <p:nvSpPr>
            <p:cNvPr id="19" name="TextBox 18">
              <a:extLst>
                <a:ext uri="{FF2B5EF4-FFF2-40B4-BE49-F238E27FC236}">
                  <a16:creationId xmlns:a16="http://schemas.microsoft.com/office/drawing/2014/main" id="{2335171D-384C-490F-94AB-316C6DF97DCB}"/>
                </a:ext>
              </a:extLst>
            </p:cNvPr>
            <p:cNvSpPr txBox="1"/>
            <p:nvPr/>
          </p:nvSpPr>
          <p:spPr>
            <a:xfrm>
              <a:off x="6205343" y="4052355"/>
              <a:ext cx="3698299" cy="461665"/>
            </a:xfrm>
            <a:prstGeom prst="rect">
              <a:avLst/>
            </a:prstGeom>
            <a:noFill/>
            <a:ln>
              <a:solidFill>
                <a:schemeClr val="tx1"/>
              </a:solidFill>
            </a:ln>
          </p:spPr>
          <p:txBody>
            <a:bodyPr wrap="square">
              <a:spAutoFit/>
            </a:bodyPr>
            <a:lstStyle/>
            <a:p>
              <a:pPr algn="ctr"/>
              <a:r>
                <a:rPr lang="en-US" sz="1200" dirty="0">
                  <a:solidFill>
                    <a:schemeClr val="tx1"/>
                  </a:solidFill>
                </a:rPr>
                <a:t>“Level Shakespeare” may provide for pleasant reading.</a:t>
              </a:r>
              <a:r>
                <a:rPr lang="en-US" sz="1050" dirty="0">
                  <a:solidFill>
                    <a:schemeClr val="bg2">
                      <a:lumMod val="75000"/>
                    </a:schemeClr>
                  </a:solidFill>
                </a:rPr>
                <a:t> </a:t>
              </a:r>
              <a:r>
                <a:rPr lang="en-US" sz="1200" dirty="0">
                  <a:solidFill>
                    <a:schemeClr val="tx1"/>
                  </a:solidFill>
                </a:rPr>
                <a:t>“</a:t>
              </a:r>
              <a:r>
                <a:rPr lang="en-US" sz="1200" dirty="0"/>
                <a:t>Level Noob” is much better at conveying information.</a:t>
              </a:r>
            </a:p>
          </p:txBody>
        </p:sp>
      </p:grpSp>
      <p:grpSp>
        <p:nvGrpSpPr>
          <p:cNvPr id="22" name="Group 21">
            <a:extLst>
              <a:ext uri="{FF2B5EF4-FFF2-40B4-BE49-F238E27FC236}">
                <a16:creationId xmlns:a16="http://schemas.microsoft.com/office/drawing/2014/main" id="{F9565424-21B4-454C-894B-30AB4223D9CA}"/>
              </a:ext>
            </a:extLst>
          </p:cNvPr>
          <p:cNvGrpSpPr/>
          <p:nvPr/>
        </p:nvGrpSpPr>
        <p:grpSpPr>
          <a:xfrm>
            <a:off x="5642044" y="2430852"/>
            <a:ext cx="5911790" cy="369332"/>
            <a:chOff x="3423466" y="5243528"/>
            <a:chExt cx="5872991" cy="369332"/>
          </a:xfrm>
        </p:grpSpPr>
        <p:sp>
          <p:nvSpPr>
            <p:cNvPr id="23" name="TextBox 22">
              <a:extLst>
                <a:ext uri="{FF2B5EF4-FFF2-40B4-BE49-F238E27FC236}">
                  <a16:creationId xmlns:a16="http://schemas.microsoft.com/office/drawing/2014/main" id="{8CE44E5E-A00F-42F1-BE8A-4D7AEFAAB3FF}"/>
                </a:ext>
              </a:extLst>
            </p:cNvPr>
            <p:cNvSpPr txBox="1"/>
            <p:nvPr/>
          </p:nvSpPr>
          <p:spPr>
            <a:xfrm>
              <a:off x="3423466" y="5256888"/>
              <a:ext cx="5835097" cy="307777"/>
            </a:xfrm>
            <a:prstGeom prst="rect">
              <a:avLst/>
            </a:prstGeom>
            <a:noFill/>
            <a:ln>
              <a:solidFill>
                <a:schemeClr val="tx1"/>
              </a:solidFill>
            </a:ln>
          </p:spPr>
          <p:txBody>
            <a:bodyPr wrap="square">
              <a:spAutoFit/>
            </a:bodyPr>
            <a:lstStyle/>
            <a:p>
              <a:pPr algn="ctr"/>
              <a:r>
                <a:rPr lang="en-US" sz="1400" b="1" dirty="0"/>
                <a:t>Are schools' readings based on how “difficult” they are?</a:t>
              </a:r>
              <a:endParaRPr lang="en-GB" sz="1400" b="1" dirty="0"/>
            </a:p>
          </p:txBody>
        </p:sp>
        <p:sp>
          <p:nvSpPr>
            <p:cNvPr id="24" name="TextBox 23">
              <a:extLst>
                <a:ext uri="{FF2B5EF4-FFF2-40B4-BE49-F238E27FC236}">
                  <a16:creationId xmlns:a16="http://schemas.microsoft.com/office/drawing/2014/main" id="{71AA849A-10EE-4CBB-9E08-7DB795229B4F}"/>
                </a:ext>
              </a:extLst>
            </p:cNvPr>
            <p:cNvSpPr txBox="1"/>
            <p:nvPr/>
          </p:nvSpPr>
          <p:spPr>
            <a:xfrm>
              <a:off x="8941881" y="5243528"/>
              <a:ext cx="354576" cy="369332"/>
            </a:xfrm>
            <a:prstGeom prst="rect">
              <a:avLst/>
            </a:prstGeom>
            <a:noFill/>
          </p:spPr>
          <p:txBody>
            <a:bodyPr wrap="square" rtlCol="0">
              <a:spAutoFit/>
            </a:bodyPr>
            <a:lstStyle/>
            <a:p>
              <a:pPr algn="ctr"/>
              <a:r>
                <a:rPr lang="pt-PT" b="1" dirty="0">
                  <a:solidFill>
                    <a:srgbClr val="EE0000"/>
                  </a:solidFill>
                  <a:latin typeface="OpenDyslexic" panose="00000500000000000000" pitchFamily="50" charset="0"/>
                </a:rPr>
                <a:t>?</a:t>
              </a:r>
              <a:endParaRPr lang="en-GB" b="1" dirty="0">
                <a:solidFill>
                  <a:srgbClr val="EE0000"/>
                </a:solidFill>
                <a:latin typeface="OpenDyslexic" panose="00000500000000000000" pitchFamily="50" charset="0"/>
              </a:endParaRPr>
            </a:p>
          </p:txBody>
        </p:sp>
      </p:grpSp>
      <p:grpSp>
        <p:nvGrpSpPr>
          <p:cNvPr id="26" name="Group 25">
            <a:extLst>
              <a:ext uri="{FF2B5EF4-FFF2-40B4-BE49-F238E27FC236}">
                <a16:creationId xmlns:a16="http://schemas.microsoft.com/office/drawing/2014/main" id="{104B3392-BF1E-4529-B572-66588CCBAA3F}"/>
              </a:ext>
            </a:extLst>
          </p:cNvPr>
          <p:cNvGrpSpPr/>
          <p:nvPr/>
        </p:nvGrpSpPr>
        <p:grpSpPr>
          <a:xfrm>
            <a:off x="5633334" y="3390215"/>
            <a:ext cx="5882356" cy="369332"/>
            <a:chOff x="3423466" y="5243528"/>
            <a:chExt cx="5872991" cy="369332"/>
          </a:xfrm>
        </p:grpSpPr>
        <p:sp>
          <p:nvSpPr>
            <p:cNvPr id="27" name="TextBox 26">
              <a:extLst>
                <a:ext uri="{FF2B5EF4-FFF2-40B4-BE49-F238E27FC236}">
                  <a16:creationId xmlns:a16="http://schemas.microsoft.com/office/drawing/2014/main" id="{B4632A14-3FD8-4ED9-8015-8C2F88B1EFE6}"/>
                </a:ext>
              </a:extLst>
            </p:cNvPr>
            <p:cNvSpPr txBox="1"/>
            <p:nvPr/>
          </p:nvSpPr>
          <p:spPr>
            <a:xfrm>
              <a:off x="3423466" y="5256888"/>
              <a:ext cx="5835097" cy="307777"/>
            </a:xfrm>
            <a:prstGeom prst="rect">
              <a:avLst/>
            </a:prstGeom>
            <a:noFill/>
            <a:ln>
              <a:solidFill>
                <a:schemeClr val="tx1"/>
              </a:solidFill>
            </a:ln>
          </p:spPr>
          <p:txBody>
            <a:bodyPr wrap="square">
              <a:spAutoFit/>
            </a:bodyPr>
            <a:lstStyle/>
            <a:p>
              <a:pPr algn="ctr"/>
              <a:r>
                <a:rPr lang="en-US" sz="1400" b="1" dirty="0">
                  <a:solidFill>
                    <a:schemeClr val="accent3">
                      <a:lumMod val="75000"/>
                    </a:schemeClr>
                  </a:solidFill>
                </a:rPr>
                <a:t>If I can’t under understand newspapers news, is it my fault?</a:t>
              </a:r>
              <a:endParaRPr lang="en-GB" sz="1400" b="1" dirty="0">
                <a:solidFill>
                  <a:schemeClr val="accent3">
                    <a:lumMod val="75000"/>
                  </a:schemeClr>
                </a:solidFill>
              </a:endParaRPr>
            </a:p>
          </p:txBody>
        </p:sp>
        <p:sp>
          <p:nvSpPr>
            <p:cNvPr id="28" name="TextBox 27">
              <a:extLst>
                <a:ext uri="{FF2B5EF4-FFF2-40B4-BE49-F238E27FC236}">
                  <a16:creationId xmlns:a16="http://schemas.microsoft.com/office/drawing/2014/main" id="{605F0963-B745-4A5A-A03D-56F61B7A8DFA}"/>
                </a:ext>
              </a:extLst>
            </p:cNvPr>
            <p:cNvSpPr txBox="1"/>
            <p:nvPr/>
          </p:nvSpPr>
          <p:spPr>
            <a:xfrm>
              <a:off x="8941881" y="5243528"/>
              <a:ext cx="354576" cy="369332"/>
            </a:xfrm>
            <a:prstGeom prst="rect">
              <a:avLst/>
            </a:prstGeom>
            <a:noFill/>
          </p:spPr>
          <p:txBody>
            <a:bodyPr wrap="square" rtlCol="0">
              <a:spAutoFit/>
            </a:bodyPr>
            <a:lstStyle/>
            <a:p>
              <a:pPr algn="ctr"/>
              <a:r>
                <a:rPr lang="pt-PT" b="1" dirty="0">
                  <a:solidFill>
                    <a:srgbClr val="EE0000"/>
                  </a:solidFill>
                  <a:latin typeface="OpenDyslexic" panose="00000500000000000000" pitchFamily="50" charset="0"/>
                </a:rPr>
                <a:t>?</a:t>
              </a:r>
              <a:endParaRPr lang="en-GB" b="1" dirty="0">
                <a:solidFill>
                  <a:srgbClr val="EE0000"/>
                </a:solidFill>
                <a:latin typeface="OpenDyslexic" panose="00000500000000000000" pitchFamily="50" charset="0"/>
              </a:endParaRPr>
            </a:p>
          </p:txBody>
        </p:sp>
      </p:grpSp>
    </p:spTree>
    <p:extLst>
      <p:ext uri="{BB962C8B-B14F-4D97-AF65-F5344CB8AC3E}">
        <p14:creationId xmlns:p14="http://schemas.microsoft.com/office/powerpoint/2010/main" val="38898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D8BAE8-34C4-4FD4-95AA-98D7596AEC81}"/>
              </a:ext>
            </a:extLst>
          </p:cNvPr>
          <p:cNvSpPr/>
          <p:nvPr/>
        </p:nvSpPr>
        <p:spPr>
          <a:xfrm>
            <a:off x="446533" y="641097"/>
            <a:ext cx="3698299" cy="77420"/>
          </a:xfrm>
          <a:prstGeom prst="rect">
            <a:avLst/>
          </a:prstGeom>
          <a:solidFill>
            <a:srgbClr val="4653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9F0BB34C-71CC-4986-8E13-7E95D5064AE8}"/>
              </a:ext>
            </a:extLst>
          </p:cNvPr>
          <p:cNvSpPr/>
          <p:nvPr/>
        </p:nvSpPr>
        <p:spPr>
          <a:xfrm>
            <a:off x="4241830" y="641097"/>
            <a:ext cx="3698299" cy="77420"/>
          </a:xfrm>
          <a:prstGeom prst="rect">
            <a:avLst/>
          </a:prstGeom>
          <a:solidFill>
            <a:srgbClr val="ED8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9A621940-8236-4A20-B7BC-65973072C027}"/>
              </a:ext>
            </a:extLst>
          </p:cNvPr>
          <p:cNvSpPr/>
          <p:nvPr/>
        </p:nvSpPr>
        <p:spPr>
          <a:xfrm>
            <a:off x="8047168" y="641097"/>
            <a:ext cx="3698299" cy="77420"/>
          </a:xfrm>
          <a:prstGeom prst="rect">
            <a:avLst/>
          </a:prstGeom>
          <a:solidFill>
            <a:srgbClr val="969F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descr="A picture containing text, clipart&#10;&#10;Description automatically generated">
            <a:extLst>
              <a:ext uri="{FF2B5EF4-FFF2-40B4-BE49-F238E27FC236}">
                <a16:creationId xmlns:a16="http://schemas.microsoft.com/office/drawing/2014/main" id="{355E6A88-5DE4-44B0-9370-F2A19C1289BA}"/>
              </a:ext>
            </a:extLst>
          </p:cNvPr>
          <p:cNvPicPr>
            <a:picLocks noChangeAspect="1"/>
          </p:cNvPicPr>
          <p:nvPr/>
        </p:nvPicPr>
        <p:blipFill rotWithShape="1">
          <a:blip r:embed="rId2">
            <a:extLst>
              <a:ext uri="{28A0092B-C50C-407E-A947-70E740481C1C}">
                <a14:useLocalDpi xmlns:a14="http://schemas.microsoft.com/office/drawing/2010/main" val="0"/>
              </a:ext>
            </a:extLst>
          </a:blip>
          <a:srcRect b="78458"/>
          <a:stretch/>
        </p:blipFill>
        <p:spPr>
          <a:xfrm>
            <a:off x="4114711" y="294794"/>
            <a:ext cx="838842" cy="350295"/>
          </a:xfrm>
          <a:prstGeom prst="rect">
            <a:avLst/>
          </a:prstGeom>
        </p:spPr>
      </p:pic>
      <p:sp>
        <p:nvSpPr>
          <p:cNvPr id="13" name="TextBox 12">
            <a:extLst>
              <a:ext uri="{FF2B5EF4-FFF2-40B4-BE49-F238E27FC236}">
                <a16:creationId xmlns:a16="http://schemas.microsoft.com/office/drawing/2014/main" id="{B60423C6-F2D4-4771-B43C-1E2BBDAAC989}"/>
              </a:ext>
            </a:extLst>
          </p:cNvPr>
          <p:cNvSpPr txBox="1"/>
          <p:nvPr/>
        </p:nvSpPr>
        <p:spPr>
          <a:xfrm>
            <a:off x="4251871" y="294794"/>
            <a:ext cx="3698299" cy="369332"/>
          </a:xfrm>
          <a:prstGeom prst="rect">
            <a:avLst/>
          </a:prstGeom>
          <a:noFill/>
        </p:spPr>
        <p:txBody>
          <a:bodyPr wrap="square">
            <a:spAutoFit/>
          </a:bodyPr>
          <a:lstStyle/>
          <a:p>
            <a:pPr algn="ctr"/>
            <a:r>
              <a:rPr lang="en-US" sz="1800" dirty="0">
                <a:solidFill>
                  <a:srgbClr val="465359"/>
                </a:solidFill>
              </a:rPr>
              <a:t>Methodology</a:t>
            </a:r>
            <a:endParaRPr lang="en-GB" dirty="0"/>
          </a:p>
        </p:txBody>
      </p:sp>
      <p:sp>
        <p:nvSpPr>
          <p:cNvPr id="14" name="Title 1">
            <a:extLst>
              <a:ext uri="{FF2B5EF4-FFF2-40B4-BE49-F238E27FC236}">
                <a16:creationId xmlns:a16="http://schemas.microsoft.com/office/drawing/2014/main" id="{4312B447-2405-44E0-93A2-727784E5FAFE}"/>
              </a:ext>
            </a:extLst>
          </p:cNvPr>
          <p:cNvSpPr txBox="1">
            <a:spLocks/>
          </p:cNvSpPr>
          <p:nvPr/>
        </p:nvSpPr>
        <p:spPr>
          <a:xfrm>
            <a:off x="446533" y="718517"/>
            <a:ext cx="11083616" cy="74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65359"/>
                </a:solidFill>
              </a:rPr>
              <a:t>A look at the first two sentences of two texts</a:t>
            </a:r>
          </a:p>
        </p:txBody>
      </p:sp>
      <p:sp>
        <p:nvSpPr>
          <p:cNvPr id="15" name="Rectangle 14">
            <a:extLst>
              <a:ext uri="{FF2B5EF4-FFF2-40B4-BE49-F238E27FC236}">
                <a16:creationId xmlns:a16="http://schemas.microsoft.com/office/drawing/2014/main" id="{11A4EEC3-BF52-4E4D-8538-01FD03D40335}"/>
              </a:ext>
            </a:extLst>
          </p:cNvPr>
          <p:cNvSpPr/>
          <p:nvPr/>
        </p:nvSpPr>
        <p:spPr>
          <a:xfrm>
            <a:off x="635725" y="1636670"/>
            <a:ext cx="6666775" cy="35324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a:t>1st Grade: A Flor vai ver o Mar – Alves Redol</a:t>
            </a:r>
            <a:endParaRPr lang="en-US" b="1" dirty="0"/>
          </a:p>
        </p:txBody>
      </p:sp>
      <p:sp>
        <p:nvSpPr>
          <p:cNvPr id="17" name="Rectangle 16">
            <a:extLst>
              <a:ext uri="{FF2B5EF4-FFF2-40B4-BE49-F238E27FC236}">
                <a16:creationId xmlns:a16="http://schemas.microsoft.com/office/drawing/2014/main" id="{4F920C82-1BD2-415E-AAC9-F7D9B76061C7}"/>
              </a:ext>
            </a:extLst>
          </p:cNvPr>
          <p:cNvSpPr/>
          <p:nvPr/>
        </p:nvSpPr>
        <p:spPr>
          <a:xfrm>
            <a:off x="635725" y="2168395"/>
            <a:ext cx="10746377" cy="28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600" dirty="0">
                <a:solidFill>
                  <a:schemeClr val="bg2">
                    <a:lumMod val="50000"/>
                  </a:schemeClr>
                </a:solidFill>
              </a:rPr>
              <a:t>O Boi é bom. É bom e tem os pés e as mãos no chão.</a:t>
            </a:r>
            <a:endParaRPr lang="en-GB" sz="1600" dirty="0">
              <a:solidFill>
                <a:schemeClr val="bg2">
                  <a:lumMod val="50000"/>
                </a:schemeClr>
              </a:solidFill>
            </a:endParaRPr>
          </a:p>
        </p:txBody>
      </p:sp>
      <p:sp>
        <p:nvSpPr>
          <p:cNvPr id="18" name="Rectangle 17">
            <a:extLst>
              <a:ext uri="{FF2B5EF4-FFF2-40B4-BE49-F238E27FC236}">
                <a16:creationId xmlns:a16="http://schemas.microsoft.com/office/drawing/2014/main" id="{0D848AF8-7E9B-4754-BD74-D5B84F347571}"/>
              </a:ext>
            </a:extLst>
          </p:cNvPr>
          <p:cNvSpPr/>
          <p:nvPr/>
        </p:nvSpPr>
        <p:spPr>
          <a:xfrm>
            <a:off x="635725" y="3204650"/>
            <a:ext cx="6666775" cy="35324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a:t>12th Grade: Memorial do Convento – José Saramago</a:t>
            </a:r>
            <a:endParaRPr lang="en-US" b="1" dirty="0"/>
          </a:p>
        </p:txBody>
      </p:sp>
      <p:sp>
        <p:nvSpPr>
          <p:cNvPr id="19" name="Rectangle 18">
            <a:extLst>
              <a:ext uri="{FF2B5EF4-FFF2-40B4-BE49-F238E27FC236}">
                <a16:creationId xmlns:a16="http://schemas.microsoft.com/office/drawing/2014/main" id="{E0059D47-45E6-4510-955B-88E18B24BB09}"/>
              </a:ext>
            </a:extLst>
          </p:cNvPr>
          <p:cNvSpPr/>
          <p:nvPr/>
        </p:nvSpPr>
        <p:spPr>
          <a:xfrm>
            <a:off x="635725" y="4796959"/>
            <a:ext cx="10746377" cy="10194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600" dirty="0">
                <a:solidFill>
                  <a:schemeClr val="tx1"/>
                </a:solidFill>
              </a:rPr>
              <a:t>        Dom João, </a:t>
            </a:r>
            <a:r>
              <a:rPr lang="en-GB" sz="1600" cap="small" dirty="0">
                <a:solidFill>
                  <a:schemeClr val="tx1"/>
                </a:solidFill>
              </a:rPr>
              <a:t>the fifth</a:t>
            </a:r>
            <a:r>
              <a:rPr lang="en-GB" sz="1600" dirty="0">
                <a:solidFill>
                  <a:schemeClr val="tx1"/>
                </a:solidFill>
              </a:rPr>
              <a:t> monarch so named on the royal list, will pay a visit this night to the bedchamber of Queen, Dona Maria Ana Josefa, who arrived more than two years ago from Austria to provide heirs for the Portuguese crown, and so far has shown no signs of becoming pregnant. Already there are rumours at the court, both within and without the royal palace, that the Queen is barren, an insinuation that is carefully guarded from hostile ears and tongues and confided only to intimates.</a:t>
            </a:r>
          </a:p>
        </p:txBody>
      </p:sp>
      <p:sp>
        <p:nvSpPr>
          <p:cNvPr id="21" name="Rectangle 20">
            <a:extLst>
              <a:ext uri="{FF2B5EF4-FFF2-40B4-BE49-F238E27FC236}">
                <a16:creationId xmlns:a16="http://schemas.microsoft.com/office/drawing/2014/main" id="{537CB63F-9A9D-4BB8-A6EE-78A94DBCFC7F}"/>
              </a:ext>
            </a:extLst>
          </p:cNvPr>
          <p:cNvSpPr/>
          <p:nvPr/>
        </p:nvSpPr>
        <p:spPr>
          <a:xfrm>
            <a:off x="635725" y="3689734"/>
            <a:ext cx="10746377" cy="10194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PT" sz="1600" dirty="0">
                <a:solidFill>
                  <a:schemeClr val="bg2">
                    <a:lumMod val="50000"/>
                  </a:schemeClr>
                </a:solidFill>
              </a:rPr>
              <a:t>        D. João, quinto do nome na tabela real, irá esta noite ao quarto de sua mulher, D. Maria Ana Josefa, que chegou há mais de dois anos da Áustria para dar infantes à coroa portuguesa e até hoje ainda não emprenhou. Já se murmura na corte, dentro e fora do palácio, que a rainha, provavelmente, tem a madre seca, insinuação muito resguardada de orelhas e bocas delatoras e que só entre íntimos se confia.</a:t>
            </a:r>
            <a:endParaRPr lang="en-US" sz="1600" dirty="0">
              <a:solidFill>
                <a:schemeClr val="bg2">
                  <a:lumMod val="50000"/>
                </a:schemeClr>
              </a:solidFill>
            </a:endParaRPr>
          </a:p>
        </p:txBody>
      </p:sp>
      <p:sp>
        <p:nvSpPr>
          <p:cNvPr id="22" name="Rectangle 21">
            <a:extLst>
              <a:ext uri="{FF2B5EF4-FFF2-40B4-BE49-F238E27FC236}">
                <a16:creationId xmlns:a16="http://schemas.microsoft.com/office/drawing/2014/main" id="{D04D1687-F87A-439E-8D95-429329E6CEE0}"/>
              </a:ext>
            </a:extLst>
          </p:cNvPr>
          <p:cNvSpPr/>
          <p:nvPr/>
        </p:nvSpPr>
        <p:spPr>
          <a:xfrm>
            <a:off x="635726" y="2521247"/>
            <a:ext cx="10746377" cy="28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     The Ox is good. It is good and has its feet and hands on the ground.</a:t>
            </a:r>
          </a:p>
        </p:txBody>
      </p:sp>
      <p:pic>
        <p:nvPicPr>
          <p:cNvPr id="24" name="Picture 23">
            <a:extLst>
              <a:ext uri="{FF2B5EF4-FFF2-40B4-BE49-F238E27FC236}">
                <a16:creationId xmlns:a16="http://schemas.microsoft.com/office/drawing/2014/main" id="{A00C9156-FBF6-4BC1-B86A-99B1994C041D}"/>
              </a:ext>
            </a:extLst>
          </p:cNvPr>
          <p:cNvPicPr>
            <a:picLocks noChangeAspect="1"/>
          </p:cNvPicPr>
          <p:nvPr/>
        </p:nvPicPr>
        <p:blipFill>
          <a:blip r:embed="rId3"/>
          <a:stretch>
            <a:fillRect/>
          </a:stretch>
        </p:blipFill>
        <p:spPr>
          <a:xfrm>
            <a:off x="664010" y="3718960"/>
            <a:ext cx="360000" cy="239341"/>
          </a:xfrm>
          <a:prstGeom prst="rect">
            <a:avLst/>
          </a:prstGeom>
        </p:spPr>
      </p:pic>
      <p:pic>
        <p:nvPicPr>
          <p:cNvPr id="26" name="Picture 25">
            <a:extLst>
              <a:ext uri="{FF2B5EF4-FFF2-40B4-BE49-F238E27FC236}">
                <a16:creationId xmlns:a16="http://schemas.microsoft.com/office/drawing/2014/main" id="{347FD71A-71E1-41D2-A005-D61CF91F96DE}"/>
              </a:ext>
            </a:extLst>
          </p:cNvPr>
          <p:cNvPicPr preferRelativeResize="0">
            <a:picLocks/>
          </p:cNvPicPr>
          <p:nvPr/>
        </p:nvPicPr>
        <p:blipFill>
          <a:blip r:embed="rId4"/>
          <a:stretch>
            <a:fillRect/>
          </a:stretch>
        </p:blipFill>
        <p:spPr>
          <a:xfrm>
            <a:off x="664010" y="2547726"/>
            <a:ext cx="360000" cy="241200"/>
          </a:xfrm>
          <a:prstGeom prst="rect">
            <a:avLst/>
          </a:prstGeom>
        </p:spPr>
      </p:pic>
      <p:pic>
        <p:nvPicPr>
          <p:cNvPr id="27" name="Picture 26">
            <a:extLst>
              <a:ext uri="{FF2B5EF4-FFF2-40B4-BE49-F238E27FC236}">
                <a16:creationId xmlns:a16="http://schemas.microsoft.com/office/drawing/2014/main" id="{86DBBFC6-B213-4B1A-99F2-06FA6984E43D}"/>
              </a:ext>
            </a:extLst>
          </p:cNvPr>
          <p:cNvPicPr>
            <a:picLocks noChangeAspect="1"/>
          </p:cNvPicPr>
          <p:nvPr/>
        </p:nvPicPr>
        <p:blipFill>
          <a:blip r:embed="rId3"/>
          <a:stretch>
            <a:fillRect/>
          </a:stretch>
        </p:blipFill>
        <p:spPr>
          <a:xfrm>
            <a:off x="664010" y="2193847"/>
            <a:ext cx="360000" cy="239341"/>
          </a:xfrm>
          <a:prstGeom prst="rect">
            <a:avLst/>
          </a:prstGeom>
        </p:spPr>
      </p:pic>
      <p:pic>
        <p:nvPicPr>
          <p:cNvPr id="28" name="Picture 27">
            <a:extLst>
              <a:ext uri="{FF2B5EF4-FFF2-40B4-BE49-F238E27FC236}">
                <a16:creationId xmlns:a16="http://schemas.microsoft.com/office/drawing/2014/main" id="{257B2BF1-7977-4495-8FD4-43EB8829B752}"/>
              </a:ext>
            </a:extLst>
          </p:cNvPr>
          <p:cNvPicPr preferRelativeResize="0">
            <a:picLocks/>
          </p:cNvPicPr>
          <p:nvPr/>
        </p:nvPicPr>
        <p:blipFill>
          <a:blip r:embed="rId4"/>
          <a:stretch>
            <a:fillRect/>
          </a:stretch>
        </p:blipFill>
        <p:spPr>
          <a:xfrm>
            <a:off x="664010" y="4836336"/>
            <a:ext cx="360000" cy="241200"/>
          </a:xfrm>
          <a:prstGeom prst="rect">
            <a:avLst/>
          </a:prstGeom>
        </p:spPr>
      </p:pic>
      <p:sp>
        <p:nvSpPr>
          <p:cNvPr id="29" name="Subtitle 2">
            <a:extLst>
              <a:ext uri="{FF2B5EF4-FFF2-40B4-BE49-F238E27FC236}">
                <a16:creationId xmlns:a16="http://schemas.microsoft.com/office/drawing/2014/main" id="{8FA239B6-E2AE-4EA5-8746-8394D883E9B6}"/>
              </a:ext>
            </a:extLst>
          </p:cNvPr>
          <p:cNvSpPr txBox="1">
            <a:spLocks/>
          </p:cNvSpPr>
          <p:nvPr/>
        </p:nvSpPr>
        <p:spPr>
          <a:xfrm>
            <a:off x="446533" y="6287108"/>
            <a:ext cx="1817752" cy="365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600" dirty="0">
                <a:solidFill>
                  <a:schemeClr val="tx1">
                    <a:alpha val="75000"/>
                  </a:schemeClr>
                </a:solidFill>
              </a:rPr>
              <a:t>Rui P. Duarte</a:t>
            </a:r>
            <a:endParaRPr lang="en-GB" sz="1600" dirty="0">
              <a:solidFill>
                <a:schemeClr val="tx1">
                  <a:alpha val="75000"/>
                </a:schemeClr>
              </a:solidFill>
            </a:endParaRPr>
          </a:p>
        </p:txBody>
      </p:sp>
      <p:pic>
        <p:nvPicPr>
          <p:cNvPr id="30" name="Picture 29" descr="Graphical user interface&#10;&#10;Description automatically generated">
            <a:extLst>
              <a:ext uri="{FF2B5EF4-FFF2-40B4-BE49-F238E27FC236}">
                <a16:creationId xmlns:a16="http://schemas.microsoft.com/office/drawing/2014/main" id="{3678EA66-784A-4024-80E9-88BFDEFE8D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9910" y="6287108"/>
            <a:ext cx="354576" cy="376308"/>
          </a:xfrm>
          <a:prstGeom prst="rect">
            <a:avLst/>
          </a:prstGeom>
        </p:spPr>
      </p:pic>
      <p:sp>
        <p:nvSpPr>
          <p:cNvPr id="31" name="Subtitle 2">
            <a:extLst>
              <a:ext uri="{FF2B5EF4-FFF2-40B4-BE49-F238E27FC236}">
                <a16:creationId xmlns:a16="http://schemas.microsoft.com/office/drawing/2014/main" id="{B5EC5C5F-F500-4D3D-BBD8-726C2B9A5B92}"/>
              </a:ext>
            </a:extLst>
          </p:cNvPr>
          <p:cNvSpPr txBox="1">
            <a:spLocks/>
          </p:cNvSpPr>
          <p:nvPr/>
        </p:nvSpPr>
        <p:spPr>
          <a:xfrm>
            <a:off x="7127480" y="6335228"/>
            <a:ext cx="4002430" cy="280069"/>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3">
                    <a:alpha val="75000"/>
                  </a:schemeClr>
                </a:solidFill>
              </a:rPr>
              <a:t>Data Analytics | Remote Part-Time | 2020/2021</a:t>
            </a:r>
          </a:p>
        </p:txBody>
      </p:sp>
    </p:spTree>
    <p:extLst>
      <p:ext uri="{BB962C8B-B14F-4D97-AF65-F5344CB8AC3E}">
        <p14:creationId xmlns:p14="http://schemas.microsoft.com/office/powerpoint/2010/main" val="124834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D8BAE8-34C4-4FD4-95AA-98D7596AEC81}"/>
              </a:ext>
            </a:extLst>
          </p:cNvPr>
          <p:cNvSpPr/>
          <p:nvPr/>
        </p:nvSpPr>
        <p:spPr>
          <a:xfrm>
            <a:off x="446533" y="641097"/>
            <a:ext cx="3698299" cy="77420"/>
          </a:xfrm>
          <a:prstGeom prst="rect">
            <a:avLst/>
          </a:prstGeom>
          <a:solidFill>
            <a:srgbClr val="4653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9F0BB34C-71CC-4986-8E13-7E95D5064AE8}"/>
              </a:ext>
            </a:extLst>
          </p:cNvPr>
          <p:cNvSpPr/>
          <p:nvPr/>
        </p:nvSpPr>
        <p:spPr>
          <a:xfrm>
            <a:off x="4241830" y="641097"/>
            <a:ext cx="3698299" cy="77420"/>
          </a:xfrm>
          <a:prstGeom prst="rect">
            <a:avLst/>
          </a:prstGeom>
          <a:solidFill>
            <a:srgbClr val="ED8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9A621940-8236-4A20-B7BC-65973072C027}"/>
              </a:ext>
            </a:extLst>
          </p:cNvPr>
          <p:cNvSpPr/>
          <p:nvPr/>
        </p:nvSpPr>
        <p:spPr>
          <a:xfrm>
            <a:off x="8047168" y="641097"/>
            <a:ext cx="3698299" cy="77420"/>
          </a:xfrm>
          <a:prstGeom prst="rect">
            <a:avLst/>
          </a:prstGeom>
          <a:solidFill>
            <a:srgbClr val="969F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descr="A picture containing text, clipart&#10;&#10;Description automatically generated">
            <a:extLst>
              <a:ext uri="{FF2B5EF4-FFF2-40B4-BE49-F238E27FC236}">
                <a16:creationId xmlns:a16="http://schemas.microsoft.com/office/drawing/2014/main" id="{355E6A88-5DE4-44B0-9370-F2A19C1289BA}"/>
              </a:ext>
            </a:extLst>
          </p:cNvPr>
          <p:cNvPicPr>
            <a:picLocks noChangeAspect="1"/>
          </p:cNvPicPr>
          <p:nvPr/>
        </p:nvPicPr>
        <p:blipFill rotWithShape="1">
          <a:blip r:embed="rId2">
            <a:extLst>
              <a:ext uri="{28A0092B-C50C-407E-A947-70E740481C1C}">
                <a14:useLocalDpi xmlns:a14="http://schemas.microsoft.com/office/drawing/2010/main" val="0"/>
              </a:ext>
            </a:extLst>
          </a:blip>
          <a:srcRect b="78458"/>
          <a:stretch/>
        </p:blipFill>
        <p:spPr>
          <a:xfrm>
            <a:off x="4114711" y="294794"/>
            <a:ext cx="838842" cy="350295"/>
          </a:xfrm>
          <a:prstGeom prst="rect">
            <a:avLst/>
          </a:prstGeom>
        </p:spPr>
      </p:pic>
      <p:sp>
        <p:nvSpPr>
          <p:cNvPr id="13" name="TextBox 12">
            <a:extLst>
              <a:ext uri="{FF2B5EF4-FFF2-40B4-BE49-F238E27FC236}">
                <a16:creationId xmlns:a16="http://schemas.microsoft.com/office/drawing/2014/main" id="{B60423C6-F2D4-4771-B43C-1E2BBDAAC989}"/>
              </a:ext>
            </a:extLst>
          </p:cNvPr>
          <p:cNvSpPr txBox="1"/>
          <p:nvPr/>
        </p:nvSpPr>
        <p:spPr>
          <a:xfrm>
            <a:off x="4251871" y="294794"/>
            <a:ext cx="3698299" cy="369332"/>
          </a:xfrm>
          <a:prstGeom prst="rect">
            <a:avLst/>
          </a:prstGeom>
          <a:noFill/>
        </p:spPr>
        <p:txBody>
          <a:bodyPr wrap="square">
            <a:spAutoFit/>
          </a:bodyPr>
          <a:lstStyle/>
          <a:p>
            <a:pPr algn="ctr"/>
            <a:r>
              <a:rPr lang="en-US" sz="1800" dirty="0">
                <a:solidFill>
                  <a:srgbClr val="465359"/>
                </a:solidFill>
              </a:rPr>
              <a:t>Methodology</a:t>
            </a:r>
            <a:endParaRPr lang="en-GB" dirty="0"/>
          </a:p>
        </p:txBody>
      </p:sp>
      <p:sp>
        <p:nvSpPr>
          <p:cNvPr id="14" name="Title 1">
            <a:extLst>
              <a:ext uri="{FF2B5EF4-FFF2-40B4-BE49-F238E27FC236}">
                <a16:creationId xmlns:a16="http://schemas.microsoft.com/office/drawing/2014/main" id="{4312B447-2405-44E0-93A2-727784E5FAFE}"/>
              </a:ext>
            </a:extLst>
          </p:cNvPr>
          <p:cNvSpPr txBox="1">
            <a:spLocks/>
          </p:cNvSpPr>
          <p:nvPr/>
        </p:nvSpPr>
        <p:spPr>
          <a:xfrm>
            <a:off x="446533" y="718517"/>
            <a:ext cx="11083616" cy="74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65359"/>
                </a:solidFill>
              </a:rPr>
              <a:t>A look at the first two sentences of two texts</a:t>
            </a:r>
          </a:p>
        </p:txBody>
      </p:sp>
      <p:sp>
        <p:nvSpPr>
          <p:cNvPr id="15" name="Rectangle 14">
            <a:extLst>
              <a:ext uri="{FF2B5EF4-FFF2-40B4-BE49-F238E27FC236}">
                <a16:creationId xmlns:a16="http://schemas.microsoft.com/office/drawing/2014/main" id="{11A4EEC3-BF52-4E4D-8538-01FD03D40335}"/>
              </a:ext>
            </a:extLst>
          </p:cNvPr>
          <p:cNvSpPr/>
          <p:nvPr/>
        </p:nvSpPr>
        <p:spPr>
          <a:xfrm>
            <a:off x="635725" y="1636670"/>
            <a:ext cx="6666775" cy="35324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a:t>1st Grade: A Flor vai ver o Mar – Alves Redol</a:t>
            </a:r>
            <a:endParaRPr lang="en-US" b="1" dirty="0"/>
          </a:p>
        </p:txBody>
      </p:sp>
      <p:sp>
        <p:nvSpPr>
          <p:cNvPr id="17" name="Rectangle 16">
            <a:extLst>
              <a:ext uri="{FF2B5EF4-FFF2-40B4-BE49-F238E27FC236}">
                <a16:creationId xmlns:a16="http://schemas.microsoft.com/office/drawing/2014/main" id="{4F920C82-1BD2-415E-AAC9-F7D9B76061C7}"/>
              </a:ext>
            </a:extLst>
          </p:cNvPr>
          <p:cNvSpPr/>
          <p:nvPr/>
        </p:nvSpPr>
        <p:spPr>
          <a:xfrm>
            <a:off x="635725" y="2037972"/>
            <a:ext cx="6666775" cy="239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400" dirty="0">
                <a:solidFill>
                  <a:schemeClr val="bg2">
                    <a:lumMod val="50000"/>
                  </a:schemeClr>
                </a:solidFill>
              </a:rPr>
              <a:t>O Boi é bom. É bom e tem os pés e as mãos no chão.</a:t>
            </a:r>
            <a:endParaRPr lang="en-GB" sz="1400" dirty="0">
              <a:solidFill>
                <a:schemeClr val="bg2">
                  <a:lumMod val="50000"/>
                </a:schemeClr>
              </a:solidFill>
            </a:endParaRPr>
          </a:p>
        </p:txBody>
      </p:sp>
      <p:sp>
        <p:nvSpPr>
          <p:cNvPr id="18" name="Rectangle 17">
            <a:extLst>
              <a:ext uri="{FF2B5EF4-FFF2-40B4-BE49-F238E27FC236}">
                <a16:creationId xmlns:a16="http://schemas.microsoft.com/office/drawing/2014/main" id="{0D848AF8-7E9B-4754-BD74-D5B84F347571}"/>
              </a:ext>
            </a:extLst>
          </p:cNvPr>
          <p:cNvSpPr/>
          <p:nvPr/>
        </p:nvSpPr>
        <p:spPr>
          <a:xfrm>
            <a:off x="635725" y="2670976"/>
            <a:ext cx="6666775" cy="35324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b="1" dirty="0"/>
              <a:t>12th Grade: Memorial do Convento – José Saramago</a:t>
            </a:r>
            <a:endParaRPr lang="en-US" b="1" dirty="0"/>
          </a:p>
        </p:txBody>
      </p:sp>
      <p:sp>
        <p:nvSpPr>
          <p:cNvPr id="21" name="Rectangle 20">
            <a:extLst>
              <a:ext uri="{FF2B5EF4-FFF2-40B4-BE49-F238E27FC236}">
                <a16:creationId xmlns:a16="http://schemas.microsoft.com/office/drawing/2014/main" id="{537CB63F-9A9D-4BB8-A6EE-78A94DBCFC7F}"/>
              </a:ext>
            </a:extLst>
          </p:cNvPr>
          <p:cNvSpPr/>
          <p:nvPr/>
        </p:nvSpPr>
        <p:spPr>
          <a:xfrm>
            <a:off x="635725" y="3070335"/>
            <a:ext cx="6666775" cy="1115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t-PT" sz="1600" dirty="0">
                <a:solidFill>
                  <a:schemeClr val="bg2">
                    <a:lumMod val="50000"/>
                  </a:schemeClr>
                </a:solidFill>
              </a:rPr>
              <a:t>        </a:t>
            </a:r>
            <a:r>
              <a:rPr lang="pt-PT" sz="1400" dirty="0">
                <a:solidFill>
                  <a:schemeClr val="bg2">
                    <a:lumMod val="50000"/>
                  </a:schemeClr>
                </a:solidFill>
              </a:rPr>
              <a:t>D. João, quinto do nome na tabela real, irá esta noite ao quarto de sua mulher, D. Maria Ana Josefa, que chegou há mais de dois anos da Áustria para dar infantes à coroa portuguesa e até hoje ainda não emprenhou. Já se murmura na corte, dentro e fora do palácio, que a rainha, provavelmente, tem a madre seca, insinuação muito resguardada de orelhas e bocas delatoras e que só entre íntimos se confia.</a:t>
            </a:r>
            <a:endParaRPr lang="en-US" sz="1600" dirty="0">
              <a:solidFill>
                <a:schemeClr val="bg2">
                  <a:lumMod val="50000"/>
                </a:schemeClr>
              </a:solidFill>
            </a:endParaRPr>
          </a:p>
        </p:txBody>
      </p:sp>
      <p:pic>
        <p:nvPicPr>
          <p:cNvPr id="24" name="Picture 23">
            <a:extLst>
              <a:ext uri="{FF2B5EF4-FFF2-40B4-BE49-F238E27FC236}">
                <a16:creationId xmlns:a16="http://schemas.microsoft.com/office/drawing/2014/main" id="{A00C9156-FBF6-4BC1-B86A-99B1994C041D}"/>
              </a:ext>
            </a:extLst>
          </p:cNvPr>
          <p:cNvPicPr>
            <a:picLocks noChangeAspect="1"/>
          </p:cNvPicPr>
          <p:nvPr/>
        </p:nvPicPr>
        <p:blipFill>
          <a:blip r:embed="rId3"/>
          <a:stretch>
            <a:fillRect/>
          </a:stretch>
        </p:blipFill>
        <p:spPr>
          <a:xfrm>
            <a:off x="664010" y="3099561"/>
            <a:ext cx="360000" cy="239341"/>
          </a:xfrm>
          <a:prstGeom prst="rect">
            <a:avLst/>
          </a:prstGeom>
        </p:spPr>
      </p:pic>
      <p:pic>
        <p:nvPicPr>
          <p:cNvPr id="27" name="Picture 26">
            <a:extLst>
              <a:ext uri="{FF2B5EF4-FFF2-40B4-BE49-F238E27FC236}">
                <a16:creationId xmlns:a16="http://schemas.microsoft.com/office/drawing/2014/main" id="{86DBBFC6-B213-4B1A-99F2-06FA6984E43D}"/>
              </a:ext>
            </a:extLst>
          </p:cNvPr>
          <p:cNvPicPr>
            <a:picLocks noChangeAspect="1"/>
          </p:cNvPicPr>
          <p:nvPr/>
        </p:nvPicPr>
        <p:blipFill>
          <a:blip r:embed="rId3"/>
          <a:stretch>
            <a:fillRect/>
          </a:stretch>
        </p:blipFill>
        <p:spPr>
          <a:xfrm>
            <a:off x="664010" y="2037972"/>
            <a:ext cx="360000" cy="239341"/>
          </a:xfrm>
          <a:prstGeom prst="rect">
            <a:avLst/>
          </a:prstGeom>
        </p:spPr>
      </p:pic>
      <p:sp>
        <p:nvSpPr>
          <p:cNvPr id="20" name="Rectangle 19">
            <a:extLst>
              <a:ext uri="{FF2B5EF4-FFF2-40B4-BE49-F238E27FC236}">
                <a16:creationId xmlns:a16="http://schemas.microsoft.com/office/drawing/2014/main" id="{CC0B1634-6339-41C3-92D9-D614EF977141}"/>
              </a:ext>
            </a:extLst>
          </p:cNvPr>
          <p:cNvSpPr/>
          <p:nvPr/>
        </p:nvSpPr>
        <p:spPr>
          <a:xfrm>
            <a:off x="635727" y="2311697"/>
            <a:ext cx="6666774" cy="28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     The Ox is good. It is good and has its feet and hands on the ground.</a:t>
            </a:r>
          </a:p>
        </p:txBody>
      </p:sp>
      <p:sp>
        <p:nvSpPr>
          <p:cNvPr id="23" name="Rectangle 22">
            <a:extLst>
              <a:ext uri="{FF2B5EF4-FFF2-40B4-BE49-F238E27FC236}">
                <a16:creationId xmlns:a16="http://schemas.microsoft.com/office/drawing/2014/main" id="{927521DF-7DF8-4791-9EF2-4D81E05E84DA}"/>
              </a:ext>
            </a:extLst>
          </p:cNvPr>
          <p:cNvSpPr/>
          <p:nvPr/>
        </p:nvSpPr>
        <p:spPr>
          <a:xfrm>
            <a:off x="635725" y="4248520"/>
            <a:ext cx="6666775" cy="17141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1600" dirty="0">
                <a:solidFill>
                  <a:schemeClr val="tx1"/>
                </a:solidFill>
              </a:rPr>
              <a:t>        Dom João, </a:t>
            </a:r>
            <a:r>
              <a:rPr lang="en-GB" sz="1600" cap="small" dirty="0">
                <a:solidFill>
                  <a:schemeClr val="tx1"/>
                </a:solidFill>
              </a:rPr>
              <a:t>the fifth</a:t>
            </a:r>
            <a:r>
              <a:rPr lang="en-GB" sz="1600" dirty="0">
                <a:solidFill>
                  <a:schemeClr val="tx1"/>
                </a:solidFill>
              </a:rPr>
              <a:t> monarch so named on the royal list, will pay a visit this night to the bedchamber of Queen, Dona Maria Ana Josefa, who arrived more than two years ago from Austria to provide heirs for the Portuguese crown, and so far has shown no signs of becoming pregnant. Already there are rumours at the court, both within and without the royal palace, that the Queen is barren, an insinuation that is carefully guarded from hostile ears and tongues and confided only to intimates.</a:t>
            </a:r>
          </a:p>
        </p:txBody>
      </p:sp>
      <p:pic>
        <p:nvPicPr>
          <p:cNvPr id="25" name="Picture 24">
            <a:extLst>
              <a:ext uri="{FF2B5EF4-FFF2-40B4-BE49-F238E27FC236}">
                <a16:creationId xmlns:a16="http://schemas.microsoft.com/office/drawing/2014/main" id="{704CE553-B4AD-494A-B5D4-3A804E76FAB9}"/>
              </a:ext>
            </a:extLst>
          </p:cNvPr>
          <p:cNvPicPr preferRelativeResize="0">
            <a:picLocks/>
          </p:cNvPicPr>
          <p:nvPr/>
        </p:nvPicPr>
        <p:blipFill>
          <a:blip r:embed="rId4"/>
          <a:stretch>
            <a:fillRect/>
          </a:stretch>
        </p:blipFill>
        <p:spPr>
          <a:xfrm>
            <a:off x="664010" y="4283886"/>
            <a:ext cx="360000" cy="241200"/>
          </a:xfrm>
          <a:prstGeom prst="rect">
            <a:avLst/>
          </a:prstGeom>
        </p:spPr>
      </p:pic>
      <p:sp>
        <p:nvSpPr>
          <p:cNvPr id="29" name="Rectangle 28">
            <a:extLst>
              <a:ext uri="{FF2B5EF4-FFF2-40B4-BE49-F238E27FC236}">
                <a16:creationId xmlns:a16="http://schemas.microsoft.com/office/drawing/2014/main" id="{BB40A81B-BE09-467B-A3C1-2053EB5B7012}"/>
              </a:ext>
            </a:extLst>
          </p:cNvPr>
          <p:cNvSpPr/>
          <p:nvPr/>
        </p:nvSpPr>
        <p:spPr>
          <a:xfrm>
            <a:off x="7429500" y="1632832"/>
            <a:ext cx="4190828" cy="4329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dirty="0">
                <a:solidFill>
                  <a:schemeClr val="tx1"/>
                </a:solidFill>
              </a:rPr>
              <a:t>What popped to my mind immediately.</a:t>
            </a:r>
          </a:p>
          <a:p>
            <a:pPr algn="just"/>
            <a:endParaRPr lang="en-US" sz="1600" dirty="0">
              <a:solidFill>
                <a:schemeClr val="tx1"/>
              </a:solidFill>
            </a:endParaRPr>
          </a:p>
          <a:p>
            <a:pPr algn="just">
              <a:spcAft>
                <a:spcPts val="300"/>
              </a:spcAft>
            </a:pPr>
            <a:r>
              <a:rPr lang="en-US" sz="1600" dirty="0">
                <a:solidFill>
                  <a:schemeClr val="tx1"/>
                </a:solidFill>
              </a:rPr>
              <a:t>The first text has two very small sentences.</a:t>
            </a:r>
          </a:p>
          <a:p>
            <a:pPr algn="just">
              <a:spcAft>
                <a:spcPts val="300"/>
              </a:spcAft>
            </a:pPr>
            <a:r>
              <a:rPr lang="en-US" sz="1600" dirty="0">
                <a:solidFill>
                  <a:schemeClr val="tx1"/>
                </a:solidFill>
              </a:rPr>
              <a:t>There is not a single word with more than four letters on the first text!</a:t>
            </a:r>
          </a:p>
          <a:p>
            <a:pPr algn="just">
              <a:spcAft>
                <a:spcPts val="300"/>
              </a:spcAft>
            </a:pPr>
            <a:r>
              <a:rPr lang="en-US" sz="1600" dirty="0">
                <a:solidFill>
                  <a:schemeClr val="tx1"/>
                </a:solidFill>
              </a:rPr>
              <a:t>The words are simple on the first text (not complex).</a:t>
            </a:r>
          </a:p>
          <a:p>
            <a:pPr algn="just">
              <a:spcAft>
                <a:spcPts val="300"/>
              </a:spcAft>
            </a:pPr>
            <a:r>
              <a:rPr lang="en-US" sz="1600" dirty="0">
                <a:solidFill>
                  <a:schemeClr val="tx1"/>
                </a:solidFill>
              </a:rPr>
              <a:t>The second phrase on the second text has no subject.</a:t>
            </a:r>
          </a:p>
          <a:p>
            <a:pPr algn="just">
              <a:spcAft>
                <a:spcPts val="300"/>
              </a:spcAft>
            </a:pPr>
            <a:r>
              <a:rPr lang="en-US" sz="1600" dirty="0">
                <a:solidFill>
                  <a:schemeClr val="tx1"/>
                </a:solidFill>
              </a:rPr>
              <a:t>The words are repeated a lot on the first text.</a:t>
            </a:r>
          </a:p>
          <a:p>
            <a:pPr algn="just">
              <a:spcAft>
                <a:spcPts val="300"/>
              </a:spcAft>
            </a:pPr>
            <a:r>
              <a:rPr lang="en-US" sz="1600" dirty="0">
                <a:solidFill>
                  <a:schemeClr val="tx1"/>
                </a:solidFill>
              </a:rPr>
              <a:t>There are very few adjectives in the second text.</a:t>
            </a:r>
          </a:p>
          <a:p>
            <a:pPr algn="just">
              <a:spcAft>
                <a:spcPts val="300"/>
              </a:spcAft>
            </a:pPr>
            <a:endParaRPr lang="en-US" sz="1600" dirty="0">
              <a:solidFill>
                <a:schemeClr val="tx1"/>
              </a:solidFill>
            </a:endParaRPr>
          </a:p>
          <a:p>
            <a:pPr algn="just">
              <a:spcAft>
                <a:spcPts val="300"/>
              </a:spcAft>
            </a:pPr>
            <a:r>
              <a:rPr lang="en-US" sz="1600" dirty="0">
                <a:solidFill>
                  <a:schemeClr val="tx1"/>
                </a:solidFill>
              </a:rPr>
              <a:t>[…]</a:t>
            </a:r>
          </a:p>
        </p:txBody>
      </p:sp>
      <p:sp>
        <p:nvSpPr>
          <p:cNvPr id="30" name="Subtitle 2">
            <a:extLst>
              <a:ext uri="{FF2B5EF4-FFF2-40B4-BE49-F238E27FC236}">
                <a16:creationId xmlns:a16="http://schemas.microsoft.com/office/drawing/2014/main" id="{D976C7EF-9A5B-4710-9595-CA0DAE2A90CA}"/>
              </a:ext>
            </a:extLst>
          </p:cNvPr>
          <p:cNvSpPr txBox="1">
            <a:spLocks/>
          </p:cNvSpPr>
          <p:nvPr/>
        </p:nvSpPr>
        <p:spPr>
          <a:xfrm>
            <a:off x="446533" y="6287108"/>
            <a:ext cx="1817752" cy="365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600" dirty="0">
                <a:solidFill>
                  <a:schemeClr val="tx1">
                    <a:alpha val="75000"/>
                  </a:schemeClr>
                </a:solidFill>
              </a:rPr>
              <a:t>Rui P. Duarte</a:t>
            </a:r>
            <a:endParaRPr lang="en-GB" sz="1600" dirty="0">
              <a:solidFill>
                <a:schemeClr val="tx1">
                  <a:alpha val="75000"/>
                </a:schemeClr>
              </a:solidFill>
            </a:endParaRPr>
          </a:p>
        </p:txBody>
      </p:sp>
      <p:pic>
        <p:nvPicPr>
          <p:cNvPr id="31" name="Picture 30" descr="Graphical user interface&#10;&#10;Description automatically generated">
            <a:extLst>
              <a:ext uri="{FF2B5EF4-FFF2-40B4-BE49-F238E27FC236}">
                <a16:creationId xmlns:a16="http://schemas.microsoft.com/office/drawing/2014/main" id="{2E9688B4-79DC-4C15-8484-5EF99EB110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9910" y="6287108"/>
            <a:ext cx="354576" cy="376308"/>
          </a:xfrm>
          <a:prstGeom prst="rect">
            <a:avLst/>
          </a:prstGeom>
        </p:spPr>
      </p:pic>
      <p:sp>
        <p:nvSpPr>
          <p:cNvPr id="32" name="Subtitle 2">
            <a:extLst>
              <a:ext uri="{FF2B5EF4-FFF2-40B4-BE49-F238E27FC236}">
                <a16:creationId xmlns:a16="http://schemas.microsoft.com/office/drawing/2014/main" id="{33AEEF8F-83BA-49AA-A606-9543F7A2A2A6}"/>
              </a:ext>
            </a:extLst>
          </p:cNvPr>
          <p:cNvSpPr txBox="1">
            <a:spLocks/>
          </p:cNvSpPr>
          <p:nvPr/>
        </p:nvSpPr>
        <p:spPr>
          <a:xfrm>
            <a:off x="7127480" y="6335228"/>
            <a:ext cx="4002430" cy="280069"/>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3">
                    <a:alpha val="75000"/>
                  </a:schemeClr>
                </a:solidFill>
              </a:rPr>
              <a:t>Data Analytics | Remote Part-Time | 2020/2021</a:t>
            </a:r>
          </a:p>
        </p:txBody>
      </p:sp>
      <p:pic>
        <p:nvPicPr>
          <p:cNvPr id="33" name="Picture 32">
            <a:extLst>
              <a:ext uri="{FF2B5EF4-FFF2-40B4-BE49-F238E27FC236}">
                <a16:creationId xmlns:a16="http://schemas.microsoft.com/office/drawing/2014/main" id="{F6361CF0-6953-44E0-82D8-ECC18C3D90F0}"/>
              </a:ext>
            </a:extLst>
          </p:cNvPr>
          <p:cNvPicPr preferRelativeResize="0">
            <a:picLocks/>
          </p:cNvPicPr>
          <p:nvPr/>
        </p:nvPicPr>
        <p:blipFill>
          <a:blip r:embed="rId4"/>
          <a:stretch>
            <a:fillRect/>
          </a:stretch>
        </p:blipFill>
        <p:spPr>
          <a:xfrm>
            <a:off x="664010" y="2334237"/>
            <a:ext cx="360000" cy="241200"/>
          </a:xfrm>
          <a:prstGeom prst="rect">
            <a:avLst/>
          </a:prstGeom>
        </p:spPr>
      </p:pic>
    </p:spTree>
    <p:extLst>
      <p:ext uri="{BB962C8B-B14F-4D97-AF65-F5344CB8AC3E}">
        <p14:creationId xmlns:p14="http://schemas.microsoft.com/office/powerpoint/2010/main" val="395176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38EB7-8867-4220-ACCE-95588F5EDBDA}"/>
              </a:ext>
            </a:extLst>
          </p:cNvPr>
          <p:cNvSpPr/>
          <p:nvPr/>
        </p:nvSpPr>
        <p:spPr>
          <a:xfrm>
            <a:off x="446533" y="641097"/>
            <a:ext cx="3698299" cy="77420"/>
          </a:xfrm>
          <a:prstGeom prst="rect">
            <a:avLst/>
          </a:prstGeom>
          <a:solidFill>
            <a:srgbClr val="4653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ACAEAF2F-633D-4EB0-A207-91C3EE60E5C1}"/>
              </a:ext>
            </a:extLst>
          </p:cNvPr>
          <p:cNvSpPr/>
          <p:nvPr/>
        </p:nvSpPr>
        <p:spPr>
          <a:xfrm>
            <a:off x="4241830" y="641097"/>
            <a:ext cx="3698299" cy="77420"/>
          </a:xfrm>
          <a:prstGeom prst="rect">
            <a:avLst/>
          </a:prstGeom>
          <a:solidFill>
            <a:srgbClr val="ED8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718DF09B-8277-466D-BFBF-5638F3F96AEE}"/>
              </a:ext>
            </a:extLst>
          </p:cNvPr>
          <p:cNvSpPr/>
          <p:nvPr/>
        </p:nvSpPr>
        <p:spPr>
          <a:xfrm>
            <a:off x="8047168" y="641097"/>
            <a:ext cx="3698299" cy="77420"/>
          </a:xfrm>
          <a:prstGeom prst="rect">
            <a:avLst/>
          </a:prstGeom>
          <a:solidFill>
            <a:srgbClr val="969F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a:extLst>
              <a:ext uri="{FF2B5EF4-FFF2-40B4-BE49-F238E27FC236}">
                <a16:creationId xmlns:a16="http://schemas.microsoft.com/office/drawing/2014/main" id="{C33D0D5F-5F0D-48F4-B71F-20AFE55C6801}"/>
              </a:ext>
            </a:extLst>
          </p:cNvPr>
          <p:cNvSpPr txBox="1">
            <a:spLocks/>
          </p:cNvSpPr>
          <p:nvPr/>
        </p:nvSpPr>
        <p:spPr>
          <a:xfrm>
            <a:off x="446533" y="718517"/>
            <a:ext cx="5370067" cy="74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65359"/>
                </a:solidFill>
              </a:rPr>
              <a:t>Where is my data ?</a:t>
            </a:r>
          </a:p>
        </p:txBody>
      </p:sp>
      <p:sp>
        <p:nvSpPr>
          <p:cNvPr id="10" name="Subtitle 2">
            <a:extLst>
              <a:ext uri="{FF2B5EF4-FFF2-40B4-BE49-F238E27FC236}">
                <a16:creationId xmlns:a16="http://schemas.microsoft.com/office/drawing/2014/main" id="{956A8C9D-978E-481F-BAC4-B0587F2ABA2A}"/>
              </a:ext>
            </a:extLst>
          </p:cNvPr>
          <p:cNvSpPr txBox="1">
            <a:spLocks/>
          </p:cNvSpPr>
          <p:nvPr/>
        </p:nvSpPr>
        <p:spPr>
          <a:xfrm>
            <a:off x="446533" y="6287108"/>
            <a:ext cx="1817752" cy="365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600" dirty="0">
                <a:solidFill>
                  <a:schemeClr val="tx1">
                    <a:alpha val="75000"/>
                  </a:schemeClr>
                </a:solidFill>
              </a:rPr>
              <a:t>Rui P. Duarte</a:t>
            </a:r>
            <a:endParaRPr lang="en-GB" sz="1600" dirty="0">
              <a:solidFill>
                <a:schemeClr val="tx1">
                  <a:alpha val="75000"/>
                </a:schemeClr>
              </a:solidFill>
            </a:endParaRPr>
          </a:p>
        </p:txBody>
      </p:sp>
      <p:pic>
        <p:nvPicPr>
          <p:cNvPr id="11" name="Picture 10" descr="Graphical user interface&#10;&#10;Description automatically generated">
            <a:extLst>
              <a:ext uri="{FF2B5EF4-FFF2-40B4-BE49-F238E27FC236}">
                <a16:creationId xmlns:a16="http://schemas.microsoft.com/office/drawing/2014/main" id="{9E695F82-9187-4865-8A28-B9BC2EBE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910" y="6287108"/>
            <a:ext cx="354576" cy="376308"/>
          </a:xfrm>
          <a:prstGeom prst="rect">
            <a:avLst/>
          </a:prstGeom>
        </p:spPr>
      </p:pic>
      <p:sp>
        <p:nvSpPr>
          <p:cNvPr id="12" name="Subtitle 2">
            <a:extLst>
              <a:ext uri="{FF2B5EF4-FFF2-40B4-BE49-F238E27FC236}">
                <a16:creationId xmlns:a16="http://schemas.microsoft.com/office/drawing/2014/main" id="{85E8E9F6-98E1-4305-B4F3-7A7427A61009}"/>
              </a:ext>
            </a:extLst>
          </p:cNvPr>
          <p:cNvSpPr txBox="1">
            <a:spLocks/>
          </p:cNvSpPr>
          <p:nvPr/>
        </p:nvSpPr>
        <p:spPr>
          <a:xfrm>
            <a:off x="7127480" y="6335228"/>
            <a:ext cx="4002430" cy="280069"/>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3">
                    <a:alpha val="75000"/>
                  </a:schemeClr>
                </a:solidFill>
              </a:rPr>
              <a:t>Data Analytics | Remote Part-Time | 2020/2021</a:t>
            </a:r>
          </a:p>
        </p:txBody>
      </p:sp>
      <p:pic>
        <p:nvPicPr>
          <p:cNvPr id="17" name="Picture 16" descr="A picture containing text, clipart&#10;&#10;Description automatically generated">
            <a:extLst>
              <a:ext uri="{FF2B5EF4-FFF2-40B4-BE49-F238E27FC236}">
                <a16:creationId xmlns:a16="http://schemas.microsoft.com/office/drawing/2014/main" id="{26458CB3-D73F-468A-8A15-0AED8D35E14D}"/>
              </a:ext>
            </a:extLst>
          </p:cNvPr>
          <p:cNvPicPr>
            <a:picLocks noChangeAspect="1"/>
          </p:cNvPicPr>
          <p:nvPr/>
        </p:nvPicPr>
        <p:blipFill rotWithShape="1">
          <a:blip r:embed="rId3">
            <a:extLst>
              <a:ext uri="{28A0092B-C50C-407E-A947-70E740481C1C}">
                <a14:useLocalDpi xmlns:a14="http://schemas.microsoft.com/office/drawing/2010/main" val="0"/>
              </a:ext>
            </a:extLst>
          </a:blip>
          <a:srcRect b="78458"/>
          <a:stretch/>
        </p:blipFill>
        <p:spPr>
          <a:xfrm>
            <a:off x="4114711" y="294794"/>
            <a:ext cx="838842" cy="350295"/>
          </a:xfrm>
          <a:prstGeom prst="rect">
            <a:avLst/>
          </a:prstGeom>
        </p:spPr>
      </p:pic>
      <p:sp>
        <p:nvSpPr>
          <p:cNvPr id="18" name="TextBox 17">
            <a:extLst>
              <a:ext uri="{FF2B5EF4-FFF2-40B4-BE49-F238E27FC236}">
                <a16:creationId xmlns:a16="http://schemas.microsoft.com/office/drawing/2014/main" id="{7519D649-5C74-43B8-BC6D-BAB1E7431605}"/>
              </a:ext>
            </a:extLst>
          </p:cNvPr>
          <p:cNvSpPr txBox="1"/>
          <p:nvPr/>
        </p:nvSpPr>
        <p:spPr>
          <a:xfrm>
            <a:off x="4251871" y="294794"/>
            <a:ext cx="3698299" cy="369332"/>
          </a:xfrm>
          <a:prstGeom prst="rect">
            <a:avLst/>
          </a:prstGeom>
          <a:noFill/>
        </p:spPr>
        <p:txBody>
          <a:bodyPr wrap="square">
            <a:spAutoFit/>
          </a:bodyPr>
          <a:lstStyle/>
          <a:p>
            <a:pPr algn="ctr"/>
            <a:r>
              <a:rPr lang="en-US" sz="1800" dirty="0">
                <a:solidFill>
                  <a:srgbClr val="465359"/>
                </a:solidFill>
              </a:rPr>
              <a:t>Methodology</a:t>
            </a:r>
            <a:endParaRPr lang="en-GB" dirty="0"/>
          </a:p>
        </p:txBody>
      </p:sp>
      <p:grpSp>
        <p:nvGrpSpPr>
          <p:cNvPr id="26" name="Group 25">
            <a:extLst>
              <a:ext uri="{FF2B5EF4-FFF2-40B4-BE49-F238E27FC236}">
                <a16:creationId xmlns:a16="http://schemas.microsoft.com/office/drawing/2014/main" id="{D42559F3-9B73-480A-AEE9-0CD8880A87FC}"/>
              </a:ext>
            </a:extLst>
          </p:cNvPr>
          <p:cNvGrpSpPr/>
          <p:nvPr/>
        </p:nvGrpSpPr>
        <p:grpSpPr>
          <a:xfrm>
            <a:off x="5872397" y="1088898"/>
            <a:ext cx="5612089" cy="4488836"/>
            <a:chOff x="1495424" y="1377344"/>
            <a:chExt cx="6115051" cy="4762139"/>
          </a:xfrm>
        </p:grpSpPr>
        <p:pic>
          <p:nvPicPr>
            <p:cNvPr id="4" name="Picture 3">
              <a:extLst>
                <a:ext uri="{FF2B5EF4-FFF2-40B4-BE49-F238E27FC236}">
                  <a16:creationId xmlns:a16="http://schemas.microsoft.com/office/drawing/2014/main" id="{EAFAD642-575B-4E0C-AB87-CDC2A9FB4E32}"/>
                </a:ext>
              </a:extLst>
            </p:cNvPr>
            <p:cNvPicPr>
              <a:picLocks noChangeAspect="1"/>
            </p:cNvPicPr>
            <p:nvPr/>
          </p:nvPicPr>
          <p:blipFill rotWithShape="1">
            <a:blip r:embed="rId4">
              <a:extLst>
                <a:ext uri="{28A0092B-C50C-407E-A947-70E740481C1C}">
                  <a14:useLocalDpi xmlns:a14="http://schemas.microsoft.com/office/drawing/2010/main" val="0"/>
                </a:ext>
              </a:extLst>
            </a:blip>
            <a:srcRect l="11289" r="14233"/>
            <a:stretch/>
          </p:blipFill>
          <p:spPr>
            <a:xfrm>
              <a:off x="1495424" y="1377344"/>
              <a:ext cx="6115051" cy="4762139"/>
            </a:xfrm>
            <a:prstGeom prst="rect">
              <a:avLst/>
            </a:prstGeom>
          </p:spPr>
        </p:pic>
        <p:grpSp>
          <p:nvGrpSpPr>
            <p:cNvPr id="25" name="Group 24">
              <a:extLst>
                <a:ext uri="{FF2B5EF4-FFF2-40B4-BE49-F238E27FC236}">
                  <a16:creationId xmlns:a16="http://schemas.microsoft.com/office/drawing/2014/main" id="{FCE5C225-D0E3-4889-9FC8-4817934320E6}"/>
                </a:ext>
              </a:extLst>
            </p:cNvPr>
            <p:cNvGrpSpPr/>
            <p:nvPr/>
          </p:nvGrpSpPr>
          <p:grpSpPr>
            <a:xfrm>
              <a:off x="1537566" y="1445584"/>
              <a:ext cx="4273039" cy="4511675"/>
              <a:chOff x="859413" y="1532708"/>
              <a:chExt cx="4050593" cy="4177523"/>
            </a:xfrm>
          </p:grpSpPr>
          <p:pic>
            <p:nvPicPr>
              <p:cNvPr id="20" name="Picture 19">
                <a:extLst>
                  <a:ext uri="{FF2B5EF4-FFF2-40B4-BE49-F238E27FC236}">
                    <a16:creationId xmlns:a16="http://schemas.microsoft.com/office/drawing/2014/main" id="{7CB40A91-97B2-4CD3-B491-A9B571199640}"/>
                  </a:ext>
                </a:extLst>
              </p:cNvPr>
              <p:cNvPicPr>
                <a:picLocks noChangeAspect="1"/>
              </p:cNvPicPr>
              <p:nvPr/>
            </p:nvPicPr>
            <p:blipFill rotWithShape="1">
              <a:blip r:embed="rId5">
                <a:extLst>
                  <a:ext uri="{28A0092B-C50C-407E-A947-70E740481C1C}">
                    <a14:useLocalDpi xmlns:a14="http://schemas.microsoft.com/office/drawing/2010/main" val="0"/>
                  </a:ext>
                </a:extLst>
              </a:blip>
              <a:srcRect l="3290" r="8248"/>
              <a:stretch/>
            </p:blipFill>
            <p:spPr>
              <a:xfrm>
                <a:off x="859413" y="1532708"/>
                <a:ext cx="1971675" cy="2971800"/>
              </a:xfrm>
              <a:prstGeom prst="rect">
                <a:avLst/>
              </a:prstGeom>
            </p:spPr>
          </p:pic>
          <p:pic>
            <p:nvPicPr>
              <p:cNvPr id="22" name="Picture 21">
                <a:extLst>
                  <a:ext uri="{FF2B5EF4-FFF2-40B4-BE49-F238E27FC236}">
                    <a16:creationId xmlns:a16="http://schemas.microsoft.com/office/drawing/2014/main" id="{A7CD2495-4849-4EBB-9DDB-FCC1ADBEDE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2495" y="2713285"/>
                <a:ext cx="1971675" cy="2996946"/>
              </a:xfrm>
              <a:prstGeom prst="rect">
                <a:avLst/>
              </a:prstGeom>
            </p:spPr>
          </p:pic>
          <p:pic>
            <p:nvPicPr>
              <p:cNvPr id="24" name="Picture 23">
                <a:extLst>
                  <a:ext uri="{FF2B5EF4-FFF2-40B4-BE49-F238E27FC236}">
                    <a16:creationId xmlns:a16="http://schemas.microsoft.com/office/drawing/2014/main" id="{6D736176-4234-46D7-932E-F4EA7C9414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8332" y="1532708"/>
                <a:ext cx="1971674" cy="3004643"/>
              </a:xfrm>
              <a:prstGeom prst="rect">
                <a:avLst/>
              </a:prstGeom>
            </p:spPr>
          </p:pic>
        </p:grpSp>
      </p:grpSp>
      <p:sp>
        <p:nvSpPr>
          <p:cNvPr id="27" name="Title 1">
            <a:extLst>
              <a:ext uri="{FF2B5EF4-FFF2-40B4-BE49-F238E27FC236}">
                <a16:creationId xmlns:a16="http://schemas.microsoft.com/office/drawing/2014/main" id="{E28A978A-2C6C-4BA3-A124-046F4659E0D5}"/>
              </a:ext>
            </a:extLst>
          </p:cNvPr>
          <p:cNvSpPr txBox="1">
            <a:spLocks/>
          </p:cNvSpPr>
          <p:nvPr/>
        </p:nvSpPr>
        <p:spPr>
          <a:xfrm>
            <a:off x="1009179" y="4686173"/>
            <a:ext cx="5370067" cy="74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C00000"/>
                </a:solidFill>
              </a:rPr>
              <a:t>This is my Y-variable.</a:t>
            </a:r>
          </a:p>
        </p:txBody>
      </p:sp>
      <p:cxnSp>
        <p:nvCxnSpPr>
          <p:cNvPr id="29" name="Straight Arrow Connector 28">
            <a:extLst>
              <a:ext uri="{FF2B5EF4-FFF2-40B4-BE49-F238E27FC236}">
                <a16:creationId xmlns:a16="http://schemas.microsoft.com/office/drawing/2014/main" id="{4C828DE4-A5E3-4E91-BB69-FBF41292F3C8}"/>
              </a:ext>
            </a:extLst>
          </p:cNvPr>
          <p:cNvCxnSpPr>
            <a:cxnSpLocks/>
          </p:cNvCxnSpPr>
          <p:nvPr/>
        </p:nvCxnSpPr>
        <p:spPr>
          <a:xfrm flipV="1">
            <a:off x="4998720" y="2298372"/>
            <a:ext cx="2261823" cy="276130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58B4378-FB67-4A38-BCE6-515CDF667C96}"/>
              </a:ext>
            </a:extLst>
          </p:cNvPr>
          <p:cNvCxnSpPr>
            <a:cxnSpLocks/>
          </p:cNvCxnSpPr>
          <p:nvPr/>
        </p:nvCxnSpPr>
        <p:spPr>
          <a:xfrm flipV="1">
            <a:off x="4991100" y="3429000"/>
            <a:ext cx="2136380" cy="16427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A538BD5-98EB-4A5D-9FD6-242F0960AF36}"/>
              </a:ext>
            </a:extLst>
          </p:cNvPr>
          <p:cNvCxnSpPr>
            <a:cxnSpLocks/>
          </p:cNvCxnSpPr>
          <p:nvPr/>
        </p:nvCxnSpPr>
        <p:spPr>
          <a:xfrm flipV="1">
            <a:off x="4991100" y="2355057"/>
            <a:ext cx="4320540" cy="271673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descr="A picture containing text, businesscard&#10;&#10;Description automatically generated">
            <a:extLst>
              <a:ext uri="{FF2B5EF4-FFF2-40B4-BE49-F238E27FC236}">
                <a16:creationId xmlns:a16="http://schemas.microsoft.com/office/drawing/2014/main" id="{775FFCD0-9DBA-46E7-8532-E1FC070FC42F}"/>
              </a:ext>
            </a:extLst>
          </p:cNvPr>
          <p:cNvPicPr>
            <a:picLocks noChangeAspect="1"/>
          </p:cNvPicPr>
          <p:nvPr/>
        </p:nvPicPr>
        <p:blipFill rotWithShape="1">
          <a:blip r:embed="rId8">
            <a:extLst>
              <a:ext uri="{28A0092B-C50C-407E-A947-70E740481C1C}">
                <a14:useLocalDpi xmlns:a14="http://schemas.microsoft.com/office/drawing/2010/main" val="0"/>
              </a:ext>
            </a:extLst>
          </a:blip>
          <a:srcRect l="23765" t="38606" r="4452"/>
          <a:stretch/>
        </p:blipFill>
        <p:spPr>
          <a:xfrm>
            <a:off x="3184464" y="1984676"/>
            <a:ext cx="2509698" cy="1185934"/>
          </a:xfrm>
          <a:prstGeom prst="rect">
            <a:avLst/>
          </a:prstGeom>
        </p:spPr>
      </p:pic>
      <p:sp>
        <p:nvSpPr>
          <p:cNvPr id="39" name="Title 1">
            <a:extLst>
              <a:ext uri="{FF2B5EF4-FFF2-40B4-BE49-F238E27FC236}">
                <a16:creationId xmlns:a16="http://schemas.microsoft.com/office/drawing/2014/main" id="{49D185BA-A802-4F59-A05C-4E38CC75654B}"/>
              </a:ext>
            </a:extLst>
          </p:cNvPr>
          <p:cNvSpPr txBox="1">
            <a:spLocks/>
          </p:cNvSpPr>
          <p:nvPr/>
        </p:nvSpPr>
        <p:spPr>
          <a:xfrm>
            <a:off x="396864" y="3429000"/>
            <a:ext cx="3747967" cy="74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C00000"/>
                </a:solidFill>
              </a:rPr>
              <a:t>This is my </a:t>
            </a:r>
            <a:r>
              <a:rPr lang="en-US" sz="2400" b="1" dirty="0">
                <a:solidFill>
                  <a:srgbClr val="C00000"/>
                </a:solidFill>
              </a:rPr>
              <a:t>(really) raw</a:t>
            </a:r>
            <a:r>
              <a:rPr lang="en-US" sz="2400" dirty="0">
                <a:solidFill>
                  <a:srgbClr val="C00000"/>
                </a:solidFill>
              </a:rPr>
              <a:t> data.</a:t>
            </a:r>
          </a:p>
        </p:txBody>
      </p:sp>
      <p:cxnSp>
        <p:nvCxnSpPr>
          <p:cNvPr id="40" name="Straight Arrow Connector 39">
            <a:extLst>
              <a:ext uri="{FF2B5EF4-FFF2-40B4-BE49-F238E27FC236}">
                <a16:creationId xmlns:a16="http://schemas.microsoft.com/office/drawing/2014/main" id="{49E07F75-DD6F-4B27-868C-9C427872FDAF}"/>
              </a:ext>
            </a:extLst>
          </p:cNvPr>
          <p:cNvCxnSpPr>
            <a:cxnSpLocks/>
            <a:stCxn id="39" idx="0"/>
          </p:cNvCxnSpPr>
          <p:nvPr/>
        </p:nvCxnSpPr>
        <p:spPr>
          <a:xfrm flipV="1">
            <a:off x="2270848" y="2609480"/>
            <a:ext cx="735381" cy="81952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22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38EB7-8867-4220-ACCE-95588F5EDBDA}"/>
              </a:ext>
            </a:extLst>
          </p:cNvPr>
          <p:cNvSpPr/>
          <p:nvPr/>
        </p:nvSpPr>
        <p:spPr>
          <a:xfrm>
            <a:off x="446533" y="641097"/>
            <a:ext cx="3698299" cy="77420"/>
          </a:xfrm>
          <a:prstGeom prst="rect">
            <a:avLst/>
          </a:prstGeom>
          <a:solidFill>
            <a:srgbClr val="4653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ACAEAF2F-633D-4EB0-A207-91C3EE60E5C1}"/>
              </a:ext>
            </a:extLst>
          </p:cNvPr>
          <p:cNvSpPr/>
          <p:nvPr/>
        </p:nvSpPr>
        <p:spPr>
          <a:xfrm>
            <a:off x="4241830" y="641097"/>
            <a:ext cx="3698299" cy="77420"/>
          </a:xfrm>
          <a:prstGeom prst="rect">
            <a:avLst/>
          </a:prstGeom>
          <a:solidFill>
            <a:srgbClr val="ED8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718DF09B-8277-466D-BFBF-5638F3F96AEE}"/>
              </a:ext>
            </a:extLst>
          </p:cNvPr>
          <p:cNvSpPr/>
          <p:nvPr/>
        </p:nvSpPr>
        <p:spPr>
          <a:xfrm>
            <a:off x="8047168" y="641097"/>
            <a:ext cx="3698299" cy="77420"/>
          </a:xfrm>
          <a:prstGeom prst="rect">
            <a:avLst/>
          </a:prstGeom>
          <a:solidFill>
            <a:srgbClr val="969F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le 1">
            <a:extLst>
              <a:ext uri="{FF2B5EF4-FFF2-40B4-BE49-F238E27FC236}">
                <a16:creationId xmlns:a16="http://schemas.microsoft.com/office/drawing/2014/main" id="{C33D0D5F-5F0D-48F4-B71F-20AFE55C6801}"/>
              </a:ext>
            </a:extLst>
          </p:cNvPr>
          <p:cNvSpPr txBox="1">
            <a:spLocks/>
          </p:cNvSpPr>
          <p:nvPr/>
        </p:nvSpPr>
        <p:spPr>
          <a:xfrm>
            <a:off x="446533" y="718517"/>
            <a:ext cx="5370067" cy="74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65359"/>
                </a:solidFill>
              </a:rPr>
              <a:t>Where are my features ?</a:t>
            </a:r>
          </a:p>
        </p:txBody>
      </p:sp>
      <p:sp>
        <p:nvSpPr>
          <p:cNvPr id="10" name="Subtitle 2">
            <a:extLst>
              <a:ext uri="{FF2B5EF4-FFF2-40B4-BE49-F238E27FC236}">
                <a16:creationId xmlns:a16="http://schemas.microsoft.com/office/drawing/2014/main" id="{956A8C9D-978E-481F-BAC4-B0587F2ABA2A}"/>
              </a:ext>
            </a:extLst>
          </p:cNvPr>
          <p:cNvSpPr txBox="1">
            <a:spLocks/>
          </p:cNvSpPr>
          <p:nvPr/>
        </p:nvSpPr>
        <p:spPr>
          <a:xfrm>
            <a:off x="446533" y="6287108"/>
            <a:ext cx="1817752" cy="365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600" dirty="0">
                <a:solidFill>
                  <a:schemeClr val="tx1">
                    <a:alpha val="75000"/>
                  </a:schemeClr>
                </a:solidFill>
              </a:rPr>
              <a:t>Rui P. Duarte</a:t>
            </a:r>
            <a:endParaRPr lang="en-GB" sz="1600" dirty="0">
              <a:solidFill>
                <a:schemeClr val="tx1">
                  <a:alpha val="75000"/>
                </a:schemeClr>
              </a:solidFill>
            </a:endParaRPr>
          </a:p>
        </p:txBody>
      </p:sp>
      <p:pic>
        <p:nvPicPr>
          <p:cNvPr id="11" name="Picture 10" descr="Graphical user interface&#10;&#10;Description automatically generated">
            <a:extLst>
              <a:ext uri="{FF2B5EF4-FFF2-40B4-BE49-F238E27FC236}">
                <a16:creationId xmlns:a16="http://schemas.microsoft.com/office/drawing/2014/main" id="{9E695F82-9187-4865-8A28-B9BC2EBE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910" y="6287108"/>
            <a:ext cx="354576" cy="376308"/>
          </a:xfrm>
          <a:prstGeom prst="rect">
            <a:avLst/>
          </a:prstGeom>
        </p:spPr>
      </p:pic>
      <p:sp>
        <p:nvSpPr>
          <p:cNvPr id="12" name="Subtitle 2">
            <a:extLst>
              <a:ext uri="{FF2B5EF4-FFF2-40B4-BE49-F238E27FC236}">
                <a16:creationId xmlns:a16="http://schemas.microsoft.com/office/drawing/2014/main" id="{85E8E9F6-98E1-4305-B4F3-7A7427A61009}"/>
              </a:ext>
            </a:extLst>
          </p:cNvPr>
          <p:cNvSpPr txBox="1">
            <a:spLocks/>
          </p:cNvSpPr>
          <p:nvPr/>
        </p:nvSpPr>
        <p:spPr>
          <a:xfrm>
            <a:off x="7127480" y="6335228"/>
            <a:ext cx="4002430" cy="280069"/>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3">
                    <a:alpha val="75000"/>
                  </a:schemeClr>
                </a:solidFill>
              </a:rPr>
              <a:t>Data Analytics | Remote Part-Time | 2020/2021</a:t>
            </a:r>
          </a:p>
        </p:txBody>
      </p:sp>
      <p:pic>
        <p:nvPicPr>
          <p:cNvPr id="17" name="Picture 16" descr="A picture containing text, clipart&#10;&#10;Description automatically generated">
            <a:extLst>
              <a:ext uri="{FF2B5EF4-FFF2-40B4-BE49-F238E27FC236}">
                <a16:creationId xmlns:a16="http://schemas.microsoft.com/office/drawing/2014/main" id="{26458CB3-D73F-468A-8A15-0AED8D35E14D}"/>
              </a:ext>
            </a:extLst>
          </p:cNvPr>
          <p:cNvPicPr>
            <a:picLocks noChangeAspect="1"/>
          </p:cNvPicPr>
          <p:nvPr/>
        </p:nvPicPr>
        <p:blipFill rotWithShape="1">
          <a:blip r:embed="rId3">
            <a:extLst>
              <a:ext uri="{28A0092B-C50C-407E-A947-70E740481C1C}">
                <a14:useLocalDpi xmlns:a14="http://schemas.microsoft.com/office/drawing/2010/main" val="0"/>
              </a:ext>
            </a:extLst>
          </a:blip>
          <a:srcRect b="78458"/>
          <a:stretch/>
        </p:blipFill>
        <p:spPr>
          <a:xfrm>
            <a:off x="4114711" y="294794"/>
            <a:ext cx="838842" cy="350295"/>
          </a:xfrm>
          <a:prstGeom prst="rect">
            <a:avLst/>
          </a:prstGeom>
        </p:spPr>
      </p:pic>
      <p:sp>
        <p:nvSpPr>
          <p:cNvPr id="18" name="TextBox 17">
            <a:extLst>
              <a:ext uri="{FF2B5EF4-FFF2-40B4-BE49-F238E27FC236}">
                <a16:creationId xmlns:a16="http://schemas.microsoft.com/office/drawing/2014/main" id="{7519D649-5C74-43B8-BC6D-BAB1E7431605}"/>
              </a:ext>
            </a:extLst>
          </p:cNvPr>
          <p:cNvSpPr txBox="1"/>
          <p:nvPr/>
        </p:nvSpPr>
        <p:spPr>
          <a:xfrm>
            <a:off x="4251871" y="294794"/>
            <a:ext cx="3698299" cy="369332"/>
          </a:xfrm>
          <a:prstGeom prst="rect">
            <a:avLst/>
          </a:prstGeom>
          <a:noFill/>
        </p:spPr>
        <p:txBody>
          <a:bodyPr wrap="square">
            <a:spAutoFit/>
          </a:bodyPr>
          <a:lstStyle/>
          <a:p>
            <a:pPr algn="ctr"/>
            <a:r>
              <a:rPr lang="en-US" sz="1800" dirty="0">
                <a:solidFill>
                  <a:srgbClr val="465359"/>
                </a:solidFill>
              </a:rPr>
              <a:t>Methodology</a:t>
            </a:r>
            <a:endParaRPr lang="en-GB" dirty="0"/>
          </a:p>
        </p:txBody>
      </p:sp>
      <p:sp>
        <p:nvSpPr>
          <p:cNvPr id="21" name="Rectangle 20">
            <a:extLst>
              <a:ext uri="{FF2B5EF4-FFF2-40B4-BE49-F238E27FC236}">
                <a16:creationId xmlns:a16="http://schemas.microsoft.com/office/drawing/2014/main" id="{B0D439E8-3F3E-4B6B-A9B8-733BB7F4BD05}"/>
              </a:ext>
            </a:extLst>
          </p:cNvPr>
          <p:cNvSpPr/>
          <p:nvPr/>
        </p:nvSpPr>
        <p:spPr>
          <a:xfrm>
            <a:off x="766572" y="1515565"/>
            <a:ext cx="2311908" cy="35324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Dimension</a:t>
            </a:r>
          </a:p>
        </p:txBody>
      </p:sp>
      <p:sp>
        <p:nvSpPr>
          <p:cNvPr id="23" name="Rectangle 22">
            <a:extLst>
              <a:ext uri="{FF2B5EF4-FFF2-40B4-BE49-F238E27FC236}">
                <a16:creationId xmlns:a16="http://schemas.microsoft.com/office/drawing/2014/main" id="{ED093778-7519-44D0-AD66-09BFC18B5369}"/>
              </a:ext>
            </a:extLst>
          </p:cNvPr>
          <p:cNvSpPr/>
          <p:nvPr/>
        </p:nvSpPr>
        <p:spPr>
          <a:xfrm>
            <a:off x="3451605" y="1515565"/>
            <a:ext cx="2311908" cy="35324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Lexical</a:t>
            </a:r>
          </a:p>
        </p:txBody>
      </p:sp>
      <p:sp>
        <p:nvSpPr>
          <p:cNvPr id="27" name="Rectangle 26">
            <a:extLst>
              <a:ext uri="{FF2B5EF4-FFF2-40B4-BE49-F238E27FC236}">
                <a16:creationId xmlns:a16="http://schemas.microsoft.com/office/drawing/2014/main" id="{6A96BB7B-67B6-4AF9-A77C-A12C0A3E7D9A}"/>
              </a:ext>
            </a:extLst>
          </p:cNvPr>
          <p:cNvSpPr/>
          <p:nvPr/>
        </p:nvSpPr>
        <p:spPr>
          <a:xfrm>
            <a:off x="6204919" y="1515565"/>
            <a:ext cx="2311907" cy="35324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Morphological</a:t>
            </a:r>
          </a:p>
        </p:txBody>
      </p:sp>
      <p:sp>
        <p:nvSpPr>
          <p:cNvPr id="28" name="Rectangle 27">
            <a:extLst>
              <a:ext uri="{FF2B5EF4-FFF2-40B4-BE49-F238E27FC236}">
                <a16:creationId xmlns:a16="http://schemas.microsoft.com/office/drawing/2014/main" id="{2E777765-890E-4FA2-9031-CCB83F69A442}"/>
              </a:ext>
            </a:extLst>
          </p:cNvPr>
          <p:cNvSpPr/>
          <p:nvPr/>
        </p:nvSpPr>
        <p:spPr>
          <a:xfrm>
            <a:off x="8894530" y="1515565"/>
            <a:ext cx="2311907" cy="35324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Synthatic</a:t>
            </a:r>
            <a:endParaRPr lang="en-US" b="1" dirty="0"/>
          </a:p>
        </p:txBody>
      </p:sp>
      <p:sp>
        <p:nvSpPr>
          <p:cNvPr id="19" name="Rectangle 18">
            <a:extLst>
              <a:ext uri="{FF2B5EF4-FFF2-40B4-BE49-F238E27FC236}">
                <a16:creationId xmlns:a16="http://schemas.microsoft.com/office/drawing/2014/main" id="{ECE43826-6E5D-4EBA-8402-139F446DC63B}"/>
              </a:ext>
            </a:extLst>
          </p:cNvPr>
          <p:cNvSpPr/>
          <p:nvPr/>
        </p:nvSpPr>
        <p:spPr>
          <a:xfrm>
            <a:off x="1075668" y="2263925"/>
            <a:ext cx="1710411" cy="27443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Words per Sentence</a:t>
            </a:r>
          </a:p>
          <a:p>
            <a:pPr algn="ctr"/>
            <a:endParaRPr lang="en-US" sz="1200" dirty="0">
              <a:solidFill>
                <a:schemeClr val="tx1"/>
              </a:solidFill>
            </a:endParaRPr>
          </a:p>
          <a:p>
            <a:pPr algn="ctr"/>
            <a:endParaRPr lang="en-US" sz="1200" b="1" dirty="0">
              <a:solidFill>
                <a:schemeClr val="tx1"/>
              </a:solidFill>
            </a:endParaRPr>
          </a:p>
          <a:p>
            <a:pPr algn="ctr"/>
            <a:endParaRPr lang="en-US" sz="1200" b="1" dirty="0">
              <a:solidFill>
                <a:schemeClr val="tx1"/>
              </a:solidFill>
            </a:endParaRPr>
          </a:p>
          <a:p>
            <a:pPr algn="ctr"/>
            <a:r>
              <a:rPr lang="en-US" sz="1200" b="1" dirty="0">
                <a:solidFill>
                  <a:schemeClr val="tx1"/>
                </a:solidFill>
              </a:rPr>
              <a:t>Syllables</a:t>
            </a:r>
            <a:r>
              <a:rPr lang="en-US" sz="1200" dirty="0">
                <a:solidFill>
                  <a:schemeClr val="tx1"/>
                </a:solidFill>
              </a:rPr>
              <a:t> per Word</a:t>
            </a:r>
          </a:p>
          <a:p>
            <a:pPr algn="ctr"/>
            <a:endParaRPr lang="en-US" sz="1200" dirty="0">
              <a:solidFill>
                <a:schemeClr val="tx1"/>
              </a:solidFill>
            </a:endParaRPr>
          </a:p>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Polysyllables per Word</a:t>
            </a:r>
          </a:p>
          <a:p>
            <a:pPr algn="ctr"/>
            <a:endParaRPr lang="en-US" sz="1200" dirty="0">
              <a:solidFill>
                <a:schemeClr val="tx1"/>
              </a:solidFill>
            </a:endParaRPr>
          </a:p>
        </p:txBody>
      </p:sp>
      <p:sp>
        <p:nvSpPr>
          <p:cNvPr id="20" name="Rectangle 19">
            <a:extLst>
              <a:ext uri="{FF2B5EF4-FFF2-40B4-BE49-F238E27FC236}">
                <a16:creationId xmlns:a16="http://schemas.microsoft.com/office/drawing/2014/main" id="{AF76C4D1-7A54-42EA-A2B4-C50425D9803B}"/>
              </a:ext>
            </a:extLst>
          </p:cNvPr>
          <p:cNvSpPr/>
          <p:nvPr/>
        </p:nvSpPr>
        <p:spPr>
          <a:xfrm>
            <a:off x="3451605" y="2263926"/>
            <a:ext cx="2311907" cy="274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Simple Word List:</a:t>
            </a:r>
          </a:p>
          <a:p>
            <a:pPr algn="ctr"/>
            <a:r>
              <a:rPr lang="en-US" sz="1200" dirty="0">
                <a:solidFill>
                  <a:schemeClr val="tx1"/>
                </a:solidFill>
              </a:rPr>
              <a:t>1000 Simplest Words in ES</a:t>
            </a:r>
            <a:endParaRPr lang="en-US" sz="1200" b="1" dirty="0">
              <a:solidFill>
                <a:schemeClr val="tx1"/>
              </a:solidFill>
            </a:endParaRPr>
          </a:p>
          <a:p>
            <a:pPr algn="ctr"/>
            <a:r>
              <a:rPr lang="en-US" sz="1200" dirty="0">
                <a:solidFill>
                  <a:schemeClr val="tx1"/>
                </a:solidFill>
              </a:rPr>
              <a:t>(Self-Translated)</a:t>
            </a:r>
          </a:p>
          <a:p>
            <a:pPr algn="ctr"/>
            <a:endParaRPr lang="en-US" sz="1200" dirty="0">
              <a:solidFill>
                <a:schemeClr val="tx1"/>
              </a:solidFill>
            </a:endParaRPr>
          </a:p>
          <a:p>
            <a:pPr algn="ctr"/>
            <a:r>
              <a:rPr lang="en-US" sz="1200" b="1" dirty="0">
                <a:solidFill>
                  <a:schemeClr val="tx1"/>
                </a:solidFill>
              </a:rPr>
              <a:t>Simple Word List:</a:t>
            </a:r>
          </a:p>
          <a:p>
            <a:pPr algn="ctr"/>
            <a:r>
              <a:rPr lang="en-US" sz="1200" dirty="0">
                <a:solidFill>
                  <a:schemeClr val="tx1"/>
                </a:solidFill>
              </a:rPr>
              <a:t>Dale-</a:t>
            </a:r>
            <a:r>
              <a:rPr lang="en-US" sz="1200" dirty="0" err="1">
                <a:solidFill>
                  <a:schemeClr val="tx1"/>
                </a:solidFill>
              </a:rPr>
              <a:t>Chall</a:t>
            </a:r>
            <a:endParaRPr lang="en-US" sz="1200" dirty="0">
              <a:solidFill>
                <a:schemeClr val="tx1"/>
              </a:solidFill>
            </a:endParaRPr>
          </a:p>
          <a:p>
            <a:pPr algn="ctr"/>
            <a:r>
              <a:rPr lang="en-US" sz="1200" dirty="0">
                <a:solidFill>
                  <a:schemeClr val="tx1"/>
                </a:solidFill>
              </a:rPr>
              <a:t>(Translated by </a:t>
            </a:r>
            <a:r>
              <a:rPr lang="en-US" sz="1200" dirty="0">
                <a:solidFill>
                  <a:schemeClr val="tx1"/>
                </a:solidFill>
                <a:hlinkClick r:id="rId4"/>
              </a:rPr>
              <a:t>Filipe</a:t>
            </a:r>
            <a:r>
              <a:rPr lang="en-US" sz="1200" dirty="0">
                <a:solidFill>
                  <a:schemeClr val="tx1"/>
                </a:solidFill>
              </a:rPr>
              <a:t>)</a:t>
            </a:r>
          </a:p>
          <a:p>
            <a:pPr algn="ctr"/>
            <a:endParaRPr lang="en-GB" sz="1200" dirty="0">
              <a:solidFill>
                <a:schemeClr val="tx1"/>
              </a:solidFill>
            </a:endParaRPr>
          </a:p>
          <a:p>
            <a:pPr algn="ctr"/>
            <a:r>
              <a:rPr lang="en-GB" sz="1200" b="1" dirty="0">
                <a:solidFill>
                  <a:schemeClr val="tx1"/>
                </a:solidFill>
              </a:rPr>
              <a:t>Unique Words</a:t>
            </a:r>
            <a:r>
              <a:rPr lang="en-GB" sz="1200" dirty="0">
                <a:solidFill>
                  <a:schemeClr val="tx1"/>
                </a:solidFill>
              </a:rPr>
              <a:t> Per Word</a:t>
            </a:r>
          </a:p>
          <a:p>
            <a:pPr algn="ctr"/>
            <a:endParaRPr lang="en-GB" sz="1200" dirty="0">
              <a:solidFill>
                <a:schemeClr val="tx1"/>
              </a:solidFill>
            </a:endParaRPr>
          </a:p>
          <a:p>
            <a:pPr algn="ctr"/>
            <a:r>
              <a:rPr lang="en-GB" sz="1200" dirty="0">
                <a:solidFill>
                  <a:schemeClr val="tx1"/>
                </a:solidFill>
              </a:rPr>
              <a:t>Unique W. Concentration Index </a:t>
            </a:r>
          </a:p>
          <a:p>
            <a:pPr algn="ctr"/>
            <a:endParaRPr lang="en-US" sz="1200" dirty="0">
              <a:solidFill>
                <a:schemeClr val="tx1"/>
              </a:solidFill>
            </a:endParaRPr>
          </a:p>
        </p:txBody>
      </p:sp>
      <p:sp>
        <p:nvSpPr>
          <p:cNvPr id="22" name="Rectangle 21">
            <a:extLst>
              <a:ext uri="{FF2B5EF4-FFF2-40B4-BE49-F238E27FC236}">
                <a16:creationId xmlns:a16="http://schemas.microsoft.com/office/drawing/2014/main" id="{7F49E810-02D4-498D-9047-552548F27396}"/>
              </a:ext>
            </a:extLst>
          </p:cNvPr>
          <p:cNvSpPr/>
          <p:nvPr/>
        </p:nvSpPr>
        <p:spPr>
          <a:xfrm>
            <a:off x="6204919" y="2263925"/>
            <a:ext cx="2311907" cy="274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Verbs</a:t>
            </a:r>
            <a:r>
              <a:rPr lang="en-US" sz="1200" dirty="0">
                <a:solidFill>
                  <a:schemeClr val="tx1"/>
                </a:solidFill>
              </a:rPr>
              <a:t> per word</a:t>
            </a:r>
          </a:p>
          <a:p>
            <a:pPr algn="ctr"/>
            <a:endParaRPr lang="en-US" sz="1200" dirty="0">
              <a:solidFill>
                <a:schemeClr val="tx1"/>
              </a:solidFill>
            </a:endParaRPr>
          </a:p>
          <a:p>
            <a:pPr algn="ctr"/>
            <a:r>
              <a:rPr lang="en-US" sz="1200" b="1" dirty="0">
                <a:solidFill>
                  <a:schemeClr val="tx1"/>
                </a:solidFill>
              </a:rPr>
              <a:t>Nouns</a:t>
            </a:r>
            <a:r>
              <a:rPr lang="en-US" sz="1200" dirty="0">
                <a:solidFill>
                  <a:schemeClr val="tx1"/>
                </a:solidFill>
              </a:rPr>
              <a:t> per word</a:t>
            </a:r>
          </a:p>
          <a:p>
            <a:pPr algn="ctr"/>
            <a:endParaRPr lang="en-US" sz="1200" dirty="0">
              <a:solidFill>
                <a:schemeClr val="tx1"/>
              </a:solidFill>
            </a:endParaRPr>
          </a:p>
          <a:p>
            <a:pPr algn="ctr"/>
            <a:r>
              <a:rPr lang="en-US" sz="1200" b="1" dirty="0">
                <a:solidFill>
                  <a:schemeClr val="tx1"/>
                </a:solidFill>
              </a:rPr>
              <a:t>Adjective</a:t>
            </a:r>
            <a:r>
              <a:rPr lang="en-US" sz="1200" dirty="0">
                <a:solidFill>
                  <a:schemeClr val="tx1"/>
                </a:solidFill>
              </a:rPr>
              <a:t> per word</a:t>
            </a:r>
          </a:p>
        </p:txBody>
      </p:sp>
      <p:sp>
        <p:nvSpPr>
          <p:cNvPr id="24" name="Rectangle 23">
            <a:extLst>
              <a:ext uri="{FF2B5EF4-FFF2-40B4-BE49-F238E27FC236}">
                <a16:creationId xmlns:a16="http://schemas.microsoft.com/office/drawing/2014/main" id="{A3B7D972-2469-45E4-8A09-D3C856925209}"/>
              </a:ext>
            </a:extLst>
          </p:cNvPr>
          <p:cNvSpPr/>
          <p:nvPr/>
        </p:nvSpPr>
        <p:spPr>
          <a:xfrm>
            <a:off x="8894530" y="2263925"/>
            <a:ext cx="2311907" cy="1555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SVO</a:t>
            </a:r>
            <a:r>
              <a:rPr lang="en-US" sz="1200" dirty="0">
                <a:solidFill>
                  <a:schemeClr val="tx1"/>
                </a:solidFill>
              </a:rPr>
              <a:t>’s Identified</a:t>
            </a:r>
          </a:p>
          <a:p>
            <a:pPr algn="ctr"/>
            <a:endParaRPr lang="en-US" sz="1200" dirty="0">
              <a:solidFill>
                <a:schemeClr val="tx1"/>
              </a:solidFill>
            </a:endParaRPr>
          </a:p>
          <a:p>
            <a:pPr algn="ctr"/>
            <a:r>
              <a:rPr lang="en-US" sz="1200" dirty="0">
                <a:solidFill>
                  <a:schemeClr val="tx1"/>
                </a:solidFill>
              </a:rPr>
              <a:t>Consecutive SVOs</a:t>
            </a:r>
          </a:p>
        </p:txBody>
      </p:sp>
      <p:grpSp>
        <p:nvGrpSpPr>
          <p:cNvPr id="4" name="Group 3">
            <a:extLst>
              <a:ext uri="{FF2B5EF4-FFF2-40B4-BE49-F238E27FC236}">
                <a16:creationId xmlns:a16="http://schemas.microsoft.com/office/drawing/2014/main" id="{51B4E548-6548-4E51-9F9D-6D08DBC26D98}"/>
              </a:ext>
            </a:extLst>
          </p:cNvPr>
          <p:cNvGrpSpPr/>
          <p:nvPr/>
        </p:nvGrpSpPr>
        <p:grpSpPr>
          <a:xfrm>
            <a:off x="8717126" y="4828882"/>
            <a:ext cx="2471731" cy="985116"/>
            <a:chOff x="7611316" y="4024183"/>
            <a:chExt cx="2317514" cy="1122663"/>
          </a:xfrm>
        </p:grpSpPr>
        <p:sp>
          <p:nvSpPr>
            <p:cNvPr id="31" name="Rectangle 30">
              <a:extLst>
                <a:ext uri="{FF2B5EF4-FFF2-40B4-BE49-F238E27FC236}">
                  <a16:creationId xmlns:a16="http://schemas.microsoft.com/office/drawing/2014/main" id="{06F0CCD9-FA9F-470C-B677-5237459DD55E}"/>
                </a:ext>
              </a:extLst>
            </p:cNvPr>
            <p:cNvSpPr/>
            <p:nvPr/>
          </p:nvSpPr>
          <p:spPr>
            <a:xfrm>
              <a:off x="7611316" y="4024183"/>
              <a:ext cx="2317514" cy="35324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No topic modelling</a:t>
              </a:r>
            </a:p>
          </p:txBody>
        </p:sp>
        <p:sp>
          <p:nvSpPr>
            <p:cNvPr id="29" name="Rectangle 28">
              <a:extLst>
                <a:ext uri="{FF2B5EF4-FFF2-40B4-BE49-F238E27FC236}">
                  <a16:creationId xmlns:a16="http://schemas.microsoft.com/office/drawing/2014/main" id="{26476179-8A60-4B16-821A-E05EEC090B11}"/>
                </a:ext>
              </a:extLst>
            </p:cNvPr>
            <p:cNvSpPr/>
            <p:nvPr/>
          </p:nvSpPr>
          <p:spPr>
            <a:xfrm>
              <a:off x="7616923" y="4453108"/>
              <a:ext cx="2311907" cy="6937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It would not serve me if I wanted to apply it to new texts which are not recommended books.</a:t>
              </a:r>
            </a:p>
          </p:txBody>
        </p:sp>
      </p:grpSp>
      <p:sp>
        <p:nvSpPr>
          <p:cNvPr id="5" name="Right Brace 4">
            <a:extLst>
              <a:ext uri="{FF2B5EF4-FFF2-40B4-BE49-F238E27FC236}">
                <a16:creationId xmlns:a16="http://schemas.microsoft.com/office/drawing/2014/main" id="{443C1EBF-0C37-41C4-BD84-FCA645D62B25}"/>
              </a:ext>
            </a:extLst>
          </p:cNvPr>
          <p:cNvSpPr/>
          <p:nvPr/>
        </p:nvSpPr>
        <p:spPr>
          <a:xfrm rot="5400000">
            <a:off x="5850974" y="-693649"/>
            <a:ext cx="365278" cy="10353679"/>
          </a:xfrm>
          <a:prstGeom prst="rightBrace">
            <a:avLst/>
          </a:prstGeom>
          <a:ln>
            <a:solidFill>
              <a:srgbClr val="00206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30" name="TextBox 29">
            <a:extLst>
              <a:ext uri="{FF2B5EF4-FFF2-40B4-BE49-F238E27FC236}">
                <a16:creationId xmlns:a16="http://schemas.microsoft.com/office/drawing/2014/main" id="{BEA27040-FC82-466C-93C3-75ACE81B8A83}"/>
              </a:ext>
            </a:extLst>
          </p:cNvPr>
          <p:cNvSpPr txBox="1"/>
          <p:nvPr/>
        </p:nvSpPr>
        <p:spPr>
          <a:xfrm>
            <a:off x="4525022" y="4782007"/>
            <a:ext cx="3017182" cy="276999"/>
          </a:xfrm>
          <a:prstGeom prst="rect">
            <a:avLst/>
          </a:prstGeom>
          <a:noFill/>
          <a:ln>
            <a:solidFill>
              <a:schemeClr val="tx1"/>
            </a:solidFill>
          </a:ln>
        </p:spPr>
        <p:txBody>
          <a:bodyPr wrap="square">
            <a:spAutoFit/>
          </a:bodyPr>
          <a:lstStyle/>
          <a:p>
            <a:pPr algn="ctr"/>
            <a:r>
              <a:rPr lang="en-US" sz="1200" dirty="0">
                <a:solidFill>
                  <a:schemeClr val="tx1"/>
                </a:solidFill>
              </a:rPr>
              <a:t>49 Books into </a:t>
            </a:r>
            <a:r>
              <a:rPr lang="en-US" sz="1200" b="1" dirty="0">
                <a:solidFill>
                  <a:schemeClr val="tx1"/>
                </a:solidFill>
              </a:rPr>
              <a:t>+-</a:t>
            </a:r>
            <a:r>
              <a:rPr lang="en-US" sz="1200" dirty="0">
                <a:solidFill>
                  <a:schemeClr val="tx1"/>
                </a:solidFill>
              </a:rPr>
              <a:t> 600 Rows Pandas </a:t>
            </a:r>
            <a:r>
              <a:rPr lang="en-US" sz="1200" dirty="0" err="1">
                <a:solidFill>
                  <a:schemeClr val="tx1"/>
                </a:solidFill>
              </a:rPr>
              <a:t>DataFrame</a:t>
            </a:r>
            <a:r>
              <a:rPr lang="en-US" sz="1200" dirty="0">
                <a:solidFill>
                  <a:schemeClr val="tx1"/>
                </a:solidFill>
              </a:rPr>
              <a:t> </a:t>
            </a:r>
          </a:p>
        </p:txBody>
      </p:sp>
      <p:sp>
        <p:nvSpPr>
          <p:cNvPr id="32" name="TextBox 31">
            <a:extLst>
              <a:ext uri="{FF2B5EF4-FFF2-40B4-BE49-F238E27FC236}">
                <a16:creationId xmlns:a16="http://schemas.microsoft.com/office/drawing/2014/main" id="{C4E0BD55-A10D-4501-B8B0-D0C26BC12833}"/>
              </a:ext>
            </a:extLst>
          </p:cNvPr>
          <p:cNvSpPr txBox="1"/>
          <p:nvPr/>
        </p:nvSpPr>
        <p:spPr>
          <a:xfrm>
            <a:off x="2159621" y="2518300"/>
            <a:ext cx="1903093" cy="830997"/>
          </a:xfrm>
          <a:prstGeom prst="rect">
            <a:avLst/>
          </a:prstGeom>
          <a:noFill/>
        </p:spPr>
        <p:txBody>
          <a:bodyPr wrap="square">
            <a:spAutoFit/>
          </a:bodyPr>
          <a:lstStyle/>
          <a:p>
            <a:pPr algn="ctr"/>
            <a:r>
              <a:rPr lang="en-GB" sz="1200" b="1" dirty="0">
                <a:solidFill>
                  <a:schemeClr val="accent1">
                    <a:lumMod val="50000"/>
                  </a:schemeClr>
                </a:solidFill>
              </a:rPr>
              <a:t>Flesch </a:t>
            </a:r>
          </a:p>
          <a:p>
            <a:pPr algn="ctr"/>
            <a:r>
              <a:rPr lang="en-GB" sz="1200" b="1" dirty="0">
                <a:solidFill>
                  <a:schemeClr val="accent1">
                    <a:lumMod val="50000"/>
                  </a:schemeClr>
                </a:solidFill>
              </a:rPr>
              <a:t>Reading </a:t>
            </a:r>
          </a:p>
          <a:p>
            <a:pPr algn="ctr"/>
            <a:r>
              <a:rPr lang="en-GB" sz="1200" b="1" dirty="0">
                <a:solidFill>
                  <a:schemeClr val="accent1">
                    <a:lumMod val="50000"/>
                  </a:schemeClr>
                </a:solidFill>
              </a:rPr>
              <a:t>Ease</a:t>
            </a:r>
          </a:p>
          <a:p>
            <a:pPr algn="ctr"/>
            <a:r>
              <a:rPr lang="en-GB" sz="1200" dirty="0">
                <a:solidFill>
                  <a:schemeClr val="accent1">
                    <a:lumMod val="50000"/>
                  </a:schemeClr>
                </a:solidFill>
              </a:rPr>
              <a:t>(1975)</a:t>
            </a:r>
          </a:p>
        </p:txBody>
      </p:sp>
      <p:sp>
        <p:nvSpPr>
          <p:cNvPr id="33" name="TextBox 32">
            <a:extLst>
              <a:ext uri="{FF2B5EF4-FFF2-40B4-BE49-F238E27FC236}">
                <a16:creationId xmlns:a16="http://schemas.microsoft.com/office/drawing/2014/main" id="{19E09CA6-9133-48AE-A72E-81006CA1B41A}"/>
              </a:ext>
            </a:extLst>
          </p:cNvPr>
          <p:cNvSpPr txBox="1"/>
          <p:nvPr/>
        </p:nvSpPr>
        <p:spPr>
          <a:xfrm>
            <a:off x="2328271" y="3538043"/>
            <a:ext cx="1542774" cy="646331"/>
          </a:xfrm>
          <a:prstGeom prst="rect">
            <a:avLst/>
          </a:prstGeom>
          <a:noFill/>
        </p:spPr>
        <p:txBody>
          <a:bodyPr wrap="square">
            <a:spAutoFit/>
          </a:bodyPr>
          <a:lstStyle/>
          <a:p>
            <a:pPr algn="ctr"/>
            <a:r>
              <a:rPr lang="en-GB" sz="1200" b="1" dirty="0">
                <a:solidFill>
                  <a:schemeClr val="accent1">
                    <a:lumMod val="50000"/>
                  </a:schemeClr>
                </a:solidFill>
              </a:rPr>
              <a:t>SMOG </a:t>
            </a:r>
          </a:p>
          <a:p>
            <a:pPr algn="ctr"/>
            <a:r>
              <a:rPr lang="en-GB" sz="1200" b="1" dirty="0">
                <a:solidFill>
                  <a:schemeClr val="accent1">
                    <a:lumMod val="50000"/>
                  </a:schemeClr>
                </a:solidFill>
              </a:rPr>
              <a:t>Index</a:t>
            </a:r>
          </a:p>
          <a:p>
            <a:pPr algn="ctr"/>
            <a:r>
              <a:rPr lang="en-GB" sz="1200" dirty="0">
                <a:solidFill>
                  <a:schemeClr val="accent1">
                    <a:lumMod val="50000"/>
                  </a:schemeClr>
                </a:solidFill>
              </a:rPr>
              <a:t>(1969)</a:t>
            </a:r>
          </a:p>
        </p:txBody>
      </p:sp>
      <p:sp>
        <p:nvSpPr>
          <p:cNvPr id="34" name="TextBox 33">
            <a:extLst>
              <a:ext uri="{FF2B5EF4-FFF2-40B4-BE49-F238E27FC236}">
                <a16:creationId xmlns:a16="http://schemas.microsoft.com/office/drawing/2014/main" id="{44908C6D-4AA1-4EEE-82C5-4B1086374BAA}"/>
              </a:ext>
            </a:extLst>
          </p:cNvPr>
          <p:cNvSpPr txBox="1"/>
          <p:nvPr/>
        </p:nvSpPr>
        <p:spPr>
          <a:xfrm>
            <a:off x="5492933" y="2518299"/>
            <a:ext cx="827897" cy="830997"/>
          </a:xfrm>
          <a:prstGeom prst="rect">
            <a:avLst/>
          </a:prstGeom>
          <a:noFill/>
        </p:spPr>
        <p:txBody>
          <a:bodyPr wrap="square">
            <a:spAutoFit/>
          </a:bodyPr>
          <a:lstStyle/>
          <a:p>
            <a:pPr algn="ctr"/>
            <a:r>
              <a:rPr lang="en-GB" sz="1200" b="1" dirty="0">
                <a:solidFill>
                  <a:schemeClr val="accent1">
                    <a:lumMod val="50000"/>
                  </a:schemeClr>
                </a:solidFill>
              </a:rPr>
              <a:t>New </a:t>
            </a:r>
          </a:p>
          <a:p>
            <a:pPr algn="ctr"/>
            <a:r>
              <a:rPr lang="en-GB" sz="1200" b="1" dirty="0">
                <a:solidFill>
                  <a:schemeClr val="accent1">
                    <a:lumMod val="50000"/>
                  </a:schemeClr>
                </a:solidFill>
              </a:rPr>
              <a:t>Dale</a:t>
            </a:r>
          </a:p>
          <a:p>
            <a:pPr algn="ctr"/>
            <a:r>
              <a:rPr lang="en-GB" sz="1200" b="1" dirty="0" err="1">
                <a:solidFill>
                  <a:schemeClr val="accent1">
                    <a:lumMod val="50000"/>
                  </a:schemeClr>
                </a:solidFill>
              </a:rPr>
              <a:t>Chall</a:t>
            </a:r>
            <a:endParaRPr lang="en-GB" sz="1200" b="1" dirty="0">
              <a:solidFill>
                <a:schemeClr val="accent1">
                  <a:lumMod val="50000"/>
                </a:schemeClr>
              </a:solidFill>
            </a:endParaRPr>
          </a:p>
          <a:p>
            <a:pPr algn="ctr"/>
            <a:r>
              <a:rPr lang="en-GB" sz="1200" dirty="0">
                <a:solidFill>
                  <a:schemeClr val="accent1">
                    <a:lumMod val="50000"/>
                  </a:schemeClr>
                </a:solidFill>
              </a:rPr>
              <a:t>(1969)</a:t>
            </a:r>
          </a:p>
        </p:txBody>
      </p:sp>
      <p:sp>
        <p:nvSpPr>
          <p:cNvPr id="35" name="TextBox 34">
            <a:extLst>
              <a:ext uri="{FF2B5EF4-FFF2-40B4-BE49-F238E27FC236}">
                <a16:creationId xmlns:a16="http://schemas.microsoft.com/office/drawing/2014/main" id="{4788D77A-0C43-4131-9E3F-DA6305674946}"/>
              </a:ext>
            </a:extLst>
          </p:cNvPr>
          <p:cNvSpPr txBox="1"/>
          <p:nvPr/>
        </p:nvSpPr>
        <p:spPr>
          <a:xfrm>
            <a:off x="10648436" y="2283064"/>
            <a:ext cx="956911" cy="830997"/>
          </a:xfrm>
          <a:prstGeom prst="rect">
            <a:avLst/>
          </a:prstGeom>
          <a:noFill/>
        </p:spPr>
        <p:txBody>
          <a:bodyPr wrap="square">
            <a:spAutoFit/>
          </a:bodyPr>
          <a:lstStyle/>
          <a:p>
            <a:pPr algn="ctr"/>
            <a:r>
              <a:rPr lang="en-GB" sz="1200" b="1" dirty="0">
                <a:solidFill>
                  <a:schemeClr val="accent1">
                    <a:lumMod val="50000"/>
                  </a:schemeClr>
                </a:solidFill>
              </a:rPr>
              <a:t>Inspired by:</a:t>
            </a:r>
          </a:p>
          <a:p>
            <a:pPr algn="ctr"/>
            <a:r>
              <a:rPr lang="en-GB" sz="1200" dirty="0">
                <a:solidFill>
                  <a:schemeClr val="accent1">
                    <a:lumMod val="50000"/>
                  </a:schemeClr>
                </a:solidFill>
              </a:rPr>
              <a:t>A bunch of papers 2000-2010</a:t>
            </a:r>
          </a:p>
        </p:txBody>
      </p:sp>
      <p:sp>
        <p:nvSpPr>
          <p:cNvPr id="38" name="TextBox 37">
            <a:extLst>
              <a:ext uri="{FF2B5EF4-FFF2-40B4-BE49-F238E27FC236}">
                <a16:creationId xmlns:a16="http://schemas.microsoft.com/office/drawing/2014/main" id="{C6B7BDDE-FB4F-4479-B105-7F200FB29B00}"/>
              </a:ext>
            </a:extLst>
          </p:cNvPr>
          <p:cNvSpPr txBox="1"/>
          <p:nvPr/>
        </p:nvSpPr>
        <p:spPr>
          <a:xfrm>
            <a:off x="63167" y="2303120"/>
            <a:ext cx="609600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Inspired by:</a:t>
            </a:r>
          </a:p>
        </p:txBody>
      </p:sp>
      <p:sp>
        <p:nvSpPr>
          <p:cNvPr id="39" name="TextBox 38">
            <a:extLst>
              <a:ext uri="{FF2B5EF4-FFF2-40B4-BE49-F238E27FC236}">
                <a16:creationId xmlns:a16="http://schemas.microsoft.com/office/drawing/2014/main" id="{1B0CDEEE-677C-465A-A5C9-184AB0450A2F}"/>
              </a:ext>
            </a:extLst>
          </p:cNvPr>
          <p:cNvSpPr txBox="1"/>
          <p:nvPr/>
        </p:nvSpPr>
        <p:spPr>
          <a:xfrm>
            <a:off x="2870403" y="2303120"/>
            <a:ext cx="609600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Inspired by:</a:t>
            </a:r>
          </a:p>
        </p:txBody>
      </p:sp>
      <p:sp>
        <p:nvSpPr>
          <p:cNvPr id="40" name="TextBox 39">
            <a:extLst>
              <a:ext uri="{FF2B5EF4-FFF2-40B4-BE49-F238E27FC236}">
                <a16:creationId xmlns:a16="http://schemas.microsoft.com/office/drawing/2014/main" id="{E618D94B-4ECC-403C-B7FC-47B31FD33073}"/>
              </a:ext>
            </a:extLst>
          </p:cNvPr>
          <p:cNvSpPr txBox="1"/>
          <p:nvPr/>
        </p:nvSpPr>
        <p:spPr>
          <a:xfrm>
            <a:off x="5415659" y="2299832"/>
            <a:ext cx="609600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Inspired by:</a:t>
            </a:r>
          </a:p>
        </p:txBody>
      </p:sp>
      <p:sp>
        <p:nvSpPr>
          <p:cNvPr id="41" name="TextBox 40">
            <a:extLst>
              <a:ext uri="{FF2B5EF4-FFF2-40B4-BE49-F238E27FC236}">
                <a16:creationId xmlns:a16="http://schemas.microsoft.com/office/drawing/2014/main" id="{EC4BDD7A-C234-42D8-A7DE-85C7136B071C}"/>
              </a:ext>
            </a:extLst>
          </p:cNvPr>
          <p:cNvSpPr txBox="1"/>
          <p:nvPr/>
        </p:nvSpPr>
        <p:spPr>
          <a:xfrm>
            <a:off x="7989713" y="2518298"/>
            <a:ext cx="947892" cy="830997"/>
          </a:xfrm>
          <a:prstGeom prst="rect">
            <a:avLst/>
          </a:prstGeom>
          <a:noFill/>
        </p:spPr>
        <p:txBody>
          <a:bodyPr wrap="square">
            <a:spAutoFit/>
          </a:bodyPr>
          <a:lstStyle/>
          <a:p>
            <a:pPr algn="ctr"/>
            <a:r>
              <a:rPr lang="en-GB" sz="1200" dirty="0">
                <a:solidFill>
                  <a:schemeClr val="accent1">
                    <a:lumMod val="50000"/>
                  </a:schemeClr>
                </a:solidFill>
              </a:rPr>
              <a:t>Random websites with text descriptions</a:t>
            </a:r>
          </a:p>
        </p:txBody>
      </p:sp>
    </p:spTree>
    <p:extLst>
      <p:ext uri="{BB962C8B-B14F-4D97-AF65-F5344CB8AC3E}">
        <p14:creationId xmlns:p14="http://schemas.microsoft.com/office/powerpoint/2010/main" val="242484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animBg="1"/>
      <p:bldP spid="32" grpId="0"/>
      <p:bldP spid="33" grpId="0"/>
      <p:bldP spid="34" grpId="0"/>
      <p:bldP spid="35" grpId="0"/>
      <p:bldP spid="38" grpId="0"/>
      <p:bldP spid="39" grpId="0"/>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38EB7-8867-4220-ACCE-95588F5EDBDA}"/>
              </a:ext>
            </a:extLst>
          </p:cNvPr>
          <p:cNvSpPr/>
          <p:nvPr/>
        </p:nvSpPr>
        <p:spPr>
          <a:xfrm>
            <a:off x="446533" y="641097"/>
            <a:ext cx="3698299" cy="77420"/>
          </a:xfrm>
          <a:prstGeom prst="rect">
            <a:avLst/>
          </a:prstGeom>
          <a:solidFill>
            <a:srgbClr val="4653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CAEAF2F-633D-4EB0-A207-91C3EE60E5C1}"/>
              </a:ext>
            </a:extLst>
          </p:cNvPr>
          <p:cNvSpPr/>
          <p:nvPr/>
        </p:nvSpPr>
        <p:spPr>
          <a:xfrm>
            <a:off x="4241830" y="641097"/>
            <a:ext cx="3698299" cy="77420"/>
          </a:xfrm>
          <a:prstGeom prst="rect">
            <a:avLst/>
          </a:prstGeom>
          <a:solidFill>
            <a:srgbClr val="ED8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18DF09B-8277-466D-BFBF-5638F3F96AEE}"/>
              </a:ext>
            </a:extLst>
          </p:cNvPr>
          <p:cNvSpPr/>
          <p:nvPr/>
        </p:nvSpPr>
        <p:spPr>
          <a:xfrm>
            <a:off x="8047168" y="641097"/>
            <a:ext cx="3698299" cy="77420"/>
          </a:xfrm>
          <a:prstGeom prst="rect">
            <a:avLst/>
          </a:prstGeom>
          <a:solidFill>
            <a:srgbClr val="969F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C33D0D5F-5F0D-48F4-B71F-20AFE55C6801}"/>
              </a:ext>
            </a:extLst>
          </p:cNvPr>
          <p:cNvSpPr txBox="1">
            <a:spLocks/>
          </p:cNvSpPr>
          <p:nvPr/>
        </p:nvSpPr>
        <p:spPr>
          <a:xfrm>
            <a:off x="446533" y="718517"/>
            <a:ext cx="5370067" cy="74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65359"/>
                </a:solidFill>
              </a:rPr>
              <a:t>Finding the model</a:t>
            </a:r>
          </a:p>
        </p:txBody>
      </p:sp>
      <p:sp>
        <p:nvSpPr>
          <p:cNvPr id="10" name="Subtitle 2">
            <a:extLst>
              <a:ext uri="{FF2B5EF4-FFF2-40B4-BE49-F238E27FC236}">
                <a16:creationId xmlns:a16="http://schemas.microsoft.com/office/drawing/2014/main" id="{956A8C9D-978E-481F-BAC4-B0587F2ABA2A}"/>
              </a:ext>
            </a:extLst>
          </p:cNvPr>
          <p:cNvSpPr txBox="1">
            <a:spLocks/>
          </p:cNvSpPr>
          <p:nvPr/>
        </p:nvSpPr>
        <p:spPr>
          <a:xfrm>
            <a:off x="446533" y="6287108"/>
            <a:ext cx="1817752" cy="365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600" dirty="0">
                <a:solidFill>
                  <a:schemeClr val="tx1">
                    <a:alpha val="75000"/>
                  </a:schemeClr>
                </a:solidFill>
              </a:rPr>
              <a:t>Rui P. Duarte</a:t>
            </a:r>
            <a:endParaRPr lang="en-GB" sz="1600" dirty="0">
              <a:solidFill>
                <a:schemeClr val="tx1">
                  <a:alpha val="75000"/>
                </a:schemeClr>
              </a:solidFill>
            </a:endParaRPr>
          </a:p>
        </p:txBody>
      </p:sp>
      <p:pic>
        <p:nvPicPr>
          <p:cNvPr id="11" name="Picture 10" descr="Graphical user interface&#10;&#10;Description automatically generated">
            <a:extLst>
              <a:ext uri="{FF2B5EF4-FFF2-40B4-BE49-F238E27FC236}">
                <a16:creationId xmlns:a16="http://schemas.microsoft.com/office/drawing/2014/main" id="{9E695F82-9187-4865-8A28-B9BC2EBEE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9910" y="6287108"/>
            <a:ext cx="354576" cy="376308"/>
          </a:xfrm>
          <a:prstGeom prst="rect">
            <a:avLst/>
          </a:prstGeom>
        </p:spPr>
      </p:pic>
      <p:sp>
        <p:nvSpPr>
          <p:cNvPr id="12" name="Subtitle 2">
            <a:extLst>
              <a:ext uri="{FF2B5EF4-FFF2-40B4-BE49-F238E27FC236}">
                <a16:creationId xmlns:a16="http://schemas.microsoft.com/office/drawing/2014/main" id="{85E8E9F6-98E1-4305-B4F3-7A7427A61009}"/>
              </a:ext>
            </a:extLst>
          </p:cNvPr>
          <p:cNvSpPr txBox="1">
            <a:spLocks/>
          </p:cNvSpPr>
          <p:nvPr/>
        </p:nvSpPr>
        <p:spPr>
          <a:xfrm>
            <a:off x="7127480" y="6335228"/>
            <a:ext cx="4002430" cy="280069"/>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3">
                    <a:alpha val="75000"/>
                  </a:schemeClr>
                </a:solidFill>
              </a:rPr>
              <a:t>Data Analytics | Remote Part-Time | 2020/2021</a:t>
            </a:r>
          </a:p>
        </p:txBody>
      </p:sp>
      <p:pic>
        <p:nvPicPr>
          <p:cNvPr id="17" name="Picture 16" descr="A picture containing text, clipart&#10;&#10;Description automatically generated">
            <a:extLst>
              <a:ext uri="{FF2B5EF4-FFF2-40B4-BE49-F238E27FC236}">
                <a16:creationId xmlns:a16="http://schemas.microsoft.com/office/drawing/2014/main" id="{26458CB3-D73F-468A-8A15-0AED8D35E14D}"/>
              </a:ext>
            </a:extLst>
          </p:cNvPr>
          <p:cNvPicPr>
            <a:picLocks noChangeAspect="1"/>
          </p:cNvPicPr>
          <p:nvPr/>
        </p:nvPicPr>
        <p:blipFill rotWithShape="1">
          <a:blip r:embed="rId4">
            <a:extLst>
              <a:ext uri="{28A0092B-C50C-407E-A947-70E740481C1C}">
                <a14:useLocalDpi xmlns:a14="http://schemas.microsoft.com/office/drawing/2010/main" val="0"/>
              </a:ext>
            </a:extLst>
          </a:blip>
          <a:srcRect b="78458"/>
          <a:stretch/>
        </p:blipFill>
        <p:spPr>
          <a:xfrm>
            <a:off x="4114711" y="294794"/>
            <a:ext cx="838842" cy="350295"/>
          </a:xfrm>
          <a:prstGeom prst="rect">
            <a:avLst/>
          </a:prstGeom>
        </p:spPr>
      </p:pic>
      <p:sp>
        <p:nvSpPr>
          <p:cNvPr id="18" name="TextBox 17">
            <a:extLst>
              <a:ext uri="{FF2B5EF4-FFF2-40B4-BE49-F238E27FC236}">
                <a16:creationId xmlns:a16="http://schemas.microsoft.com/office/drawing/2014/main" id="{7519D649-5C74-43B8-BC6D-BAB1E7431605}"/>
              </a:ext>
            </a:extLst>
          </p:cNvPr>
          <p:cNvSpPr txBox="1"/>
          <p:nvPr/>
        </p:nvSpPr>
        <p:spPr>
          <a:xfrm>
            <a:off x="4251871" y="294794"/>
            <a:ext cx="3698299" cy="369332"/>
          </a:xfrm>
          <a:prstGeom prst="rect">
            <a:avLst/>
          </a:prstGeom>
          <a:noFill/>
        </p:spPr>
        <p:txBody>
          <a:bodyPr wrap="square">
            <a:spAutoFit/>
          </a:bodyPr>
          <a:lstStyle/>
          <a:p>
            <a:pPr algn="ctr"/>
            <a:r>
              <a:rPr lang="en-US" sz="1800" dirty="0">
                <a:solidFill>
                  <a:srgbClr val="465359"/>
                </a:solidFill>
              </a:rPr>
              <a:t>Methodology</a:t>
            </a:r>
            <a:endParaRPr lang="en-GB" dirty="0"/>
          </a:p>
        </p:txBody>
      </p:sp>
      <p:grpSp>
        <p:nvGrpSpPr>
          <p:cNvPr id="4" name="Group 3">
            <a:extLst>
              <a:ext uri="{FF2B5EF4-FFF2-40B4-BE49-F238E27FC236}">
                <a16:creationId xmlns:a16="http://schemas.microsoft.com/office/drawing/2014/main" id="{249F0D52-54BC-497C-90BC-5192CCAB1189}"/>
              </a:ext>
            </a:extLst>
          </p:cNvPr>
          <p:cNvGrpSpPr/>
          <p:nvPr/>
        </p:nvGrpSpPr>
        <p:grpSpPr>
          <a:xfrm>
            <a:off x="1461070" y="4678591"/>
            <a:ext cx="3080346" cy="365277"/>
            <a:chOff x="1326230" y="4227657"/>
            <a:chExt cx="2600807" cy="365277"/>
          </a:xfrm>
        </p:grpSpPr>
        <p:sp>
          <p:nvSpPr>
            <p:cNvPr id="23" name="Rectangle 22">
              <a:extLst>
                <a:ext uri="{FF2B5EF4-FFF2-40B4-BE49-F238E27FC236}">
                  <a16:creationId xmlns:a16="http://schemas.microsoft.com/office/drawing/2014/main" id="{ED093778-7519-44D0-AD66-09BFC18B5369}"/>
                </a:ext>
              </a:extLst>
            </p:cNvPr>
            <p:cNvSpPr/>
            <p:nvPr/>
          </p:nvSpPr>
          <p:spPr>
            <a:xfrm>
              <a:off x="1326230" y="4227657"/>
              <a:ext cx="1229867" cy="3652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a:t>
              </a:r>
              <a:r>
                <a:rPr lang="en-US" b="1" dirty="0">
                  <a:solidFill>
                    <a:schemeClr val="tx1"/>
                  </a:solidFill>
                </a:rPr>
                <a:t>MAE </a:t>
              </a:r>
            </a:p>
          </p:txBody>
        </p:sp>
        <p:sp>
          <p:nvSpPr>
            <p:cNvPr id="49" name="Rectangle 48">
              <a:extLst>
                <a:ext uri="{FF2B5EF4-FFF2-40B4-BE49-F238E27FC236}">
                  <a16:creationId xmlns:a16="http://schemas.microsoft.com/office/drawing/2014/main" id="{6A85278D-4859-4BD9-968C-D218DCADB041}"/>
                </a:ext>
              </a:extLst>
            </p:cNvPr>
            <p:cNvSpPr/>
            <p:nvPr/>
          </p:nvSpPr>
          <p:spPr>
            <a:xfrm>
              <a:off x="2668944" y="4227657"/>
              <a:ext cx="1258093" cy="365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0.6332</a:t>
              </a:r>
              <a:endParaRPr lang="en-GB" dirty="0">
                <a:solidFill>
                  <a:schemeClr val="tx1"/>
                </a:solidFill>
              </a:endParaRPr>
            </a:p>
          </p:txBody>
        </p:sp>
      </p:grpSp>
      <p:sp>
        <p:nvSpPr>
          <p:cNvPr id="50" name="Rectangle 49">
            <a:extLst>
              <a:ext uri="{FF2B5EF4-FFF2-40B4-BE49-F238E27FC236}">
                <a16:creationId xmlns:a16="http://schemas.microsoft.com/office/drawing/2014/main" id="{16106AD9-3272-4B35-82DC-D8053955C0EE}"/>
              </a:ext>
            </a:extLst>
          </p:cNvPr>
          <p:cNvSpPr/>
          <p:nvPr/>
        </p:nvSpPr>
        <p:spPr>
          <a:xfrm>
            <a:off x="1461070" y="1829677"/>
            <a:ext cx="3080346" cy="1875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300"/>
              </a:spcAft>
            </a:pPr>
            <a:r>
              <a:rPr lang="pt-PT" dirty="0" err="1">
                <a:solidFill>
                  <a:schemeClr val="tx1"/>
                </a:solidFill>
              </a:rPr>
              <a:t>Random</a:t>
            </a:r>
            <a:r>
              <a:rPr lang="pt-PT" dirty="0">
                <a:solidFill>
                  <a:schemeClr val="tx1"/>
                </a:solidFill>
              </a:rPr>
              <a:t> </a:t>
            </a:r>
            <a:r>
              <a:rPr lang="pt-PT" dirty="0" err="1">
                <a:solidFill>
                  <a:schemeClr val="tx1"/>
                </a:solidFill>
              </a:rPr>
              <a:t>Forests</a:t>
            </a:r>
            <a:endParaRPr lang="pt-PT" dirty="0">
              <a:solidFill>
                <a:schemeClr val="tx1"/>
              </a:solidFill>
            </a:endParaRPr>
          </a:p>
          <a:p>
            <a:pPr algn="ctr">
              <a:spcAft>
                <a:spcPts val="300"/>
              </a:spcAft>
            </a:pPr>
            <a:r>
              <a:rPr lang="pt-PT" dirty="0" err="1">
                <a:solidFill>
                  <a:schemeClr val="tx1"/>
                </a:solidFill>
              </a:rPr>
              <a:t>Support</a:t>
            </a:r>
            <a:r>
              <a:rPr lang="pt-PT" dirty="0">
                <a:solidFill>
                  <a:schemeClr val="tx1"/>
                </a:solidFill>
              </a:rPr>
              <a:t> </a:t>
            </a:r>
            <a:r>
              <a:rPr lang="pt-PT" dirty="0" err="1">
                <a:solidFill>
                  <a:schemeClr val="tx1"/>
                </a:solidFill>
              </a:rPr>
              <a:t>Vector</a:t>
            </a:r>
            <a:r>
              <a:rPr lang="pt-PT" dirty="0">
                <a:solidFill>
                  <a:schemeClr val="tx1"/>
                </a:solidFill>
              </a:rPr>
              <a:t> </a:t>
            </a:r>
            <a:r>
              <a:rPr lang="pt-PT" dirty="0" err="1">
                <a:solidFill>
                  <a:schemeClr val="tx1"/>
                </a:solidFill>
              </a:rPr>
              <a:t>Regression</a:t>
            </a:r>
            <a:endParaRPr lang="pt-PT" dirty="0">
              <a:solidFill>
                <a:schemeClr val="tx1"/>
              </a:solidFill>
            </a:endParaRPr>
          </a:p>
          <a:p>
            <a:pPr algn="ctr">
              <a:spcAft>
                <a:spcPts val="300"/>
              </a:spcAft>
            </a:pPr>
            <a:r>
              <a:rPr lang="en-GB" dirty="0">
                <a:solidFill>
                  <a:schemeClr val="tx1"/>
                </a:solidFill>
              </a:rPr>
              <a:t>Gradient Boosting</a:t>
            </a:r>
          </a:p>
          <a:p>
            <a:pPr algn="ctr">
              <a:spcAft>
                <a:spcPts val="300"/>
              </a:spcAft>
            </a:pPr>
            <a:r>
              <a:rPr lang="en-GB" dirty="0">
                <a:solidFill>
                  <a:schemeClr val="tx1"/>
                </a:solidFill>
              </a:rPr>
              <a:t>[ … ]</a:t>
            </a:r>
          </a:p>
          <a:p>
            <a:pPr algn="ctr">
              <a:spcAft>
                <a:spcPts val="300"/>
              </a:spcAft>
            </a:pPr>
            <a:r>
              <a:rPr lang="en-GB" b="1" dirty="0" err="1">
                <a:solidFill>
                  <a:schemeClr val="tx1"/>
                </a:solidFill>
              </a:rPr>
              <a:t>XGBoost</a:t>
            </a:r>
            <a:endParaRPr lang="en-GB" b="1" dirty="0">
              <a:solidFill>
                <a:schemeClr val="tx1"/>
              </a:solidFill>
            </a:endParaRPr>
          </a:p>
        </p:txBody>
      </p:sp>
      <p:cxnSp>
        <p:nvCxnSpPr>
          <p:cNvPr id="13" name="Straight Arrow Connector 12">
            <a:extLst>
              <a:ext uri="{FF2B5EF4-FFF2-40B4-BE49-F238E27FC236}">
                <a16:creationId xmlns:a16="http://schemas.microsoft.com/office/drawing/2014/main" id="{249AFEFE-62BE-4565-9E36-32B2D52E9501}"/>
              </a:ext>
            </a:extLst>
          </p:cNvPr>
          <p:cNvCxnSpPr>
            <a:cxnSpLocks/>
          </p:cNvCxnSpPr>
          <p:nvPr/>
        </p:nvCxnSpPr>
        <p:spPr>
          <a:xfrm>
            <a:off x="2980235" y="3829292"/>
            <a:ext cx="0" cy="4680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D134436D-7F49-44E9-A396-8CED592D0AED}"/>
              </a:ext>
            </a:extLst>
          </p:cNvPr>
          <p:cNvGrpSpPr/>
          <p:nvPr/>
        </p:nvGrpSpPr>
        <p:grpSpPr>
          <a:xfrm>
            <a:off x="5462122" y="2390929"/>
            <a:ext cx="3080346" cy="365277"/>
            <a:chOff x="1326230" y="4227657"/>
            <a:chExt cx="2600807" cy="365277"/>
          </a:xfrm>
        </p:grpSpPr>
        <p:sp>
          <p:nvSpPr>
            <p:cNvPr id="53" name="Rectangle 52">
              <a:extLst>
                <a:ext uri="{FF2B5EF4-FFF2-40B4-BE49-F238E27FC236}">
                  <a16:creationId xmlns:a16="http://schemas.microsoft.com/office/drawing/2014/main" id="{19BF2EBC-0DCC-491B-9C3C-B153DE8D8B5F}"/>
                </a:ext>
              </a:extLst>
            </p:cNvPr>
            <p:cNvSpPr/>
            <p:nvPr/>
          </p:nvSpPr>
          <p:spPr>
            <a:xfrm>
              <a:off x="1326230" y="4227657"/>
              <a:ext cx="1229867" cy="3652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a:t>
              </a:r>
              <a:r>
                <a:rPr lang="en-US" b="1" dirty="0">
                  <a:solidFill>
                    <a:schemeClr val="tx1"/>
                  </a:solidFill>
                </a:rPr>
                <a:t>MAE </a:t>
              </a:r>
            </a:p>
          </p:txBody>
        </p:sp>
        <p:sp>
          <p:nvSpPr>
            <p:cNvPr id="54" name="Rectangle 53">
              <a:extLst>
                <a:ext uri="{FF2B5EF4-FFF2-40B4-BE49-F238E27FC236}">
                  <a16:creationId xmlns:a16="http://schemas.microsoft.com/office/drawing/2014/main" id="{CED1925D-F66A-47B4-B1FA-524756B811AE}"/>
                </a:ext>
              </a:extLst>
            </p:cNvPr>
            <p:cNvSpPr/>
            <p:nvPr/>
          </p:nvSpPr>
          <p:spPr>
            <a:xfrm>
              <a:off x="2668944" y="4227657"/>
              <a:ext cx="1258093" cy="365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&gt;+ 1</a:t>
              </a:r>
              <a:endParaRPr lang="en-GB" dirty="0">
                <a:solidFill>
                  <a:schemeClr val="tx1"/>
                </a:solidFill>
              </a:endParaRPr>
            </a:p>
          </p:txBody>
        </p:sp>
      </p:grpSp>
      <p:sp>
        <p:nvSpPr>
          <p:cNvPr id="16" name="Right Brace 15">
            <a:extLst>
              <a:ext uri="{FF2B5EF4-FFF2-40B4-BE49-F238E27FC236}">
                <a16:creationId xmlns:a16="http://schemas.microsoft.com/office/drawing/2014/main" id="{CF3ED25D-6BDD-41CE-832F-064F82A2D163}"/>
              </a:ext>
            </a:extLst>
          </p:cNvPr>
          <p:cNvSpPr/>
          <p:nvPr/>
        </p:nvSpPr>
        <p:spPr>
          <a:xfrm>
            <a:off x="4394769" y="1906818"/>
            <a:ext cx="609600" cy="1333500"/>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Isosceles Triangle 27">
            <a:extLst>
              <a:ext uri="{FF2B5EF4-FFF2-40B4-BE49-F238E27FC236}">
                <a16:creationId xmlns:a16="http://schemas.microsoft.com/office/drawing/2014/main" id="{408B83DD-2922-4669-9254-B0874E17DCE8}"/>
              </a:ext>
            </a:extLst>
          </p:cNvPr>
          <p:cNvSpPr>
            <a:spLocks noChangeAspect="1"/>
          </p:cNvSpPr>
          <p:nvPr/>
        </p:nvSpPr>
        <p:spPr>
          <a:xfrm rot="5400000">
            <a:off x="5035196" y="2546502"/>
            <a:ext cx="72000" cy="86208"/>
          </a:xfrm>
          <a:prstGeom prst="triangle">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A4CE7348-CAF8-4978-B5E6-36EB19F0CEF6}"/>
              </a:ext>
            </a:extLst>
          </p:cNvPr>
          <p:cNvSpPr/>
          <p:nvPr/>
        </p:nvSpPr>
        <p:spPr>
          <a:xfrm>
            <a:off x="5893886" y="3394364"/>
            <a:ext cx="4936033" cy="19250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Resampling: </a:t>
            </a:r>
          </a:p>
          <a:p>
            <a:pPr algn="ctr"/>
            <a:r>
              <a:rPr lang="en-US" dirty="0">
                <a:solidFill>
                  <a:schemeClr val="tx1"/>
                </a:solidFill>
              </a:rPr>
              <a:t>Oversampling underrepresented grades</a:t>
            </a:r>
          </a:p>
          <a:p>
            <a:pPr algn="ctr"/>
            <a:r>
              <a:rPr lang="en-US" dirty="0">
                <a:solidFill>
                  <a:schemeClr val="tx1"/>
                </a:solidFill>
              </a:rPr>
              <a:t>Down sampling overrepresented grades.</a:t>
            </a:r>
          </a:p>
          <a:p>
            <a:pPr algn="ctr"/>
            <a:endParaRPr lang="en-US" dirty="0">
              <a:solidFill>
                <a:schemeClr val="tx1"/>
              </a:solidFill>
            </a:endParaRPr>
          </a:p>
          <a:p>
            <a:pPr algn="ctr"/>
            <a:r>
              <a:rPr lang="en-US" dirty="0">
                <a:solidFill>
                  <a:schemeClr val="tx1"/>
                </a:solidFill>
              </a:rPr>
              <a:t>All </a:t>
            </a:r>
            <a:r>
              <a:rPr lang="en-US" b="1" dirty="0">
                <a:solidFill>
                  <a:schemeClr val="tx1"/>
                </a:solidFill>
              </a:rPr>
              <a:t>hyperparameters</a:t>
            </a:r>
            <a:r>
              <a:rPr lang="en-US" dirty="0">
                <a:solidFill>
                  <a:schemeClr val="tx1"/>
                </a:solidFill>
              </a:rPr>
              <a:t> grid searched</a:t>
            </a:r>
            <a:r>
              <a:rPr lang="en-US" b="1" dirty="0">
                <a:solidFill>
                  <a:schemeClr val="tx1"/>
                </a:solidFill>
              </a:rPr>
              <a:t>.</a:t>
            </a:r>
          </a:p>
        </p:txBody>
      </p:sp>
      <p:sp>
        <p:nvSpPr>
          <p:cNvPr id="58" name="Rectangle 57">
            <a:extLst>
              <a:ext uri="{FF2B5EF4-FFF2-40B4-BE49-F238E27FC236}">
                <a16:creationId xmlns:a16="http://schemas.microsoft.com/office/drawing/2014/main" id="{BB5C70C3-D349-4EF3-920C-CBB1689BC67A}"/>
              </a:ext>
            </a:extLst>
          </p:cNvPr>
          <p:cNvSpPr/>
          <p:nvPr/>
        </p:nvSpPr>
        <p:spPr>
          <a:xfrm>
            <a:off x="3486150" y="5090809"/>
            <a:ext cx="1055266"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100" dirty="0">
                <a:solidFill>
                  <a:schemeClr val="tx1"/>
                </a:solidFill>
              </a:rPr>
              <a:t>(out 12 grades)</a:t>
            </a:r>
            <a:endParaRPr lang="en-GB" sz="1100" dirty="0">
              <a:solidFill>
                <a:schemeClr val="tx1"/>
              </a:solidFill>
            </a:endParaRPr>
          </a:p>
        </p:txBody>
      </p:sp>
    </p:spTree>
    <p:extLst>
      <p:ext uri="{BB962C8B-B14F-4D97-AF65-F5344CB8AC3E}">
        <p14:creationId xmlns:p14="http://schemas.microsoft.com/office/powerpoint/2010/main" val="374835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8" grpId="0" animBg="1"/>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30BDA-7047-4F9F-8D53-1F14180C9C0B}"/>
              </a:ext>
            </a:extLst>
          </p:cNvPr>
          <p:cNvSpPr/>
          <p:nvPr/>
        </p:nvSpPr>
        <p:spPr>
          <a:xfrm>
            <a:off x="446533" y="641097"/>
            <a:ext cx="3698299" cy="77420"/>
          </a:xfrm>
          <a:prstGeom prst="rect">
            <a:avLst/>
          </a:prstGeom>
          <a:solidFill>
            <a:srgbClr val="4653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D2A0408-06B7-480A-9AE0-B08BB82F9C23}"/>
              </a:ext>
            </a:extLst>
          </p:cNvPr>
          <p:cNvSpPr/>
          <p:nvPr/>
        </p:nvSpPr>
        <p:spPr>
          <a:xfrm>
            <a:off x="4241830" y="641097"/>
            <a:ext cx="3698299" cy="77420"/>
          </a:xfrm>
          <a:prstGeom prst="rect">
            <a:avLst/>
          </a:prstGeom>
          <a:solidFill>
            <a:srgbClr val="ED842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E4AF4C98-A9B2-4441-AD62-83780EFB21D9}"/>
              </a:ext>
            </a:extLst>
          </p:cNvPr>
          <p:cNvSpPr/>
          <p:nvPr/>
        </p:nvSpPr>
        <p:spPr>
          <a:xfrm>
            <a:off x="8047168" y="641097"/>
            <a:ext cx="3698299" cy="77420"/>
          </a:xfrm>
          <a:prstGeom prst="rect">
            <a:avLst/>
          </a:prstGeom>
          <a:solidFill>
            <a:srgbClr val="969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ubtitle 2">
            <a:extLst>
              <a:ext uri="{FF2B5EF4-FFF2-40B4-BE49-F238E27FC236}">
                <a16:creationId xmlns:a16="http://schemas.microsoft.com/office/drawing/2014/main" id="{8788CE71-4CA3-42A2-9BC8-13177FB114E5}"/>
              </a:ext>
            </a:extLst>
          </p:cNvPr>
          <p:cNvSpPr txBox="1">
            <a:spLocks/>
          </p:cNvSpPr>
          <p:nvPr/>
        </p:nvSpPr>
        <p:spPr>
          <a:xfrm>
            <a:off x="446533" y="6287108"/>
            <a:ext cx="1817752" cy="365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600" dirty="0">
                <a:solidFill>
                  <a:schemeClr val="tx1">
                    <a:alpha val="75000"/>
                  </a:schemeClr>
                </a:solidFill>
              </a:rPr>
              <a:t>Rui P. Duarte</a:t>
            </a:r>
            <a:endParaRPr lang="en-GB" sz="1600" dirty="0">
              <a:solidFill>
                <a:schemeClr val="tx1">
                  <a:alpha val="75000"/>
                </a:schemeClr>
              </a:solidFill>
            </a:endParaRPr>
          </a:p>
        </p:txBody>
      </p:sp>
      <p:pic>
        <p:nvPicPr>
          <p:cNvPr id="8" name="Picture 7" descr="Graphical user interface&#10;&#10;Description automatically generated">
            <a:extLst>
              <a:ext uri="{FF2B5EF4-FFF2-40B4-BE49-F238E27FC236}">
                <a16:creationId xmlns:a16="http://schemas.microsoft.com/office/drawing/2014/main" id="{A1144389-593D-4C7D-ADD3-27415043C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9910" y="6287108"/>
            <a:ext cx="354576" cy="376308"/>
          </a:xfrm>
          <a:prstGeom prst="rect">
            <a:avLst/>
          </a:prstGeom>
        </p:spPr>
      </p:pic>
      <p:sp>
        <p:nvSpPr>
          <p:cNvPr id="9" name="Subtitle 2">
            <a:extLst>
              <a:ext uri="{FF2B5EF4-FFF2-40B4-BE49-F238E27FC236}">
                <a16:creationId xmlns:a16="http://schemas.microsoft.com/office/drawing/2014/main" id="{580773F9-BAC6-4A20-AF10-E20846AAD448}"/>
              </a:ext>
            </a:extLst>
          </p:cNvPr>
          <p:cNvSpPr txBox="1">
            <a:spLocks/>
          </p:cNvSpPr>
          <p:nvPr/>
        </p:nvSpPr>
        <p:spPr>
          <a:xfrm>
            <a:off x="7127480" y="6335228"/>
            <a:ext cx="4002430" cy="280069"/>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3">
                    <a:alpha val="75000"/>
                  </a:schemeClr>
                </a:solidFill>
              </a:rPr>
              <a:t>Data Analytics | Remote Part-Time | 2020/2021</a:t>
            </a:r>
          </a:p>
        </p:txBody>
      </p:sp>
      <p:grpSp>
        <p:nvGrpSpPr>
          <p:cNvPr id="10" name="Group 9">
            <a:extLst>
              <a:ext uri="{FF2B5EF4-FFF2-40B4-BE49-F238E27FC236}">
                <a16:creationId xmlns:a16="http://schemas.microsoft.com/office/drawing/2014/main" id="{3C2AE383-BED0-4F0B-AC18-B4ADE94D4F31}"/>
              </a:ext>
            </a:extLst>
          </p:cNvPr>
          <p:cNvGrpSpPr/>
          <p:nvPr/>
        </p:nvGrpSpPr>
        <p:grpSpPr>
          <a:xfrm>
            <a:off x="7910008" y="294794"/>
            <a:ext cx="3835459" cy="369332"/>
            <a:chOff x="7910008" y="294794"/>
            <a:chExt cx="3835459" cy="369332"/>
          </a:xfrm>
        </p:grpSpPr>
        <p:pic>
          <p:nvPicPr>
            <p:cNvPr id="11" name="Picture 10" descr="A picture containing text, clipart&#10;&#10;Description automatically generated">
              <a:extLst>
                <a:ext uri="{FF2B5EF4-FFF2-40B4-BE49-F238E27FC236}">
                  <a16:creationId xmlns:a16="http://schemas.microsoft.com/office/drawing/2014/main" id="{C1D82F15-DA8B-4283-88AF-C8CED7A425C9}"/>
                </a:ext>
              </a:extLst>
            </p:cNvPr>
            <p:cNvPicPr>
              <a:picLocks noChangeAspect="1"/>
            </p:cNvPicPr>
            <p:nvPr/>
          </p:nvPicPr>
          <p:blipFill rotWithShape="1">
            <a:blip r:embed="rId4">
              <a:extLst>
                <a:ext uri="{28A0092B-C50C-407E-A947-70E740481C1C}">
                  <a14:useLocalDpi xmlns:a14="http://schemas.microsoft.com/office/drawing/2010/main" val="0"/>
                </a:ext>
              </a:extLst>
            </a:blip>
            <a:srcRect b="78458"/>
            <a:stretch/>
          </p:blipFill>
          <p:spPr>
            <a:xfrm>
              <a:off x="7910008" y="294794"/>
              <a:ext cx="838842" cy="350295"/>
            </a:xfrm>
            <a:prstGeom prst="rect">
              <a:avLst/>
            </a:prstGeom>
          </p:spPr>
        </p:pic>
        <p:sp>
          <p:nvSpPr>
            <p:cNvPr id="12" name="TextBox 11">
              <a:extLst>
                <a:ext uri="{FF2B5EF4-FFF2-40B4-BE49-F238E27FC236}">
                  <a16:creationId xmlns:a16="http://schemas.microsoft.com/office/drawing/2014/main" id="{2EFE6905-15C0-4D6E-83FD-6419F0E363E7}"/>
                </a:ext>
              </a:extLst>
            </p:cNvPr>
            <p:cNvSpPr txBox="1"/>
            <p:nvPr/>
          </p:nvSpPr>
          <p:spPr>
            <a:xfrm>
              <a:off x="8047168" y="294794"/>
              <a:ext cx="3698299" cy="369332"/>
            </a:xfrm>
            <a:prstGeom prst="rect">
              <a:avLst/>
            </a:prstGeom>
            <a:noFill/>
          </p:spPr>
          <p:txBody>
            <a:bodyPr wrap="square">
              <a:spAutoFit/>
            </a:bodyPr>
            <a:lstStyle/>
            <a:p>
              <a:pPr algn="ctr"/>
              <a:r>
                <a:rPr lang="en-US" dirty="0">
                  <a:solidFill>
                    <a:srgbClr val="465359"/>
                  </a:solidFill>
                </a:rPr>
                <a:t>Results | Applications</a:t>
              </a:r>
              <a:endParaRPr lang="en-GB" dirty="0"/>
            </a:p>
          </p:txBody>
        </p:sp>
      </p:grpSp>
      <p:graphicFrame>
        <p:nvGraphicFramePr>
          <p:cNvPr id="24" name="Table 23">
            <a:extLst>
              <a:ext uri="{FF2B5EF4-FFF2-40B4-BE49-F238E27FC236}">
                <a16:creationId xmlns:a16="http://schemas.microsoft.com/office/drawing/2014/main" id="{05734FE2-17FC-4956-92A8-BA9EDCE32BC8}"/>
              </a:ext>
            </a:extLst>
          </p:cNvPr>
          <p:cNvGraphicFramePr>
            <a:graphicFrameLocks noGrp="1"/>
          </p:cNvGraphicFramePr>
          <p:nvPr>
            <p:extLst>
              <p:ext uri="{D42A27DB-BD31-4B8C-83A1-F6EECF244321}">
                <p14:modId xmlns:p14="http://schemas.microsoft.com/office/powerpoint/2010/main" val="4008929405"/>
              </p:ext>
            </p:extLst>
          </p:nvPr>
        </p:nvGraphicFramePr>
        <p:xfrm>
          <a:off x="1244600" y="1361016"/>
          <a:ext cx="9144000" cy="3810000"/>
        </p:xfrm>
        <a:graphic>
          <a:graphicData uri="http://schemas.openxmlformats.org/drawingml/2006/table">
            <a:tbl>
              <a:tblPr/>
              <a:tblGrid>
                <a:gridCol w="762000">
                  <a:extLst>
                    <a:ext uri="{9D8B030D-6E8A-4147-A177-3AD203B41FA5}">
                      <a16:colId xmlns:a16="http://schemas.microsoft.com/office/drawing/2014/main" val="1510334108"/>
                    </a:ext>
                  </a:extLst>
                </a:gridCol>
                <a:gridCol w="762000">
                  <a:extLst>
                    <a:ext uri="{9D8B030D-6E8A-4147-A177-3AD203B41FA5}">
                      <a16:colId xmlns:a16="http://schemas.microsoft.com/office/drawing/2014/main" val="484379272"/>
                    </a:ext>
                  </a:extLst>
                </a:gridCol>
                <a:gridCol w="762000">
                  <a:extLst>
                    <a:ext uri="{9D8B030D-6E8A-4147-A177-3AD203B41FA5}">
                      <a16:colId xmlns:a16="http://schemas.microsoft.com/office/drawing/2014/main" val="2294752622"/>
                    </a:ext>
                  </a:extLst>
                </a:gridCol>
                <a:gridCol w="762000">
                  <a:extLst>
                    <a:ext uri="{9D8B030D-6E8A-4147-A177-3AD203B41FA5}">
                      <a16:colId xmlns:a16="http://schemas.microsoft.com/office/drawing/2014/main" val="1985698863"/>
                    </a:ext>
                  </a:extLst>
                </a:gridCol>
                <a:gridCol w="762000">
                  <a:extLst>
                    <a:ext uri="{9D8B030D-6E8A-4147-A177-3AD203B41FA5}">
                      <a16:colId xmlns:a16="http://schemas.microsoft.com/office/drawing/2014/main" val="2959588338"/>
                    </a:ext>
                  </a:extLst>
                </a:gridCol>
                <a:gridCol w="762000">
                  <a:extLst>
                    <a:ext uri="{9D8B030D-6E8A-4147-A177-3AD203B41FA5}">
                      <a16:colId xmlns:a16="http://schemas.microsoft.com/office/drawing/2014/main" val="4158273236"/>
                    </a:ext>
                  </a:extLst>
                </a:gridCol>
                <a:gridCol w="762000">
                  <a:extLst>
                    <a:ext uri="{9D8B030D-6E8A-4147-A177-3AD203B41FA5}">
                      <a16:colId xmlns:a16="http://schemas.microsoft.com/office/drawing/2014/main" val="3062308029"/>
                    </a:ext>
                  </a:extLst>
                </a:gridCol>
                <a:gridCol w="762000">
                  <a:extLst>
                    <a:ext uri="{9D8B030D-6E8A-4147-A177-3AD203B41FA5}">
                      <a16:colId xmlns:a16="http://schemas.microsoft.com/office/drawing/2014/main" val="6123423"/>
                    </a:ext>
                  </a:extLst>
                </a:gridCol>
                <a:gridCol w="762000">
                  <a:extLst>
                    <a:ext uri="{9D8B030D-6E8A-4147-A177-3AD203B41FA5}">
                      <a16:colId xmlns:a16="http://schemas.microsoft.com/office/drawing/2014/main" val="1298827659"/>
                    </a:ext>
                  </a:extLst>
                </a:gridCol>
                <a:gridCol w="762000">
                  <a:extLst>
                    <a:ext uri="{9D8B030D-6E8A-4147-A177-3AD203B41FA5}">
                      <a16:colId xmlns:a16="http://schemas.microsoft.com/office/drawing/2014/main" val="2242661345"/>
                    </a:ext>
                  </a:extLst>
                </a:gridCol>
                <a:gridCol w="762000">
                  <a:extLst>
                    <a:ext uri="{9D8B030D-6E8A-4147-A177-3AD203B41FA5}">
                      <a16:colId xmlns:a16="http://schemas.microsoft.com/office/drawing/2014/main" val="3608352779"/>
                    </a:ext>
                  </a:extLst>
                </a:gridCol>
                <a:gridCol w="762000">
                  <a:extLst>
                    <a:ext uri="{9D8B030D-6E8A-4147-A177-3AD203B41FA5}">
                      <a16:colId xmlns:a16="http://schemas.microsoft.com/office/drawing/2014/main" val="3207588207"/>
                    </a:ext>
                  </a:extLst>
                </a:gridCol>
              </a:tblGrid>
              <a:tr h="190500">
                <a:tc>
                  <a:txBody>
                    <a:bodyPr/>
                    <a:lstStyle/>
                    <a:p>
                      <a:pPr algn="ctr" fontAlgn="t"/>
                      <a:r>
                        <a:rPr lang="en-GB" sz="1100" b="1" i="0" u="none" strike="noStrike" dirty="0">
                          <a:solidFill>
                            <a:srgbClr val="000000"/>
                          </a:solidFill>
                          <a:effectLst/>
                          <a:latin typeface="Calibri" panose="020F0502020204030204" pitchFamily="34" charset="0"/>
                        </a:rPr>
                        <a:t>Real Y</a:t>
                      </a:r>
                    </a:p>
                  </a:txBody>
                  <a:tcPr marL="9525" marR="9525" marT="9525"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t"/>
                      <a:r>
                        <a:rPr lang="en-GB" sz="1100" b="1" i="0" u="none" strike="noStrike" dirty="0">
                          <a:solidFill>
                            <a:srgbClr val="000000"/>
                          </a:solidFill>
                          <a:effectLst/>
                          <a:latin typeface="Calibri" panose="020F0502020204030204" pitchFamily="34" charset="0"/>
                        </a:rPr>
                        <a:t>Pred. Y</a:t>
                      </a:r>
                    </a:p>
                  </a:txBody>
                  <a:tcPr marL="9525" marR="9525" marT="9525"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1" i="0" u="none" strike="noStrike" dirty="0">
                          <a:solidFill>
                            <a:srgbClr val="000000"/>
                          </a:solidFill>
                          <a:effectLst/>
                          <a:latin typeface="Calibri" panose="020F0502020204030204" pitchFamily="34" charset="0"/>
                        </a:rPr>
                        <a:t>Real Y</a:t>
                      </a:r>
                    </a:p>
                  </a:txBody>
                  <a:tcPr marL="9525" marR="9525" marT="9525"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t"/>
                      <a:r>
                        <a:rPr lang="en-GB" sz="1100" b="1" i="0" u="none" strike="noStrike">
                          <a:solidFill>
                            <a:srgbClr val="000000"/>
                          </a:solidFill>
                          <a:effectLst/>
                          <a:latin typeface="Calibri" panose="020F0502020204030204" pitchFamily="34" charset="0"/>
                        </a:rPr>
                        <a:t>Pred. Y</a:t>
                      </a:r>
                    </a:p>
                  </a:txBody>
                  <a:tcPr marL="9525" marR="9525" marT="9525"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1" i="0" u="none" strike="noStrike">
                          <a:solidFill>
                            <a:srgbClr val="000000"/>
                          </a:solidFill>
                          <a:effectLst/>
                          <a:latin typeface="Calibri" panose="020F0502020204030204" pitchFamily="34" charset="0"/>
                        </a:rPr>
                        <a:t>Real Y</a:t>
                      </a:r>
                    </a:p>
                  </a:txBody>
                  <a:tcPr marL="9525" marR="9525" marT="9525"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t"/>
                      <a:r>
                        <a:rPr lang="en-GB" sz="1100" b="1" i="0" u="none" strike="noStrike" dirty="0">
                          <a:solidFill>
                            <a:srgbClr val="000000"/>
                          </a:solidFill>
                          <a:effectLst/>
                          <a:latin typeface="Calibri" panose="020F0502020204030204" pitchFamily="34" charset="0"/>
                        </a:rPr>
                        <a:t>Pred. Y</a:t>
                      </a:r>
                    </a:p>
                  </a:txBody>
                  <a:tcPr marL="9525" marR="9525" marT="9525"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1" i="0" u="none" strike="noStrike">
                          <a:solidFill>
                            <a:srgbClr val="000000"/>
                          </a:solidFill>
                          <a:effectLst/>
                          <a:latin typeface="Calibri" panose="020F0502020204030204" pitchFamily="34" charset="0"/>
                        </a:rPr>
                        <a:t>Real Y</a:t>
                      </a:r>
                    </a:p>
                  </a:txBody>
                  <a:tcPr marL="9525" marR="9525" marT="9525"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t"/>
                      <a:r>
                        <a:rPr lang="en-GB" sz="1100" b="1" i="0" u="none" strike="noStrike">
                          <a:solidFill>
                            <a:srgbClr val="000000"/>
                          </a:solidFill>
                          <a:effectLst/>
                          <a:latin typeface="Calibri" panose="020F0502020204030204" pitchFamily="34" charset="0"/>
                        </a:rPr>
                        <a:t>Pred. Y</a:t>
                      </a:r>
                    </a:p>
                  </a:txBody>
                  <a:tcPr marL="9525" marR="9525" marT="9525"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1" i="0" u="none" strike="noStrike">
                          <a:solidFill>
                            <a:srgbClr val="000000"/>
                          </a:solidFill>
                          <a:effectLst/>
                          <a:latin typeface="Calibri" panose="020F0502020204030204" pitchFamily="34" charset="0"/>
                        </a:rPr>
                        <a:t>Real Y</a:t>
                      </a:r>
                    </a:p>
                  </a:txBody>
                  <a:tcPr marL="9525" marR="9525" marT="9525"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t"/>
                      <a:r>
                        <a:rPr lang="en-GB" sz="1100" b="1" i="0" u="none" strike="noStrike">
                          <a:solidFill>
                            <a:srgbClr val="000000"/>
                          </a:solidFill>
                          <a:effectLst/>
                          <a:latin typeface="Calibri" panose="020F0502020204030204" pitchFamily="34" charset="0"/>
                        </a:rPr>
                        <a:t>Pred. Y</a:t>
                      </a:r>
                    </a:p>
                  </a:txBody>
                  <a:tcPr marL="9525" marR="9525" marT="9525"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100" b="1" i="0" u="none" strike="noStrike">
                          <a:solidFill>
                            <a:srgbClr val="000000"/>
                          </a:solidFill>
                          <a:effectLst/>
                          <a:latin typeface="Calibri" panose="020F0502020204030204" pitchFamily="34" charset="0"/>
                        </a:rPr>
                        <a:t>Real Y</a:t>
                      </a:r>
                    </a:p>
                  </a:txBody>
                  <a:tcPr marL="9525" marR="9525" marT="9525" marB="0">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1"/>
                    </a:solidFill>
                  </a:tcPr>
                </a:tc>
                <a:tc>
                  <a:txBody>
                    <a:bodyPr/>
                    <a:lstStyle/>
                    <a:p>
                      <a:pPr algn="ctr" fontAlgn="t"/>
                      <a:r>
                        <a:rPr lang="en-GB" sz="1100" b="1" i="0" u="none" strike="noStrike">
                          <a:solidFill>
                            <a:srgbClr val="000000"/>
                          </a:solidFill>
                          <a:effectLst/>
                          <a:latin typeface="Calibri" panose="020F0502020204030204" pitchFamily="34" charset="0"/>
                        </a:rPr>
                        <a:t>Pred. Y</a:t>
                      </a:r>
                    </a:p>
                  </a:txBody>
                  <a:tcPr marL="9525" marR="9525" marT="9525" marB="0">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4914652"/>
                  </a:ext>
                </a:extLst>
              </a:tr>
              <a:tr h="190500">
                <a:tc>
                  <a:txBody>
                    <a:bodyPr/>
                    <a:lstStyle/>
                    <a:p>
                      <a:pPr algn="ctr" fontAlgn="b"/>
                      <a:r>
                        <a:rPr lang="en-GB"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1,01</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4,25</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5,36</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7,78</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7,82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6,73</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2DCDB"/>
                    </a:solidFill>
                  </a:tcPr>
                </a:tc>
                <a:extLst>
                  <a:ext uri="{0D108BD9-81ED-4DB2-BD59-A6C34878D82A}">
                    <a16:rowId xmlns:a16="http://schemas.microsoft.com/office/drawing/2014/main" val="2653027036"/>
                  </a:ext>
                </a:extLst>
              </a:tr>
              <a:tr h="190500">
                <a:tc>
                  <a:txBody>
                    <a:bodyPr/>
                    <a:lstStyle/>
                    <a:p>
                      <a:pPr algn="ctr" fontAlgn="b"/>
                      <a:r>
                        <a:rPr lang="en-GB" sz="11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1,02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4,01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4,99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6,21</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6,37</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8,86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80870845"/>
                  </a:ext>
                </a:extLst>
              </a:tr>
              <a:tr h="190500">
                <a:tc>
                  <a:txBody>
                    <a:bodyPr/>
                    <a:lstStyle/>
                    <a:p>
                      <a:pPr algn="ctr" fontAlgn="b"/>
                      <a:r>
                        <a:rPr lang="en-GB"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2,00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4,01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5,19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5,62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9,42</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9,01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357672044"/>
                  </a:ext>
                </a:extLst>
              </a:tr>
              <a:tr h="190500">
                <a:tc>
                  <a:txBody>
                    <a:bodyPr/>
                    <a:lstStyle/>
                    <a:p>
                      <a:pPr algn="ctr" fontAlgn="b"/>
                      <a:r>
                        <a:rPr lang="en-GB"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2,01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8,76</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tc>
                  <a:txBody>
                    <a:bodyPr/>
                    <a:lstStyle/>
                    <a:p>
                      <a:pPr algn="ctr" fontAlgn="b"/>
                      <a:r>
                        <a:rPr lang="en-GB" sz="11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4,50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6,51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8,07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7,77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extLst>
                  <a:ext uri="{0D108BD9-81ED-4DB2-BD59-A6C34878D82A}">
                    <a16:rowId xmlns:a16="http://schemas.microsoft.com/office/drawing/2014/main" val="2940164476"/>
                  </a:ext>
                </a:extLst>
              </a:tr>
              <a:tr h="190500">
                <a:tc>
                  <a:txBody>
                    <a:bodyPr/>
                    <a:lstStyle/>
                    <a:p>
                      <a:pPr algn="ctr" fontAlgn="b"/>
                      <a:r>
                        <a:rPr lang="en-GB"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2,02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6,99</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tc>
                  <a:txBody>
                    <a:bodyPr/>
                    <a:lstStyle/>
                    <a:p>
                      <a:pPr algn="ctr" fontAlgn="b"/>
                      <a:r>
                        <a:rPr lang="en-GB" sz="11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5,15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6,31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9,21</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8,17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extLst>
                  <a:ext uri="{0D108BD9-81ED-4DB2-BD59-A6C34878D82A}">
                    <a16:rowId xmlns:a16="http://schemas.microsoft.com/office/drawing/2014/main" val="3626523780"/>
                  </a:ext>
                </a:extLst>
              </a:tr>
              <a:tr h="190500">
                <a:tc>
                  <a:txBody>
                    <a:bodyPr/>
                    <a:lstStyle/>
                    <a:p>
                      <a:pPr algn="ctr" fontAlgn="b"/>
                      <a:r>
                        <a:rPr lang="en-GB"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2,00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5,37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6,67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7,16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8,91</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9,09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extLst>
                  <a:ext uri="{0D108BD9-81ED-4DB2-BD59-A6C34878D82A}">
                    <a16:rowId xmlns:a16="http://schemas.microsoft.com/office/drawing/2014/main" val="3841748660"/>
                  </a:ext>
                </a:extLst>
              </a:tr>
              <a:tr h="190500">
                <a:tc>
                  <a:txBody>
                    <a:bodyPr/>
                    <a:lstStyle/>
                    <a:p>
                      <a:pPr algn="ctr" fontAlgn="b"/>
                      <a:r>
                        <a:rPr lang="en-GB"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2,01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5,89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5,43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8,61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8,10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7,24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extLst>
                  <a:ext uri="{0D108BD9-81ED-4DB2-BD59-A6C34878D82A}">
                    <a16:rowId xmlns:a16="http://schemas.microsoft.com/office/drawing/2014/main" val="1979377092"/>
                  </a:ext>
                </a:extLst>
              </a:tr>
              <a:tr h="190500">
                <a:tc>
                  <a:txBody>
                    <a:bodyPr/>
                    <a:lstStyle/>
                    <a:p>
                      <a:pPr algn="ctr" fontAlgn="b"/>
                      <a:r>
                        <a:rPr lang="en-GB"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2,02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5,14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5,98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6,41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8,18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8,03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extLst>
                  <a:ext uri="{0D108BD9-81ED-4DB2-BD59-A6C34878D82A}">
                    <a16:rowId xmlns:a16="http://schemas.microsoft.com/office/drawing/2014/main" val="3960085316"/>
                  </a:ext>
                </a:extLst>
              </a:tr>
              <a:tr h="190500">
                <a:tc>
                  <a:txBody>
                    <a:bodyPr/>
                    <a:lstStyle/>
                    <a:p>
                      <a:pPr algn="ctr" fontAlgn="b"/>
                      <a:r>
                        <a:rPr lang="en-GB" sz="11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2,12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5,44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5,92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6,85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7,01</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tc>
                  <a:txBody>
                    <a:bodyPr/>
                    <a:lstStyle/>
                    <a:p>
                      <a:pPr algn="ctr" fontAlgn="b"/>
                      <a:r>
                        <a:rPr lang="en-GB"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8,97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extLst>
                  <a:ext uri="{0D108BD9-81ED-4DB2-BD59-A6C34878D82A}">
                    <a16:rowId xmlns:a16="http://schemas.microsoft.com/office/drawing/2014/main" val="561189135"/>
                  </a:ext>
                </a:extLst>
              </a:tr>
              <a:tr h="190500">
                <a:tc>
                  <a:txBody>
                    <a:bodyPr/>
                    <a:lstStyle/>
                    <a:p>
                      <a:pPr algn="ctr" fontAlgn="b"/>
                      <a:r>
                        <a:rPr lang="en-GB"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3,17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5,61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9,94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tc>
                  <a:txBody>
                    <a:bodyPr/>
                    <a:lstStyle/>
                    <a:p>
                      <a:pPr algn="ctr" fontAlgn="b"/>
                      <a:r>
                        <a:rPr lang="en-GB" sz="11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6,14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8,55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9,03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extLst>
                  <a:ext uri="{0D108BD9-81ED-4DB2-BD59-A6C34878D82A}">
                    <a16:rowId xmlns:a16="http://schemas.microsoft.com/office/drawing/2014/main" val="2394756117"/>
                  </a:ext>
                </a:extLst>
              </a:tr>
              <a:tr h="190500">
                <a:tc>
                  <a:txBody>
                    <a:bodyPr/>
                    <a:lstStyle/>
                    <a:p>
                      <a:pPr algn="ctr" fontAlgn="b"/>
                      <a:r>
                        <a:rPr lang="en-GB"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2,99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5,67</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7,01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7,89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8,91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11,47</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extLst>
                  <a:ext uri="{0D108BD9-81ED-4DB2-BD59-A6C34878D82A}">
                    <a16:rowId xmlns:a16="http://schemas.microsoft.com/office/drawing/2014/main" val="3761501615"/>
                  </a:ext>
                </a:extLst>
              </a:tr>
              <a:tr h="190500">
                <a:tc>
                  <a:txBody>
                    <a:bodyPr/>
                    <a:lstStyle/>
                    <a:p>
                      <a:pPr algn="ctr" fontAlgn="b"/>
                      <a:r>
                        <a:rPr lang="en-GB" sz="11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3,32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5,82</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7,67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6,91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9,04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12,01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361552856"/>
                  </a:ext>
                </a:extLst>
              </a:tr>
              <a:tr h="190500">
                <a:tc>
                  <a:txBody>
                    <a:bodyPr/>
                    <a:lstStyle/>
                    <a:p>
                      <a:pPr algn="ctr" fontAlgn="b"/>
                      <a:r>
                        <a:rPr lang="en-GB"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4,04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6,14</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5,80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6,42</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8,96</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11,98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3090239583"/>
                  </a:ext>
                </a:extLst>
              </a:tr>
              <a:tr h="190500">
                <a:tc>
                  <a:txBody>
                    <a:bodyPr/>
                    <a:lstStyle/>
                    <a:p>
                      <a:pPr algn="ctr" fontAlgn="b"/>
                      <a:r>
                        <a:rPr lang="en-GB"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4,01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5,88</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6,33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6,81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8,10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11,84</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014754433"/>
                  </a:ext>
                </a:extLst>
              </a:tr>
              <a:tr h="190500">
                <a:tc>
                  <a:txBody>
                    <a:bodyPr/>
                    <a:lstStyle/>
                    <a:p>
                      <a:pPr algn="ctr" fontAlgn="b"/>
                      <a:r>
                        <a:rPr lang="en-GB"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4,00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6,10</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7,73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2DCDB"/>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8,33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8,63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11,91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4042368769"/>
                  </a:ext>
                </a:extLst>
              </a:tr>
              <a:tr h="190500">
                <a:tc>
                  <a:txBody>
                    <a:bodyPr/>
                    <a:lstStyle/>
                    <a:p>
                      <a:pPr algn="ctr" fontAlgn="b"/>
                      <a:r>
                        <a:rPr lang="en-GB"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4,03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6,46</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5,87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6,48</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8,02</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11,69</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extLst>
                  <a:ext uri="{0D108BD9-81ED-4DB2-BD59-A6C34878D82A}">
                    <a16:rowId xmlns:a16="http://schemas.microsoft.com/office/drawing/2014/main" val="1157753371"/>
                  </a:ext>
                </a:extLst>
              </a:tr>
              <a:tr h="190500">
                <a:tc>
                  <a:txBody>
                    <a:bodyPr/>
                    <a:lstStyle/>
                    <a:p>
                      <a:pPr algn="ctr" fontAlgn="b"/>
                      <a:r>
                        <a:rPr lang="en-GB"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4,00</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6,18</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7,74</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7,81</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8,32</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11,43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extLst>
                  <a:ext uri="{0D108BD9-81ED-4DB2-BD59-A6C34878D82A}">
                    <a16:rowId xmlns:a16="http://schemas.microsoft.com/office/drawing/2014/main" val="494661979"/>
                  </a:ext>
                </a:extLst>
              </a:tr>
              <a:tr h="190500">
                <a:tc>
                  <a:txBody>
                    <a:bodyPr/>
                    <a:lstStyle/>
                    <a:p>
                      <a:pPr algn="ctr" fontAlgn="b"/>
                      <a:r>
                        <a:rPr lang="en-GB" sz="11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4,05</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5,67</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5,76</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6,75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a:solidFill>
                            <a:srgbClr val="000000"/>
                          </a:solidFill>
                          <a:effectLst/>
                          <a:latin typeface="Calibri" panose="020F0502020204030204" pitchFamily="34" charset="0"/>
                        </a:rPr>
                        <a:t>8,43</a:t>
                      </a:r>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tc>
                  <a:txBody>
                    <a:bodyPr/>
                    <a:lstStyle/>
                    <a:p>
                      <a:pPr algn="ctr" fontAlgn="b"/>
                      <a:r>
                        <a:rPr lang="en-GB" sz="11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11,47</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rgbClr val="FFFFA7"/>
                    </a:solidFill>
                  </a:tcPr>
                </a:tc>
                <a:extLst>
                  <a:ext uri="{0D108BD9-81ED-4DB2-BD59-A6C34878D82A}">
                    <a16:rowId xmlns:a16="http://schemas.microsoft.com/office/drawing/2014/main" val="1845426683"/>
                  </a:ext>
                </a:extLst>
              </a:tr>
              <a:tr h="190500">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GB" sz="11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GB"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GB" sz="11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5,24</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DCDB"/>
                    </a:solidFill>
                  </a:tcPr>
                </a:tc>
                <a:tc>
                  <a:txBody>
                    <a:bodyPr/>
                    <a:lstStyle/>
                    <a:p>
                      <a:pPr algn="ctr" fontAlgn="b"/>
                      <a:r>
                        <a:rPr lang="en-GB" sz="11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7,88</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fontAlgn="b"/>
                      <a:r>
                        <a:rPr lang="en-GB" sz="11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7,86</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A7"/>
                    </a:solidFill>
                  </a:tcPr>
                </a:tc>
                <a:tc>
                  <a:txBody>
                    <a:bodyPr/>
                    <a:lstStyle/>
                    <a:p>
                      <a:pPr algn="ctr" fontAlgn="b"/>
                      <a:r>
                        <a:rPr lang="en-GB" sz="11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CE6F1"/>
                    </a:solidFill>
                  </a:tcPr>
                </a:tc>
                <a:tc>
                  <a:txBody>
                    <a:bodyPr/>
                    <a:lstStyle/>
                    <a:p>
                      <a:pPr algn="ctr" fontAlgn="b"/>
                      <a:r>
                        <a:rPr lang="en-GB" sz="1100" b="0" i="0" u="none" strike="noStrike" dirty="0">
                          <a:solidFill>
                            <a:srgbClr val="000000"/>
                          </a:solidFill>
                          <a:effectLst/>
                          <a:latin typeface="Calibri" panose="020F0502020204030204" pitchFamily="34" charset="0"/>
                        </a:rPr>
                        <a:t>11,85</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84359823"/>
                  </a:ext>
                </a:extLst>
              </a:tr>
            </a:tbl>
          </a:graphicData>
        </a:graphic>
      </p:graphicFrame>
      <p:sp>
        <p:nvSpPr>
          <p:cNvPr id="25" name="Title 1">
            <a:extLst>
              <a:ext uri="{FF2B5EF4-FFF2-40B4-BE49-F238E27FC236}">
                <a16:creationId xmlns:a16="http://schemas.microsoft.com/office/drawing/2014/main" id="{608FEA7C-AEEA-43F0-9197-B33ADAE8A8EB}"/>
              </a:ext>
            </a:extLst>
          </p:cNvPr>
          <p:cNvSpPr txBox="1">
            <a:spLocks/>
          </p:cNvSpPr>
          <p:nvPr/>
        </p:nvSpPr>
        <p:spPr>
          <a:xfrm>
            <a:off x="446533" y="718517"/>
            <a:ext cx="5370067" cy="74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65359"/>
                </a:solidFill>
              </a:rPr>
              <a:t>Real Y vs Prediction Y </a:t>
            </a:r>
          </a:p>
        </p:txBody>
      </p:sp>
      <p:grpSp>
        <p:nvGrpSpPr>
          <p:cNvPr id="30" name="Group 29">
            <a:extLst>
              <a:ext uri="{FF2B5EF4-FFF2-40B4-BE49-F238E27FC236}">
                <a16:creationId xmlns:a16="http://schemas.microsoft.com/office/drawing/2014/main" id="{BCE7FD81-EC31-4A88-A779-86959A955F38}"/>
              </a:ext>
            </a:extLst>
          </p:cNvPr>
          <p:cNvGrpSpPr/>
          <p:nvPr/>
        </p:nvGrpSpPr>
        <p:grpSpPr>
          <a:xfrm>
            <a:off x="1355409" y="5094778"/>
            <a:ext cx="2789423" cy="889228"/>
            <a:chOff x="1428750" y="5429643"/>
            <a:chExt cx="2813080" cy="889228"/>
          </a:xfrm>
        </p:grpSpPr>
        <p:sp>
          <p:nvSpPr>
            <p:cNvPr id="26" name="Rectangle 25">
              <a:extLst>
                <a:ext uri="{FF2B5EF4-FFF2-40B4-BE49-F238E27FC236}">
                  <a16:creationId xmlns:a16="http://schemas.microsoft.com/office/drawing/2014/main" id="{35E889E3-9A39-4BA8-9912-06F633737378}"/>
                </a:ext>
              </a:extLst>
            </p:cNvPr>
            <p:cNvSpPr/>
            <p:nvPr/>
          </p:nvSpPr>
          <p:spPr>
            <a:xfrm>
              <a:off x="2570750" y="6074371"/>
              <a:ext cx="1671080" cy="244500"/>
            </a:xfrm>
            <a:prstGeom prst="rect">
              <a:avLst/>
            </a:prstGeom>
            <a:solidFill>
              <a:srgbClr val="F2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dirty="0">
                  <a:solidFill>
                    <a:schemeClr val="tx1"/>
                  </a:solidFill>
                </a:rPr>
                <a:t>2+Year Diference</a:t>
              </a:r>
              <a:endParaRPr lang="en-GB" sz="1200" dirty="0">
                <a:solidFill>
                  <a:schemeClr val="tx1"/>
                </a:solidFill>
              </a:endParaRPr>
            </a:p>
          </p:txBody>
        </p:sp>
        <p:sp>
          <p:nvSpPr>
            <p:cNvPr id="27" name="Rectangle 26">
              <a:extLst>
                <a:ext uri="{FF2B5EF4-FFF2-40B4-BE49-F238E27FC236}">
                  <a16:creationId xmlns:a16="http://schemas.microsoft.com/office/drawing/2014/main" id="{07234DA0-FEA3-48C8-A35C-FC35CBAA78DA}"/>
                </a:ext>
              </a:extLst>
            </p:cNvPr>
            <p:cNvSpPr/>
            <p:nvPr/>
          </p:nvSpPr>
          <p:spPr>
            <a:xfrm>
              <a:off x="2570750" y="5752007"/>
              <a:ext cx="1671080" cy="244500"/>
            </a:xfrm>
            <a:prstGeom prst="rect">
              <a:avLst/>
            </a:prstGeom>
            <a:solidFill>
              <a:srgbClr val="FFF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dirty="0">
                  <a:solidFill>
                    <a:schemeClr val="tx1"/>
                  </a:solidFill>
                </a:rPr>
                <a:t>1-Year Diference</a:t>
              </a:r>
              <a:endParaRPr lang="en-GB" sz="1200" dirty="0">
                <a:solidFill>
                  <a:schemeClr val="tx1"/>
                </a:solidFill>
              </a:endParaRPr>
            </a:p>
          </p:txBody>
        </p:sp>
        <p:sp>
          <p:nvSpPr>
            <p:cNvPr id="28" name="Rectangle 27">
              <a:extLst>
                <a:ext uri="{FF2B5EF4-FFF2-40B4-BE49-F238E27FC236}">
                  <a16:creationId xmlns:a16="http://schemas.microsoft.com/office/drawing/2014/main" id="{812AE96A-68AD-47D2-B556-564960D29A79}"/>
                </a:ext>
              </a:extLst>
            </p:cNvPr>
            <p:cNvSpPr/>
            <p:nvPr/>
          </p:nvSpPr>
          <p:spPr>
            <a:xfrm>
              <a:off x="2570750" y="5429643"/>
              <a:ext cx="1671080" cy="2445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Accurate Prediction</a:t>
              </a:r>
            </a:p>
          </p:txBody>
        </p:sp>
        <p:sp>
          <p:nvSpPr>
            <p:cNvPr id="29" name="Rectangle 28">
              <a:extLst>
                <a:ext uri="{FF2B5EF4-FFF2-40B4-BE49-F238E27FC236}">
                  <a16:creationId xmlns:a16="http://schemas.microsoft.com/office/drawing/2014/main" id="{9802E7B9-B093-4254-A4DF-75709866A33B}"/>
                </a:ext>
              </a:extLst>
            </p:cNvPr>
            <p:cNvSpPr/>
            <p:nvPr/>
          </p:nvSpPr>
          <p:spPr>
            <a:xfrm>
              <a:off x="1428750" y="5429643"/>
              <a:ext cx="1066315" cy="8892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If it were a classification problem:</a:t>
              </a:r>
            </a:p>
          </p:txBody>
        </p:sp>
      </p:grpSp>
      <p:pic>
        <p:nvPicPr>
          <p:cNvPr id="13" name="Picture 12" descr="Icon&#10;&#10;Description automatically generated">
            <a:extLst>
              <a:ext uri="{FF2B5EF4-FFF2-40B4-BE49-F238E27FC236}">
                <a16:creationId xmlns:a16="http://schemas.microsoft.com/office/drawing/2014/main" id="{2D6EE405-38AA-4849-91E6-05C46C6898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2102" y="2031577"/>
            <a:ext cx="1817753" cy="1972246"/>
          </a:xfrm>
          <a:prstGeom prst="rect">
            <a:avLst/>
          </a:prstGeom>
        </p:spPr>
      </p:pic>
      <p:grpSp>
        <p:nvGrpSpPr>
          <p:cNvPr id="19" name="Group 18">
            <a:extLst>
              <a:ext uri="{FF2B5EF4-FFF2-40B4-BE49-F238E27FC236}">
                <a16:creationId xmlns:a16="http://schemas.microsoft.com/office/drawing/2014/main" id="{BF5E8DC2-CC45-4FF2-B0E3-4ABFBDE2CD4E}"/>
              </a:ext>
            </a:extLst>
          </p:cNvPr>
          <p:cNvGrpSpPr/>
          <p:nvPr/>
        </p:nvGrpSpPr>
        <p:grpSpPr>
          <a:xfrm>
            <a:off x="4515609" y="5270595"/>
            <a:ext cx="5872991" cy="369332"/>
            <a:chOff x="3423466" y="5243528"/>
            <a:chExt cx="5872991" cy="369332"/>
          </a:xfrm>
        </p:grpSpPr>
        <p:sp>
          <p:nvSpPr>
            <p:cNvPr id="20" name="TextBox 19">
              <a:extLst>
                <a:ext uri="{FF2B5EF4-FFF2-40B4-BE49-F238E27FC236}">
                  <a16:creationId xmlns:a16="http://schemas.microsoft.com/office/drawing/2014/main" id="{D88655FE-802B-4362-9B1E-369DED09A51F}"/>
                </a:ext>
              </a:extLst>
            </p:cNvPr>
            <p:cNvSpPr txBox="1"/>
            <p:nvPr/>
          </p:nvSpPr>
          <p:spPr>
            <a:xfrm>
              <a:off x="3423466" y="5256888"/>
              <a:ext cx="5835097" cy="307777"/>
            </a:xfrm>
            <a:prstGeom prst="rect">
              <a:avLst/>
            </a:prstGeom>
            <a:noFill/>
            <a:ln>
              <a:solidFill>
                <a:schemeClr val="tx1"/>
              </a:solidFill>
            </a:ln>
          </p:spPr>
          <p:txBody>
            <a:bodyPr wrap="square">
              <a:spAutoFit/>
            </a:bodyPr>
            <a:lstStyle/>
            <a:p>
              <a:pPr algn="ctr"/>
              <a:r>
                <a:rPr lang="en-US" sz="1400" b="1" dirty="0"/>
                <a:t>Are schools' readings based on how “difficult” they are?</a:t>
              </a:r>
              <a:endParaRPr lang="en-GB" sz="1400" b="1" dirty="0"/>
            </a:p>
          </p:txBody>
        </p:sp>
        <p:sp>
          <p:nvSpPr>
            <p:cNvPr id="21" name="TextBox 20">
              <a:extLst>
                <a:ext uri="{FF2B5EF4-FFF2-40B4-BE49-F238E27FC236}">
                  <a16:creationId xmlns:a16="http://schemas.microsoft.com/office/drawing/2014/main" id="{5FA5FEFE-0C7A-436A-9006-0EC65809D38B}"/>
                </a:ext>
              </a:extLst>
            </p:cNvPr>
            <p:cNvSpPr txBox="1"/>
            <p:nvPr/>
          </p:nvSpPr>
          <p:spPr>
            <a:xfrm>
              <a:off x="8941881" y="5243528"/>
              <a:ext cx="354576" cy="369332"/>
            </a:xfrm>
            <a:prstGeom prst="rect">
              <a:avLst/>
            </a:prstGeom>
            <a:noFill/>
          </p:spPr>
          <p:txBody>
            <a:bodyPr wrap="square" rtlCol="0">
              <a:spAutoFit/>
            </a:bodyPr>
            <a:lstStyle/>
            <a:p>
              <a:pPr algn="ctr"/>
              <a:r>
                <a:rPr lang="pt-PT" b="1" dirty="0">
                  <a:solidFill>
                    <a:srgbClr val="EE0000"/>
                  </a:solidFill>
                  <a:latin typeface="OpenDyslexic" panose="00000500000000000000" pitchFamily="50" charset="0"/>
                </a:rPr>
                <a:t>?</a:t>
              </a:r>
              <a:endParaRPr lang="en-GB" b="1" dirty="0">
                <a:solidFill>
                  <a:srgbClr val="EE0000"/>
                </a:solidFill>
                <a:latin typeface="OpenDyslexic" panose="00000500000000000000" pitchFamily="50" charset="0"/>
              </a:endParaRPr>
            </a:p>
          </p:txBody>
        </p:sp>
      </p:grpSp>
      <p:sp>
        <p:nvSpPr>
          <p:cNvPr id="23" name="TextBox 22">
            <a:extLst>
              <a:ext uri="{FF2B5EF4-FFF2-40B4-BE49-F238E27FC236}">
                <a16:creationId xmlns:a16="http://schemas.microsoft.com/office/drawing/2014/main" id="{217DD551-A42C-4FC2-BE00-A8A5E40B8854}"/>
              </a:ext>
            </a:extLst>
          </p:cNvPr>
          <p:cNvSpPr txBox="1"/>
          <p:nvPr/>
        </p:nvSpPr>
        <p:spPr>
          <a:xfrm>
            <a:off x="4515609" y="5675002"/>
            <a:ext cx="5835097" cy="307777"/>
          </a:xfrm>
          <a:prstGeom prst="rect">
            <a:avLst/>
          </a:prstGeom>
          <a:noFill/>
          <a:ln>
            <a:solidFill>
              <a:schemeClr val="tx1"/>
            </a:solidFill>
          </a:ln>
        </p:spPr>
        <p:txBody>
          <a:bodyPr wrap="square">
            <a:spAutoFit/>
          </a:bodyPr>
          <a:lstStyle/>
          <a:p>
            <a:pPr algn="ctr"/>
            <a:r>
              <a:rPr lang="en-US" sz="1400" dirty="0"/>
              <a:t>Yes! Less so for older students.</a:t>
            </a:r>
            <a:endParaRPr lang="en-GB" sz="1400" dirty="0"/>
          </a:p>
        </p:txBody>
      </p:sp>
    </p:spTree>
    <p:extLst>
      <p:ext uri="{BB962C8B-B14F-4D97-AF65-F5344CB8AC3E}">
        <p14:creationId xmlns:p14="http://schemas.microsoft.com/office/powerpoint/2010/main" val="103665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A38EB7-8867-4220-ACCE-95588F5EDBDA}"/>
              </a:ext>
            </a:extLst>
          </p:cNvPr>
          <p:cNvSpPr/>
          <p:nvPr/>
        </p:nvSpPr>
        <p:spPr>
          <a:xfrm>
            <a:off x="446533" y="641097"/>
            <a:ext cx="3698299" cy="77420"/>
          </a:xfrm>
          <a:prstGeom prst="rect">
            <a:avLst/>
          </a:prstGeom>
          <a:solidFill>
            <a:srgbClr val="4653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CAEAF2F-633D-4EB0-A207-91C3EE60E5C1}"/>
              </a:ext>
            </a:extLst>
          </p:cNvPr>
          <p:cNvSpPr/>
          <p:nvPr/>
        </p:nvSpPr>
        <p:spPr>
          <a:xfrm>
            <a:off x="4241830" y="641097"/>
            <a:ext cx="3698299" cy="77420"/>
          </a:xfrm>
          <a:prstGeom prst="rect">
            <a:avLst/>
          </a:prstGeom>
          <a:solidFill>
            <a:srgbClr val="ED842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18DF09B-8277-466D-BFBF-5638F3F96AEE}"/>
              </a:ext>
            </a:extLst>
          </p:cNvPr>
          <p:cNvSpPr/>
          <p:nvPr/>
        </p:nvSpPr>
        <p:spPr>
          <a:xfrm>
            <a:off x="8047168" y="641097"/>
            <a:ext cx="3698299" cy="77420"/>
          </a:xfrm>
          <a:prstGeom prst="rect">
            <a:avLst/>
          </a:prstGeom>
          <a:solidFill>
            <a:srgbClr val="969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C33D0D5F-5F0D-48F4-B71F-20AFE55C6801}"/>
              </a:ext>
            </a:extLst>
          </p:cNvPr>
          <p:cNvSpPr txBox="1">
            <a:spLocks/>
          </p:cNvSpPr>
          <p:nvPr/>
        </p:nvSpPr>
        <p:spPr>
          <a:xfrm>
            <a:off x="446533" y="718517"/>
            <a:ext cx="10038587" cy="7407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465359"/>
                </a:solidFill>
              </a:rPr>
              <a:t>Uses outside the book world</a:t>
            </a:r>
          </a:p>
        </p:txBody>
      </p:sp>
      <p:sp>
        <p:nvSpPr>
          <p:cNvPr id="10" name="Subtitle 2">
            <a:extLst>
              <a:ext uri="{FF2B5EF4-FFF2-40B4-BE49-F238E27FC236}">
                <a16:creationId xmlns:a16="http://schemas.microsoft.com/office/drawing/2014/main" id="{956A8C9D-978E-481F-BAC4-B0587F2ABA2A}"/>
              </a:ext>
            </a:extLst>
          </p:cNvPr>
          <p:cNvSpPr txBox="1">
            <a:spLocks/>
          </p:cNvSpPr>
          <p:nvPr/>
        </p:nvSpPr>
        <p:spPr>
          <a:xfrm>
            <a:off x="446533" y="6287108"/>
            <a:ext cx="1817752" cy="365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600" dirty="0">
                <a:solidFill>
                  <a:schemeClr val="tx1">
                    <a:alpha val="75000"/>
                  </a:schemeClr>
                </a:solidFill>
              </a:rPr>
              <a:t>Rui P. Duarte</a:t>
            </a:r>
            <a:endParaRPr lang="en-GB" sz="1600" dirty="0">
              <a:solidFill>
                <a:schemeClr val="tx1">
                  <a:alpha val="75000"/>
                </a:schemeClr>
              </a:solidFill>
            </a:endParaRPr>
          </a:p>
        </p:txBody>
      </p:sp>
      <p:pic>
        <p:nvPicPr>
          <p:cNvPr id="11" name="Picture 10" descr="Graphical user interface&#10;&#10;Description automatically generated">
            <a:extLst>
              <a:ext uri="{FF2B5EF4-FFF2-40B4-BE49-F238E27FC236}">
                <a16:creationId xmlns:a16="http://schemas.microsoft.com/office/drawing/2014/main" id="{9E695F82-9187-4865-8A28-B9BC2EBEE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9910" y="6287108"/>
            <a:ext cx="354576" cy="376308"/>
          </a:xfrm>
          <a:prstGeom prst="rect">
            <a:avLst/>
          </a:prstGeom>
        </p:spPr>
      </p:pic>
      <p:sp>
        <p:nvSpPr>
          <p:cNvPr id="12" name="Subtitle 2">
            <a:extLst>
              <a:ext uri="{FF2B5EF4-FFF2-40B4-BE49-F238E27FC236}">
                <a16:creationId xmlns:a16="http://schemas.microsoft.com/office/drawing/2014/main" id="{85E8E9F6-98E1-4305-B4F3-7A7427A61009}"/>
              </a:ext>
            </a:extLst>
          </p:cNvPr>
          <p:cNvSpPr txBox="1">
            <a:spLocks/>
          </p:cNvSpPr>
          <p:nvPr/>
        </p:nvSpPr>
        <p:spPr>
          <a:xfrm>
            <a:off x="7127480" y="6335228"/>
            <a:ext cx="4002430" cy="280069"/>
          </a:xfrm>
          <a:prstGeom prst="rect">
            <a:avLst/>
          </a:prstGeom>
        </p:spPr>
        <p:txBody>
          <a:bodyPr vert="horz" lIns="91440" tIns="45720" rIns="91440" bIns="45720" rtlCol="0" anchor="ctr">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accent3">
                    <a:alpha val="75000"/>
                  </a:schemeClr>
                </a:solidFill>
              </a:rPr>
              <a:t>Data Analytics | Remote Part-Time | 2020/2021</a:t>
            </a:r>
          </a:p>
        </p:txBody>
      </p:sp>
      <p:grpSp>
        <p:nvGrpSpPr>
          <p:cNvPr id="52" name="Group 51">
            <a:extLst>
              <a:ext uri="{FF2B5EF4-FFF2-40B4-BE49-F238E27FC236}">
                <a16:creationId xmlns:a16="http://schemas.microsoft.com/office/drawing/2014/main" id="{76A9CE34-093B-43C0-9A35-FB7E480AC6CD}"/>
              </a:ext>
            </a:extLst>
          </p:cNvPr>
          <p:cNvGrpSpPr/>
          <p:nvPr/>
        </p:nvGrpSpPr>
        <p:grpSpPr>
          <a:xfrm>
            <a:off x="7910008" y="294794"/>
            <a:ext cx="3835459" cy="369332"/>
            <a:chOff x="7910008" y="294794"/>
            <a:chExt cx="3835459" cy="369332"/>
          </a:xfrm>
        </p:grpSpPr>
        <p:pic>
          <p:nvPicPr>
            <p:cNvPr id="53" name="Picture 52" descr="A picture containing text, clipart&#10;&#10;Description automatically generated">
              <a:extLst>
                <a:ext uri="{FF2B5EF4-FFF2-40B4-BE49-F238E27FC236}">
                  <a16:creationId xmlns:a16="http://schemas.microsoft.com/office/drawing/2014/main" id="{DA67E37F-98B3-420A-8C5A-910E75541B2A}"/>
                </a:ext>
              </a:extLst>
            </p:cNvPr>
            <p:cNvPicPr>
              <a:picLocks noChangeAspect="1"/>
            </p:cNvPicPr>
            <p:nvPr/>
          </p:nvPicPr>
          <p:blipFill rotWithShape="1">
            <a:blip r:embed="rId4">
              <a:extLst>
                <a:ext uri="{28A0092B-C50C-407E-A947-70E740481C1C}">
                  <a14:useLocalDpi xmlns:a14="http://schemas.microsoft.com/office/drawing/2010/main" val="0"/>
                </a:ext>
              </a:extLst>
            </a:blip>
            <a:srcRect b="78458"/>
            <a:stretch/>
          </p:blipFill>
          <p:spPr>
            <a:xfrm>
              <a:off x="7910008" y="294794"/>
              <a:ext cx="838842" cy="350295"/>
            </a:xfrm>
            <a:prstGeom prst="rect">
              <a:avLst/>
            </a:prstGeom>
          </p:spPr>
        </p:pic>
        <p:sp>
          <p:nvSpPr>
            <p:cNvPr id="54" name="TextBox 53">
              <a:extLst>
                <a:ext uri="{FF2B5EF4-FFF2-40B4-BE49-F238E27FC236}">
                  <a16:creationId xmlns:a16="http://schemas.microsoft.com/office/drawing/2014/main" id="{230B5F3E-3331-4125-9C33-9BE85A1CD11A}"/>
                </a:ext>
              </a:extLst>
            </p:cNvPr>
            <p:cNvSpPr txBox="1"/>
            <p:nvPr/>
          </p:nvSpPr>
          <p:spPr>
            <a:xfrm>
              <a:off x="8047168" y="294794"/>
              <a:ext cx="3698299" cy="369332"/>
            </a:xfrm>
            <a:prstGeom prst="rect">
              <a:avLst/>
            </a:prstGeom>
            <a:noFill/>
          </p:spPr>
          <p:txBody>
            <a:bodyPr wrap="square">
              <a:spAutoFit/>
            </a:bodyPr>
            <a:lstStyle/>
            <a:p>
              <a:pPr algn="ctr"/>
              <a:r>
                <a:rPr lang="en-US" dirty="0">
                  <a:solidFill>
                    <a:srgbClr val="465359"/>
                  </a:solidFill>
                </a:rPr>
                <a:t>Results | Applications</a:t>
              </a:r>
              <a:endParaRPr lang="en-GB" dirty="0"/>
            </a:p>
          </p:txBody>
        </p:sp>
      </p:grpSp>
      <p:grpSp>
        <p:nvGrpSpPr>
          <p:cNvPr id="27" name="Group 26">
            <a:extLst>
              <a:ext uri="{FF2B5EF4-FFF2-40B4-BE49-F238E27FC236}">
                <a16:creationId xmlns:a16="http://schemas.microsoft.com/office/drawing/2014/main" id="{0590E0A6-AFB6-4B7C-8FC1-F92132A8A781}"/>
              </a:ext>
            </a:extLst>
          </p:cNvPr>
          <p:cNvGrpSpPr/>
          <p:nvPr/>
        </p:nvGrpSpPr>
        <p:grpSpPr>
          <a:xfrm>
            <a:off x="1847492" y="1709579"/>
            <a:ext cx="2685615" cy="904226"/>
            <a:chOff x="1136688" y="1639058"/>
            <a:chExt cx="2685615" cy="904226"/>
          </a:xfrm>
        </p:grpSpPr>
        <p:pic>
          <p:nvPicPr>
            <p:cNvPr id="18" name="Picture 17" descr="Logo&#10;&#10;Description automatically generated">
              <a:extLst>
                <a:ext uri="{FF2B5EF4-FFF2-40B4-BE49-F238E27FC236}">
                  <a16:creationId xmlns:a16="http://schemas.microsoft.com/office/drawing/2014/main" id="{E56EA054-28B6-4D32-9CEF-C9F5ECD9DF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6688" y="2214547"/>
              <a:ext cx="1452393" cy="220764"/>
            </a:xfrm>
            <a:prstGeom prst="rect">
              <a:avLst/>
            </a:prstGeom>
          </p:spPr>
        </p:pic>
        <p:pic>
          <p:nvPicPr>
            <p:cNvPr id="19" name="Picture 18" descr="Text, logo&#10;&#10;Description automatically generated">
              <a:extLst>
                <a:ext uri="{FF2B5EF4-FFF2-40B4-BE49-F238E27FC236}">
                  <a16:creationId xmlns:a16="http://schemas.microsoft.com/office/drawing/2014/main" id="{238C2C8F-0C73-41AC-AD27-073F72E97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9909" y="1639058"/>
              <a:ext cx="1452394" cy="434016"/>
            </a:xfrm>
            <a:prstGeom prst="rect">
              <a:avLst/>
            </a:prstGeom>
          </p:spPr>
        </p:pic>
        <p:pic>
          <p:nvPicPr>
            <p:cNvPr id="20" name="Picture 19" descr="Logo&#10;&#10;Description automatically generated">
              <a:extLst>
                <a:ext uri="{FF2B5EF4-FFF2-40B4-BE49-F238E27FC236}">
                  <a16:creationId xmlns:a16="http://schemas.microsoft.com/office/drawing/2014/main" id="{375E896D-6EB2-43A7-A789-4AD3F7F4B2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6688" y="1658675"/>
              <a:ext cx="1158995" cy="394783"/>
            </a:xfrm>
            <a:prstGeom prst="rect">
              <a:avLst/>
            </a:prstGeom>
          </p:spPr>
        </p:pic>
        <p:pic>
          <p:nvPicPr>
            <p:cNvPr id="21" name="Picture 20" descr="Logo&#10;&#10;Description automatically generated">
              <a:extLst>
                <a:ext uri="{FF2B5EF4-FFF2-40B4-BE49-F238E27FC236}">
                  <a16:creationId xmlns:a16="http://schemas.microsoft.com/office/drawing/2014/main" id="{24B5F4FF-683F-4F3B-AF45-8ED095F9E9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3307" y="2106574"/>
              <a:ext cx="779840" cy="436710"/>
            </a:xfrm>
            <a:prstGeom prst="rect">
              <a:avLst/>
            </a:prstGeom>
          </p:spPr>
        </p:pic>
      </p:grpSp>
      <p:sp>
        <p:nvSpPr>
          <p:cNvPr id="22" name="TextBox 21">
            <a:extLst>
              <a:ext uri="{FF2B5EF4-FFF2-40B4-BE49-F238E27FC236}">
                <a16:creationId xmlns:a16="http://schemas.microsoft.com/office/drawing/2014/main" id="{9F5EB09E-EBB5-4C85-92E6-8E4B2FD0E1B2}"/>
              </a:ext>
            </a:extLst>
          </p:cNvPr>
          <p:cNvSpPr txBox="1"/>
          <p:nvPr/>
        </p:nvSpPr>
        <p:spPr>
          <a:xfrm>
            <a:off x="5666401" y="1966515"/>
            <a:ext cx="1518084" cy="430887"/>
          </a:xfrm>
          <a:prstGeom prst="rect">
            <a:avLst/>
          </a:prstGeom>
          <a:noFill/>
        </p:spPr>
        <p:txBody>
          <a:bodyPr wrap="square">
            <a:spAutoFit/>
          </a:bodyPr>
          <a:lstStyle/>
          <a:p>
            <a:pPr algn="ctr"/>
            <a:r>
              <a:rPr lang="en-GB" sz="1100" i="0" dirty="0">
                <a:solidFill>
                  <a:srgbClr val="000000"/>
                </a:solidFill>
                <a:effectLst/>
                <a:latin typeface="Helvetica Neue"/>
              </a:rPr>
              <a:t>Sample of </a:t>
            </a:r>
          </a:p>
          <a:p>
            <a:pPr algn="ctr"/>
            <a:r>
              <a:rPr lang="en-GB" sz="1100" i="0" dirty="0">
                <a:solidFill>
                  <a:srgbClr val="000000"/>
                </a:solidFill>
                <a:effectLst/>
                <a:latin typeface="Helvetica Neue"/>
              </a:rPr>
              <a:t>~60 financial articles.</a:t>
            </a:r>
            <a:endParaRPr lang="en-GB" sz="1100" dirty="0"/>
          </a:p>
        </p:txBody>
      </p:sp>
      <p:pic>
        <p:nvPicPr>
          <p:cNvPr id="23" name="Picture 22" descr="Logo&#10;&#10;Description automatically generated">
            <a:extLst>
              <a:ext uri="{FF2B5EF4-FFF2-40B4-BE49-F238E27FC236}">
                <a16:creationId xmlns:a16="http://schemas.microsoft.com/office/drawing/2014/main" id="{822DDB53-821D-4173-AB09-336A564952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31258" y="2865877"/>
            <a:ext cx="1518082" cy="1037356"/>
          </a:xfrm>
          <a:prstGeom prst="rect">
            <a:avLst/>
          </a:prstGeom>
        </p:spPr>
      </p:pic>
      <p:sp>
        <p:nvSpPr>
          <p:cNvPr id="24" name="TextBox 23">
            <a:extLst>
              <a:ext uri="{FF2B5EF4-FFF2-40B4-BE49-F238E27FC236}">
                <a16:creationId xmlns:a16="http://schemas.microsoft.com/office/drawing/2014/main" id="{A3370AC4-2758-4830-8DE2-AFD2A9EC8332}"/>
              </a:ext>
            </a:extLst>
          </p:cNvPr>
          <p:cNvSpPr txBox="1"/>
          <p:nvPr/>
        </p:nvSpPr>
        <p:spPr>
          <a:xfrm>
            <a:off x="5666401" y="3084473"/>
            <a:ext cx="1518083" cy="600164"/>
          </a:xfrm>
          <a:prstGeom prst="rect">
            <a:avLst/>
          </a:prstGeom>
          <a:noFill/>
        </p:spPr>
        <p:txBody>
          <a:bodyPr wrap="square">
            <a:spAutoFit/>
          </a:bodyPr>
          <a:lstStyle/>
          <a:p>
            <a:pPr algn="ctr"/>
            <a:r>
              <a:rPr lang="en-US" sz="1100" dirty="0">
                <a:solidFill>
                  <a:srgbClr val="000000"/>
                </a:solidFill>
                <a:latin typeface="Helvetica Neue"/>
              </a:rPr>
              <a:t>Random</a:t>
            </a:r>
            <a:r>
              <a:rPr lang="en-GB" sz="1100" dirty="0">
                <a:solidFill>
                  <a:srgbClr val="000000"/>
                </a:solidFill>
                <a:latin typeface="Helvetica Neue"/>
              </a:rPr>
              <a:t> bits of texts of the last “</a:t>
            </a:r>
            <a:r>
              <a:rPr lang="pt-PT" sz="1100" dirty="0">
                <a:solidFill>
                  <a:srgbClr val="000000"/>
                </a:solidFill>
                <a:latin typeface="Helvetica Neue"/>
              </a:rPr>
              <a:t>Boletim</a:t>
            </a:r>
            <a:r>
              <a:rPr lang="en-GB" sz="1100" dirty="0">
                <a:solidFill>
                  <a:srgbClr val="000000"/>
                </a:solidFill>
                <a:latin typeface="Helvetica Neue"/>
              </a:rPr>
              <a:t> </a:t>
            </a:r>
            <a:r>
              <a:rPr lang="pt-PT" sz="1100" dirty="0">
                <a:solidFill>
                  <a:srgbClr val="000000"/>
                </a:solidFill>
                <a:latin typeface="Helvetica Neue"/>
              </a:rPr>
              <a:t>Económico</a:t>
            </a:r>
            <a:r>
              <a:rPr lang="en-GB" sz="1100" dirty="0">
                <a:solidFill>
                  <a:srgbClr val="000000"/>
                </a:solidFill>
                <a:latin typeface="Helvetica Neue"/>
              </a:rPr>
              <a:t>”</a:t>
            </a:r>
            <a:endParaRPr lang="en-GB" sz="1100" dirty="0"/>
          </a:p>
        </p:txBody>
      </p:sp>
      <p:sp>
        <p:nvSpPr>
          <p:cNvPr id="25" name="TextBox 24">
            <a:extLst>
              <a:ext uri="{FF2B5EF4-FFF2-40B4-BE49-F238E27FC236}">
                <a16:creationId xmlns:a16="http://schemas.microsoft.com/office/drawing/2014/main" id="{62775A4A-DE45-44BF-9300-57C6C9AF6E69}"/>
              </a:ext>
            </a:extLst>
          </p:cNvPr>
          <p:cNvSpPr txBox="1"/>
          <p:nvPr/>
        </p:nvSpPr>
        <p:spPr>
          <a:xfrm>
            <a:off x="8715523" y="3227251"/>
            <a:ext cx="1759130" cy="307777"/>
          </a:xfrm>
          <a:prstGeom prst="rect">
            <a:avLst/>
          </a:prstGeom>
          <a:noFill/>
        </p:spPr>
        <p:txBody>
          <a:bodyPr wrap="square">
            <a:spAutoFit/>
          </a:bodyPr>
          <a:lstStyle/>
          <a:p>
            <a:pPr algn="ctr"/>
            <a:r>
              <a:rPr lang="en-GB" sz="1400" b="1" i="0" dirty="0">
                <a:solidFill>
                  <a:srgbClr val="000000"/>
                </a:solidFill>
                <a:effectLst/>
                <a:latin typeface="Helvetica Neue"/>
              </a:rPr>
              <a:t>Mean:</a:t>
            </a:r>
            <a:r>
              <a:rPr lang="en-GB" sz="1400" b="0" i="0" dirty="0">
                <a:solidFill>
                  <a:srgbClr val="000000"/>
                </a:solidFill>
                <a:effectLst/>
                <a:latin typeface="Helvetica Neue"/>
              </a:rPr>
              <a:t> 3.6</a:t>
            </a:r>
            <a:endParaRPr lang="en-GB" sz="1400" dirty="0"/>
          </a:p>
        </p:txBody>
      </p:sp>
      <p:pic>
        <p:nvPicPr>
          <p:cNvPr id="16" name="Picture 15">
            <a:extLst>
              <a:ext uri="{FF2B5EF4-FFF2-40B4-BE49-F238E27FC236}">
                <a16:creationId xmlns:a16="http://schemas.microsoft.com/office/drawing/2014/main" id="{028C3430-B71B-459A-B806-F7077139FF80}"/>
              </a:ext>
            </a:extLst>
          </p:cNvPr>
          <p:cNvPicPr>
            <a:picLocks noChangeAspect="1"/>
          </p:cNvPicPr>
          <p:nvPr/>
        </p:nvPicPr>
        <p:blipFill>
          <a:blip r:embed="rId10"/>
          <a:stretch>
            <a:fillRect/>
          </a:stretch>
        </p:blipFill>
        <p:spPr>
          <a:xfrm>
            <a:off x="1951491" y="4282529"/>
            <a:ext cx="2487274" cy="1110118"/>
          </a:xfrm>
          <a:prstGeom prst="rect">
            <a:avLst/>
          </a:prstGeom>
        </p:spPr>
      </p:pic>
      <p:sp>
        <p:nvSpPr>
          <p:cNvPr id="28" name="TextBox 27">
            <a:extLst>
              <a:ext uri="{FF2B5EF4-FFF2-40B4-BE49-F238E27FC236}">
                <a16:creationId xmlns:a16="http://schemas.microsoft.com/office/drawing/2014/main" id="{E7C5319D-F52A-4CB7-A36E-B19CED5821E2}"/>
              </a:ext>
            </a:extLst>
          </p:cNvPr>
          <p:cNvSpPr txBox="1"/>
          <p:nvPr/>
        </p:nvSpPr>
        <p:spPr>
          <a:xfrm>
            <a:off x="5671230" y="4382110"/>
            <a:ext cx="1518084" cy="938719"/>
          </a:xfrm>
          <a:prstGeom prst="rect">
            <a:avLst/>
          </a:prstGeom>
          <a:noFill/>
        </p:spPr>
        <p:txBody>
          <a:bodyPr wrap="square">
            <a:spAutoFit/>
          </a:bodyPr>
          <a:lstStyle/>
          <a:p>
            <a:pPr algn="ctr"/>
            <a:r>
              <a:rPr lang="en-US" sz="1100" dirty="0">
                <a:solidFill>
                  <a:srgbClr val="000000"/>
                </a:solidFill>
                <a:latin typeface="Helvetica Neue"/>
              </a:rPr>
              <a:t>Essays of a couple of 8-11 year </a:t>
            </a:r>
            <a:r>
              <a:rPr lang="en-US" sz="1100" dirty="0" err="1">
                <a:solidFill>
                  <a:srgbClr val="000000"/>
                </a:solidFill>
                <a:latin typeface="Helvetica Neue"/>
              </a:rPr>
              <a:t>olds</a:t>
            </a:r>
            <a:r>
              <a:rPr lang="en-US" sz="1100" dirty="0">
                <a:solidFill>
                  <a:srgbClr val="000000"/>
                </a:solidFill>
                <a:latin typeface="Helvetica Neue"/>
              </a:rPr>
              <a:t> (nephews… and myself and my mother!)</a:t>
            </a:r>
            <a:endParaRPr lang="en-US" sz="1100" dirty="0"/>
          </a:p>
        </p:txBody>
      </p:sp>
      <p:sp>
        <p:nvSpPr>
          <p:cNvPr id="33" name="TextBox 32">
            <a:extLst>
              <a:ext uri="{FF2B5EF4-FFF2-40B4-BE49-F238E27FC236}">
                <a16:creationId xmlns:a16="http://schemas.microsoft.com/office/drawing/2014/main" id="{C56A5AB0-B04A-42B5-B4B3-12DC96842C1E}"/>
              </a:ext>
            </a:extLst>
          </p:cNvPr>
          <p:cNvSpPr txBox="1"/>
          <p:nvPr/>
        </p:nvSpPr>
        <p:spPr>
          <a:xfrm>
            <a:off x="1847492" y="5476560"/>
            <a:ext cx="5402376" cy="276999"/>
          </a:xfrm>
          <a:prstGeom prst="rect">
            <a:avLst/>
          </a:prstGeom>
          <a:noFill/>
        </p:spPr>
        <p:txBody>
          <a:bodyPr wrap="square">
            <a:spAutoFit/>
          </a:bodyPr>
          <a:lstStyle/>
          <a:p>
            <a:pPr algn="ctr"/>
            <a:r>
              <a:rPr lang="en-US" sz="1200" dirty="0">
                <a:solidFill>
                  <a:schemeClr val="tx1"/>
                </a:solidFill>
              </a:rPr>
              <a:t>*These are very small samples, hence “insights” and not “findings/conclusions”.</a:t>
            </a:r>
            <a:endParaRPr lang="en-GB" dirty="0"/>
          </a:p>
        </p:txBody>
      </p:sp>
      <p:grpSp>
        <p:nvGrpSpPr>
          <p:cNvPr id="31" name="Group 30">
            <a:extLst>
              <a:ext uri="{FF2B5EF4-FFF2-40B4-BE49-F238E27FC236}">
                <a16:creationId xmlns:a16="http://schemas.microsoft.com/office/drawing/2014/main" id="{DF64926E-009F-40E2-A460-53EC90378670}"/>
              </a:ext>
            </a:extLst>
          </p:cNvPr>
          <p:cNvGrpSpPr/>
          <p:nvPr/>
        </p:nvGrpSpPr>
        <p:grpSpPr>
          <a:xfrm>
            <a:off x="8725990" y="1880471"/>
            <a:ext cx="1759130" cy="593247"/>
            <a:chOff x="5601611" y="1933056"/>
            <a:chExt cx="1759130" cy="593247"/>
          </a:xfrm>
        </p:grpSpPr>
        <p:sp>
          <p:nvSpPr>
            <p:cNvPr id="13" name="TextBox 12">
              <a:extLst>
                <a:ext uri="{FF2B5EF4-FFF2-40B4-BE49-F238E27FC236}">
                  <a16:creationId xmlns:a16="http://schemas.microsoft.com/office/drawing/2014/main" id="{4AF05ACB-6ABE-4361-8153-1F1F41C92BC5}"/>
                </a:ext>
              </a:extLst>
            </p:cNvPr>
            <p:cNvSpPr txBox="1"/>
            <p:nvPr/>
          </p:nvSpPr>
          <p:spPr>
            <a:xfrm>
              <a:off x="5601611" y="1933056"/>
              <a:ext cx="1759130" cy="307777"/>
            </a:xfrm>
            <a:prstGeom prst="rect">
              <a:avLst/>
            </a:prstGeom>
            <a:noFill/>
          </p:spPr>
          <p:txBody>
            <a:bodyPr wrap="square">
              <a:spAutoFit/>
            </a:bodyPr>
            <a:lstStyle/>
            <a:p>
              <a:pPr algn="ctr"/>
              <a:r>
                <a:rPr lang="en-GB" sz="1400" b="1" i="0" dirty="0">
                  <a:solidFill>
                    <a:srgbClr val="000000"/>
                  </a:solidFill>
                  <a:effectLst/>
                  <a:latin typeface="Helvetica Neue"/>
                </a:rPr>
                <a:t>IQR: </a:t>
              </a:r>
              <a:r>
                <a:rPr lang="en-GB" sz="1400" b="0" i="0" dirty="0">
                  <a:solidFill>
                    <a:srgbClr val="000000"/>
                  </a:solidFill>
                  <a:effectLst/>
                  <a:latin typeface="Helvetica Neue"/>
                </a:rPr>
                <a:t>3.8 – 5.1</a:t>
              </a:r>
              <a:endParaRPr lang="en-GB" sz="1400" dirty="0"/>
            </a:p>
          </p:txBody>
        </p:sp>
        <p:sp>
          <p:nvSpPr>
            <p:cNvPr id="34" name="TextBox 33">
              <a:extLst>
                <a:ext uri="{FF2B5EF4-FFF2-40B4-BE49-F238E27FC236}">
                  <a16:creationId xmlns:a16="http://schemas.microsoft.com/office/drawing/2014/main" id="{302941FA-0E0A-4F51-80C6-005EE5234D91}"/>
                </a:ext>
              </a:extLst>
            </p:cNvPr>
            <p:cNvSpPr txBox="1"/>
            <p:nvPr/>
          </p:nvSpPr>
          <p:spPr>
            <a:xfrm>
              <a:off x="5601611" y="2218526"/>
              <a:ext cx="1759130" cy="307777"/>
            </a:xfrm>
            <a:prstGeom prst="rect">
              <a:avLst/>
            </a:prstGeom>
            <a:noFill/>
          </p:spPr>
          <p:txBody>
            <a:bodyPr wrap="square">
              <a:spAutoFit/>
            </a:bodyPr>
            <a:lstStyle/>
            <a:p>
              <a:pPr algn="ctr"/>
              <a:r>
                <a:rPr lang="en-GB" sz="1400" b="1" i="0" dirty="0">
                  <a:solidFill>
                    <a:srgbClr val="000000"/>
                  </a:solidFill>
                  <a:effectLst/>
                  <a:latin typeface="Helvetica Neue"/>
                </a:rPr>
                <a:t>Mean:</a:t>
              </a:r>
              <a:r>
                <a:rPr lang="en-GB" sz="1400" b="0" i="0" dirty="0">
                  <a:solidFill>
                    <a:srgbClr val="000000"/>
                  </a:solidFill>
                  <a:effectLst/>
                  <a:latin typeface="Helvetica Neue"/>
                </a:rPr>
                <a:t> 4.6</a:t>
              </a:r>
              <a:endParaRPr lang="en-GB" sz="1400" dirty="0"/>
            </a:p>
          </p:txBody>
        </p:sp>
      </p:grpSp>
      <p:sp>
        <p:nvSpPr>
          <p:cNvPr id="35" name="TextBox 34">
            <a:extLst>
              <a:ext uri="{FF2B5EF4-FFF2-40B4-BE49-F238E27FC236}">
                <a16:creationId xmlns:a16="http://schemas.microsoft.com/office/drawing/2014/main" id="{E889F7D6-B364-4EC6-84B3-F4B261FD4B6C}"/>
              </a:ext>
            </a:extLst>
          </p:cNvPr>
          <p:cNvSpPr txBox="1"/>
          <p:nvPr/>
        </p:nvSpPr>
        <p:spPr>
          <a:xfrm>
            <a:off x="8730819" y="4683699"/>
            <a:ext cx="1759130" cy="307777"/>
          </a:xfrm>
          <a:prstGeom prst="rect">
            <a:avLst/>
          </a:prstGeom>
          <a:noFill/>
        </p:spPr>
        <p:txBody>
          <a:bodyPr wrap="square">
            <a:spAutoFit/>
          </a:bodyPr>
          <a:lstStyle/>
          <a:p>
            <a:pPr algn="ctr"/>
            <a:r>
              <a:rPr lang="en-GB" sz="1400" b="1" i="0" dirty="0">
                <a:solidFill>
                  <a:srgbClr val="000000"/>
                </a:solidFill>
                <a:effectLst/>
                <a:latin typeface="Helvetica Neue"/>
              </a:rPr>
              <a:t>Mean:</a:t>
            </a:r>
            <a:r>
              <a:rPr lang="en-GB" sz="1400" b="0" i="0" dirty="0">
                <a:solidFill>
                  <a:srgbClr val="000000"/>
                </a:solidFill>
                <a:effectLst/>
                <a:latin typeface="Helvetica Neue"/>
              </a:rPr>
              <a:t> 5.2</a:t>
            </a:r>
            <a:endParaRPr lang="en-GB" sz="1400" dirty="0"/>
          </a:p>
        </p:txBody>
      </p:sp>
      <p:sp>
        <p:nvSpPr>
          <p:cNvPr id="36" name="Rectangle 35">
            <a:extLst>
              <a:ext uri="{FF2B5EF4-FFF2-40B4-BE49-F238E27FC236}">
                <a16:creationId xmlns:a16="http://schemas.microsoft.com/office/drawing/2014/main" id="{C42372B4-CD7C-4B14-AFCF-05918377A0C6}"/>
              </a:ext>
            </a:extLst>
          </p:cNvPr>
          <p:cNvSpPr/>
          <p:nvPr/>
        </p:nvSpPr>
        <p:spPr>
          <a:xfrm>
            <a:off x="1428206" y="1602380"/>
            <a:ext cx="9535885" cy="1090036"/>
          </a:xfrm>
          <a:prstGeom prst="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93C9D4C5-7111-4AD9-A4BB-39AA7172C47C}"/>
              </a:ext>
            </a:extLst>
          </p:cNvPr>
          <p:cNvSpPr/>
          <p:nvPr/>
        </p:nvSpPr>
        <p:spPr>
          <a:xfrm>
            <a:off x="1428206" y="2794336"/>
            <a:ext cx="9535885" cy="1198056"/>
          </a:xfrm>
          <a:prstGeom prst="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A33118A5-CB98-4E80-A638-9C78F743B5C3}"/>
              </a:ext>
            </a:extLst>
          </p:cNvPr>
          <p:cNvSpPr/>
          <p:nvPr/>
        </p:nvSpPr>
        <p:spPr>
          <a:xfrm>
            <a:off x="1428206" y="4094312"/>
            <a:ext cx="9535885" cy="1719576"/>
          </a:xfrm>
          <a:prstGeom prst="rect">
            <a:avLst/>
          </a:prstGeom>
          <a:noFill/>
          <a:ln w="38100">
            <a:solidFill>
              <a:srgbClr val="ED84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2020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5820</TotalTime>
  <Words>1656</Words>
  <Application>Microsoft Office PowerPoint</Application>
  <PresentationFormat>Widescreen</PresentationFormat>
  <Paragraphs>418</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 Neue</vt:lpstr>
      <vt:lpstr>OpenDyslexic</vt:lpstr>
      <vt:lpstr>Office Theme</vt:lpstr>
      <vt:lpstr>Text Complexity  Portuguese PT</vt:lpstr>
      <vt:lpstr>I had a lovely time throughout schooling 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Text Complexity</dc:title>
  <dc:creator>Rui Duarte</dc:creator>
  <cp:lastModifiedBy>Rui Duarte</cp:lastModifiedBy>
  <cp:revision>65</cp:revision>
  <dcterms:created xsi:type="dcterms:W3CDTF">2021-04-03T12:11:56Z</dcterms:created>
  <dcterms:modified xsi:type="dcterms:W3CDTF">2021-04-10T08:39:14Z</dcterms:modified>
</cp:coreProperties>
</file>