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51" r:id="rId3"/>
    <p:sldId id="366" r:id="rId4"/>
    <p:sldId id="350" r:id="rId5"/>
    <p:sldId id="353" r:id="rId6"/>
    <p:sldId id="358" r:id="rId7"/>
    <p:sldId id="352" r:id="rId8"/>
    <p:sldId id="356" r:id="rId9"/>
    <p:sldId id="359" r:id="rId10"/>
    <p:sldId id="367" r:id="rId11"/>
    <p:sldId id="357" r:id="rId12"/>
    <p:sldId id="355" r:id="rId13"/>
    <p:sldId id="354" r:id="rId14"/>
    <p:sldId id="360" r:id="rId15"/>
    <p:sldId id="361" r:id="rId16"/>
    <p:sldId id="362" r:id="rId17"/>
    <p:sldId id="363" r:id="rId18"/>
    <p:sldId id="365" r:id="rId19"/>
    <p:sldId id="3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31"/>
    <p:restoredTop sz="94618"/>
  </p:normalViewPr>
  <p:slideViewPr>
    <p:cSldViewPr snapToGrid="0" snapToObjects="1">
      <p:cViewPr>
        <p:scale>
          <a:sx n="106" d="100"/>
          <a:sy n="106" d="100"/>
        </p:scale>
        <p:origin x="-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E055-2E8D-034A-81B1-950F9797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DDAB6-5518-D64F-8998-F4998312F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1B14-749E-6F44-91DF-E70FEAB8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AF92-59D4-7445-959D-CEB5BAF0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A729-879C-384E-92BA-767189DE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3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F78F-945D-2D44-955C-2188B9DE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9521-312A-2B4D-9D97-03AC00DF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647F-395D-284A-9F43-3CB538FC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0B5D-5AB3-1347-BF83-CCE13759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273C-5669-B345-8568-E47A904F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2D873-B712-224D-A623-B1FD6BAB6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2F90A-05AE-B343-A58A-7D7BD479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4CC8-B4A2-2A46-9AA5-11B7C0FC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65C5-D5E7-9B4E-A2EC-580E341E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EE70-9814-FA4B-AF64-1088741C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F4E3-831D-4645-814A-8C1AF371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DF59-211A-F04F-A7E2-14C52B27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A1111-4B5B-D845-96E1-96BF009E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45AF-5A99-5D44-8510-1789CBBD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3C21-41F0-1149-B11E-3CFCEDDA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BE99-B633-A044-AE70-229AB2B6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900E-CB72-994E-893F-272CD06C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AD0A-67C8-4B4C-9D6C-C705F427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454F-80C4-3740-90D6-AEEBEE4E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80BD-1C17-E244-8330-5895721A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4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686A-4883-8C4B-8B8B-357F9747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DC9E-2889-0746-A9A3-1D7BE44F5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45F30-C224-D243-BBC9-514E496A7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2BB84-9343-8D45-AB1D-F35A19DF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7BD7B-91E2-E24A-9861-8F0CBF70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E409B-2A68-D14C-A0FF-21638FF3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1E69-A14F-4942-96AE-28A73347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99542-5E36-4148-B4C6-E72163FE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E9111-9F2E-3E49-987B-FD9F8A366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E0393-0036-564D-A475-ED0F258F9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5338A-0360-5C4E-8294-FFF804F7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FF6E5-1624-CA4F-A4F5-014AD757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3E8C8-3253-7041-AE36-7327B605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D138F-95C6-F141-B7BD-AF7C0B1C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AAD6-15B7-0B4C-A2F9-75FDF524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A32EB-1F36-5746-B7B0-E8181CE5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02587-4BDD-034F-8F5E-40A1E52F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79DB9-6F53-CA48-85B2-FDED2C3B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69D92-97C4-0042-B3C4-2FB4EB15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95456-F9B2-A84C-A56D-CEF8EA55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95A18-AA6E-1B4F-88CD-10047815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0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238E-FE35-844F-ACC9-5D7852CF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C3ED-FDDE-2549-ABE4-E4F36379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D29B9-A8C1-634E-BA69-9F2775EAE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58D9D-5C34-2642-9CFE-38DD0A6C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7ECF-2504-D744-86D4-F92E10DA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763F6-71A2-ED4A-99A4-3CF8903A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1CD7-3FBA-1E40-86D3-83925571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20FFB-4BD6-C943-9382-15D536D0A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16795-D173-7049-8DD8-E88C7C56C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EF5A6-0AD1-6C40-BDCE-FDD2B859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7B37F-8B1E-414A-83A5-56FBE649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9BFBE-C0E1-DA4E-A021-6B9AFF23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2A1BC-D846-CF47-BD55-5FF1CC29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7880-C203-9448-AE22-B48521D8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65CA-8363-7A45-A551-3BF11FFC2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208F-7358-FC4D-8234-F1AC6AFEA02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301C-54D8-F04A-9353-435788C35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6878-4C58-B94C-AFD5-7997676F6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34BC-F4F3-4A48-86B5-3540B1BF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emf"/><Relationship Id="rId5" Type="http://schemas.openxmlformats.org/officeDocument/2006/relationships/image" Target="../media/image7.png"/><Relationship Id="rId10" Type="http://schemas.openxmlformats.org/officeDocument/2006/relationships/image" Target="../media/image12.emf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E75E9-64DC-AC42-9F57-6185E4844B56}"/>
              </a:ext>
            </a:extLst>
          </p:cNvPr>
          <p:cNvSpPr txBox="1"/>
          <p:nvPr/>
        </p:nvSpPr>
        <p:spPr>
          <a:xfrm>
            <a:off x="1762298" y="1778923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15907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55938D-D134-1244-8D4D-2D86ED02E3F1}"/>
              </a:ext>
            </a:extLst>
          </p:cNvPr>
          <p:cNvGrpSpPr/>
          <p:nvPr/>
        </p:nvGrpSpPr>
        <p:grpSpPr>
          <a:xfrm>
            <a:off x="2173071" y="622788"/>
            <a:ext cx="8035458" cy="5571066"/>
            <a:chOff x="2173071" y="622788"/>
            <a:chExt cx="8035458" cy="55710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C2307A-5839-CF44-97A6-BED4C7255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3071" y="622788"/>
              <a:ext cx="4731757" cy="55710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9AEC05-CCFC-5A47-A892-DC724FF3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4828" y="848906"/>
              <a:ext cx="3303701" cy="247565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A8BE97-E01E-FA47-AE4A-A827D2981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511" y="3407686"/>
              <a:ext cx="3298334" cy="2471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85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68319-DE05-3042-A3F1-F18F5D3D9AFA}"/>
              </a:ext>
            </a:extLst>
          </p:cNvPr>
          <p:cNvSpPr txBox="1"/>
          <p:nvPr/>
        </p:nvSpPr>
        <p:spPr>
          <a:xfrm>
            <a:off x="382385" y="266007"/>
            <a:ext cx="541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Can we inversely learn {alpha, beta, gamma, omega}?</a:t>
            </a:r>
          </a:p>
        </p:txBody>
      </p:sp>
    </p:spTree>
    <p:extLst>
      <p:ext uri="{BB962C8B-B14F-4D97-AF65-F5344CB8AC3E}">
        <p14:creationId xmlns:p14="http://schemas.microsoft.com/office/powerpoint/2010/main" val="329258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0B32B-5A70-614B-8CC2-FBBD9AA025F6}"/>
              </a:ext>
            </a:extLst>
          </p:cNvPr>
          <p:cNvSpPr txBox="1"/>
          <p:nvPr/>
        </p:nvSpPr>
        <p:spPr>
          <a:xfrm>
            <a:off x="282633" y="266007"/>
            <a:ext cx="19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Data:</a:t>
            </a:r>
          </a:p>
        </p:txBody>
      </p:sp>
    </p:spTree>
    <p:extLst>
      <p:ext uri="{BB962C8B-B14F-4D97-AF65-F5344CB8AC3E}">
        <p14:creationId xmlns:p14="http://schemas.microsoft.com/office/powerpoint/2010/main" val="130289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29FADD-ACD3-8945-8E2C-C3B466AF6427}"/>
              </a:ext>
            </a:extLst>
          </p:cNvPr>
          <p:cNvSpPr txBox="1"/>
          <p:nvPr/>
        </p:nvSpPr>
        <p:spPr>
          <a:xfrm>
            <a:off x="199505" y="266007"/>
            <a:ext cx="23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109288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F7AC1B4-D401-1C43-B117-ED3DC5AD2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0"/>
            <a:ext cx="7872285" cy="6316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F5A83B-62CA-1A4F-A254-2318F13C1579}"/>
              </a:ext>
            </a:extLst>
          </p:cNvPr>
          <p:cNvSpPr txBox="1"/>
          <p:nvPr/>
        </p:nvSpPr>
        <p:spPr>
          <a:xfrm>
            <a:off x="301650" y="2017769"/>
            <a:ext cx="2958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constant: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omega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beta.</a:t>
            </a:r>
          </a:p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gamma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alpha.</a:t>
            </a:r>
          </a:p>
          <a:p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log(norm^2)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8432-E27F-4341-8772-FA3DD31A1337}"/>
              </a:ext>
            </a:extLst>
          </p:cNvPr>
          <p:cNvSpPr txBox="1"/>
          <p:nvPr/>
        </p:nvSpPr>
        <p:spPr>
          <a:xfrm>
            <a:off x="571500" y="4819650"/>
            <a:ext cx="315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Colormap:</a:t>
            </a:r>
            <a:r>
              <a:rPr lang="zh-CN" altLang="en-US" dirty="0"/>
              <a:t> </a:t>
            </a:r>
            <a:r>
              <a:rPr lang="en-US" altLang="zh-CN" dirty="0"/>
              <a:t>fconstant_1_pt50.fig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2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932BBD-9E53-9A45-A62A-74678F2F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33" y="0"/>
            <a:ext cx="832146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371CA4-E619-0043-84F3-E81AB97F8557}"/>
              </a:ext>
            </a:extLst>
          </p:cNvPr>
          <p:cNvSpPr txBox="1"/>
          <p:nvPr/>
        </p:nvSpPr>
        <p:spPr>
          <a:xfrm>
            <a:off x="301650" y="2017769"/>
            <a:ext cx="2958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constant: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omega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beta.</a:t>
            </a:r>
          </a:p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gamma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alpha.</a:t>
            </a:r>
          </a:p>
          <a:p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log(norm^2)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CE08E-3381-A744-A4DA-9BC6189A4A48}"/>
              </a:ext>
            </a:extLst>
          </p:cNvPr>
          <p:cNvSpPr txBox="1"/>
          <p:nvPr/>
        </p:nvSpPr>
        <p:spPr>
          <a:xfrm>
            <a:off x="571500" y="4819650"/>
            <a:ext cx="315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Colormap:</a:t>
            </a:r>
            <a:r>
              <a:rPr lang="zh-CN" altLang="en-US" dirty="0"/>
              <a:t> </a:t>
            </a:r>
            <a:r>
              <a:rPr lang="en-US" altLang="zh-CN" dirty="0"/>
              <a:t>fconstant_2_pt50.fig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5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72F04AB-4662-DC48-847F-B16A794A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69" y="0"/>
            <a:ext cx="86004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ACA45-C5BC-5446-89C7-A65E4136B19A}"/>
              </a:ext>
            </a:extLst>
          </p:cNvPr>
          <p:cNvSpPr txBox="1"/>
          <p:nvPr/>
        </p:nvSpPr>
        <p:spPr>
          <a:xfrm>
            <a:off x="301650" y="2017769"/>
            <a:ext cx="2958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constant: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omega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beta.</a:t>
            </a:r>
          </a:p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gamma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alpha.</a:t>
            </a:r>
          </a:p>
          <a:p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log(norm^2)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CCEDA-42AE-BE43-8C1D-9B8CFA91F7BE}"/>
              </a:ext>
            </a:extLst>
          </p:cNvPr>
          <p:cNvSpPr txBox="1"/>
          <p:nvPr/>
        </p:nvSpPr>
        <p:spPr>
          <a:xfrm>
            <a:off x="203001" y="4819650"/>
            <a:ext cx="315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Colormap:</a:t>
            </a:r>
            <a:r>
              <a:rPr lang="zh-CN" altLang="en-US" dirty="0"/>
              <a:t> </a:t>
            </a:r>
            <a:r>
              <a:rPr lang="en-US" altLang="zh-CN" dirty="0"/>
              <a:t>fconstant_3_pt50.fig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2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2F41AA-D1A9-6942-8518-E60F2C8A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9885C5-5113-F446-BC68-E9EB9B36FE6B}"/>
              </a:ext>
            </a:extLst>
          </p:cNvPr>
          <p:cNvSpPr txBox="1"/>
          <p:nvPr/>
        </p:nvSpPr>
        <p:spPr>
          <a:xfrm>
            <a:off x="301650" y="2017769"/>
            <a:ext cx="2958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varies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point: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gamma,</a:t>
            </a:r>
            <a:r>
              <a:rPr lang="zh-CN" altLang="en-US" dirty="0"/>
              <a:t> </a:t>
            </a:r>
            <a:r>
              <a:rPr lang="en-US" altLang="zh-CN" dirty="0"/>
              <a:t>omega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beta.</a:t>
            </a:r>
          </a:p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alpha.</a:t>
            </a:r>
          </a:p>
          <a:p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log(norm^2)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2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1761C0-F9B0-6E44-8624-9C3784C735EF}"/>
              </a:ext>
            </a:extLst>
          </p:cNvPr>
          <p:cNvSpPr txBox="1"/>
          <p:nvPr/>
        </p:nvSpPr>
        <p:spPr>
          <a:xfrm>
            <a:off x="0" y="1982143"/>
            <a:ext cx="3439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varies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point: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gamma,</a:t>
            </a:r>
            <a:r>
              <a:rPr lang="zh-CN" altLang="en-US" dirty="0"/>
              <a:t> </a:t>
            </a:r>
            <a:r>
              <a:rPr lang="en-US" altLang="zh-CN" dirty="0"/>
              <a:t>omega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beta.</a:t>
            </a:r>
          </a:p>
          <a:p>
            <a:r>
              <a:rPr lang="en-US" altLang="zh-CN" dirty="0"/>
              <a:t>Alpha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*</a:t>
            </a:r>
            <a:r>
              <a:rPr lang="en-US" altLang="zh-CN" dirty="0" err="1"/>
              <a:t>a_t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log(norm^2)</a:t>
            </a:r>
          </a:p>
          <a:p>
            <a:endParaRPr lang="en-US" dirty="0"/>
          </a:p>
          <a:p>
            <a:r>
              <a:rPr lang="en-US" altLang="zh-CN" dirty="0"/>
              <a:t>Circles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/>
              <a:t> </a:t>
            </a:r>
            <a:r>
              <a:rPr lang="en-US" altLang="zh-CN"/>
              <a:t>0~10</a:t>
            </a:r>
            <a:r>
              <a:rPr lang="zh-CN" altLang="en-US" dirty="0"/>
              <a:t>*</a:t>
            </a:r>
            <a:r>
              <a:rPr lang="en-US" altLang="zh-CN" dirty="0" err="1"/>
              <a:t>a_t</a:t>
            </a: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988BFEC-0302-BB4E-9A0D-07BEA158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8034D-8A5C-CE49-96B8-A0CF7350036B}"/>
              </a:ext>
            </a:extLst>
          </p:cNvPr>
          <p:cNvSpPr txBox="1"/>
          <p:nvPr/>
        </p:nvSpPr>
        <p:spPr>
          <a:xfrm>
            <a:off x="310816" y="293070"/>
            <a:ext cx="9927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three algorithms: steepest descent (SDM), conjugate gradient (CG), and newton method:</a:t>
            </a:r>
          </a:p>
          <a:p>
            <a:endParaRPr lang="en-US" dirty="0"/>
          </a:p>
          <a:p>
            <a:r>
              <a:rPr lang="en-US" dirty="0"/>
              <a:t>Here, f is a constant. We compared||f(</a:t>
            </a:r>
            <a:r>
              <a:rPr lang="en-US" dirty="0" err="1"/>
              <a:t>x^k</a:t>
            </a:r>
            <a:r>
              <a:rPr lang="en-US" dirty="0"/>
              <a:t>)-f(x*)|| and ||df(</a:t>
            </a:r>
            <a:r>
              <a:rPr lang="en-US" dirty="0" err="1"/>
              <a:t>x^k</a:t>
            </a:r>
            <a:r>
              <a:rPr lang="en-US" dirty="0"/>
              <a:t>)||. </a:t>
            </a:r>
          </a:p>
          <a:p>
            <a:endParaRPr lang="en-US" dirty="0"/>
          </a:p>
          <a:p>
            <a:r>
              <a:rPr lang="en-US" dirty="0"/>
              <a:t>With initial values a0 = 2.0e3; b0 = 700; g0 = 2.0e3; o0 = 800, SDM converges after 5000 iterations; </a:t>
            </a:r>
          </a:p>
          <a:p>
            <a:r>
              <a:rPr lang="en-US" dirty="0"/>
              <a:t>CG converges in 54 iterations; Newton method converges in 10 iterations. 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769A6D-6681-D24A-84BF-7E891EB1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1" y="2324418"/>
            <a:ext cx="5031425" cy="3773569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892E07-2D00-3F4A-9587-153D30E1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4417"/>
            <a:ext cx="5031425" cy="3773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060B16-1BC9-7E41-8F87-75045E4CB399}"/>
              </a:ext>
            </a:extLst>
          </p:cNvPr>
          <p:cNvSpPr/>
          <p:nvPr/>
        </p:nvSpPr>
        <p:spPr>
          <a:xfrm>
            <a:off x="2107061" y="2139752"/>
            <a:ext cx="1686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||f(</a:t>
            </a:r>
            <a:r>
              <a:rPr lang="en-US" dirty="0" err="1"/>
              <a:t>x^k</a:t>
            </a:r>
            <a:r>
              <a:rPr lang="en-US" dirty="0"/>
              <a:t>)-f(x*)||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86BC60-4A33-6345-B54B-E00F52420BC2}"/>
              </a:ext>
            </a:extLst>
          </p:cNvPr>
          <p:cNvSpPr/>
          <p:nvPr/>
        </p:nvSpPr>
        <p:spPr>
          <a:xfrm>
            <a:off x="8045726" y="2070023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||df(</a:t>
            </a:r>
            <a:r>
              <a:rPr lang="en-US" dirty="0" err="1"/>
              <a:t>x^k</a:t>
            </a:r>
            <a:r>
              <a:rPr lang="en-US" dirty="0"/>
              <a:t>)||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C848D-3758-8145-AD4B-F2D04F1B1EDA}"/>
              </a:ext>
            </a:extLst>
          </p:cNvPr>
          <p:cNvSpPr/>
          <p:nvPr/>
        </p:nvSpPr>
        <p:spPr>
          <a:xfrm>
            <a:off x="301621" y="6147726"/>
            <a:ext cx="8490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f is a variable, I ran CG but it got an error. 10 iterations took about 2 hours to run…</a:t>
            </a:r>
          </a:p>
          <a:p>
            <a:r>
              <a:rPr lang="en-US" dirty="0"/>
              <a:t>With many other initial values, Newton method is not guaranteed to work.</a:t>
            </a:r>
          </a:p>
        </p:txBody>
      </p:sp>
    </p:spTree>
    <p:extLst>
      <p:ext uri="{BB962C8B-B14F-4D97-AF65-F5344CB8AC3E}">
        <p14:creationId xmlns:p14="http://schemas.microsoft.com/office/powerpoint/2010/main" val="212035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A7340-B48D-4843-AD07-49706F191660}"/>
              </a:ext>
            </a:extLst>
          </p:cNvPr>
          <p:cNvSpPr txBox="1"/>
          <p:nvPr/>
        </p:nvSpPr>
        <p:spPr>
          <a:xfrm>
            <a:off x="2161309" y="1978429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Formulation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4F0B9-0C0E-BA43-9D49-4E1DFD500D03}"/>
              </a:ext>
            </a:extLst>
          </p:cNvPr>
          <p:cNvSpPr txBox="1"/>
          <p:nvPr/>
        </p:nvSpPr>
        <p:spPr>
          <a:xfrm>
            <a:off x="1246909" y="3025833"/>
            <a:ext cx="979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f(</a:t>
            </a:r>
            <a:r>
              <a:rPr lang="en-US" dirty="0" err="1"/>
              <a:t>xm</a:t>
            </a:r>
            <a:r>
              <a:rPr lang="en-US" dirty="0"/>
              <a:t>), and {alpha, beta,…}, we can derive the forward model that generates d, hence obtaining 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5B339-C54B-A245-9D77-A9AE247794D6}"/>
              </a:ext>
            </a:extLst>
          </p:cNvPr>
          <p:cNvSpPr txBox="1"/>
          <p:nvPr/>
        </p:nvSpPr>
        <p:spPr>
          <a:xfrm>
            <a:off x="1246909" y="4156365"/>
            <a:ext cx="502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Can we learn about f(</a:t>
            </a:r>
            <a:r>
              <a:rPr lang="en-US" dirty="0" err="1"/>
              <a:t>xm</a:t>
            </a:r>
            <a:r>
              <a:rPr lang="en-US" dirty="0"/>
              <a:t>), given {alpha, beta, …}?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20C3-E179-2F46-81BC-E2228014FD2D}"/>
              </a:ext>
            </a:extLst>
          </p:cNvPr>
          <p:cNvSpPr txBox="1"/>
          <p:nvPr/>
        </p:nvSpPr>
        <p:spPr>
          <a:xfrm>
            <a:off x="1246909" y="4531607"/>
            <a:ext cx="376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Can we learn about {alpha, beta, …}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CAE0A-E9D4-3846-921F-6EB632685410}"/>
              </a:ext>
            </a:extLst>
          </p:cNvPr>
          <p:cNvSpPr txBox="1"/>
          <p:nvPr/>
        </p:nvSpPr>
        <p:spPr>
          <a:xfrm>
            <a:off x="1246909" y="3591099"/>
            <a:ext cx="668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d or e, which is what we can experimentally observe/measure? </a:t>
            </a:r>
          </a:p>
        </p:txBody>
      </p:sp>
    </p:spTree>
    <p:extLst>
      <p:ext uri="{BB962C8B-B14F-4D97-AF65-F5344CB8AC3E}">
        <p14:creationId xmlns:p14="http://schemas.microsoft.com/office/powerpoint/2010/main" val="21237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46F68D5-3946-C040-979A-4DA744A65DD6}"/>
              </a:ext>
            </a:extLst>
          </p:cNvPr>
          <p:cNvGrpSpPr/>
          <p:nvPr/>
        </p:nvGrpSpPr>
        <p:grpSpPr>
          <a:xfrm>
            <a:off x="1847226" y="0"/>
            <a:ext cx="8011324" cy="6585466"/>
            <a:chOff x="2043169" y="31408"/>
            <a:chExt cx="8011324" cy="65854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E57E27-151C-5B4A-88CC-77E5A275D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3170" y="216074"/>
              <a:ext cx="8011323" cy="3200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A4C485-B677-3F46-9AAC-DC25BAA14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3169" y="3416474"/>
              <a:ext cx="8011323" cy="3200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9803D9E-0731-EA49-9D83-8EE92D71E429}"/>
                    </a:ext>
                  </a:extLst>
                </p:cNvPr>
                <p:cNvSpPr txBox="1"/>
                <p:nvPr/>
              </p:nvSpPr>
              <p:spPr>
                <a:xfrm>
                  <a:off x="3019862" y="2726286"/>
                  <a:ext cx="3436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9803D9E-0731-EA49-9D83-8EE92D71E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62" y="2726286"/>
                  <a:ext cx="34361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14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138E07-34B5-124A-8766-7806B91EB01B}"/>
                    </a:ext>
                  </a:extLst>
                </p:cNvPr>
                <p:cNvSpPr txBox="1"/>
                <p:nvPr/>
              </p:nvSpPr>
              <p:spPr>
                <a:xfrm>
                  <a:off x="5402035" y="2726872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138E07-34B5-124A-8766-7806B91EB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035" y="2726872"/>
                  <a:ext cx="1917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4BEDD7-DC54-EB4E-8063-52056704F88A}"/>
                    </a:ext>
                  </a:extLst>
                </p:cNvPr>
                <p:cNvSpPr txBox="1"/>
                <p:nvPr/>
              </p:nvSpPr>
              <p:spPr>
                <a:xfrm>
                  <a:off x="7632372" y="2726286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4BEDD7-DC54-EB4E-8063-52056704F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2372" y="2726286"/>
                  <a:ext cx="19178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A2199E-ED89-054D-A2B4-2C7079FF61F5}"/>
                </a:ext>
              </a:extLst>
            </p:cNvPr>
            <p:cNvSpPr txBox="1"/>
            <p:nvPr/>
          </p:nvSpPr>
          <p:spPr>
            <a:xfrm>
              <a:off x="5402035" y="31408"/>
              <a:ext cx="1555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Image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570B3-5455-CA4B-9D40-4FCA8A15850F}"/>
                </a:ext>
              </a:extLst>
            </p:cNvPr>
            <p:cNvSpPr txBox="1"/>
            <p:nvPr/>
          </p:nvSpPr>
          <p:spPr>
            <a:xfrm>
              <a:off x="5445733" y="3231808"/>
              <a:ext cx="146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70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0257DC-62C7-264C-90C5-0CA208DFE6D2}"/>
              </a:ext>
            </a:extLst>
          </p:cNvPr>
          <p:cNvSpPr txBox="1"/>
          <p:nvPr/>
        </p:nvSpPr>
        <p:spPr>
          <a:xfrm>
            <a:off x="623455" y="586540"/>
            <a:ext cx="369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d, can we inversely learn a, 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0C729-838E-AB43-AD13-83301DEBC4C3}"/>
              </a:ext>
            </a:extLst>
          </p:cNvPr>
          <p:cNvSpPr txBox="1"/>
          <p:nvPr/>
        </p:nvSpPr>
        <p:spPr>
          <a:xfrm>
            <a:off x="651164" y="997527"/>
            <a:ext cx="67018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Factors:</a:t>
            </a:r>
          </a:p>
          <a:p>
            <a:pPr marL="342900" indent="-342900">
              <a:buAutoNum type="arabicPeriod"/>
            </a:pPr>
            <a:r>
              <a:rPr lang="en-US" dirty="0"/>
              <a:t>Condition number of FEM stiffness matrix K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Mesh size</a:t>
            </a:r>
          </a:p>
          <a:p>
            <a:pPr marL="342900" indent="-342900">
              <a:buAutoNum type="arabicPeriod"/>
            </a:pPr>
            <a:r>
              <a:rPr lang="en-US" dirty="0"/>
              <a:t>Order: n  = 1,2,10</a:t>
            </a:r>
          </a:p>
          <a:p>
            <a:pPr marL="342900" indent="-342900">
              <a:buAutoNum type="arabicPeriod"/>
            </a:pPr>
            <a:r>
              <a:rPr lang="en-US" dirty="0"/>
              <a:t>Complication, tensor C(alpha, </a:t>
            </a:r>
            <a:r>
              <a:rPr lang="en-US" dirty="0" err="1"/>
              <a:t>bete</a:t>
            </a:r>
            <a:r>
              <a:rPr lang="en-US" dirty="0"/>
              <a:t>, gamma, omega) is anisotropic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4067B-3526-4F4D-B4B2-BA00280392D4}"/>
              </a:ext>
            </a:extLst>
          </p:cNvPr>
          <p:cNvSpPr txBox="1"/>
          <p:nvPr/>
        </p:nvSpPr>
        <p:spPr>
          <a:xfrm>
            <a:off x="623455" y="2650498"/>
            <a:ext cx="13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800A6-3D8D-5C40-809A-639E237EC069}"/>
              </a:ext>
            </a:extLst>
          </p:cNvPr>
          <p:cNvSpPr txBox="1"/>
          <p:nvPr/>
        </p:nvSpPr>
        <p:spPr>
          <a:xfrm>
            <a:off x="651164" y="3019830"/>
            <a:ext cx="133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Mesh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5C965-E617-2042-8269-CA6C5589C687}"/>
              </a:ext>
            </a:extLst>
          </p:cNvPr>
          <p:cNvSpPr txBox="1"/>
          <p:nvPr/>
        </p:nvSpPr>
        <p:spPr>
          <a:xfrm>
            <a:off x="651164" y="3472473"/>
            <a:ext cx="299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Degrees of Legendre series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E3E36-3AE3-0245-B832-2746466E1765}"/>
              </a:ext>
            </a:extLst>
          </p:cNvPr>
          <p:cNvSpPr txBox="1"/>
          <p:nvPr/>
        </p:nvSpPr>
        <p:spPr>
          <a:xfrm>
            <a:off x="299258" y="149629"/>
            <a:ext cx="846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For simplicity, let’s focus on the important problem. Can we inversely learn a and b?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F27D68-4F9F-AE42-AE45-604BF573FB1C}"/>
              </a:ext>
            </a:extLst>
          </p:cNvPr>
          <p:cNvSpPr txBox="1"/>
          <p:nvPr/>
        </p:nvSpPr>
        <p:spPr>
          <a:xfrm>
            <a:off x="769712" y="4088663"/>
            <a:ext cx="91030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Mesh size is important: finer grids made inverse problem result more accurate…</a:t>
            </a:r>
          </a:p>
          <a:p>
            <a:r>
              <a:rPr lang="en-US" dirty="0"/>
              <a:t>2) Stiffness matrix problem:</a:t>
            </a:r>
          </a:p>
          <a:p>
            <a:r>
              <a:rPr lang="en-US" dirty="0"/>
              <a:t>(a)singular for pure Neumann condition; result not unique; </a:t>
            </a:r>
          </a:p>
          <a:p>
            <a:r>
              <a:rPr lang="en-US" dirty="0"/>
              <a:t>(b) but we can constrain it by fixing points -&gt; robust optimization</a:t>
            </a:r>
          </a:p>
          <a:p>
            <a:r>
              <a:rPr lang="en-US" dirty="0"/>
              <a:t>(c) Condition number of the problem: too fine of a grid will compromise computation accuracy:</a:t>
            </a:r>
          </a:p>
          <a:p>
            <a:r>
              <a:rPr lang="en-US" dirty="0"/>
              <a:t> trade-off between fine grid and course mesh</a:t>
            </a:r>
          </a:p>
          <a:p>
            <a:r>
              <a:rPr lang="en-US" dirty="0"/>
              <a:t>*** 3) How does order affect the result? </a:t>
            </a:r>
          </a:p>
          <a:p>
            <a:r>
              <a:rPr lang="en-US" dirty="0"/>
              <a:t>/Doesn’t seem to affect too much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5476D-1047-F247-B96E-E9CE69E064A3}"/>
              </a:ext>
            </a:extLst>
          </p:cNvPr>
          <p:cNvSpPr txBox="1"/>
          <p:nvPr/>
        </p:nvSpPr>
        <p:spPr>
          <a:xfrm>
            <a:off x="8762537" y="586540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f1(</a:t>
            </a:r>
            <a:r>
              <a:rPr lang="en-US" dirty="0" err="1"/>
              <a:t>xm</a:t>
            </a:r>
            <a:r>
              <a:rPr lang="en-US" dirty="0"/>
              <a:t>) = sum_{n} an*Ln(</a:t>
            </a:r>
            <a:r>
              <a:rPr lang="en-US" dirty="0" err="1"/>
              <a:t>xm</a:t>
            </a:r>
            <a:r>
              <a:rPr lang="en-US" dirty="0"/>
              <a:t>);</a:t>
            </a:r>
          </a:p>
          <a:p>
            <a:r>
              <a:rPr lang="en-US" dirty="0"/>
              <a:t>f2(</a:t>
            </a:r>
            <a:r>
              <a:rPr lang="en-US" dirty="0" err="1"/>
              <a:t>xm</a:t>
            </a:r>
            <a:r>
              <a:rPr lang="en-US" dirty="0"/>
              <a:t>) = sum_{n} </a:t>
            </a:r>
            <a:r>
              <a:rPr lang="en-US" dirty="0" err="1"/>
              <a:t>bn</a:t>
            </a:r>
            <a:r>
              <a:rPr lang="en-US" dirty="0"/>
              <a:t>* Ln(</a:t>
            </a:r>
            <a:r>
              <a:rPr lang="en-US" dirty="0" err="1"/>
              <a:t>xm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A16B1-D6E2-2741-87C9-BE0F430C2F86}"/>
              </a:ext>
            </a:extLst>
          </p:cNvPr>
          <p:cNvSpPr txBox="1"/>
          <p:nvPr/>
        </p:nvSpPr>
        <p:spPr>
          <a:xfrm>
            <a:off x="6986948" y="1295063"/>
            <a:ext cx="521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Ln(</a:t>
            </a:r>
            <a:r>
              <a:rPr lang="en-US" dirty="0" err="1"/>
              <a:t>xm</a:t>
            </a:r>
            <a:r>
              <a:rPr lang="en-US" dirty="0"/>
              <a:t>) is a Legendre Polynomial with order number n</a:t>
            </a:r>
          </a:p>
        </p:txBody>
      </p:sp>
    </p:spTree>
    <p:extLst>
      <p:ext uri="{BB962C8B-B14F-4D97-AF65-F5344CB8AC3E}">
        <p14:creationId xmlns:p14="http://schemas.microsoft.com/office/powerpoint/2010/main" val="140140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89FAB2-D4A2-0A47-90D9-0C00A2FCD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57162"/>
              </p:ext>
            </p:extLst>
          </p:nvPr>
        </p:nvGraphicFramePr>
        <p:xfrm>
          <a:off x="1545866" y="2497618"/>
          <a:ext cx="6230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123">
                  <a:extLst>
                    <a:ext uri="{9D8B030D-6E8A-4147-A177-3AD203B41FA5}">
                      <a16:colId xmlns:a16="http://schemas.microsoft.com/office/drawing/2014/main" val="3240083809"/>
                    </a:ext>
                  </a:extLst>
                </a:gridCol>
                <a:gridCol w="1446415">
                  <a:extLst>
                    <a:ext uri="{9D8B030D-6E8A-4147-A177-3AD203B41FA5}">
                      <a16:colId xmlns:a16="http://schemas.microsoft.com/office/drawing/2014/main" val="3016773834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502787245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976874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Mesh: </a:t>
                      </a:r>
                      <a:r>
                        <a:rPr lang="en-US" dirty="0" err="1"/>
                        <a:t>hmax</a:t>
                      </a:r>
                      <a:r>
                        <a:rPr lang="en-US" dirty="0"/>
                        <a:t>\Order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7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2.4e-13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3.68e-9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3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4.98e-15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2.47e-14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1.98e-12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2.51e-14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3.73e-14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5.7e-13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3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5e-3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8.9e-14 (65)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069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B9AFD1-DD7F-3B45-92AB-9D674372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52486"/>
              </p:ext>
            </p:extLst>
          </p:nvPr>
        </p:nvGraphicFramePr>
        <p:xfrm>
          <a:off x="1545866" y="1056796"/>
          <a:ext cx="52665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03">
                  <a:extLst>
                    <a:ext uri="{9D8B030D-6E8A-4147-A177-3AD203B41FA5}">
                      <a16:colId xmlns:a16="http://schemas.microsoft.com/office/drawing/2014/main" val="255034022"/>
                    </a:ext>
                  </a:extLst>
                </a:gridCol>
                <a:gridCol w="4133871">
                  <a:extLst>
                    <a:ext uri="{9D8B030D-6E8A-4147-A177-3AD203B41FA5}">
                      <a16:colId xmlns:a16="http://schemas.microsoft.com/office/drawing/2014/main" val="262474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  <a:r>
                        <a:rPr lang="en-US" dirty="0" err="1"/>
                        <a:t>A_true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A_retrieval</a:t>
                      </a:r>
                      <a:r>
                        <a:rPr lang="en-US" dirty="0"/>
                        <a:t>||_2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96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4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920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6CF321-9B93-AA47-A48B-D21878165710}"/>
              </a:ext>
            </a:extLst>
          </p:cNvPr>
          <p:cNvSpPr txBox="1"/>
          <p:nvPr/>
        </p:nvSpPr>
        <p:spPr>
          <a:xfrm>
            <a:off x="964276" y="24938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[a1,a2,a3…,</a:t>
            </a:r>
            <a:r>
              <a:rPr lang="en-US" dirty="0" err="1"/>
              <a:t>aN</a:t>
            </a:r>
            <a:r>
              <a:rPr lang="en-US" dirty="0"/>
              <a:t>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17771-9F49-5942-BE35-C0E17BB0879F}"/>
              </a:ext>
            </a:extLst>
          </p:cNvPr>
          <p:cNvSpPr/>
          <p:nvPr/>
        </p:nvSpPr>
        <p:spPr>
          <a:xfrm>
            <a:off x="3338854" y="249382"/>
            <a:ext cx="1428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ai</a:t>
            </a:r>
            <a:r>
              <a:rPr lang="en-US" dirty="0"/>
              <a:t> = </a:t>
            </a:r>
            <a:r>
              <a:rPr lang="en-US" dirty="0" err="1"/>
              <a:t>param</a:t>
            </a:r>
            <a:r>
              <a:rPr lang="en-US" dirty="0"/>
              <a:t>(:)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58742-279A-F747-B682-BA4E3ADD8DA4}"/>
              </a:ext>
            </a:extLst>
          </p:cNvPr>
          <p:cNvSpPr txBox="1"/>
          <p:nvPr/>
        </p:nvSpPr>
        <p:spPr>
          <a:xfrm>
            <a:off x="6068291" y="199505"/>
            <a:ext cx="574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experiments iterated 100 times unless otherwise stated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3EDE10-E9F6-2E47-8696-025E6BCA0A42}"/>
              </a:ext>
            </a:extLst>
          </p:cNvPr>
          <p:cNvSpPr/>
          <p:nvPr/>
        </p:nvSpPr>
        <p:spPr>
          <a:xfrm>
            <a:off x="8540130" y="3160732"/>
            <a:ext cx="178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AVGCOND = 1e5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5C9464-AB02-5648-A889-B07E1BE56992}"/>
              </a:ext>
            </a:extLst>
          </p:cNvPr>
          <p:cNvSpPr txBox="1"/>
          <p:nvPr/>
        </p:nvSpPr>
        <p:spPr>
          <a:xfrm>
            <a:off x="0" y="79922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is isotropic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0DE98-1931-DF4C-AA74-A58DD901D22B}"/>
              </a:ext>
            </a:extLst>
          </p:cNvPr>
          <p:cNvSpPr txBox="1"/>
          <p:nvPr/>
        </p:nvSpPr>
        <p:spPr>
          <a:xfrm>
            <a:off x="8279477" y="3982486"/>
            <a:ext cx="9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long</a:t>
            </a:r>
          </a:p>
        </p:txBody>
      </p:sp>
    </p:spTree>
    <p:extLst>
      <p:ext uri="{BB962C8B-B14F-4D97-AF65-F5344CB8AC3E}">
        <p14:creationId xmlns:p14="http://schemas.microsoft.com/office/powerpoint/2010/main" val="291538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DB535F-3407-1349-B660-DFB5D40F8713}"/>
              </a:ext>
            </a:extLst>
          </p:cNvPr>
          <p:cNvSpPr txBox="1"/>
          <p:nvPr/>
        </p:nvSpPr>
        <p:spPr>
          <a:xfrm>
            <a:off x="679706" y="425735"/>
            <a:ext cx="509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acceptable perturbations for retrieval?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4881D-BBEE-1F43-A71B-81177FBE3B31}"/>
              </a:ext>
            </a:extLst>
          </p:cNvPr>
          <p:cNvSpPr txBox="1"/>
          <p:nvPr/>
        </p:nvSpPr>
        <p:spPr>
          <a:xfrm>
            <a:off x="679706" y="4827002"/>
            <a:ext cx="49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order polynomial harder to retrieve exactly.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A2B21-AC9B-D545-A898-9996A8DA62D4}"/>
              </a:ext>
            </a:extLst>
          </p:cNvPr>
          <p:cNvSpPr txBox="1"/>
          <p:nvPr/>
        </p:nvSpPr>
        <p:spPr>
          <a:xfrm>
            <a:off x="548640" y="5386647"/>
            <a:ext cx="563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Tolerance level is &lt;= 8% signal magnitude noise for d, assuming noise is Gaussian and independent in each pixel.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8454E-FCA5-424B-BA26-F8C5A6FAA5C6}"/>
              </a:ext>
            </a:extLst>
          </p:cNvPr>
          <p:cNvSpPr txBox="1"/>
          <p:nvPr/>
        </p:nvSpPr>
        <p:spPr>
          <a:xfrm>
            <a:off x="1030778" y="99752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Exact recovery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A64B1-93BD-A046-B3B4-111A2DD699EB}"/>
              </a:ext>
            </a:extLst>
          </p:cNvPr>
          <p:cNvSpPr txBox="1"/>
          <p:nvPr/>
        </p:nvSpPr>
        <p:spPr>
          <a:xfrm>
            <a:off x="7849985" y="678071"/>
            <a:ext cx="187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recovery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ECAC5-525F-9548-9EE0-C7BCEE23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502" y="-332510"/>
            <a:ext cx="5299364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20E6C40-7AA3-F248-AFA6-803343DBE1EB}"/>
              </a:ext>
            </a:extLst>
          </p:cNvPr>
          <p:cNvGrpSpPr/>
          <p:nvPr/>
        </p:nvGrpSpPr>
        <p:grpSpPr>
          <a:xfrm>
            <a:off x="4077511" y="1553312"/>
            <a:ext cx="8201001" cy="2042115"/>
            <a:chOff x="4077511" y="1553312"/>
            <a:chExt cx="8201001" cy="20421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4968C2-DD7B-414A-A9BA-4B6682489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7511" y="1553312"/>
              <a:ext cx="8201001" cy="20421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8ED3B-62C2-4A4B-90D5-A088B6858F47}"/>
                </a:ext>
              </a:extLst>
            </p:cNvPr>
            <p:cNvSpPr txBox="1"/>
            <p:nvPr/>
          </p:nvSpPr>
          <p:spPr>
            <a:xfrm>
              <a:off x="5232862" y="165731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422087-604E-AF4F-B8F4-613C482855C9}"/>
                </a:ext>
              </a:extLst>
            </p:cNvPr>
            <p:cNvSpPr txBox="1"/>
            <p:nvPr/>
          </p:nvSpPr>
          <p:spPr>
            <a:xfrm>
              <a:off x="7554711" y="16592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6400B4-D289-7E4F-A75F-706EDF7F2DA2}"/>
                </a:ext>
              </a:extLst>
            </p:cNvPr>
            <p:cNvSpPr txBox="1"/>
            <p:nvPr/>
          </p:nvSpPr>
          <p:spPr>
            <a:xfrm>
              <a:off x="9734533" y="165731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7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91A962-68E5-664B-A62B-61A27B8A8866}"/>
              </a:ext>
            </a:extLst>
          </p:cNvPr>
          <p:cNvSpPr/>
          <p:nvPr/>
        </p:nvSpPr>
        <p:spPr>
          <a:xfrm>
            <a:off x="274913" y="285003"/>
            <a:ext cx="8494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C is anisotropic, how would this affect our retrieval? (Computation will be slower)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A107DD-7865-F84B-A9B5-DCB9DC382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20010"/>
              </p:ext>
            </p:extLst>
          </p:nvPr>
        </p:nvGraphicFramePr>
        <p:xfrm>
          <a:off x="1462739" y="1339430"/>
          <a:ext cx="6230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123">
                  <a:extLst>
                    <a:ext uri="{9D8B030D-6E8A-4147-A177-3AD203B41FA5}">
                      <a16:colId xmlns:a16="http://schemas.microsoft.com/office/drawing/2014/main" val="3240083809"/>
                    </a:ext>
                  </a:extLst>
                </a:gridCol>
                <a:gridCol w="1446415">
                  <a:extLst>
                    <a:ext uri="{9D8B030D-6E8A-4147-A177-3AD203B41FA5}">
                      <a16:colId xmlns:a16="http://schemas.microsoft.com/office/drawing/2014/main" val="3016773834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502787245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976874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Mesh: </a:t>
                      </a:r>
                      <a:r>
                        <a:rPr lang="en-US" dirty="0" err="1"/>
                        <a:t>hmax</a:t>
                      </a:r>
                      <a:r>
                        <a:rPr lang="en-US" dirty="0"/>
                        <a:t>\Order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7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3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3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5e-3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069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156962E-AE56-9943-93A4-1A09E894DFB8}"/>
              </a:ext>
            </a:extLst>
          </p:cNvPr>
          <p:cNvSpPr/>
          <p:nvPr/>
        </p:nvSpPr>
        <p:spPr>
          <a:xfrm>
            <a:off x="8457003" y="1897198"/>
            <a:ext cx="178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AVGCOND = 1e5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C4D444-6EA6-AB4F-9250-8E3AC2D9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10822"/>
              </p:ext>
            </p:extLst>
          </p:nvPr>
        </p:nvGraphicFramePr>
        <p:xfrm>
          <a:off x="1487997" y="3812832"/>
          <a:ext cx="60685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01">
                  <a:extLst>
                    <a:ext uri="{9D8B030D-6E8A-4147-A177-3AD203B41FA5}">
                      <a16:colId xmlns:a16="http://schemas.microsoft.com/office/drawing/2014/main" val="3240083809"/>
                    </a:ext>
                  </a:extLst>
                </a:gridCol>
                <a:gridCol w="1229517">
                  <a:extLst>
                    <a:ext uri="{9D8B030D-6E8A-4147-A177-3AD203B41FA5}">
                      <a16:colId xmlns:a16="http://schemas.microsoft.com/office/drawing/2014/main" val="3016773834"/>
                    </a:ext>
                  </a:extLst>
                </a:gridCol>
                <a:gridCol w="1197032">
                  <a:extLst>
                    <a:ext uri="{9D8B030D-6E8A-4147-A177-3AD203B41FA5}">
                      <a16:colId xmlns:a16="http://schemas.microsoft.com/office/drawing/2014/main" val="1502787245"/>
                    </a:ext>
                  </a:extLst>
                </a:gridCol>
                <a:gridCol w="1255542">
                  <a:extLst>
                    <a:ext uri="{9D8B030D-6E8A-4147-A177-3AD203B41FA5}">
                      <a16:colId xmlns:a16="http://schemas.microsoft.com/office/drawing/2014/main" val="976874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Mesh: </a:t>
                      </a:r>
                      <a:r>
                        <a:rPr lang="en-US" dirty="0" err="1"/>
                        <a:t>hmax</a:t>
                      </a:r>
                      <a:r>
                        <a:rPr lang="en-US" dirty="0"/>
                        <a:t>\Order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7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3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3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5e-3(s)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069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FDA39D-6C6B-A647-9CA8-23BDD17E7ACE}"/>
              </a:ext>
            </a:extLst>
          </p:cNvPr>
          <p:cNvSpPr txBox="1"/>
          <p:nvPr/>
        </p:nvSpPr>
        <p:spPr>
          <a:xfrm>
            <a:off x="1361350" y="3318565"/>
            <a:ext cx="509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acceptable perturbations for retrieval?</a:t>
            </a:r>
          </a:p>
        </p:txBody>
      </p:sp>
    </p:spTree>
    <p:extLst>
      <p:ext uri="{BB962C8B-B14F-4D97-AF65-F5344CB8AC3E}">
        <p14:creationId xmlns:p14="http://schemas.microsoft.com/office/powerpoint/2010/main" val="313335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4A49-A1B1-1F46-8001-682EBA8CB965}"/>
              </a:ext>
            </a:extLst>
          </p:cNvPr>
          <p:cNvSpPr txBox="1"/>
          <p:nvPr/>
        </p:nvSpPr>
        <p:spPr>
          <a:xfrm>
            <a:off x="432262" y="182880"/>
            <a:ext cx="19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43F60-F13A-5C46-B5A1-4AFAFCC8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4" y="857249"/>
            <a:ext cx="2096020" cy="560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E6AA3-1F98-CE48-B429-00325F600CF0}"/>
              </a:ext>
            </a:extLst>
          </p:cNvPr>
          <p:cNvSpPr txBox="1"/>
          <p:nvPr/>
        </p:nvSpPr>
        <p:spPr>
          <a:xfrm>
            <a:off x="3828164" y="672583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 Learning: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CFEB3-1D7B-DD40-A7EF-B9FD9A1AC262}"/>
                  </a:ext>
                </a:extLst>
              </p:cNvPr>
              <p:cNvSpPr txBox="1"/>
              <p:nvPr/>
            </p:nvSpPr>
            <p:spPr>
              <a:xfrm>
                <a:off x="3471035" y="4519160"/>
                <a:ext cx="2908039" cy="461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CFEB3-1D7B-DD40-A7EF-B9FD9A1A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035" y="4519160"/>
                <a:ext cx="2908039" cy="46134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A012-D56F-1347-9036-66D6FA1195E1}"/>
                  </a:ext>
                </a:extLst>
              </p:cNvPr>
              <p:cNvSpPr txBox="1"/>
              <p:nvPr/>
            </p:nvSpPr>
            <p:spPr>
              <a:xfrm>
                <a:off x="3943858" y="4996664"/>
                <a:ext cx="15655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A012-D56F-1347-9036-66D6FA119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58" y="4996664"/>
                <a:ext cx="156555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A62B2B6-6ECA-0847-86C0-C7AA216486BD}"/>
              </a:ext>
            </a:extLst>
          </p:cNvPr>
          <p:cNvSpPr txBox="1"/>
          <p:nvPr/>
        </p:nvSpPr>
        <p:spPr>
          <a:xfrm>
            <a:off x="3222460" y="5642995"/>
            <a:ext cx="38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Unconstrained Quadratic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65F344-A289-B64B-9BF3-8F0823E55044}"/>
                  </a:ext>
                </a:extLst>
              </p:cNvPr>
              <p:cNvSpPr txBox="1"/>
              <p:nvPr/>
            </p:nvSpPr>
            <p:spPr>
              <a:xfrm>
                <a:off x="3376770" y="1049710"/>
                <a:ext cx="2908039" cy="461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65F344-A289-B64B-9BF3-8F0823E5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770" y="1049710"/>
                <a:ext cx="2908039" cy="46134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784D8-42C4-334A-B600-130411448F68}"/>
                  </a:ext>
                </a:extLst>
              </p:cNvPr>
              <p:cNvSpPr txBox="1"/>
              <p:nvPr/>
            </p:nvSpPr>
            <p:spPr>
              <a:xfrm>
                <a:off x="3282494" y="1587197"/>
                <a:ext cx="351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𝑐h𝑒𝑚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784D8-42C4-334A-B600-130411448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94" y="1587197"/>
                <a:ext cx="351224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18B68B-0CAA-CF47-89E3-2E77AE009C13}"/>
                  </a:ext>
                </a:extLst>
              </p:cNvPr>
              <p:cNvSpPr txBox="1"/>
              <p:nvPr/>
            </p:nvSpPr>
            <p:spPr>
              <a:xfrm>
                <a:off x="2853672" y="2074403"/>
                <a:ext cx="47961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𝑐h𝑒𝑚</m:t>
                        </m:r>
                      </m:sub>
                    </m:sSub>
                  </m:oMath>
                </a14:m>
                <a:r>
                  <a:rPr lang="en-US" dirty="0"/>
                  <a:t> onto Legendre Polynomial, retrieve coefficients according to experiment.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18B68B-0CAA-CF47-89E3-2E77AE00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672" y="2074403"/>
                <a:ext cx="4796173" cy="646331"/>
              </a:xfrm>
              <a:prstGeom prst="rect">
                <a:avLst/>
              </a:prstGeom>
              <a:blipFill>
                <a:blip r:embed="rId7"/>
                <a:stretch>
                  <a:fillRect l="-1058" t="-1923" r="-1058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6BD6D4E-CD28-D440-91B5-8D4E819706F4}"/>
              </a:ext>
            </a:extLst>
          </p:cNvPr>
          <p:cNvSpPr txBox="1"/>
          <p:nvPr/>
        </p:nvSpPr>
        <p:spPr>
          <a:xfrm>
            <a:off x="2924618" y="2840928"/>
            <a:ext cx="4887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Discretization with FEM:</a:t>
            </a:r>
          </a:p>
          <a:p>
            <a:r>
              <a:rPr lang="en-US" dirty="0"/>
              <a:t>A is the coefficient matrix</a:t>
            </a:r>
          </a:p>
          <a:p>
            <a:r>
              <a:rPr lang="en-US" dirty="0"/>
              <a:t>G is the assembled Legendre Polynomial Matrices </a:t>
            </a:r>
          </a:p>
        </p:txBody>
      </p:sp>
      <p:pic>
        <p:nvPicPr>
          <p:cNvPr id="21" name="Graphic 20" descr="Line arrow Straight">
            <a:extLst>
              <a:ext uri="{FF2B5EF4-FFF2-40B4-BE49-F238E27FC236}">
                <a16:creationId xmlns:a16="http://schemas.microsoft.com/office/drawing/2014/main" id="{A5EB3091-BA3F-9D4D-BB86-18EAE9E46D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573531" y="3884452"/>
            <a:ext cx="514515" cy="5145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0BE4A70-8965-384F-A9BE-015591981C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5568" y="182880"/>
            <a:ext cx="3410393" cy="40193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47BD6B-8D97-D846-83B8-3DA11EA7E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2775" y="4281471"/>
            <a:ext cx="2578370" cy="19337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A9814D-2BC4-924D-9E78-7AAB6C5698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7038" y="4320178"/>
            <a:ext cx="2526761" cy="189507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C6C9C82-34FF-8042-8D2F-96D0BB11B4B3}"/>
              </a:ext>
            </a:extLst>
          </p:cNvPr>
          <p:cNvSpPr txBox="1"/>
          <p:nvPr/>
        </p:nvSpPr>
        <p:spPr>
          <a:xfrm>
            <a:off x="9534774" y="63631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</p:spTree>
    <p:extLst>
      <p:ext uri="{BB962C8B-B14F-4D97-AF65-F5344CB8AC3E}">
        <p14:creationId xmlns:p14="http://schemas.microsoft.com/office/powerpoint/2010/main" val="135217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51E2CA-AA6A-B446-B62D-615B4BC4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43" y="650497"/>
            <a:ext cx="4731757" cy="5571066"/>
          </a:xfrm>
          <a:prstGeom prst="rect">
            <a:avLst/>
          </a:prstGeom>
        </p:spPr>
      </p:pic>
      <p:sp>
        <p:nvSpPr>
          <p:cNvPr id="27" name="Rectangle 23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8D96A-845B-8C40-A06E-9CA98B38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495" y="643467"/>
            <a:ext cx="3303701" cy="247565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BEF2C-422D-AE49-BC41-25F9AB66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78" y="3748194"/>
            <a:ext cx="3298334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6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14590</TotalTime>
  <Words>875</Words>
  <Application>Microsoft Macintosh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Deng</dc:creator>
  <cp:lastModifiedBy>Dean Deng</cp:lastModifiedBy>
  <cp:revision>69</cp:revision>
  <dcterms:created xsi:type="dcterms:W3CDTF">2020-03-16T05:42:44Z</dcterms:created>
  <dcterms:modified xsi:type="dcterms:W3CDTF">2020-03-27T20:43:38Z</dcterms:modified>
</cp:coreProperties>
</file>