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5" r:id="rId6"/>
    <p:sldId id="258" r:id="rId7"/>
    <p:sldId id="259" r:id="rId8"/>
    <p:sldId id="263" r:id="rId9"/>
    <p:sldId id="264" r:id="rId10"/>
    <p:sldId id="262" r:id="rId11"/>
    <p:sldId id="266" r:id="rId12"/>
    <p:sldId id="272" r:id="rId13"/>
    <p:sldId id="270" r:id="rId14"/>
    <p:sldId id="271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1C0C2-D984-4CF5-A137-FE0FDC32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C7E3A-4397-462E-AA99-682CFC8D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EB43F-381C-40EE-8561-D10DACF2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0F8E3-5505-492B-A065-9700B3B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419E3-0AEB-49AF-8234-26E33F3C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4626E-C457-43DB-BD76-D80C388C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E67FA8-D0A9-45AC-A33A-FCD87AE9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470B88-7FCA-4C7C-8C39-492ACBC6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39EAA-0B67-4022-B2D2-1A4FA02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DDA56-5B01-4B98-9392-7D7A77A5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5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AB4715-3FF0-452D-AA5C-B14348917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CA74D-BF8F-4CB0-B154-09F29158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B96E2A-8775-4B1A-ADC2-23C97658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C3B44-299F-466B-9E99-A85AE23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8684F-6008-4EBD-9B0F-DCEA505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2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71504-59C9-47E2-99E7-A93A7F65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85C0E-CC90-4F53-BA1D-7F57F9AB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254E1-CD05-4219-971B-232460D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AFDD3-DD77-495A-A971-4E80EA47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A8DDBD-C7E0-4D47-9996-E614834B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3BFCC-1768-4D8B-BAAB-26E0429D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F5161-0BC0-4F89-8135-057A5730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BFD1C-5961-4580-9440-8F952521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95570-C3A8-41D6-8657-9BD1AFE8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CC3A9-3A46-45A5-B0E3-4C153BE0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7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B314A-0618-4991-951D-4D483A80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3BC10-FEA8-468E-B41C-26AC0D8A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C8EA27-7C4A-4689-8F40-7975477A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CD06C-6EDD-48B8-B334-87F6EB64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7112D2-5573-41DF-A167-7F590706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C6DF2-0A92-49E4-9641-B8A21E9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A2B93-5FDB-4982-BEEA-ED005ED3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CFE99-4B42-4C14-B66D-F5D4BC24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69AB7-88D6-4B53-AE3F-ED715208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3A79BA-30C0-422D-861D-9E27D2D82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A9986C-FED0-4213-A808-BE7B552D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0FE379-D8D1-4DF9-9C68-FADB3E3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353417-EBAE-4786-A4A4-2CC38D87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87813-F605-4EA5-AF8E-62277555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0C249-99ED-4F9A-8C72-3D6D18F2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96FBDD-8069-4082-8656-17D7CF5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4665CB-EDD1-4BED-B17A-957B8FDB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5F0E84-03D7-498B-88A4-1A30931D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4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2C5A34-C61E-4971-9C19-D43E3E3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D61FD5-7F1B-4E54-BDFD-71E1660F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74313-8987-4A10-85B2-E3BD878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553A4-6C69-4010-A41E-2621DA2F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87275-D31E-4A60-BBAD-418681C1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B9FA43-7AAB-4B33-B424-0F82E8CF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9FA6C-FD00-42EC-A0E8-29CD8E8B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F87566-198C-40CF-9B96-D0AF91F6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45CAA-75F3-425A-9D03-34045722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1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BAFF1-D412-4179-BCF8-B077BB06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BC4E5F-AA45-4085-AC25-F834C41E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CAB617-7716-4C8F-B002-ABE30A00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6F934-3FC1-445F-8805-BC7BBB0F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1729C5-93E2-4B39-A031-68F30E3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42E0C0-E12C-4ADD-9705-7FB1F682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88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F51EDB-0B61-45FA-AF5F-BE9B37D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9117CD-3428-4CBC-AA80-93FEE96B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9D6D9-13AF-4C46-8CD0-46CFF7C0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BF1-9C34-48BD-9F1F-7F8E2FB85FFB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13E30-2B08-406D-AF49-970C82874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3799B-013B-450B-A375-5013630D5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EB0-1343-41B4-9AAF-D152E131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33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gones.dev/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j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94DE2-F3DA-4A79-B0EE-00BC28A10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/>
              <a:t>Agones</a:t>
            </a:r>
            <a:r>
              <a:rPr kumimoji="1" lang="ja-JP" altLang="en-US" sz="5400" dirty="0"/>
              <a:t>を完全に理解したい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5E837E-4A68-4614-8C69-43199C9CC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B88EC-1E72-4485-BC45-ECCE08CD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もっと言うと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6823B61-791A-4D10-B03C-2E007F778631}"/>
              </a:ext>
            </a:extLst>
          </p:cNvPr>
          <p:cNvGrpSpPr/>
          <p:nvPr/>
        </p:nvGrpSpPr>
        <p:grpSpPr>
          <a:xfrm>
            <a:off x="2271437" y="3762375"/>
            <a:ext cx="2845894" cy="2845894"/>
            <a:chOff x="3519212" y="2562132"/>
            <a:chExt cx="2845894" cy="2845894"/>
          </a:xfrm>
        </p:grpSpPr>
        <p:pic>
          <p:nvPicPr>
            <p:cNvPr id="10" name="図 9" descr="カレンダー&#10;&#10;中程度の精度で自動的に生成された説明">
              <a:extLst>
                <a:ext uri="{FF2B5EF4-FFF2-40B4-BE49-F238E27FC236}">
                  <a16:creationId xmlns:a16="http://schemas.microsoft.com/office/drawing/2014/main" id="{A7519F29-4C3C-44AA-8F04-6D499701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431" y="3164527"/>
              <a:ext cx="2339136" cy="1305873"/>
            </a:xfrm>
            <a:prstGeom prst="rect">
              <a:avLst/>
            </a:prstGeom>
          </p:spPr>
        </p:pic>
        <p:pic>
          <p:nvPicPr>
            <p:cNvPr id="12" name="グラフィックス 11" descr="テレビ 枠線">
              <a:extLst>
                <a:ext uri="{FF2B5EF4-FFF2-40B4-BE49-F238E27FC236}">
                  <a16:creationId xmlns:a16="http://schemas.microsoft.com/office/drawing/2014/main" id="{AD13B2A7-1D80-44C3-8C9C-5431BE14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9212" y="2562132"/>
              <a:ext cx="2845894" cy="2845894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864FA2-23DF-4FC9-B0BD-D34F8666A640}"/>
              </a:ext>
            </a:extLst>
          </p:cNvPr>
          <p:cNvGrpSpPr/>
          <p:nvPr/>
        </p:nvGrpSpPr>
        <p:grpSpPr>
          <a:xfrm>
            <a:off x="6096000" y="3762375"/>
            <a:ext cx="4240601" cy="3114675"/>
            <a:chOff x="5396819" y="3620842"/>
            <a:chExt cx="4762500" cy="3381375"/>
          </a:xfrm>
        </p:grpSpPr>
        <p:pic>
          <p:nvPicPr>
            <p:cNvPr id="14" name="図 13" descr="食品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102B5CAA-9E59-445D-AC29-6A0372FF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19" y="3620842"/>
              <a:ext cx="4762500" cy="3381375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D44ABCD-C725-46DB-8512-B85AA5EA301C}"/>
                </a:ext>
              </a:extLst>
            </p:cNvPr>
            <p:cNvSpPr/>
            <p:nvPr/>
          </p:nvSpPr>
          <p:spPr>
            <a:xfrm>
              <a:off x="5567680" y="3933825"/>
              <a:ext cx="4385945" cy="268605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楕円 18">
            <a:extLst>
              <a:ext uri="{FF2B5EF4-FFF2-40B4-BE49-F238E27FC236}">
                <a16:creationId xmlns:a16="http://schemas.microsoft.com/office/drawing/2014/main" id="{D4DD30C6-F431-43A3-BE20-FD0420D379F9}"/>
              </a:ext>
            </a:extLst>
          </p:cNvPr>
          <p:cNvSpPr/>
          <p:nvPr/>
        </p:nvSpPr>
        <p:spPr>
          <a:xfrm>
            <a:off x="2158340" y="3926909"/>
            <a:ext cx="3072088" cy="24384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4126B2-DAC6-44E8-9333-23C5D4994D0E}"/>
              </a:ext>
            </a:extLst>
          </p:cNvPr>
          <p:cNvSpPr txBox="1"/>
          <p:nvPr/>
        </p:nvSpPr>
        <p:spPr>
          <a:xfrm>
            <a:off x="637137" y="2746711"/>
            <a:ext cx="3057247" cy="1015663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マッチメイカー</a:t>
            </a:r>
            <a:endParaRPr kumimoji="1" lang="en-US" altLang="ja-JP" sz="32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テレビ</a:t>
            </a:r>
            <a:r>
              <a:rPr lang="en-US" altLang="ja-JP" sz="2800" dirty="0"/>
              <a:t>)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93EF59-5F0F-486E-A50A-9D2971FC258D}"/>
              </a:ext>
            </a:extLst>
          </p:cNvPr>
          <p:cNvSpPr txBox="1"/>
          <p:nvPr/>
        </p:nvSpPr>
        <p:spPr>
          <a:xfrm>
            <a:off x="8845651" y="2746712"/>
            <a:ext cx="2646878" cy="101566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クライアント</a:t>
            </a:r>
            <a:endParaRPr kumimoji="1" lang="en-US" altLang="ja-JP" sz="32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観客</a:t>
            </a:r>
            <a:r>
              <a:rPr lang="en-US" altLang="ja-JP" sz="2800" dirty="0"/>
              <a:t>)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DC305E4-E045-4010-A84D-B34DC016FE05}"/>
              </a:ext>
            </a:extLst>
          </p:cNvPr>
          <p:cNvCxnSpPr>
            <a:cxnSpLocks/>
            <a:stCxn id="21" idx="2"/>
            <a:endCxn id="19" idx="1"/>
          </p:cNvCxnSpPr>
          <p:nvPr/>
        </p:nvCxnSpPr>
        <p:spPr>
          <a:xfrm>
            <a:off x="2165761" y="3762374"/>
            <a:ext cx="442476" cy="521630"/>
          </a:xfrm>
          <a:prstGeom prst="straightConnector1">
            <a:avLst/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6063638-6235-4243-830F-5DB95D265CC3}"/>
              </a:ext>
            </a:extLst>
          </p:cNvPr>
          <p:cNvCxnSpPr>
            <a:stCxn id="22" idx="2"/>
            <a:endCxn id="16" idx="7"/>
          </p:cNvCxnSpPr>
          <p:nvPr/>
        </p:nvCxnSpPr>
        <p:spPr>
          <a:xfrm flipH="1">
            <a:off x="9581528" y="3762375"/>
            <a:ext cx="587562" cy="650634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90296F-227C-4758-AF9A-7241CB5F0971}"/>
              </a:ext>
            </a:extLst>
          </p:cNvPr>
          <p:cNvSpPr txBox="1"/>
          <p:nvPr/>
        </p:nvSpPr>
        <p:spPr>
          <a:xfrm>
            <a:off x="854673" y="1856447"/>
            <a:ext cx="10786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どの会場のどの試合が見たいかをテレビを用いて選択し</a:t>
            </a:r>
            <a:r>
              <a:rPr lang="en-US" altLang="ja-JP" sz="2000" dirty="0"/>
              <a:t>(</a:t>
            </a:r>
            <a:r>
              <a:rPr lang="ja-JP" altLang="en-US" sz="2000" dirty="0"/>
              <a:t>マッチメイキング</a:t>
            </a:r>
            <a:r>
              <a:rPr lang="en-US" altLang="ja-JP" sz="2000" dirty="0"/>
              <a:t>)</a:t>
            </a:r>
            <a:r>
              <a:rPr lang="ja-JP" altLang="en-US" sz="2000" dirty="0"/>
              <a:t>、</a:t>
            </a:r>
            <a:endParaRPr lang="en-US" altLang="ja-JP" sz="2000" dirty="0"/>
          </a:p>
          <a:p>
            <a:r>
              <a:rPr lang="ja-JP" altLang="en-US" sz="2000" dirty="0"/>
              <a:t>試合中に悟空</a:t>
            </a:r>
            <a:r>
              <a:rPr lang="en-US" altLang="ja-JP" sz="2000" dirty="0"/>
              <a:t>(</a:t>
            </a:r>
            <a:r>
              <a:rPr lang="ja-JP" altLang="en-US" sz="2000" dirty="0"/>
              <a:t>プレイヤー</a:t>
            </a:r>
            <a:r>
              <a:rPr lang="en-US" altLang="ja-JP" sz="2000" dirty="0"/>
              <a:t>)</a:t>
            </a:r>
            <a:r>
              <a:rPr lang="ja-JP" altLang="en-US" sz="2000" dirty="0"/>
              <a:t>に元気を直接送って</a:t>
            </a:r>
            <a:r>
              <a:rPr kumimoji="1" lang="ja-JP" altLang="en-US" sz="2000" dirty="0"/>
              <a:t>応援する</a:t>
            </a:r>
            <a:r>
              <a:rPr kumimoji="1" lang="en-US" altLang="ja-JP" sz="2000" dirty="0"/>
              <a:t>(Client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DGS</a:t>
            </a:r>
            <a:r>
              <a:rPr kumimoji="1" lang="ja-JP" altLang="en-US" sz="2000" dirty="0"/>
              <a:t>がつながっている状態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7C0A7EFE-4993-418F-B292-2FCF7D516266}"/>
              </a:ext>
            </a:extLst>
          </p:cNvPr>
          <p:cNvSpPr/>
          <p:nvPr/>
        </p:nvSpPr>
        <p:spPr>
          <a:xfrm>
            <a:off x="4121150" y="3121893"/>
            <a:ext cx="1820478" cy="640482"/>
          </a:xfrm>
          <a:prstGeom prst="wedgeRectCallout">
            <a:avLst>
              <a:gd name="adj1" fmla="val -36529"/>
              <a:gd name="adj2" fmla="val 1770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オラに元気を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分けてくれ～！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0C4B63-1304-4916-AD67-D425B7CE5579}"/>
              </a:ext>
            </a:extLst>
          </p:cNvPr>
          <p:cNvCxnSpPr/>
          <p:nvPr/>
        </p:nvCxnSpPr>
        <p:spPr>
          <a:xfrm flipH="1" flipV="1">
            <a:off x="4457700" y="5017706"/>
            <a:ext cx="1971675" cy="128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7E6D874-2F26-400A-B135-EA94830B9621}"/>
              </a:ext>
            </a:extLst>
          </p:cNvPr>
          <p:cNvCxnSpPr>
            <a:cxnSpLocks/>
          </p:cNvCxnSpPr>
          <p:nvPr/>
        </p:nvCxnSpPr>
        <p:spPr>
          <a:xfrm flipH="1">
            <a:off x="4457700" y="4755441"/>
            <a:ext cx="3119756" cy="262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FA9E501-F90D-4B6B-8258-5E378A4E6B41}"/>
              </a:ext>
            </a:extLst>
          </p:cNvPr>
          <p:cNvCxnSpPr>
            <a:cxnSpLocks/>
          </p:cNvCxnSpPr>
          <p:nvPr/>
        </p:nvCxnSpPr>
        <p:spPr>
          <a:xfrm flipH="1">
            <a:off x="4457700" y="4348206"/>
            <a:ext cx="4105594" cy="669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1B03-A813-4EAA-94D0-ACA04D3D7E29}"/>
              </a:ext>
            </a:extLst>
          </p:cNvPr>
          <p:cNvSpPr txBox="1"/>
          <p:nvPr/>
        </p:nvSpPr>
        <p:spPr>
          <a:xfrm>
            <a:off x="5485226" y="4453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元気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A84C4A-8480-40F1-8E12-8C0AC0070C69}"/>
              </a:ext>
            </a:extLst>
          </p:cNvPr>
          <p:cNvSpPr txBox="1"/>
          <p:nvPr/>
        </p:nvSpPr>
        <p:spPr>
          <a:xfrm>
            <a:off x="792057" y="638187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例が雑ですみません</a:t>
            </a:r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43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A9602-0318-4134-82B8-5B9F712B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  <a:r>
              <a:rPr kumimoji="1" lang="en-US" altLang="ja-JP" dirty="0"/>
              <a:t>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C0D1D5E-FE86-4BB0-BC7C-C0E9150E7904}"/>
              </a:ext>
            </a:extLst>
          </p:cNvPr>
          <p:cNvSpPr txBox="1">
            <a:spLocks/>
          </p:cNvSpPr>
          <p:nvPr/>
        </p:nvSpPr>
        <p:spPr>
          <a:xfrm>
            <a:off x="838200" y="2154634"/>
            <a:ext cx="10515600" cy="21677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err="1"/>
              <a:t>Agones</a:t>
            </a:r>
            <a:r>
              <a:rPr lang="ja-JP" altLang="en-US" dirty="0"/>
              <a:t>を用いたサービス </a:t>
            </a:r>
            <a:r>
              <a:rPr lang="en-US" altLang="ja-JP" dirty="0"/>
              <a:t>= </a:t>
            </a:r>
            <a:r>
              <a:rPr lang="ja-JP" altLang="en-US" dirty="0"/>
              <a:t>天下一武道会</a:t>
            </a:r>
            <a:br>
              <a:rPr lang="en-US" altLang="ja-JP" dirty="0"/>
            </a:br>
            <a:r>
              <a:rPr lang="ja-JP" altLang="en-US" dirty="0"/>
              <a:t>である</a:t>
            </a:r>
          </a:p>
        </p:txBody>
      </p:sp>
    </p:spTree>
    <p:extLst>
      <p:ext uri="{BB962C8B-B14F-4D97-AF65-F5344CB8AC3E}">
        <p14:creationId xmlns:p14="http://schemas.microsoft.com/office/powerpoint/2010/main" val="403314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1CA6-C241-4A72-A044-4E5DA686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Kubernetes</a:t>
            </a:r>
            <a:r>
              <a:rPr kumimoji="1" lang="ja-JP" altLang="en-US" dirty="0"/>
              <a:t>上に</a:t>
            </a:r>
            <a:r>
              <a:rPr kumimoji="1" lang="en-US" altLang="ja-JP" dirty="0" err="1"/>
              <a:t>Agones</a:t>
            </a:r>
            <a:r>
              <a:rPr kumimoji="1" lang="ja-JP" altLang="en-US" dirty="0"/>
              <a:t>を構築してみる</a:t>
            </a:r>
          </a:p>
        </p:txBody>
      </p:sp>
    </p:spTree>
    <p:extLst>
      <p:ext uri="{BB962C8B-B14F-4D97-AF65-F5344CB8AC3E}">
        <p14:creationId xmlns:p14="http://schemas.microsoft.com/office/powerpoint/2010/main" val="332347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32DA3-AA27-4EEE-8E46-041B597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構築手順</a:t>
            </a:r>
            <a:r>
              <a:rPr kumimoji="1" lang="en-US" altLang="ja-JP" dirty="0"/>
              <a:t>(1/5)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5C7609-5831-45B6-BD81-8F75BF5C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54" y="2566759"/>
            <a:ext cx="9859180" cy="326753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8AE47B-AFE3-46F0-87A9-268F1AB0500B}"/>
              </a:ext>
            </a:extLst>
          </p:cNvPr>
          <p:cNvSpPr txBox="1"/>
          <p:nvPr/>
        </p:nvSpPr>
        <p:spPr>
          <a:xfrm>
            <a:off x="838199" y="1695246"/>
            <a:ext cx="1044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/>
              <a:t>PC</a:t>
            </a:r>
            <a:r>
              <a:rPr kumimoji="1" lang="ja-JP" altLang="en-US" sz="2000" dirty="0"/>
              <a:t>上に</a:t>
            </a:r>
            <a:r>
              <a:rPr kumimoji="1" lang="en-US" altLang="ja-JP" sz="2000" dirty="0"/>
              <a:t>Kubernetes</a:t>
            </a:r>
            <a:r>
              <a:rPr kumimoji="1" lang="ja-JP" altLang="en-US" sz="2000" dirty="0"/>
              <a:t>を構築する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ローカルマシンに構築するので</a:t>
            </a:r>
            <a:r>
              <a:rPr lang="en-US" altLang="ja-JP" sz="2000" dirty="0" err="1"/>
              <a:t>minikube</a:t>
            </a:r>
            <a:r>
              <a:rPr lang="ja-JP" altLang="en-US" sz="2000" dirty="0"/>
              <a:t>を用いている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760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71B5D-5787-43DC-9200-3355E36B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構築手順</a:t>
            </a:r>
            <a:r>
              <a:rPr kumimoji="1" lang="en-US" altLang="ja-JP" dirty="0"/>
              <a:t>(2/5)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D0D7CC-D109-4C4D-85C0-0EB8A1D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144"/>
            <a:ext cx="11353800" cy="25946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354E0-60F5-4D72-BA32-89488106E516}"/>
              </a:ext>
            </a:extLst>
          </p:cNvPr>
          <p:cNvSpPr txBox="1"/>
          <p:nvPr/>
        </p:nvSpPr>
        <p:spPr>
          <a:xfrm>
            <a:off x="838199" y="1695246"/>
            <a:ext cx="610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ja-JP" sz="2000" dirty="0"/>
              <a:t>1</a:t>
            </a:r>
            <a:r>
              <a:rPr lang="ja-JP" altLang="en-US" sz="2000" dirty="0"/>
              <a:t>で構築した</a:t>
            </a:r>
            <a:r>
              <a:rPr lang="en-US" altLang="ja-JP" sz="2000" dirty="0"/>
              <a:t>Kubernetes</a:t>
            </a:r>
            <a:r>
              <a:rPr lang="ja-JP" altLang="en-US" sz="2000" dirty="0"/>
              <a:t>上に</a:t>
            </a:r>
            <a:r>
              <a:rPr lang="en-US" altLang="ja-JP" sz="2000" dirty="0" err="1"/>
              <a:t>Agones</a:t>
            </a:r>
            <a:r>
              <a:rPr lang="ja-JP" altLang="en-US" sz="2000" dirty="0"/>
              <a:t>を導入する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35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8D42D-CA3D-406C-B05E-72B49E4B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構築手順</a:t>
            </a:r>
            <a:r>
              <a:rPr kumimoji="1" lang="en-US" altLang="ja-JP" dirty="0"/>
              <a:t>(3/5)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FD42CA-0DEC-480D-8CBF-D80D1208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91" y="3057435"/>
            <a:ext cx="10221018" cy="21053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9C47D8-9C22-4E46-A01C-D7A3D2F5C066}"/>
              </a:ext>
            </a:extLst>
          </p:cNvPr>
          <p:cNvSpPr txBox="1"/>
          <p:nvPr/>
        </p:nvSpPr>
        <p:spPr>
          <a:xfrm>
            <a:off x="838199" y="1695246"/>
            <a:ext cx="9858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ja-JP" sz="2000" dirty="0"/>
              <a:t>s</a:t>
            </a:r>
            <a:r>
              <a:rPr kumimoji="1" lang="en-US" altLang="ja-JP" sz="2000" dirty="0"/>
              <a:t>imple-ga</a:t>
            </a:r>
            <a:r>
              <a:rPr lang="en-US" altLang="ja-JP" sz="2000" dirty="0"/>
              <a:t>me-server</a:t>
            </a:r>
            <a:r>
              <a:rPr lang="ja-JP" altLang="en-US" sz="2000" dirty="0"/>
              <a:t>という名前で</a:t>
            </a:r>
            <a:r>
              <a:rPr lang="en-US" altLang="ja-JP" sz="2000" dirty="0"/>
              <a:t>DGS</a:t>
            </a:r>
            <a:r>
              <a:rPr lang="ja-JP" altLang="en-US" sz="2000" dirty="0"/>
              <a:t>を立て、同じ状態の</a:t>
            </a:r>
            <a:r>
              <a:rPr lang="en-US" altLang="ja-JP" sz="2000" dirty="0"/>
              <a:t>DGS</a:t>
            </a:r>
            <a:r>
              <a:rPr lang="ja-JP" altLang="en-US" sz="2000" dirty="0"/>
              <a:t>を</a:t>
            </a:r>
            <a:r>
              <a:rPr lang="en-US" altLang="ja-JP" sz="2000" dirty="0"/>
              <a:t>5</a:t>
            </a:r>
            <a:r>
              <a:rPr lang="ja-JP" altLang="en-US" sz="2000" dirty="0"/>
              <a:t>台用意する</a:t>
            </a:r>
            <a:br>
              <a:rPr lang="en-US" altLang="ja-JP" sz="2000" dirty="0"/>
            </a:br>
            <a:r>
              <a:rPr lang="en-US" altLang="ja-JP" sz="2000" dirty="0"/>
              <a:t>(Scheduled : DGS</a:t>
            </a:r>
            <a:r>
              <a:rPr lang="ja-JP" altLang="en-US" sz="2000" dirty="0"/>
              <a:t>を立てている最中の状態</a:t>
            </a:r>
            <a:r>
              <a:rPr lang="en-US" altLang="ja-JP" sz="2000" dirty="0"/>
              <a:t>,</a:t>
            </a:r>
            <a:r>
              <a:rPr lang="ja-JP" altLang="en-US" sz="2000" dirty="0"/>
              <a:t> </a:t>
            </a:r>
            <a:r>
              <a:rPr lang="en-US" altLang="ja-JP" sz="2000" dirty="0"/>
              <a:t>Ready : DGS</a:t>
            </a:r>
            <a:r>
              <a:rPr lang="ja-JP" altLang="en-US" sz="2000" dirty="0"/>
              <a:t>が立ち、待機中の状態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2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7291-F67C-49AE-871E-532D1FF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構築手順</a:t>
            </a:r>
            <a:r>
              <a:rPr kumimoji="1" lang="en-US" altLang="ja-JP" dirty="0"/>
              <a:t>(4/5)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B63445-F7CA-4608-A1AD-CB24EA6E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382139"/>
            <a:ext cx="9761855" cy="43891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DC45DD-8C01-42DC-ADA5-21C70608CDBA}"/>
              </a:ext>
            </a:extLst>
          </p:cNvPr>
          <p:cNvSpPr txBox="1"/>
          <p:nvPr/>
        </p:nvSpPr>
        <p:spPr>
          <a:xfrm>
            <a:off x="838200" y="1690688"/>
            <a:ext cx="1114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kumimoji="1" lang="en-US" altLang="ja-JP" sz="2000" dirty="0"/>
              <a:t>Ready</a:t>
            </a:r>
            <a:r>
              <a:rPr kumimoji="1" lang="ja-JP" altLang="en-US" sz="2000" dirty="0"/>
              <a:t>状態の</a:t>
            </a:r>
            <a:r>
              <a:rPr kumimoji="1" lang="en-US" altLang="ja-JP" sz="2000" dirty="0"/>
              <a:t>DGS</a:t>
            </a:r>
            <a:r>
              <a:rPr kumimoji="1" lang="ja-JP" altLang="en-US" sz="2000" dirty="0"/>
              <a:t>から適当な</a:t>
            </a:r>
            <a:r>
              <a:rPr kumimoji="1" lang="en-US" altLang="ja-JP" sz="2000" dirty="0"/>
              <a:t>DGS</a:t>
            </a:r>
            <a:r>
              <a:rPr kumimoji="1" lang="ja-JP" altLang="en-US" sz="2000" dirty="0"/>
              <a:t>を選択し、</a:t>
            </a:r>
            <a:r>
              <a:rPr kumimoji="1" lang="en-US" altLang="ja-JP" sz="2000" dirty="0"/>
              <a:t>DGS</a:t>
            </a:r>
            <a:r>
              <a:rPr kumimoji="1" lang="ja-JP" altLang="en-US" sz="2000" dirty="0"/>
              <a:t>の状態を変更する</a:t>
            </a:r>
            <a:br>
              <a:rPr kumimoji="1" lang="en-US" altLang="ja-JP" sz="2000" dirty="0"/>
            </a:br>
            <a:r>
              <a:rPr kumimoji="1" lang="en-US" altLang="ja-JP" sz="2000" dirty="0"/>
              <a:t>(</a:t>
            </a:r>
            <a:r>
              <a:rPr kumimoji="1" lang="ja-JP" altLang="en-US" sz="2000" dirty="0"/>
              <a:t>ここでは流れが見れるようにコマンドによってこの操作を行い、</a:t>
            </a:r>
            <a:r>
              <a:rPr kumimoji="1" lang="en-US" altLang="ja-JP" sz="2000" dirty="0" err="1"/>
              <a:t>yaml</a:t>
            </a:r>
            <a:r>
              <a:rPr kumimoji="1" lang="ja-JP" altLang="en-US" sz="2000" dirty="0"/>
              <a:t>形式で出力している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16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331D6-5A97-4479-BBDF-31408DCC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構築手順</a:t>
            </a:r>
            <a:r>
              <a:rPr kumimoji="1" lang="en-US" altLang="ja-JP" dirty="0"/>
              <a:t>(5/5)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44553A-F2D6-427C-818A-D92637FF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1281"/>
            <a:ext cx="10734026" cy="167169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A3D842-A535-49A4-979B-6F790E43595B}"/>
              </a:ext>
            </a:extLst>
          </p:cNvPr>
          <p:cNvSpPr txBox="1"/>
          <p:nvPr/>
        </p:nvSpPr>
        <p:spPr>
          <a:xfrm>
            <a:off x="838199" y="1695246"/>
            <a:ext cx="8999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kumimoji="1" lang="en-US" altLang="ja-JP" sz="2000" dirty="0"/>
              <a:t>DGS</a:t>
            </a:r>
            <a:r>
              <a:rPr kumimoji="1" lang="ja-JP" altLang="en-US" sz="2000" dirty="0"/>
              <a:t>の現在の状態を確認する</a:t>
            </a:r>
            <a:br>
              <a:rPr kumimoji="1" lang="en-US" altLang="ja-JP" sz="2000" dirty="0"/>
            </a:br>
            <a:r>
              <a:rPr kumimoji="1" lang="en-US" altLang="ja-JP" sz="2000" dirty="0"/>
              <a:t>(Allocated : DGS</a:t>
            </a:r>
            <a:r>
              <a:rPr kumimoji="1" lang="ja-JP" altLang="en-US" sz="2000" dirty="0"/>
              <a:t>が割り当てられている状態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すなわち実行中ということ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80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082B7-44CC-4733-AC7E-2DCFEF51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634"/>
            <a:ext cx="10515600" cy="2167732"/>
          </a:xfrm>
          <a:ln w="190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kumimoji="1" lang="en-US" altLang="ja-JP" dirty="0" err="1"/>
              <a:t>Agones</a:t>
            </a:r>
            <a:r>
              <a:rPr kumimoji="1" lang="ja-JP" altLang="en-US" dirty="0"/>
              <a:t>を用いたサービス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天下一武道会</a:t>
            </a:r>
            <a:br>
              <a:rPr kumimoji="1" lang="en-US" altLang="ja-JP" dirty="0"/>
            </a:br>
            <a:r>
              <a:rPr kumimoji="1" lang="ja-JP" altLang="en-US" dirty="0"/>
              <a:t>である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C721926-6B65-42E8-8E46-0FD4BBA5EF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まず結論</a:t>
            </a:r>
          </a:p>
        </p:txBody>
      </p:sp>
    </p:spTree>
    <p:extLst>
      <p:ext uri="{BB962C8B-B14F-4D97-AF65-F5344CB8AC3E}">
        <p14:creationId xmlns:p14="http://schemas.microsoft.com/office/powerpoint/2010/main" val="1078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AAF72-B3CF-425C-B2D0-6E8DA59B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具体的にはこういうこと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959082-DE61-47DC-93C9-B5113B140633}"/>
              </a:ext>
            </a:extLst>
          </p:cNvPr>
          <p:cNvSpPr txBox="1"/>
          <p:nvPr/>
        </p:nvSpPr>
        <p:spPr>
          <a:xfrm>
            <a:off x="9764488" y="218440"/>
            <a:ext cx="1582484" cy="10156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Agones</a:t>
            </a:r>
            <a:endParaRPr kumimoji="1" lang="en-US" altLang="ja-JP" sz="32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会場</a:t>
            </a:r>
            <a:r>
              <a:rPr lang="en-US" altLang="ja-JP" sz="2800" dirty="0"/>
              <a:t>)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C41265-DAA3-4796-A95D-BC8BCE886B9F}"/>
              </a:ext>
            </a:extLst>
          </p:cNvPr>
          <p:cNvSpPr txBox="1"/>
          <p:nvPr/>
        </p:nvSpPr>
        <p:spPr>
          <a:xfrm>
            <a:off x="10376054" y="3706423"/>
            <a:ext cx="1606530" cy="1015663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Sidecar</a:t>
            </a:r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運営者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35606-4A4A-4A57-AED9-C5268B303657}"/>
              </a:ext>
            </a:extLst>
          </p:cNvPr>
          <p:cNvSpPr txBox="1"/>
          <p:nvPr/>
        </p:nvSpPr>
        <p:spPr>
          <a:xfrm>
            <a:off x="838200" y="2476629"/>
            <a:ext cx="2258952" cy="101566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DGS</a:t>
            </a:r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プレイヤー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14" name="図 13" descr="カレンダー&#10;&#10;中程度の精度で自動的に生成された説明">
            <a:extLst>
              <a:ext uri="{FF2B5EF4-FFF2-40B4-BE49-F238E27FC236}">
                <a16:creationId xmlns:a16="http://schemas.microsoft.com/office/drawing/2014/main" id="{E8F167AB-D769-48EF-86AC-E03972CE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17" y="1460092"/>
            <a:ext cx="6631389" cy="5076825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7543C72F-8899-46F1-8862-24CCBA6B451E}"/>
              </a:ext>
            </a:extLst>
          </p:cNvPr>
          <p:cNvSpPr/>
          <p:nvPr/>
        </p:nvSpPr>
        <p:spPr>
          <a:xfrm>
            <a:off x="3474517" y="1876425"/>
            <a:ext cx="6477995" cy="393509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6C2F03E-06AF-4310-90A2-78D580199804}"/>
              </a:ext>
            </a:extLst>
          </p:cNvPr>
          <p:cNvSpPr/>
          <p:nvPr/>
        </p:nvSpPr>
        <p:spPr>
          <a:xfrm>
            <a:off x="7216932" y="2753360"/>
            <a:ext cx="1971040" cy="278384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863E336-EFB8-494B-9476-AD25B1F903D9}"/>
              </a:ext>
            </a:extLst>
          </p:cNvPr>
          <p:cNvSpPr/>
          <p:nvPr/>
        </p:nvSpPr>
        <p:spPr>
          <a:xfrm>
            <a:off x="5569432" y="4264887"/>
            <a:ext cx="1650999" cy="1820953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B0EABD7-25C3-4D48-917D-B3DD9858F43D}"/>
              </a:ext>
            </a:extLst>
          </p:cNvPr>
          <p:cNvSpPr/>
          <p:nvPr/>
        </p:nvSpPr>
        <p:spPr>
          <a:xfrm>
            <a:off x="3492334" y="4145280"/>
            <a:ext cx="1650999" cy="194056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4A51DB5-FD30-4A65-87B4-FDA2E5DAAD2F}"/>
              </a:ext>
            </a:extLst>
          </p:cNvPr>
          <p:cNvSpPr/>
          <p:nvPr/>
        </p:nvSpPr>
        <p:spPr>
          <a:xfrm>
            <a:off x="8867931" y="5222498"/>
            <a:ext cx="1084581" cy="1270377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DC1E1D-02D9-433D-8F0C-4ED965326EAE}"/>
              </a:ext>
            </a:extLst>
          </p:cNvPr>
          <p:cNvCxnSpPr>
            <a:cxnSpLocks/>
            <a:stCxn id="6" idx="1"/>
            <a:endCxn id="15" idx="0"/>
          </p:cNvCxnSpPr>
          <p:nvPr/>
        </p:nvCxnSpPr>
        <p:spPr>
          <a:xfrm flipH="1">
            <a:off x="6713515" y="726272"/>
            <a:ext cx="3050973" cy="1150153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4AC983-3073-4822-9D2D-682BFD0E6B65}"/>
              </a:ext>
            </a:extLst>
          </p:cNvPr>
          <p:cNvCxnSpPr>
            <a:cxnSpLocks/>
            <a:stCxn id="8" idx="2"/>
            <a:endCxn id="18" idx="2"/>
          </p:cNvCxnSpPr>
          <p:nvPr/>
        </p:nvCxnSpPr>
        <p:spPr>
          <a:xfrm>
            <a:off x="1967676" y="3492292"/>
            <a:ext cx="1524658" cy="1623268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C9A9FE-13B7-4DCC-8A00-496ED3D68F4E}"/>
              </a:ext>
            </a:extLst>
          </p:cNvPr>
          <p:cNvCxnSpPr>
            <a:stCxn id="8" idx="2"/>
            <a:endCxn id="17" idx="2"/>
          </p:cNvCxnSpPr>
          <p:nvPr/>
        </p:nvCxnSpPr>
        <p:spPr>
          <a:xfrm>
            <a:off x="1967676" y="3492292"/>
            <a:ext cx="3601756" cy="1683072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D832FB6-369C-420A-ABD8-8A3B534590A8}"/>
              </a:ext>
            </a:extLst>
          </p:cNvPr>
          <p:cNvCxnSpPr>
            <a:stCxn id="8" idx="2"/>
            <a:endCxn id="16" idx="2"/>
          </p:cNvCxnSpPr>
          <p:nvPr/>
        </p:nvCxnSpPr>
        <p:spPr>
          <a:xfrm>
            <a:off x="1967676" y="3492292"/>
            <a:ext cx="5249256" cy="652988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0E18BC-9537-4D96-8A59-EE5176409F78}"/>
              </a:ext>
            </a:extLst>
          </p:cNvPr>
          <p:cNvCxnSpPr>
            <a:cxnSpLocks/>
            <a:stCxn id="7" idx="2"/>
            <a:endCxn id="19" idx="7"/>
          </p:cNvCxnSpPr>
          <p:nvPr/>
        </p:nvCxnSpPr>
        <p:spPr>
          <a:xfrm flipH="1">
            <a:off x="9793679" y="4722086"/>
            <a:ext cx="1385640" cy="686454"/>
          </a:xfrm>
          <a:prstGeom prst="straightConnector1">
            <a:avLst/>
          </a:prstGeom>
          <a:ln w="317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4142B87-6314-4843-AEEA-4E9B5B3E6816}"/>
              </a:ext>
            </a:extLst>
          </p:cNvPr>
          <p:cNvSpPr txBox="1"/>
          <p:nvPr/>
        </p:nvSpPr>
        <p:spPr>
          <a:xfrm>
            <a:off x="72290" y="5654169"/>
            <a:ext cx="2977097" cy="101566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Kubernetes</a:t>
            </a:r>
            <a:endParaRPr kumimoji="1" lang="en-US" altLang="ja-JP" sz="32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会場がある場所</a:t>
            </a:r>
            <a:r>
              <a:rPr lang="en-US" altLang="ja-JP" sz="2800" dirty="0"/>
              <a:t>)</a:t>
            </a:r>
            <a:endParaRPr kumimoji="1" lang="ja-JP" altLang="en-US" sz="3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069DD10-4BEB-4FD1-B4C7-F6009916D028}"/>
              </a:ext>
            </a:extLst>
          </p:cNvPr>
          <p:cNvSpPr/>
          <p:nvPr/>
        </p:nvSpPr>
        <p:spPr>
          <a:xfrm>
            <a:off x="3426114" y="1381423"/>
            <a:ext cx="6719797" cy="522748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7AE0BD8-2813-462F-8347-7473733E01E7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049387" y="5654169"/>
            <a:ext cx="367202" cy="507832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2F684-D09E-4278-92AA-58A5FCE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Agones</a:t>
            </a:r>
            <a:r>
              <a:rPr kumimoji="1" lang="ja-JP" altLang="en-US" dirty="0"/>
              <a:t>とは</a:t>
            </a:r>
          </a:p>
        </p:txBody>
      </p:sp>
      <p:pic>
        <p:nvPicPr>
          <p:cNvPr id="5" name="コンテンツ プレースホルダー 4" descr="ロゴ&#10;&#10;自動的に生成された説明">
            <a:extLst>
              <a:ext uri="{FF2B5EF4-FFF2-40B4-BE49-F238E27FC236}">
                <a16:creationId xmlns:a16="http://schemas.microsoft.com/office/drawing/2014/main" id="{DA6CA9FC-29D4-42CF-9620-8B947997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0" y="1378585"/>
            <a:ext cx="3103880" cy="310388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D611E6-5845-4677-8829-F544C0D31E80}"/>
              </a:ext>
            </a:extLst>
          </p:cNvPr>
          <p:cNvSpPr txBox="1"/>
          <p:nvPr/>
        </p:nvSpPr>
        <p:spPr>
          <a:xfrm>
            <a:off x="4064000" y="1378585"/>
            <a:ext cx="765466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コンテナ化されたゲームサーバーのライフサイクルを管理する</a:t>
            </a:r>
            <a:br>
              <a:rPr lang="en-US" altLang="ja-JP" sz="2000" dirty="0"/>
            </a:br>
            <a:r>
              <a:rPr lang="ja-JP" altLang="en-US" sz="2000" dirty="0"/>
              <a:t>ためのオープンソースプロジェクト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Kubernetes</a:t>
            </a:r>
            <a:r>
              <a:rPr lang="ja-JP" altLang="en-US" sz="2000" dirty="0"/>
              <a:t>上に構築される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ゲームサーバーのスケジューリング、スケーリング、および</a:t>
            </a:r>
            <a:br>
              <a:rPr lang="en-US" altLang="ja-JP" sz="2000" dirty="0"/>
            </a:br>
            <a:r>
              <a:rPr lang="ja-JP" altLang="en-US" sz="2000" dirty="0"/>
              <a:t>ライフサイクルを管理するための機能が備わっている</a:t>
            </a:r>
            <a:endParaRPr lang="en-US" altLang="ja-JP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err="1"/>
              <a:t>agones</a:t>
            </a:r>
            <a:r>
              <a:rPr lang="en-US" altLang="ja-JP" sz="2000" dirty="0"/>
              <a:t>-allocator : DGS</a:t>
            </a:r>
            <a:r>
              <a:rPr lang="ja-JP" altLang="en-US" sz="2000" dirty="0"/>
              <a:t>のアロケーションを行う</a:t>
            </a:r>
            <a:endParaRPr lang="en-US" altLang="ja-JP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err="1"/>
              <a:t>agones</a:t>
            </a:r>
            <a:r>
              <a:rPr lang="en-US" altLang="ja-JP" sz="2000" dirty="0"/>
              <a:t>-controller : DGS</a:t>
            </a:r>
            <a:r>
              <a:rPr lang="ja-JP" altLang="en-US" sz="2000" dirty="0"/>
              <a:t>の状態を現状のステータスから</a:t>
            </a:r>
            <a:br>
              <a:rPr lang="en-US" altLang="ja-JP" sz="2000" dirty="0"/>
            </a:br>
            <a:r>
              <a:rPr lang="en-US" altLang="ja-JP" sz="2000" dirty="0"/>
              <a:t>                                </a:t>
            </a:r>
            <a:r>
              <a:rPr lang="ja-JP" altLang="en-US" sz="2000" dirty="0"/>
              <a:t>希望のステータスに変更する</a:t>
            </a:r>
            <a:endParaRPr lang="en-US" altLang="ja-JP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err="1"/>
              <a:t>agones</a:t>
            </a:r>
            <a:r>
              <a:rPr lang="en-US" altLang="ja-JP" sz="2000" dirty="0"/>
              <a:t>-ping : DGS</a:t>
            </a:r>
            <a:r>
              <a:rPr lang="ja-JP" altLang="en-US" sz="2000" dirty="0"/>
              <a:t>までのレイテンシ測定に利用する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(</a:t>
            </a:r>
            <a:r>
              <a:rPr kumimoji="1" lang="ja-JP" altLang="en-US" sz="2000" dirty="0"/>
              <a:t>公式サイト</a:t>
            </a:r>
            <a:r>
              <a:rPr kumimoji="1" lang="en-US" altLang="ja-JP" sz="2000" dirty="0"/>
              <a:t>) </a:t>
            </a:r>
            <a:r>
              <a:rPr kumimoji="1" lang="en-US" altLang="ja-JP" sz="2000" dirty="0">
                <a:hlinkClick r:id="rId3"/>
              </a:rPr>
              <a:t>https://agones.dev/site/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282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E577C-48CD-4D57-9FA3-A42B752A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Sidecar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6CBE1-532D-4A55-962F-AD2E99AE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一般的に定義付けされているわけではないが、ここでは以下の機能を総称して</a:t>
            </a:r>
            <a:r>
              <a:rPr kumimoji="1" lang="en-US" altLang="ja-JP" dirty="0"/>
              <a:t>Sidecar</a:t>
            </a:r>
            <a:r>
              <a:rPr kumimoji="1" lang="ja-JP" altLang="en-US" dirty="0"/>
              <a:t>と呼ぶこととする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ウォームアップ済みの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から適切な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を自動で割り当てる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自動でスケールアップやスケールダウンを行う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実行中の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が一つ増えたらウォームアップ済みの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を一つ増やす等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718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1AAF5-9090-4170-81B5-9B5F965F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Kubernetes</a:t>
            </a:r>
            <a:r>
              <a:rPr kumimoji="1" lang="ja-JP" altLang="en-US" dirty="0"/>
              <a:t>とは</a:t>
            </a:r>
          </a:p>
        </p:txBody>
      </p:sp>
      <p:pic>
        <p:nvPicPr>
          <p:cNvPr id="5" name="コンテンツ プレースホルダー 4" descr="ロゴ, 会社名&#10;&#10;自動的に生成された説明">
            <a:extLst>
              <a:ext uri="{FF2B5EF4-FFF2-40B4-BE49-F238E27FC236}">
                <a16:creationId xmlns:a16="http://schemas.microsoft.com/office/drawing/2014/main" id="{E4682F65-4991-47CC-A8F6-B7C1DB8A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585"/>
            <a:ext cx="4304231" cy="287845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154C4E-8F89-4832-8CBF-A3DD61959074}"/>
              </a:ext>
            </a:extLst>
          </p:cNvPr>
          <p:cNvSpPr txBox="1"/>
          <p:nvPr/>
        </p:nvSpPr>
        <p:spPr>
          <a:xfrm>
            <a:off x="4064000" y="1378585"/>
            <a:ext cx="791114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コンテナ</a:t>
            </a:r>
            <a:r>
              <a:rPr lang="en-US" altLang="ja-JP" sz="2000" dirty="0"/>
              <a:t>(</a:t>
            </a:r>
            <a:r>
              <a:rPr lang="ja-JP" altLang="en-US" sz="2000" dirty="0"/>
              <a:t>アプリケーションやミドルウェア、</a:t>
            </a:r>
            <a:br>
              <a:rPr lang="en-US" altLang="ja-JP" sz="2000" dirty="0"/>
            </a:br>
            <a:r>
              <a:rPr lang="ja-JP" altLang="en-US" sz="2000" dirty="0"/>
              <a:t>複数の</a:t>
            </a:r>
            <a:r>
              <a:rPr lang="en-US" altLang="ja-JP" sz="2000" dirty="0"/>
              <a:t>OS</a:t>
            </a:r>
            <a:r>
              <a:rPr lang="ja-JP" altLang="en-US" sz="2000" dirty="0"/>
              <a:t>を実行できる独立した環境</a:t>
            </a:r>
            <a:r>
              <a:rPr lang="en-US" altLang="ja-JP" sz="2000" dirty="0"/>
              <a:t>, VM</a:t>
            </a:r>
            <a:r>
              <a:rPr lang="ja-JP" altLang="en-US" sz="2000" dirty="0"/>
              <a:t>に似ている</a:t>
            </a:r>
            <a:r>
              <a:rPr lang="en-US" altLang="ja-JP" sz="2000" dirty="0"/>
              <a:t>)</a:t>
            </a:r>
            <a:r>
              <a:rPr lang="ja-JP" altLang="en-US" sz="2000" dirty="0"/>
              <a:t>の</a:t>
            </a:r>
            <a:br>
              <a:rPr lang="en-US" altLang="ja-JP" sz="2000" dirty="0"/>
            </a:br>
            <a:r>
              <a:rPr lang="ja-JP" altLang="en-US" sz="2000" dirty="0"/>
              <a:t>運用管理と自動化を目的に設計されたオープンソースのシステム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簡単に言うと、コンテナがダウンしてしまったときに自動で</a:t>
            </a:r>
            <a:br>
              <a:rPr lang="en-US" altLang="ja-JP" sz="2000" dirty="0"/>
            </a:br>
            <a:r>
              <a:rPr lang="ja-JP" altLang="en-US" sz="2000" dirty="0"/>
              <a:t>他のコンテナを起動してくれたりする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Amazon Elastic Kubernetes Service (EKS),</a:t>
            </a:r>
            <a:br>
              <a:rPr lang="en-US" altLang="ja-JP" sz="2000" dirty="0"/>
            </a:br>
            <a:r>
              <a:rPr lang="en-US" altLang="ja-JP" sz="2000" dirty="0"/>
              <a:t>Google Kubernetes Engine (GKE)</a:t>
            </a:r>
            <a:r>
              <a:rPr lang="ja-JP" altLang="en-US" sz="2000" dirty="0"/>
              <a:t>などを用いることで</a:t>
            </a:r>
            <a:br>
              <a:rPr lang="en-US" altLang="ja-JP" sz="2000" dirty="0"/>
            </a:br>
            <a:r>
              <a:rPr lang="ja-JP" altLang="en-US" sz="2000" dirty="0"/>
              <a:t>本番環境として</a:t>
            </a:r>
            <a:r>
              <a:rPr lang="en-US" altLang="ja-JP" sz="2000" dirty="0"/>
              <a:t>Kubernetes</a:t>
            </a:r>
            <a:r>
              <a:rPr lang="ja-JP" altLang="en-US" sz="2000" dirty="0"/>
              <a:t>を使用できる</a:t>
            </a:r>
            <a:br>
              <a:rPr lang="en-US" altLang="ja-JP" sz="2000" dirty="0"/>
            </a:b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ローカル環境で使用するには</a:t>
            </a:r>
            <a:r>
              <a:rPr lang="en-US" altLang="ja-JP" sz="2000" dirty="0"/>
              <a:t>Docker for Desktop</a:t>
            </a:r>
            <a:r>
              <a:rPr lang="ja-JP" altLang="en-US" sz="2000" dirty="0"/>
              <a:t>や</a:t>
            </a:r>
            <a:br>
              <a:rPr lang="en-US" altLang="ja-JP" sz="2000" dirty="0"/>
            </a:br>
            <a:r>
              <a:rPr lang="en-US" altLang="ja-JP" sz="2000" dirty="0" err="1"/>
              <a:t>minikube</a:t>
            </a:r>
            <a:r>
              <a:rPr lang="ja-JP" altLang="en-US" sz="2000" dirty="0"/>
              <a:t>などのサービスが存在する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(</a:t>
            </a:r>
            <a:r>
              <a:rPr kumimoji="1" lang="ja-JP" altLang="en-US" sz="2000" dirty="0"/>
              <a:t>公式サイト</a:t>
            </a:r>
            <a:r>
              <a:rPr kumimoji="1" lang="en-US" altLang="ja-JP" sz="2000" dirty="0"/>
              <a:t>) </a:t>
            </a:r>
            <a:r>
              <a:rPr kumimoji="1" lang="en-US" altLang="ja-JP" sz="2000" dirty="0">
                <a:hlinkClick r:id="rId3"/>
              </a:rPr>
              <a:t>https://kubernetes.io/ja/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30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FE314-5988-4873-9E95-01448BAA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DGS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84CDE-1FE0-4ABD-8DE6-2D4F184C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いわゆるゲームサーバ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MMORPG</a:t>
            </a:r>
            <a:r>
              <a:rPr kumimoji="1" lang="ja-JP" altLang="en-US" dirty="0"/>
              <a:t>やバトルロワイヤルなどのゲームでは特に通信頻度が高く、通信遅延ができるだけ起こらないようにしなければならない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70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911B1-EC8F-4EEE-9252-DB636F13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これらを用いることで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23DD06F5-83F4-499A-8B6C-CD8B3A71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1" y="1809004"/>
            <a:ext cx="6832600" cy="3764715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BA0D0F-9EC7-4A17-937A-417CAAFCCA68}"/>
              </a:ext>
            </a:extLst>
          </p:cNvPr>
          <p:cNvSpPr txBox="1"/>
          <p:nvPr/>
        </p:nvSpPr>
        <p:spPr>
          <a:xfrm>
            <a:off x="2123091" y="21125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B08FE6-F6F5-4152-88BB-552FE013A129}"/>
              </a:ext>
            </a:extLst>
          </p:cNvPr>
          <p:cNvSpPr txBox="1"/>
          <p:nvPr/>
        </p:nvSpPr>
        <p:spPr>
          <a:xfrm>
            <a:off x="5260429" y="21125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188D6C-DCB2-4FF4-9B2C-A9C7EF7AEF68}"/>
              </a:ext>
            </a:extLst>
          </p:cNvPr>
          <p:cNvSpPr txBox="1"/>
          <p:nvPr/>
        </p:nvSpPr>
        <p:spPr>
          <a:xfrm>
            <a:off x="4682360" y="32289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32F923-CA37-4652-80FB-C7C11D1A2345}"/>
              </a:ext>
            </a:extLst>
          </p:cNvPr>
          <p:cNvSpPr txBox="1"/>
          <p:nvPr/>
        </p:nvSpPr>
        <p:spPr>
          <a:xfrm>
            <a:off x="6542982" y="32600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7DF5B0-3982-4E0C-958C-691D213D4ADE}"/>
              </a:ext>
            </a:extLst>
          </p:cNvPr>
          <p:cNvSpPr txBox="1"/>
          <p:nvPr/>
        </p:nvSpPr>
        <p:spPr>
          <a:xfrm>
            <a:off x="3671115" y="55737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40DBA8-ACCC-4416-9869-4118F757A86F}"/>
              </a:ext>
            </a:extLst>
          </p:cNvPr>
          <p:cNvSpPr txBox="1"/>
          <p:nvPr/>
        </p:nvSpPr>
        <p:spPr>
          <a:xfrm>
            <a:off x="7724625" y="1298032"/>
            <a:ext cx="4581703" cy="5177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/>
              <a:t>マッチメイクを指示する</a:t>
            </a:r>
            <a:endParaRPr lang="en-US" altLang="ja-JP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ja-JP" sz="105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ja-JP" dirty="0"/>
              <a:t>Matchmaker</a:t>
            </a:r>
            <a:r>
              <a:rPr kumimoji="1" lang="ja-JP" altLang="en-US" dirty="0"/>
              <a:t>で振り分けられた</a:t>
            </a:r>
            <a:br>
              <a:rPr kumimoji="1" lang="en-US" altLang="ja-JP" dirty="0"/>
            </a:br>
            <a:r>
              <a:rPr kumimoji="1" lang="ja-JP" altLang="en-US" dirty="0"/>
              <a:t>グループをもとに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を立てるよう</a:t>
            </a:r>
            <a:br>
              <a:rPr kumimoji="1" lang="en-US" altLang="ja-JP" dirty="0"/>
            </a:br>
            <a:r>
              <a:rPr kumimoji="1" lang="ja-JP" altLang="en-US" dirty="0"/>
              <a:t>指示する</a:t>
            </a:r>
            <a:endParaRPr kumimoji="1" lang="en-US" altLang="ja-JP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05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ja-JP" dirty="0"/>
              <a:t>Sidecar</a:t>
            </a:r>
            <a:r>
              <a:rPr lang="ja-JP" altLang="en-US" dirty="0"/>
              <a:t>が適切な</a:t>
            </a:r>
            <a:r>
              <a:rPr lang="en-US" altLang="ja-JP" dirty="0"/>
              <a:t>DGS</a:t>
            </a:r>
            <a:r>
              <a:rPr lang="ja-JP" altLang="en-US" dirty="0"/>
              <a:t>を自動で選択し、</a:t>
            </a:r>
            <a:br>
              <a:rPr lang="en-US" altLang="ja-JP" dirty="0"/>
            </a:br>
            <a:r>
              <a:rPr lang="ja-JP" altLang="en-US" dirty="0"/>
              <a:t>クラスタ内に</a:t>
            </a:r>
            <a:r>
              <a:rPr lang="en-US" altLang="ja-JP" dirty="0"/>
              <a:t>DGS</a:t>
            </a:r>
            <a:r>
              <a:rPr lang="ja-JP" altLang="en-US" dirty="0"/>
              <a:t>を立てる</a:t>
            </a:r>
            <a:endParaRPr lang="en-US" altLang="ja-JP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05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dirty="0"/>
              <a:t>全ての</a:t>
            </a:r>
            <a:r>
              <a:rPr lang="en-US" altLang="ja-JP" dirty="0"/>
              <a:t>DGS</a:t>
            </a:r>
            <a:r>
              <a:rPr lang="ja-JP" altLang="en-US" dirty="0"/>
              <a:t>を監視し、待機中の</a:t>
            </a:r>
            <a:r>
              <a:rPr lang="en-US" altLang="ja-JP" dirty="0"/>
              <a:t>DGS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足りなくなれば自動で増やす</a:t>
            </a:r>
            <a:endParaRPr lang="en-US" altLang="ja-JP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ja-JP" sz="105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/>
              <a:t>クライアントは提供された</a:t>
            </a:r>
            <a:r>
              <a:rPr kumimoji="1" lang="en-US" altLang="ja-JP" dirty="0"/>
              <a:t>IP</a:t>
            </a:r>
            <a:r>
              <a:rPr kumimoji="1" lang="ja-JP" altLang="en-US" dirty="0"/>
              <a:t>と</a:t>
            </a:r>
            <a:br>
              <a:rPr kumimoji="1" lang="en-US" altLang="ja-JP" dirty="0"/>
            </a:br>
            <a:r>
              <a:rPr kumimoji="1" lang="ja-JP" altLang="en-US" dirty="0"/>
              <a:t>ポートから</a:t>
            </a:r>
            <a:r>
              <a:rPr kumimoji="1" lang="en-US" altLang="ja-JP" dirty="0"/>
              <a:t>DGS</a:t>
            </a:r>
            <a:r>
              <a:rPr kumimoji="1" lang="ja-JP" altLang="en-US" dirty="0"/>
              <a:t>に直接接続する</a:t>
            </a:r>
          </a:p>
        </p:txBody>
      </p:sp>
    </p:spTree>
    <p:extLst>
      <p:ext uri="{BB962C8B-B14F-4D97-AF65-F5344CB8AC3E}">
        <p14:creationId xmlns:p14="http://schemas.microsoft.com/office/powerpoint/2010/main" val="33419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6B443-FC1F-4B56-BC55-AFD19D80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と言うことで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D884D-B5A0-4171-8AA9-C3DC19EE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dirty="0" err="1"/>
              <a:t>Agones</a:t>
            </a:r>
            <a:r>
              <a:rPr kumimoji="1" lang="en-US" altLang="ja-JP" sz="2000" dirty="0"/>
              <a:t> … </a:t>
            </a:r>
            <a:r>
              <a:rPr kumimoji="1" lang="ja-JP" altLang="en-US" sz="2000" dirty="0"/>
              <a:t>天下一武道会会場</a:t>
            </a:r>
            <a:endParaRPr kumimoji="1" lang="en-US" altLang="ja-JP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ja-JP" sz="2000" dirty="0"/>
              <a:t> </a:t>
            </a:r>
            <a:r>
              <a:rPr lang="ja-JP" altLang="en-US" sz="2000" dirty="0"/>
              <a:t>いろんな設備が整っていて、ここ以外ではプレイヤーは戦えない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Sidecar … </a:t>
            </a:r>
            <a:r>
              <a:rPr lang="ja-JP" altLang="en-US" sz="2000" dirty="0"/>
              <a:t>大会を運営する人</a:t>
            </a:r>
            <a:endParaRPr lang="en-US" altLang="ja-JP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ja-JP" sz="2000" dirty="0"/>
              <a:t> </a:t>
            </a:r>
            <a:r>
              <a:rPr lang="ja-JP" altLang="en-US" sz="2000" dirty="0"/>
              <a:t>出番のプレイヤーを会場に呼び出し、控え室のプレイヤーを会場横あたりに待機させる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Kubernetes … </a:t>
            </a:r>
            <a:r>
              <a:rPr kumimoji="1" lang="ja-JP" altLang="en-US" sz="2000" dirty="0"/>
              <a:t>会場が置かれている土地</a:t>
            </a:r>
            <a:endParaRPr kumimoji="1" lang="en-US" altLang="ja-JP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en-US" altLang="ja-JP" sz="2000" dirty="0"/>
              <a:t> </a:t>
            </a:r>
            <a:r>
              <a:rPr kumimoji="1" lang="ja-JP" altLang="en-US" sz="2000" dirty="0"/>
              <a:t>天下一武道会が開催されている場所で、何個も会場があるイメージ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DGS … </a:t>
            </a:r>
            <a:r>
              <a:rPr lang="ja-JP" altLang="en-US" sz="2000" dirty="0"/>
              <a:t>大会に参加するプレイヤー</a:t>
            </a:r>
            <a:endParaRPr lang="en-US" altLang="ja-JP" sz="20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1" lang="en-US" altLang="ja-JP" sz="2000" dirty="0"/>
              <a:t> </a:t>
            </a:r>
            <a:r>
              <a:rPr kumimoji="1" lang="ja-JP" altLang="en-US" sz="2000" dirty="0"/>
              <a:t>自分の試合になったらバリバリ活躍する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悟空とかクリリンとかのこと</a:t>
            </a:r>
            <a:r>
              <a:rPr kumimoji="1" lang="en-US" altLang="ja-JP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921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779</Words>
  <Application>Microsoft Office PowerPoint</Application>
  <PresentationFormat>ワイド画面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Symbol</vt:lpstr>
      <vt:lpstr>Office テーマ</vt:lpstr>
      <vt:lpstr>Agonesを完全に理解したい</vt:lpstr>
      <vt:lpstr>Agonesを用いたサービス = 天下一武道会 である</vt:lpstr>
      <vt:lpstr>具体的にはこういうこと</vt:lpstr>
      <vt:lpstr>Agonesとは</vt:lpstr>
      <vt:lpstr>Sidecarとは</vt:lpstr>
      <vt:lpstr>Kubernetesとは</vt:lpstr>
      <vt:lpstr>DGSとは</vt:lpstr>
      <vt:lpstr>これらを用いることで</vt:lpstr>
      <vt:lpstr>と言うことで…</vt:lpstr>
      <vt:lpstr>もっと言うと…</vt:lpstr>
      <vt:lpstr>ここまでのまとめ(再掲)</vt:lpstr>
      <vt:lpstr>Kubernetes上にAgonesを構築してみる</vt:lpstr>
      <vt:lpstr>Agones構築手順(1/5)</vt:lpstr>
      <vt:lpstr>Agones構築手順(2/5)</vt:lpstr>
      <vt:lpstr>Agones構築手順(3/5)</vt:lpstr>
      <vt:lpstr>Agones構築手順(4/5)</vt:lpstr>
      <vt:lpstr>Agones構築手順(5/5)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Agonesを完全に理解する</dc:title>
  <dc:creator>Okura Rui</dc:creator>
  <cp:lastModifiedBy>Okura Rui</cp:lastModifiedBy>
  <cp:revision>16</cp:revision>
  <dcterms:created xsi:type="dcterms:W3CDTF">2021-10-10T07:52:31Z</dcterms:created>
  <dcterms:modified xsi:type="dcterms:W3CDTF">2021-10-10T15:51:06Z</dcterms:modified>
</cp:coreProperties>
</file>