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5"/>
  </p:notesMasterIdLst>
  <p:sldIdLst>
    <p:sldId id="256" r:id="rId2"/>
    <p:sldId id="273" r:id="rId3"/>
    <p:sldId id="258" r:id="rId4"/>
    <p:sldId id="259" r:id="rId5"/>
    <p:sldId id="260" r:id="rId6"/>
    <p:sldId id="261" r:id="rId7"/>
    <p:sldId id="264" r:id="rId8"/>
    <p:sldId id="265" r:id="rId9"/>
    <p:sldId id="274" r:id="rId10"/>
    <p:sldId id="268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/>
    <p:restoredTop sz="94600"/>
  </p:normalViewPr>
  <p:slideViewPr>
    <p:cSldViewPr snapToGrid="0" snapToObjects="1">
      <p:cViewPr varScale="1">
        <p:scale>
          <a:sx n="127" d="100"/>
          <a:sy n="12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52990-5606-044B-93E9-6768F00B581D}" type="datetimeFigureOut">
              <a:rPr lang="pt-PT" smtClean="0"/>
              <a:t>27/02/19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Clique para editar os estilos do texto de Modelo Global
Segundo nível
Terceiro nível
Quarto nível
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C1A30-6AB3-A145-B7F1-A3499B25F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62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6854-7D5A-C445-87CB-8F0BEF241EB3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A63E-CD11-714C-8DD8-427D2C492CFE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1F7-C52C-734D-9380-1F2938600C7A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4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F052-F7A8-A447-A1D8-D8686A218943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4CC2-1A62-AA44-904E-BD7E84F1AEDB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91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E28-9333-934B-8E5C-51ED32704CBF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3D96-BEA9-C745-B710-3D75F02104FB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8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0F9-F04B-7244-B100-2B395C8EAE75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F5C6-7E19-204A-8FDB-E9FBD2D5CE44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4B69-0CF5-B747-B3D0-1C3FBFEE3391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EE61-AA67-E04E-9B6C-B532EFD54D3E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635C-D240-1E49-95FE-0B90163DF786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9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EAD-1D50-EC4B-8772-F3A94DA4D509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5FC-0AA8-784D-8E57-E460A2470D97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02BD-AE91-D649-8E6D-4C4D599FCE58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4E82-8510-564B-B97C-ADC4605BE2FD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B9B-EFDD-7C4B-8BD3-0E2155CABEDE}" type="datetime1">
              <a:rPr lang="pt-PT" smtClean="0"/>
              <a:t>27/02/19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63D8-2817-C045-AE63-ECD2AB87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83" y="2599793"/>
            <a:ext cx="6302996" cy="1279344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C000"/>
                </a:solidFill>
              </a:rPr>
              <a:t>Chef.it</a:t>
            </a:r>
            <a:r>
              <a:rPr lang="pt-PT" dirty="0">
                <a:solidFill>
                  <a:srgbClr val="FFC000"/>
                </a:solidFill>
              </a:rPr>
              <a:t>!</a:t>
            </a:r>
            <a:br>
              <a:rPr lang="pt-PT" dirty="0"/>
            </a:br>
            <a:r>
              <a:rPr lang="pt-PT" sz="1600" dirty="0"/>
              <a:t>Apresentação da 1ª Fase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F0AD0-14D8-EA45-9C6F-A0943097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683" y="4886011"/>
            <a:ext cx="8915399" cy="14425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pt-PT" sz="1600" b="1" dirty="0"/>
              <a:t>Aventino Menezes | Bruno Silva | Maurício Salgado | Rui Azevedo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Departamento de Informática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Escola de Engenharia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Universidade do Minho</a:t>
            </a:r>
          </a:p>
          <a:p>
            <a:endParaRPr lang="pt-PT" dirty="0"/>
          </a:p>
        </p:txBody>
      </p:sp>
      <p:pic>
        <p:nvPicPr>
          <p:cNvPr id="7" name="Imagem 6" descr="Uma imagem com objeto&#10;&#10;Descrição gerada automaticamente">
            <a:extLst>
              <a:ext uri="{FF2B5EF4-FFF2-40B4-BE49-F238E27FC236}">
                <a16:creationId xmlns:a16="http://schemas.microsoft.com/office/drawing/2014/main" id="{22FABB13-6735-2544-B202-42BF7D2B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256" y="854255"/>
            <a:ext cx="2130102" cy="1917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434615-B8E2-F64C-B278-E0345FD9BB72}"/>
              </a:ext>
            </a:extLst>
          </p:cNvPr>
          <p:cNvSpPr txBox="1"/>
          <p:nvPr/>
        </p:nvSpPr>
        <p:spPr>
          <a:xfrm>
            <a:off x="2403683" y="854255"/>
            <a:ext cx="5552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1º ciclo de estudos</a:t>
            </a:r>
          </a:p>
          <a:p>
            <a:r>
              <a:rPr lang="pt-PT" b="1" dirty="0"/>
              <a:t>Mestrado Integrado em Engenharia Informática</a:t>
            </a:r>
          </a:p>
          <a:p>
            <a:r>
              <a:rPr lang="pt-PT" sz="1200" dirty="0"/>
              <a:t>Universidade do Minho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C72A172F-ED8D-8044-99FA-1EB1218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8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E4DC-C358-9F41-BF04-799939BF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Especificação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1FD0A5B-C9AF-0A49-BF8D-E86086A6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78" y="1738090"/>
            <a:ext cx="11031042" cy="4204252"/>
          </a:xfrm>
          <a:scene3d>
            <a:camera prst="orthographicFront"/>
            <a:lightRig rig="threePt" dir="t"/>
          </a:scene3d>
          <a:sp3d contourW="12700"/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476C83-B9D0-7C4F-A137-5768090C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E4DC-C358-9F41-BF04-799939BF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Implementação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34CE985-ECC5-1D49-8467-C35A2416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8" y="1748369"/>
            <a:ext cx="11031042" cy="427715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79DB0EB4-402F-6845-B53E-5A3A2B1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60E38-BF08-3444-9ECD-7081D5C8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1A3BF4-51B0-944E-B426-B8C1FE01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428227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Contextualização</a:t>
            </a:r>
          </a:p>
          <a:p>
            <a:pPr>
              <a:lnSpc>
                <a:spcPct val="150000"/>
              </a:lnSpc>
            </a:pPr>
            <a:r>
              <a:rPr lang="pt-PT" dirty="0"/>
              <a:t>Estruturação do trabalho</a:t>
            </a:r>
          </a:p>
          <a:p>
            <a:pPr>
              <a:lnSpc>
                <a:spcPct val="150000"/>
              </a:lnSpc>
            </a:pPr>
            <a:r>
              <a:rPr lang="pt-PT" dirty="0"/>
              <a:t>Plano de desenvolvimento</a:t>
            </a:r>
          </a:p>
          <a:p>
            <a:pPr>
              <a:lnSpc>
                <a:spcPct val="150000"/>
              </a:lnSpc>
            </a:pPr>
            <a:r>
              <a:rPr lang="pt-PT" dirty="0"/>
              <a:t>Especificação</a:t>
            </a:r>
          </a:p>
          <a:p>
            <a:pPr>
              <a:lnSpc>
                <a:spcPct val="150000"/>
              </a:lnSpc>
            </a:pPr>
            <a:r>
              <a:rPr lang="pt-PT" dirty="0"/>
              <a:t>Implementação</a:t>
            </a:r>
          </a:p>
          <a:p>
            <a:pPr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94ED93-510D-DA4F-A80D-C3CB90A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63D8-2817-C045-AE63-ECD2AB87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83" y="2599793"/>
            <a:ext cx="6302996" cy="1279344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C000"/>
                </a:solidFill>
              </a:rPr>
              <a:t>Chef.it</a:t>
            </a:r>
            <a:r>
              <a:rPr lang="pt-PT" dirty="0">
                <a:solidFill>
                  <a:srgbClr val="FFC000"/>
                </a:solidFill>
              </a:rPr>
              <a:t>!</a:t>
            </a:r>
            <a:br>
              <a:rPr lang="pt-PT" dirty="0"/>
            </a:br>
            <a:r>
              <a:rPr lang="pt-PT" sz="1600" dirty="0"/>
              <a:t>Apresentação da 1ª Fase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F0AD0-14D8-EA45-9C6F-A0943097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683" y="4886011"/>
            <a:ext cx="8915399" cy="14425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pt-PT" sz="1600" b="1" dirty="0"/>
              <a:t>Aventino Menezes | Bruno Silva | Maurício Salgado | Rui Azevedo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Departamento de Informática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Escola de Engenharia</a:t>
            </a:r>
          </a:p>
          <a:p>
            <a:pPr>
              <a:spcBef>
                <a:spcPts val="100"/>
              </a:spcBef>
            </a:pPr>
            <a:r>
              <a:rPr lang="pt-PT" sz="1400" i="1" dirty="0"/>
              <a:t>Universidade do Minho</a:t>
            </a:r>
          </a:p>
          <a:p>
            <a:endParaRPr lang="pt-PT" dirty="0"/>
          </a:p>
        </p:txBody>
      </p:sp>
      <p:pic>
        <p:nvPicPr>
          <p:cNvPr id="7" name="Imagem 6" descr="Uma imagem com objeto&#10;&#10;Descrição gerada automaticamente">
            <a:extLst>
              <a:ext uri="{FF2B5EF4-FFF2-40B4-BE49-F238E27FC236}">
                <a16:creationId xmlns:a16="http://schemas.microsoft.com/office/drawing/2014/main" id="{22FABB13-6735-2544-B202-42BF7D2B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256" y="854255"/>
            <a:ext cx="2130102" cy="1917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434615-B8E2-F64C-B278-E0345FD9BB72}"/>
              </a:ext>
            </a:extLst>
          </p:cNvPr>
          <p:cNvSpPr txBox="1"/>
          <p:nvPr/>
        </p:nvSpPr>
        <p:spPr>
          <a:xfrm>
            <a:off x="2403683" y="854255"/>
            <a:ext cx="5552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1º ciclo de estudos</a:t>
            </a:r>
          </a:p>
          <a:p>
            <a:r>
              <a:rPr lang="pt-PT" b="1" dirty="0"/>
              <a:t>Mestrado Integrado em Engenharia Informática</a:t>
            </a:r>
          </a:p>
          <a:p>
            <a:r>
              <a:rPr lang="pt-PT" sz="1200" dirty="0"/>
              <a:t>Universidade do Minho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4B619D-ACF9-F948-A9F4-DA7E6FA1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06883-056E-4B41-B1F0-B4E5CCDF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BFA3A0-BD4A-8B45-9005-C33FAA97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10789"/>
            <a:ext cx="8915400" cy="3777622"/>
          </a:xfrm>
        </p:spPr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Motivação e Objetivos</a:t>
            </a:r>
          </a:p>
          <a:p>
            <a:r>
              <a:rPr lang="pt-PT" dirty="0"/>
              <a:t>Definição da identidade do sistema</a:t>
            </a:r>
          </a:p>
          <a:p>
            <a:r>
              <a:rPr lang="pt-PT" dirty="0"/>
              <a:t>Justificação, viabilidade e utilidade do sistema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Modelo do sistema a implementar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Planeamento e Desenvolvimento – Especificação</a:t>
            </a:r>
          </a:p>
          <a:p>
            <a:r>
              <a:rPr lang="pt-PT" dirty="0"/>
              <a:t>Planeamento e Desenvolvimento - Implementação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243600-A390-A141-9ECC-82F1ED8F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5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30831-96F3-274C-A088-0BE253AA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B90FB-46C3-0943-ABF3-66F42329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10789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Procura por um estilo de vida saudável</a:t>
            </a:r>
          </a:p>
          <a:p>
            <a:pPr>
              <a:lnSpc>
                <a:spcPct val="150000"/>
              </a:lnSpc>
            </a:pPr>
            <a:r>
              <a:rPr lang="pt-PT" dirty="0"/>
              <a:t>Dificuldade na confeção de algumas receitas</a:t>
            </a:r>
          </a:p>
          <a:p>
            <a:pPr>
              <a:lnSpc>
                <a:spcPct val="150000"/>
              </a:lnSpc>
            </a:pPr>
            <a:r>
              <a:rPr lang="pt-PT" dirty="0"/>
              <a:t>Falta de conhecimento de refeições saudáveis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C9F129-A724-3143-B049-1D060630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8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29F05-6E3C-AC44-981C-72FBA87F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D3BBB0-EAA7-C946-A9DE-7ACA9B49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10789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Enorme procura por uma alimentação saudável</a:t>
            </a:r>
          </a:p>
          <a:p>
            <a:pPr>
              <a:lnSpc>
                <a:spcPct val="150000"/>
              </a:lnSpc>
            </a:pPr>
            <a:r>
              <a:rPr lang="pt-PT" dirty="0"/>
              <a:t>Inexperiência de uma grande parte da população na cozinha</a:t>
            </a:r>
          </a:p>
          <a:p>
            <a:pPr>
              <a:lnSpc>
                <a:spcPct val="150000"/>
              </a:lnSpc>
            </a:pPr>
            <a:r>
              <a:rPr lang="pt-PT" dirty="0"/>
              <a:t>Facilitar o processo de uma boa alimentação</a:t>
            </a:r>
          </a:p>
          <a:p>
            <a:pPr>
              <a:lnSpc>
                <a:spcPct val="150000"/>
              </a:lnSpc>
            </a:pPr>
            <a:r>
              <a:rPr lang="pt-PT" dirty="0"/>
              <a:t>Diminuir o tempo de planeamento de uma refeição</a:t>
            </a:r>
          </a:p>
          <a:p>
            <a:pPr>
              <a:lnSpc>
                <a:spcPct val="150000"/>
              </a:lnSpc>
            </a:pPr>
            <a:r>
              <a:rPr lang="pt-PT" dirty="0"/>
              <a:t>Evitar desperdícios alimentares</a:t>
            </a:r>
          </a:p>
          <a:p>
            <a:pPr>
              <a:lnSpc>
                <a:spcPct val="150000"/>
              </a:lnSpc>
            </a:pPr>
            <a:r>
              <a:rPr lang="pt-PT" dirty="0"/>
              <a:t>Otimizar os recursos alimentares que o utilizador tem à sua disposição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5A95A2-D88D-324A-94C2-4FCBC7CC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E7916-4642-8E4D-BB25-287B34E3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Definição da identidade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79A0A2-8B75-3947-BDCF-0C91A976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10789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Assistente pessoal de cozinha</a:t>
            </a:r>
            <a:endParaRPr lang="pt-PT" i="1" dirty="0"/>
          </a:p>
          <a:p>
            <a:pPr>
              <a:lnSpc>
                <a:spcPct val="150000"/>
              </a:lnSpc>
            </a:pPr>
            <a:r>
              <a:rPr lang="pt-PT" dirty="0"/>
              <a:t>Acompanhamento passo a passo na confeção da receita</a:t>
            </a:r>
          </a:p>
          <a:p>
            <a:pPr>
              <a:lnSpc>
                <a:spcPct val="150000"/>
              </a:lnSpc>
            </a:pPr>
            <a:r>
              <a:rPr lang="pt-PT" dirty="0"/>
              <a:t>Comunicação por voz/texto</a:t>
            </a:r>
          </a:p>
          <a:p>
            <a:pPr>
              <a:lnSpc>
                <a:spcPct val="150000"/>
              </a:lnSpc>
            </a:pPr>
            <a:r>
              <a:rPr lang="pt-PT" dirty="0"/>
              <a:t>Planeamento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BE26A6-325B-2645-9509-39465744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10F40-C61A-864F-ABD3-09063CAB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Justificação, viabilidade e utilidade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9C7E88-C49A-2A47-983A-5EEE06A2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34122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Grande procura por uma alimentação saudável</a:t>
            </a:r>
          </a:p>
          <a:p>
            <a:pPr>
              <a:lnSpc>
                <a:spcPct val="150000"/>
              </a:lnSpc>
            </a:pPr>
            <a:r>
              <a:rPr lang="pt-PT" dirty="0"/>
              <a:t>Maior rendimento na confeção de um prato </a:t>
            </a:r>
          </a:p>
          <a:p>
            <a:pPr>
              <a:lnSpc>
                <a:spcPct val="150000"/>
              </a:lnSpc>
            </a:pPr>
            <a:r>
              <a:rPr lang="pt-PT" dirty="0"/>
              <a:t>Uso de comandos por voz facilita a confeção da refeição</a:t>
            </a:r>
          </a:p>
          <a:p>
            <a:pPr>
              <a:lnSpc>
                <a:spcPct val="150000"/>
              </a:lnSpc>
            </a:pPr>
            <a:r>
              <a:rPr lang="pt-PT" dirty="0"/>
              <a:t>Utilidade no setor da restauração e doméstico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92692B-5170-4C44-AFCC-16ABE9C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3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CD9D2-84C7-2B4E-B46E-4A73396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83" y="329899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2B2A4E-E441-B14F-8CDB-68E29649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30" y="1610789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Equipa de programadores com conhecimento </a:t>
            </a:r>
            <a:r>
              <a:rPr lang="pt-PT" i="1" dirty="0"/>
              <a:t>Web</a:t>
            </a:r>
            <a:r>
              <a:rPr lang="pt-PT" dirty="0"/>
              <a:t> e </a:t>
            </a:r>
            <a:r>
              <a:rPr lang="pt-PT" i="1" dirty="0"/>
              <a:t>Mobile</a:t>
            </a:r>
          </a:p>
          <a:p>
            <a:pPr>
              <a:lnSpc>
                <a:spcPct val="150000"/>
              </a:lnSpc>
            </a:pPr>
            <a:r>
              <a:rPr lang="pt-PT" dirty="0"/>
              <a:t>Equipa de teste para o software desenvolvido</a:t>
            </a:r>
          </a:p>
          <a:p>
            <a:pPr>
              <a:lnSpc>
                <a:spcPct val="150000"/>
              </a:lnSpc>
            </a:pPr>
            <a:r>
              <a:rPr lang="pt-PT" dirty="0"/>
              <a:t>Ferramentas de desenvolvimento multiplataforma</a:t>
            </a:r>
          </a:p>
          <a:p>
            <a:pPr>
              <a:lnSpc>
                <a:spcPct val="150000"/>
              </a:lnSpc>
            </a:pPr>
            <a:r>
              <a:rPr lang="pt-PT" i="1" dirty="0"/>
              <a:t>Microsoft SQL Server </a:t>
            </a:r>
            <a:r>
              <a:rPr lang="pt-PT" dirty="0"/>
              <a:t>como sistema de gestão de base de dados</a:t>
            </a:r>
          </a:p>
          <a:p>
            <a:pPr>
              <a:lnSpc>
                <a:spcPct val="150000"/>
              </a:lnSpc>
            </a:pPr>
            <a:r>
              <a:rPr lang="pt-PT" dirty="0"/>
              <a:t>Investimento que cubra o desenvolvimento do projeto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A97D52-23AF-994F-9CBF-F416A00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25E3-7A03-3240-BEC4-69E07BCC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324165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Modelo do sistema a implementar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571DBFB-1670-184A-BDC3-12D16BD1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684" y="1605055"/>
            <a:ext cx="9880628" cy="4670141"/>
          </a:xfrm>
          <a:scene3d>
            <a:camera prst="orthographicFront"/>
            <a:lightRig rig="threePt" dir="t"/>
          </a:scene3d>
          <a:sp3d contourW="12700"/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02E1E2-3970-A041-B348-91CD017F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F7EB-C18B-EF42-8EC1-A63008C5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7337"/>
            <a:ext cx="8911687" cy="128089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Medidas de sucesso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29A659-B19D-534C-A119-1048B838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10789"/>
            <a:ext cx="8915400" cy="37776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Conclusão do projeto dentro do prazo estabelecido (27/maio)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Boa modulação do projeto</a:t>
            </a:r>
          </a:p>
          <a:p>
            <a:pPr>
              <a:lnSpc>
                <a:spcPct val="150000"/>
              </a:lnSpc>
            </a:pPr>
            <a:r>
              <a:rPr lang="pt-PT" i="1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orientada ao utilizador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Fase de testes</a:t>
            </a:r>
          </a:p>
          <a:p>
            <a:pPr>
              <a:lnSpc>
                <a:spcPct val="150000"/>
              </a:lnSpc>
            </a:pPr>
            <a:r>
              <a:rPr lang="pt-PT" dirty="0"/>
              <a:t>Realização de inquéritos ao público alvo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Experimentação do </a:t>
            </a:r>
            <a:r>
              <a:rPr lang="pt-PT" i="1" dirty="0">
                <a:solidFill>
                  <a:schemeClr val="tx2">
                    <a:lumMod val="75000"/>
                  </a:schemeClr>
                </a:solidFill>
              </a:rPr>
              <a:t>software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por utilizadores sem conhecimentos prévios da aplicação</a:t>
            </a:r>
          </a:p>
          <a:p>
            <a:pPr>
              <a:lnSpc>
                <a:spcPct val="150000"/>
              </a:lnSpc>
            </a:pPr>
            <a:r>
              <a:rPr lang="pt-PT" dirty="0"/>
              <a:t>Reuniões semanais com a equipa de trabalho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Reuniões com alguns </a:t>
            </a:r>
            <a:r>
              <a:rPr lang="pt-PT" i="1" dirty="0" err="1">
                <a:solidFill>
                  <a:schemeClr val="tx2">
                    <a:lumMod val="75000"/>
                  </a:schemeClr>
                </a:solidFill>
              </a:rPr>
              <a:t>chefs</a:t>
            </a:r>
            <a:r>
              <a:rPr lang="pt-PT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de cozinha e nutricionistas</a:t>
            </a:r>
            <a:endParaRPr lang="pt-PT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ECDB46-4FC6-4441-8635-AF87A45F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6428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363</Words>
  <Application>Microsoft Macintosh PowerPoint</Application>
  <PresentationFormat>Ecrã Panorâmico</PresentationFormat>
  <Paragraphs>84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Haste</vt:lpstr>
      <vt:lpstr>Chef.it! Apresentação da 1ª Fase</vt:lpstr>
      <vt:lpstr>Índice</vt:lpstr>
      <vt:lpstr>Contextualização</vt:lpstr>
      <vt:lpstr>Motivação e Objetivos</vt:lpstr>
      <vt:lpstr>Definição da identidade do sistema</vt:lpstr>
      <vt:lpstr>Justificação, viabilidade e utilidade do sistema</vt:lpstr>
      <vt:lpstr>Recursos necessários</vt:lpstr>
      <vt:lpstr>Modelo do sistema a implementar</vt:lpstr>
      <vt:lpstr>Medidas de sucesso</vt:lpstr>
      <vt:lpstr>Especificação</vt:lpstr>
      <vt:lpstr>Implementação</vt:lpstr>
      <vt:lpstr>Conclusão</vt:lpstr>
      <vt:lpstr>Chef.it! Apresentação da 1ª Fase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Chef.it! Apresentação da 1ª Fase</dc:title>
  <dc:creator>Rui Filipe Brito Azevedo</dc:creator>
  <cp:lastModifiedBy>Rui Filipe Brito Azevedo</cp:lastModifiedBy>
  <cp:revision>18</cp:revision>
  <dcterms:created xsi:type="dcterms:W3CDTF">2019-02-26T21:59:58Z</dcterms:created>
  <dcterms:modified xsi:type="dcterms:W3CDTF">2019-02-27T17:22:06Z</dcterms:modified>
</cp:coreProperties>
</file>