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8.xml" ContentType="application/vnd.openxmlformats-officedocument.presentationml.notesSlide+xml"/>
  <Override PartName="/ppt/comments/comment8.xml" ContentType="application/vnd.openxmlformats-officedocument.presentationml.comments+xml"/>
  <Override PartName="/ppt/notesSlides/notesSlide9.xml" ContentType="application/vnd.openxmlformats-officedocument.presentationml.notesSlide+xml"/>
  <Override PartName="/ppt/comments/comment9.xml" ContentType="application/vnd.openxmlformats-officedocument.presentationml.comments+xml"/>
  <Override PartName="/ppt/notesSlides/notesSlide10.xml" ContentType="application/vnd.openxmlformats-officedocument.presentationml.notesSlide+xml"/>
  <Override PartName="/ppt/comments/comment10.xml" ContentType="application/vnd.openxmlformats-officedocument.presentationml.comments+xml"/>
  <Override PartName="/ppt/notesSlides/notesSlide11.xml" ContentType="application/vnd.openxmlformats-officedocument.presentationml.notesSlide+xml"/>
  <Override PartName="/ppt/comments/comment11.xml" ContentType="application/vnd.openxmlformats-officedocument.presentationml.comments+xml"/>
  <Override PartName="/ppt/notesSlides/notesSlide12.xml" ContentType="application/vnd.openxmlformats-officedocument.presentationml.notesSlide+xml"/>
  <Override PartName="/ppt/comments/comment12.xml" ContentType="application/vnd.openxmlformats-officedocument.presentationml.comments+xml"/>
  <Override PartName="/ppt/notesSlides/notesSlide13.xml" ContentType="application/vnd.openxmlformats-officedocument.presentationml.notesSlide+xml"/>
  <Override PartName="/ppt/comments/comment13.xml" ContentType="application/vnd.openxmlformats-officedocument.presentationml.comments+xml"/>
  <Override PartName="/ppt/notesSlides/notesSlide14.xml" ContentType="application/vnd.openxmlformats-officedocument.presentationml.notesSlide+xml"/>
  <Override PartName="/ppt/comments/comment14.xml" ContentType="application/vnd.openxmlformats-officedocument.presentationml.comments+xml"/>
  <Override PartName="/ppt/notesSlides/notesSlide15.xml" ContentType="application/vnd.openxmlformats-officedocument.presentationml.notesSlide+xml"/>
  <Override PartName="/ppt/comments/comment15.xml" ContentType="application/vnd.openxmlformats-officedocument.presentationml.comments+xml"/>
  <Override PartName="/ppt/notesSlides/notesSlide16.xml" ContentType="application/vnd.openxmlformats-officedocument.presentationml.notesSlide+xml"/>
  <Override PartName="/ppt/comments/comment16.xml" ContentType="application/vnd.openxmlformats-officedocument.presentationml.comments+xml"/>
  <Override PartName="/ppt/notesSlides/notesSlide17.xml" ContentType="application/vnd.openxmlformats-officedocument.presentationml.notesSlide+xml"/>
  <Override PartName="/ppt/comments/comment17.xml" ContentType="application/vnd.openxmlformats-officedocument.presentationml.comments+xml"/>
  <Override PartName="/ppt/notesSlides/notesSlide18.xml" ContentType="application/vnd.openxmlformats-officedocument.presentationml.notesSlide+xml"/>
  <Override PartName="/ppt/comments/comment18.xml" ContentType="application/vnd.openxmlformats-officedocument.presentationml.comments+xml"/>
  <Override PartName="/ppt/notesSlides/notesSlide19.xml" ContentType="application/vnd.openxmlformats-officedocument.presentationml.notesSlide+xml"/>
  <Override PartName="/ppt/comments/comment19.xml" ContentType="application/vnd.openxmlformats-officedocument.presentationml.comments+xml"/>
  <Override PartName="/ppt/notesSlides/notesSlide20.xml" ContentType="application/vnd.openxmlformats-officedocument.presentationml.notesSlide+xml"/>
  <Override PartName="/ppt/comments/comment20.xml" ContentType="application/vnd.openxmlformats-officedocument.presentationml.comment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omments/comment21.xml" ContentType="application/vnd.openxmlformats-officedocument.presentationml.comment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omments/comment22.xml" ContentType="application/vnd.openxmlformats-officedocument.presentationml.comments+xml"/>
  <Override PartName="/ppt/notesSlides/notesSlide25.xml" ContentType="application/vnd.openxmlformats-officedocument.presentationml.notesSlide+xml"/>
  <Override PartName="/ppt/comments/comment23.xml" ContentType="application/vnd.openxmlformats-officedocument.presentationml.comments+xml"/>
  <Override PartName="/ppt/notesSlides/notesSlide26.xml" ContentType="application/vnd.openxmlformats-officedocument.presentationml.notesSlide+xml"/>
  <Override PartName="/ppt/comments/comment24.xml" ContentType="application/vnd.openxmlformats-officedocument.presentationml.comments+xml"/>
  <Override PartName="/ppt/notesSlides/notesSlide27.xml" ContentType="application/vnd.openxmlformats-officedocument.presentationml.notesSlide+xml"/>
  <Override PartName="/ppt/comments/comment25.xml" ContentType="application/vnd.openxmlformats-officedocument.presentationml.comments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omments/comment26.xml" ContentType="application/vnd.openxmlformats-officedocument.presentationml.comments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9"/>
  </p:notesMasterIdLst>
  <p:sldIdLst>
    <p:sldId id="294" r:id="rId2"/>
    <p:sldId id="289" r:id="rId3"/>
    <p:sldId id="293" r:id="rId4"/>
    <p:sldId id="256" r:id="rId5"/>
    <p:sldId id="295" r:id="rId6"/>
    <p:sldId id="257" r:id="rId7"/>
    <p:sldId id="296" r:id="rId8"/>
    <p:sldId id="258" r:id="rId9"/>
    <p:sldId id="292" r:id="rId10"/>
    <p:sldId id="270" r:id="rId11"/>
    <p:sldId id="259" r:id="rId12"/>
    <p:sldId id="275" r:id="rId13"/>
    <p:sldId id="271" r:id="rId14"/>
    <p:sldId id="278" r:id="rId15"/>
    <p:sldId id="272" r:id="rId16"/>
    <p:sldId id="273" r:id="rId17"/>
    <p:sldId id="260" r:id="rId18"/>
    <p:sldId id="261" r:id="rId19"/>
    <p:sldId id="264" r:id="rId20"/>
    <p:sldId id="277" r:id="rId21"/>
    <p:sldId id="262" r:id="rId22"/>
    <p:sldId id="265" r:id="rId23"/>
    <p:sldId id="266" r:id="rId24"/>
    <p:sldId id="279" r:id="rId25"/>
    <p:sldId id="276" r:id="rId26"/>
    <p:sldId id="263" r:id="rId27"/>
    <p:sldId id="274" r:id="rId28"/>
    <p:sldId id="287" r:id="rId29"/>
    <p:sldId id="288" r:id="rId30"/>
    <p:sldId id="267" r:id="rId31"/>
    <p:sldId id="268" r:id="rId32"/>
    <p:sldId id="269" r:id="rId33"/>
    <p:sldId id="280" r:id="rId34"/>
    <p:sldId id="281" r:id="rId35"/>
    <p:sldId id="297" r:id="rId36"/>
    <p:sldId id="290" r:id="rId37"/>
    <p:sldId id="286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i Barbosa" initials="RB" lastIdx="45" clrIdx="0">
    <p:extLst>
      <p:ext uri="{19B8F6BF-5375-455C-9EA6-DF929625EA0E}">
        <p15:presenceInfo xmlns:p15="http://schemas.microsoft.com/office/powerpoint/2012/main" userId="dc97cf573d29f981" providerId="Windows Live"/>
      </p:ext>
    </p:extLst>
  </p:cmAuthor>
  <p:cmAuthor id="2" name="Utilizador" initials="U" lastIdx="1" clrIdx="1">
    <p:extLst>
      <p:ext uri="{19B8F6BF-5375-455C-9EA6-DF929625EA0E}">
        <p15:presenceInfo xmlns:p15="http://schemas.microsoft.com/office/powerpoint/2012/main" userId="Utilizador" providerId="None"/>
      </p:ext>
    </p:extLst>
  </p:cmAuthor>
  <p:cmAuthor id="3" name="Francisco Ferreira" initials="FF" lastIdx="41" clrIdx="2">
    <p:extLst>
      <p:ext uri="{19B8F6BF-5375-455C-9EA6-DF929625EA0E}">
        <p15:presenceInfo xmlns:p15="http://schemas.microsoft.com/office/powerpoint/2012/main" userId="Francisco Ferreir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6" autoAdjust="0"/>
    <p:restoredTop sz="94280" autoAdjust="0"/>
  </p:normalViewPr>
  <p:slideViewPr>
    <p:cSldViewPr snapToGrid="0">
      <p:cViewPr varScale="1">
        <p:scale>
          <a:sx n="114" d="100"/>
          <a:sy n="114" d="100"/>
        </p:scale>
        <p:origin x="42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1-07T10:43:00.957" idx="42">
    <p:pos x="2201" y="3602"/>
    <p:text>slide 5 - initial.php</p:text>
    <p:extLst>
      <p:ext uri="{C676402C-5697-4E1C-873F-D02D1690AC5C}">
        <p15:threadingInfo xmlns:p15="http://schemas.microsoft.com/office/powerpoint/2012/main" timeZoneBias="0"/>
      </p:ext>
    </p:extLst>
  </p:cm>
  <p:cm authorId="1" dt="2016-11-07T10:44:10.946" idx="44">
    <p:pos x="5398" y="2213"/>
    <p:text>Links para download de ficheiros - código (php + html) / CSS/ Mockup</p:text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0-24T18:37:38.209" idx="11">
    <p:pos x="3922" y="840"/>
    <p:text>Sobre Nós - slide 11</p:text>
    <p:extLst mod="1">
      <p:ext uri="{C676402C-5697-4E1C-873F-D02D1690AC5C}">
        <p15:threadingInfo xmlns:p15="http://schemas.microsoft.com/office/powerpoint/2012/main" timeZoneBias="-60"/>
      </p:ext>
    </p:extLst>
  </p:cm>
  <p:cm authorId="3" dt="2016-10-24T20:25:24.578" idx="21">
    <p:pos x="5008" y="849"/>
    <p:text>Produtos - slide 12</p:text>
    <p:extLst>
      <p:ext uri="{C676402C-5697-4E1C-873F-D02D1690AC5C}">
        <p15:threadingInfo xmlns:p15="http://schemas.microsoft.com/office/powerpoint/2012/main" timeZoneBias="-60"/>
      </p:ext>
    </p:extLst>
  </p:cm>
  <p:cm authorId="3" dt="2016-10-24T20:25:24.720" idx="22">
    <p:pos x="6020" y="798"/>
    <p:text>Contactos - slide 14</p:text>
    <p:extLst>
      <p:ext uri="{C676402C-5697-4E1C-873F-D02D1690AC5C}">
        <p15:threadingInfo xmlns:p15="http://schemas.microsoft.com/office/powerpoint/2012/main" timeZoneBias="-60"/>
      </p:ext>
    </p:extLst>
  </p:cm>
  <p:cm authorId="3" dt="2016-10-24T20:25:24.861" idx="23">
    <p:pos x="6507" y="260"/>
    <p:text>Registo - Slide 7</p:text>
    <p:extLst>
      <p:ext uri="{C676402C-5697-4E1C-873F-D02D1690AC5C}">
        <p15:threadingInfo xmlns:p15="http://schemas.microsoft.com/office/powerpoint/2012/main" timeZoneBias="-60"/>
      </p:ext>
    </p:extLst>
  </p:cm>
  <p:cm authorId="3" dt="2016-10-24T20:25:25.003" idx="24">
    <p:pos x="838" y="30"/>
    <p:text>Imagem Loja Do Canto - slide 10</p:text>
    <p:extLst>
      <p:ext uri="{C676402C-5697-4E1C-873F-D02D1690AC5C}">
        <p15:threadingInfo xmlns:p15="http://schemas.microsoft.com/office/powerpoint/2012/main" timeZoneBias="-60"/>
      </p:ext>
    </p:extLst>
  </p:cm>
  <p:cm authorId="3" dt="2016-10-24T20:25:25.334" idx="25">
    <p:pos x="6450" y="69"/>
    <p:text>Login - slide 5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0-24T18:37:43.945" idx="12">
    <p:pos x="4012" y="840"/>
    <p:text>Sobre Nós - slide 11</p:text>
    <p:extLst mod="1">
      <p:ext uri="{C676402C-5697-4E1C-873F-D02D1690AC5C}">
        <p15:threadingInfo xmlns:p15="http://schemas.microsoft.com/office/powerpoint/2012/main" timeZoneBias="-60"/>
      </p:ext>
    </p:extLst>
  </p:cm>
  <p:cm authorId="3" dt="2016-10-24T20:26:30.193" idx="26">
    <p:pos x="4963" y="842"/>
    <p:text>Produtos - slide 12</p:text>
    <p:extLst>
      <p:ext uri="{C676402C-5697-4E1C-873F-D02D1690AC5C}">
        <p15:threadingInfo xmlns:p15="http://schemas.microsoft.com/office/powerpoint/2012/main" timeZoneBias="-60"/>
      </p:ext>
    </p:extLst>
  </p:cm>
  <p:cm authorId="3" dt="2016-10-24T20:26:30.343" idx="27">
    <p:pos x="5997" y="836"/>
    <p:text>Contactos - slide 14</p:text>
    <p:extLst>
      <p:ext uri="{C676402C-5697-4E1C-873F-D02D1690AC5C}">
        <p15:threadingInfo xmlns:p15="http://schemas.microsoft.com/office/powerpoint/2012/main" timeZoneBias="-60"/>
      </p:ext>
    </p:extLst>
  </p:cm>
  <p:cm authorId="3" dt="2016-10-24T20:26:30.493" idx="28">
    <p:pos x="6522" y="209"/>
    <p:text>Registo - Slide 7</p:text>
    <p:extLst>
      <p:ext uri="{C676402C-5697-4E1C-873F-D02D1690AC5C}">
        <p15:threadingInfo xmlns:p15="http://schemas.microsoft.com/office/powerpoint/2012/main" timeZoneBias="-60"/>
      </p:ext>
    </p:extLst>
  </p:cm>
  <p:cm authorId="3" dt="2016-10-24T20:26:30.641" idx="29">
    <p:pos x="861" y="53"/>
    <p:text>Imagem Loja Do Canto - slide 10</p:text>
    <p:extLst>
      <p:ext uri="{C676402C-5697-4E1C-873F-D02D1690AC5C}">
        <p15:threadingInfo xmlns:p15="http://schemas.microsoft.com/office/powerpoint/2012/main" timeZoneBias="-60"/>
      </p:ext>
    </p:extLst>
  </p:cm>
  <p:cm authorId="3" dt="2016-10-24T20:26:31.028" idx="30">
    <p:pos x="6465" y="24"/>
    <p:text>Login - slide 5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0-24T18:40:08.734" idx="17">
    <p:pos x="10" y="10"/>
    <p:text>Sobre nós - slide 17; Produtos - slide 18; Zona Cliente - slide 20; Contactos - slide 29; imagem loja do canto - slide 16</p:text>
    <p:extLst mod="1">
      <p:ext uri="{C676402C-5697-4E1C-873F-D02D1690AC5C}">
        <p15:threadingInfo xmlns:p15="http://schemas.microsoft.com/office/powerpoint/2012/main" timeZoneBias="-60"/>
      </p:ext>
    </p:extLst>
  </p:cm>
  <p:cm authorId="3" dt="2016-10-24T20:28:18.638" idx="31">
    <p:pos x="7080" y="116"/>
    <p:text>Logout - slide 10</p:text>
    <p:extLst>
      <p:ext uri="{C676402C-5697-4E1C-873F-D02D1690AC5C}">
        <p15:threadingInfo xmlns:p15="http://schemas.microsoft.com/office/powerpoint/2012/main" timeZoneBias="-60"/>
      </p:ext>
    </p:extLst>
  </p:cm>
  <p:cm authorId="3" dt="2016-10-24T20:29:55.447" idx="33">
    <p:pos x="4986" y="834"/>
    <p:text>Verificar a informação do utilizador logado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0-24T18:41:35.751" idx="18">
    <p:pos x="10" y="10"/>
    <p:text>Sobre nós - slide 17; Produtos - slide 18; Zona Cliente - slide 20; Contactos - slide 29; Logout - slide 10; imagem loja do canto - slide 16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0-24T18:41:44.295" idx="19">
    <p:pos x="10" y="10"/>
    <p:text>Sobre nós - slide 17; Produtos - slide 18; Zona Cliente - slide 20; Contactos - slide 29; Logout - slide 10; imagem loja do canto - slide 16</p:text>
    <p:extLst>
      <p:ext uri="{C676402C-5697-4E1C-873F-D02D1690AC5C}">
        <p15:threadingInfo xmlns:p15="http://schemas.microsoft.com/office/powerpoint/2012/main" timeZoneBias="-60"/>
      </p:ext>
    </p:extLst>
  </p:cm>
  <p:cm authorId="1" dt="2016-10-24T18:41:57.675" idx="20">
    <p:pos x="10" y="146"/>
    <p:text>Pesquisar para submeter form e fazer pesquisa</p:text>
    <p:extLst>
      <p:ext uri="{C676402C-5697-4E1C-873F-D02D1690AC5C}">
        <p15:threadingInfo xmlns:p15="http://schemas.microsoft.com/office/powerpoint/2012/main" timeZoneBias="-60">
          <p15:parentCm authorId="1" idx="19"/>
        </p15:threadingInfo>
      </p:ext>
    </p:extLst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0-24T18:42:03.491" idx="21">
    <p:pos x="10" y="10"/>
    <p:text>Sobre nós - slide 17; Produtos - slide 18; Zona Cliente - slide 20; Contactos - slide 29; Logout - slide 10; imagem loja do canto - slide 16</p:text>
    <p:extLst>
      <p:ext uri="{C676402C-5697-4E1C-873F-D02D1690AC5C}">
        <p15:threadingInfo xmlns:p15="http://schemas.microsoft.com/office/powerpoint/2012/main" timeZoneBias="-60"/>
      </p:ext>
    </p:extLst>
  </p:cm>
  <p:cm authorId="3" dt="2016-10-24T20:28:53.159" idx="32">
    <p:pos x="6056" y="3393"/>
    <p:text>Carregar para adicionar produto ao carrinho  já existente ou criar um novo e inserir este elemento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1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0-24T18:42:35.606" idx="22">
    <p:pos x="10" y="10"/>
    <p:text>Sobre nós - slide 17; Produtos - slide 18; Zona Cliente - slide 20; Contactos - slide 29; Logout - slide 10; imagem loja do canto - slide 16</p:text>
    <p:extLst>
      <p:ext uri="{C676402C-5697-4E1C-873F-D02D1690AC5C}">
        <p15:threadingInfo xmlns:p15="http://schemas.microsoft.com/office/powerpoint/2012/main" timeZoneBias="-60"/>
      </p:ext>
    </p:extLst>
  </p:cm>
  <p:cm authorId="3" dt="2016-10-24T20:30:16.094" idx="34">
    <p:pos x="6497" y="2009"/>
    <p:text>Gestão de informação - slide 21</p:text>
    <p:extLst>
      <p:ext uri="{C676402C-5697-4E1C-873F-D02D1690AC5C}">
        <p15:threadingInfo xmlns:p15="http://schemas.microsoft.com/office/powerpoint/2012/main" timeZoneBias="-60"/>
      </p:ext>
    </p:extLst>
  </p:cm>
  <p:cm authorId="3" dt="2016-10-24T20:30:17.815" idx="35">
    <p:pos x="6506" y="2242"/>
    <p:text>Historico de Encomendas - slide 26</p:text>
    <p:extLst>
      <p:ext uri="{C676402C-5697-4E1C-873F-D02D1690AC5C}">
        <p15:threadingInfo xmlns:p15="http://schemas.microsoft.com/office/powerpoint/2012/main" timeZoneBias="-60"/>
      </p:ext>
    </p:extLst>
  </p:cm>
  <p:cm authorId="3" dt="2016-10-24T20:30:17.948" idx="36">
    <p:pos x="6507" y="2468"/>
    <p:text>Nova encomenda - slide 28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1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0-24T18:43:36.895" idx="26">
    <p:pos x="2703" y="2067"/>
    <p:text>Carregando em alterar vai para a respetiva página de alteração</p:text>
    <p:extLst mod="1">
      <p:ext uri="{C676402C-5697-4E1C-873F-D02D1690AC5C}">
        <p15:threadingInfo xmlns:p15="http://schemas.microsoft.com/office/powerpoint/2012/main" timeZoneBias="-60"/>
      </p:ext>
    </p:extLst>
  </p:cm>
</p:cmLst>
</file>

<file path=ppt/comments/comment1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0-24T18:47:17.829" idx="33">
    <p:pos x="10" y="10"/>
    <p:text>Carregando no id da encomenda pode saber-se mais detalhes sobre ela - slide 27</p:text>
    <p:extLst>
      <p:ext uri="{C676402C-5697-4E1C-873F-D02D1690AC5C}">
        <p15:threadingInfo xmlns:p15="http://schemas.microsoft.com/office/powerpoint/2012/main" timeZoneBias="-60"/>
      </p:ext>
    </p:extLst>
  </p:cm>
  <p:cm authorId="3" dt="2016-10-24T20:31:06.450" idx="37">
    <p:pos x="6512" y="3475"/>
    <p:text>nova encomenda - slide 28</p:text>
    <p:extLst>
      <p:ext uri="{C676402C-5697-4E1C-873F-D02D1690AC5C}">
        <p15:threadingInfo xmlns:p15="http://schemas.microsoft.com/office/powerpoint/2012/main" timeZoneBias="-60"/>
      </p:ext>
    </p:extLst>
  </p:cm>
  <p:cm authorId="3" dt="2016-10-24T20:31:22.385" idx="38">
    <p:pos x="2024" y="2592"/>
    <p:text>Carregando neste número irá ser direccionado para uma página com a informação da encomenda - slide 28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1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0-24T18:47:04.913" idx="32">
    <p:pos x="1986" y="2203"/>
    <p:text>Vai para a página do produto - slide 19</p:text>
    <p:extLst mod="1"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0-24T18:31:36.719" idx="2">
    <p:pos x="4410" y="2900"/>
    <p:text>Entrar - slide 10</p:text>
    <p:extLst mod="1">
      <p:ext uri="{C676402C-5697-4E1C-873F-D02D1690AC5C}">
        <p15:threadingInfo xmlns:p15="http://schemas.microsoft.com/office/powerpoint/2012/main" timeZoneBias="-60"/>
      </p:ext>
    </p:extLst>
  </p:cm>
  <p:cm authorId="3" dt="2016-10-24T20:14:26.544" idx="2">
    <p:pos x="4193" y="3332"/>
    <p:text>Login - slide 5</p:text>
    <p:extLst mod="1">
      <p:ext uri="{C676402C-5697-4E1C-873F-D02D1690AC5C}">
        <p15:threadingInfo xmlns:p15="http://schemas.microsoft.com/office/powerpoint/2012/main" timeZoneBias="-60"/>
      </p:ext>
    </p:extLst>
  </p:cm>
  <p:cm authorId="3" dt="2016-10-24T20:14:27.763" idx="3">
    <p:pos x="4184" y="3736"/>
    <p:text>Registo - Slide 7</p:text>
    <p:extLst mod="1">
      <p:ext uri="{C676402C-5697-4E1C-873F-D02D1690AC5C}">
        <p15:threadingInfo xmlns:p15="http://schemas.microsoft.com/office/powerpoint/2012/main" timeZoneBias="-60"/>
      </p:ext>
    </p:extLst>
  </p:cm>
</p:cmLst>
</file>

<file path=ppt/comments/comment2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0-24T18:50:09.426" idx="35">
    <p:pos x="6439" y="2800"/>
    <p:text>adicionar produtos - slide 18</p:text>
    <p:extLst mod="1">
      <p:ext uri="{C676402C-5697-4E1C-873F-D02D1690AC5C}">
        <p15:threadingInfo xmlns:p15="http://schemas.microsoft.com/office/powerpoint/2012/main" timeZoneBias="-60"/>
      </p:ext>
    </p:extLst>
  </p:cm>
  <p:cm authorId="3" dt="2016-10-24T20:33:00.595" idx="39">
    <p:pos x="6481" y="3257"/>
    <p:text>confirmar - slide 27 com info da encomenda atual</p:text>
    <p:extLst>
      <p:ext uri="{C676402C-5697-4E1C-873F-D02D1690AC5C}">
        <p15:threadingInfo xmlns:p15="http://schemas.microsoft.com/office/powerpoint/2012/main" timeZoneBias="-60"/>
      </p:ext>
    </p:extLst>
  </p:cm>
  <p:cm authorId="3" dt="2016-10-24T20:33:00.737" idx="40">
    <p:pos x="6527" y="3707"/>
    <p:text>eliminar - slide 20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0-21T18:21:59.954" idx="1">
    <p:pos x="6226" y="1671"/>
    <p:text>Objetivo: banner inicial dinâmico</p:text>
    <p:extLst mod="1">
      <p:ext uri="{C676402C-5697-4E1C-873F-D02D1690AC5C}">
        <p15:threadingInfo xmlns:p15="http://schemas.microsoft.com/office/powerpoint/2012/main" timeZoneBias="-60"/>
      </p:ext>
    </p:extLst>
  </p:cm>
</p:cmLst>
</file>

<file path=ppt/comments/comment2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0-24T18:52:06.927" idx="39">
    <p:pos x="1850" y="3511"/>
    <p:text>adicionar - slide 35</p:text>
    <p:extLst mod="1">
      <p:ext uri="{C676402C-5697-4E1C-873F-D02D1690AC5C}">
        <p15:threadingInfo xmlns:p15="http://schemas.microsoft.com/office/powerpoint/2012/main" timeZoneBias="-60"/>
      </p:ext>
    </p:extLst>
  </p:cm>
  <p:cm authorId="3" dt="2016-10-24T20:34:00.734" idx="41">
    <p:pos x="5665" y="2142"/>
    <p:text>Alterar Produto - slide 34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0-24T18:51:50.939" idx="38">
    <p:pos x="6174" y="3660"/>
    <p:text>guardar - slide 33</p:text>
    <p:extLst mod="1">
      <p:ext uri="{C676402C-5697-4E1C-873F-D02D1690AC5C}">
        <p15:threadingInfo xmlns:p15="http://schemas.microsoft.com/office/powerpoint/2012/main" timeZoneBias="-60"/>
      </p:ext>
    </p:extLst>
  </p:cm>
</p:cmLst>
</file>

<file path=ppt/comments/comment2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0-24T18:52:14.357" idx="40">
    <p:pos x="6032" y="3593"/>
    <p:text>adicionar - slide 33</p:text>
    <p:extLst mod="1">
      <p:ext uri="{C676402C-5697-4E1C-873F-D02D1690AC5C}">
        <p15:threadingInfo xmlns:p15="http://schemas.microsoft.com/office/powerpoint/2012/main" timeZoneBias="-60"/>
      </p:ext>
    </p:extLst>
  </p:cm>
</p:cmLst>
</file>

<file path=ppt/comments/comment2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0-24T18:52:47.868" idx="41">
    <p:pos x="3114" y="2254"/>
    <p:text>carregando no id sabe-se pormenores da encomenda ou do cliente - slide 37/38</p:text>
    <p:extLst mod="1">
      <p:ext uri="{C676402C-5697-4E1C-873F-D02D1690AC5C}">
        <p15:threadingInfo xmlns:p15="http://schemas.microsoft.com/office/powerpoint/2012/main" timeZoneBias="-60"/>
      </p:ext>
    </p:extLst>
  </p:cm>
</p:cmLst>
</file>

<file path=ppt/comments/comment2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0-24T18:52:06.927" idx="39">
    <p:pos x="1850" y="3511"/>
    <p:text>pesquisar - slide 35</p:text>
    <p:extLst mod="1">
      <p:ext uri="{C676402C-5697-4E1C-873F-D02D1690AC5C}">
        <p15:threadingInfo xmlns:p15="http://schemas.microsoft.com/office/powerpoint/2012/main" timeZoneBias="-60"/>
      </p:ext>
    </p:extLst>
  </p:cm>
  <p:cm authorId="3" dt="2016-10-24T20:34:00.734" idx="41">
    <p:pos x="3042" y="1637"/>
    <p:text>Info cliente - slide 36</p:text>
    <p:extLst mod="1">
      <p:ext uri="{C676402C-5697-4E1C-873F-D02D1690AC5C}">
        <p15:threadingInfo xmlns:p15="http://schemas.microsoft.com/office/powerpoint/2012/main" timeZoneBias="-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0-24T18:32:21.293" idx="5">
    <p:pos x="4707" y="3030"/>
    <p:text>Entrar - bem sucedido : slide 16; não: slide 6</p:text>
    <p:extLst mod="1">
      <p:ext uri="{C676402C-5697-4E1C-873F-D02D1690AC5C}">
        <p15:threadingInfo xmlns:p15="http://schemas.microsoft.com/office/powerpoint/2012/main" timeZoneBias="-6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0-24T18:32:21.293" idx="5">
    <p:pos x="4605" y="3651"/>
    <p:text>Entrar - bem sucedido : slide 16; não: slide 6</p:text>
    <p:extLst mod="1">
      <p:ext uri="{C676402C-5697-4E1C-873F-D02D1690AC5C}">
        <p15:threadingInfo xmlns:p15="http://schemas.microsoft.com/office/powerpoint/2012/main" timeZoneBias="-6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0-24T18:33:00.685" idx="6">
    <p:pos x="4924" y="3251"/>
    <p:text>Registo bem sucedido - slide 9; Se o registo não for bem sucedido - fica na mesma página e dá mensagens de erro onde tiver de dar</p:text>
    <p:extLst mod="1">
      <p:ext uri="{C676402C-5697-4E1C-873F-D02D1690AC5C}">
        <p15:threadingInfo xmlns:p15="http://schemas.microsoft.com/office/powerpoint/2012/main" timeZoneBias="-6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0-24T18:33:39.343" idx="7">
    <p:pos x="4190" y="2916"/>
    <p:text>login- slide 5</p:text>
    <p:extLst mod="1">
      <p:ext uri="{C676402C-5697-4E1C-873F-D02D1690AC5C}">
        <p15:threadingInfo xmlns:p15="http://schemas.microsoft.com/office/powerpoint/2012/main" timeZoneBias="-60"/>
      </p:ext>
    </p:extLst>
  </p:cm>
  <p:cm authorId="3" dt="2016-10-24T20:15:26.739" idx="4">
    <p:pos x="4209" y="3572"/>
    <p:text>Entrar - slide 11</p:text>
    <p:extLst mod="1">
      <p:ext uri="{C676402C-5697-4E1C-873F-D02D1690AC5C}">
        <p15:threadingInfo xmlns:p15="http://schemas.microsoft.com/office/powerpoint/2012/main" timeZoneBias="-6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6-10-23T12:02:15.618" idx="1">
    <p:pos x="6316" y="1672"/>
    <p:text>Objetivo: banner inicial dinâmico</p:text>
    <p:extLst mod="1">
      <p:ext uri="{C676402C-5697-4E1C-873F-D02D1690AC5C}">
        <p15:threadingInfo xmlns:p15="http://schemas.microsoft.com/office/powerpoint/2012/main" timeZoneBias="-60"/>
      </p:ext>
    </p:extLst>
  </p:cm>
  <p:cm authorId="1" dt="2016-11-07T11:00:49.183" idx="45">
    <p:pos x="6316" y="1808"/>
    <p:text>Link para página do produto em questão</p:text>
    <p:extLst>
      <p:ext uri="{C676402C-5697-4E1C-873F-D02D1690AC5C}">
        <p15:threadingInfo xmlns:p15="http://schemas.microsoft.com/office/powerpoint/2012/main" timeZoneBias="0">
          <p15:parentCm authorId="3" idx="1"/>
        </p15:threadingInfo>
      </p:ext>
    </p:extLst>
  </p:cm>
  <p:cm authorId="1" dt="2016-10-24T18:36:01.575" idx="8">
    <p:pos x="4052" y="774"/>
    <p:text>Sobre Nós - slide 12</p:text>
    <p:extLst mod="1">
      <p:ext uri="{C676402C-5697-4E1C-873F-D02D1690AC5C}">
        <p15:threadingInfo xmlns:p15="http://schemas.microsoft.com/office/powerpoint/2012/main" timeZoneBias="-60"/>
      </p:ext>
    </p:extLst>
  </p:cm>
  <p:cm authorId="3" dt="2016-10-24T20:16:00.727" idx="5">
    <p:pos x="5039" y="808"/>
    <p:text>Produtos - slide 13;</p:text>
    <p:extLst mod="1">
      <p:ext uri="{C676402C-5697-4E1C-873F-D02D1690AC5C}">
        <p15:threadingInfo xmlns:p15="http://schemas.microsoft.com/office/powerpoint/2012/main" timeZoneBias="-60"/>
      </p:ext>
    </p:extLst>
  </p:cm>
  <p:cm authorId="3" dt="2016-10-24T20:16:01.192" idx="6">
    <p:pos x="6194" y="907"/>
    <p:text>Contactos - slide 15;</p:text>
    <p:extLst mod="1">
      <p:ext uri="{C676402C-5697-4E1C-873F-D02D1690AC5C}">
        <p15:threadingInfo xmlns:p15="http://schemas.microsoft.com/office/powerpoint/2012/main" timeZoneBias="-60"/>
      </p:ext>
    </p:extLst>
  </p:cm>
  <p:cm authorId="3" dt="2016-10-24T20:16:46.295" idx="7">
    <p:pos x="6353" y="32"/>
    <p:text>Login - Slide 5</p:text>
    <p:extLst>
      <p:ext uri="{C676402C-5697-4E1C-873F-D02D1690AC5C}">
        <p15:threadingInfo xmlns:p15="http://schemas.microsoft.com/office/powerpoint/2012/main" timeZoneBias="-60"/>
      </p:ext>
    </p:extLst>
  </p:cm>
  <p:cm authorId="3" dt="2016-10-24T20:16:47.032" idx="8">
    <p:pos x="6600" y="249"/>
    <p:text>Registo - Slide 7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0-24T18:37:07.562" idx="9">
    <p:pos x="3798" y="770"/>
    <p:text>Sobre Nós - slide 12;</p:text>
    <p:extLst mod="1">
      <p:ext uri="{C676402C-5697-4E1C-873F-D02D1690AC5C}">
        <p15:threadingInfo xmlns:p15="http://schemas.microsoft.com/office/powerpoint/2012/main" timeZoneBias="-60"/>
      </p:ext>
    </p:extLst>
  </p:cm>
  <p:cm authorId="3" dt="2016-10-24T20:19:41.719" idx="9">
    <p:pos x="4928" y="808"/>
    <p:text>Produtos - slide 13</p:text>
    <p:extLst mod="1">
      <p:ext uri="{C676402C-5697-4E1C-873F-D02D1690AC5C}">
        <p15:threadingInfo xmlns:p15="http://schemas.microsoft.com/office/powerpoint/2012/main" timeZoneBias="-60"/>
      </p:ext>
    </p:extLst>
  </p:cm>
  <p:cm authorId="3" dt="2016-10-24T20:19:42.452" idx="10">
    <p:pos x="5987" y="825"/>
    <p:text>Contactos - slide 15</p:text>
    <p:extLst mod="1">
      <p:ext uri="{C676402C-5697-4E1C-873F-D02D1690AC5C}">
        <p15:threadingInfo xmlns:p15="http://schemas.microsoft.com/office/powerpoint/2012/main" timeZoneBias="-60"/>
      </p:ext>
    </p:extLst>
  </p:cm>
  <p:cm authorId="3" dt="2016-10-24T20:19:43.213" idx="11">
    <p:pos x="6411" y="24"/>
    <p:text>Login - Slide 5</p:text>
    <p:extLst>
      <p:ext uri="{C676402C-5697-4E1C-873F-D02D1690AC5C}">
        <p15:threadingInfo xmlns:p15="http://schemas.microsoft.com/office/powerpoint/2012/main" timeZoneBias="-60"/>
      </p:ext>
    </p:extLst>
  </p:cm>
  <p:cm authorId="3" dt="2016-10-24T20:19:43.559" idx="12">
    <p:pos x="6577" y="241"/>
    <p:text>Registo - Slide 7</p:text>
    <p:extLst>
      <p:ext uri="{C676402C-5697-4E1C-873F-D02D1690AC5C}">
        <p15:threadingInfo xmlns:p15="http://schemas.microsoft.com/office/powerpoint/2012/main" timeZoneBias="-60"/>
      </p:ext>
    </p:extLst>
  </p:cm>
  <p:cm authorId="3" dt="2016-10-24T20:19:43.875" idx="13">
    <p:pos x="790" y="44"/>
    <p:text>Imagem Loja Do Canto - slide 10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0-24T18:37:32.568" idx="10">
    <p:pos x="4042" y="825"/>
    <p:text>Sobre Nós - slide 11;</p:text>
    <p:extLst mod="1">
      <p:ext uri="{C676402C-5697-4E1C-873F-D02D1690AC5C}">
        <p15:threadingInfo xmlns:p15="http://schemas.microsoft.com/office/powerpoint/2012/main" timeZoneBias="-60"/>
      </p:ext>
    </p:extLst>
  </p:cm>
  <p:cm authorId="3" dt="2016-10-24T20:23:45.261" idx="15">
    <p:pos x="4896" y="774"/>
    <p:text>Produtos - slide 12</p:text>
    <p:extLst>
      <p:ext uri="{C676402C-5697-4E1C-873F-D02D1690AC5C}">
        <p15:threadingInfo xmlns:p15="http://schemas.microsoft.com/office/powerpoint/2012/main" timeZoneBias="-60"/>
      </p:ext>
    </p:extLst>
  </p:cm>
  <p:cm authorId="3" dt="2016-10-24T20:23:45.632" idx="16">
    <p:pos x="6005" y="851"/>
    <p:text>Contactos - slide 14</p:text>
    <p:extLst>
      <p:ext uri="{C676402C-5697-4E1C-873F-D02D1690AC5C}">
        <p15:threadingInfo xmlns:p15="http://schemas.microsoft.com/office/powerpoint/2012/main" timeZoneBias="-60"/>
      </p:ext>
    </p:extLst>
  </p:cm>
  <p:cm authorId="3" dt="2016-10-24T20:23:45.922" idx="17">
    <p:pos x="6530" y="238"/>
    <p:text>Registo - Slide 7</p:text>
    <p:extLst>
      <p:ext uri="{C676402C-5697-4E1C-873F-D02D1690AC5C}">
        <p15:threadingInfo xmlns:p15="http://schemas.microsoft.com/office/powerpoint/2012/main" timeZoneBias="-60"/>
      </p:ext>
    </p:extLst>
  </p:cm>
  <p:cm authorId="3" dt="2016-10-24T20:23:46.251" idx="18">
    <p:pos x="801" y="53"/>
    <p:text>Imagem Loja Do Canto - slide 10</p:text>
    <p:extLst>
      <p:ext uri="{C676402C-5697-4E1C-873F-D02D1690AC5C}">
        <p15:threadingInfo xmlns:p15="http://schemas.microsoft.com/office/powerpoint/2012/main" timeZoneBias="-60"/>
      </p:ext>
    </p:extLst>
  </p:cm>
  <p:cm authorId="3" dt="2016-10-24T20:23:48.335" idx="19">
    <p:pos x="6480" y="39"/>
    <p:text>Login -slide 5</p:text>
    <p:extLst>
      <p:ext uri="{C676402C-5697-4E1C-873F-D02D1690AC5C}">
        <p15:threadingInfo xmlns:p15="http://schemas.microsoft.com/office/powerpoint/2012/main" timeZoneBias="-60"/>
      </p:ext>
    </p:extLst>
  </p:cm>
  <p:cm authorId="3" dt="2016-10-24T20:24:57.294" idx="20">
    <p:pos x="2957" y="1888"/>
    <p:text>Informação sobre o produto - Slide 13</p:text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A5286-56C0-4B08-9593-A6F8052F1D91}" type="datetimeFigureOut">
              <a:rPr lang="pt-PT" smtClean="0"/>
              <a:t>26/01/2017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B5F81-1B35-492F-B1A5-F3BD83DFF15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72018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Apresentacao.html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B5F81-1B35-492F-B1A5-F3BD83DFF15A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979324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Informações</a:t>
            </a:r>
            <a:r>
              <a:rPr lang="pt-PT" baseline="0" dirty="0"/>
              <a:t> sobre o produto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B5F81-1B35-492F-B1A5-F3BD83DFF15A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29602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Zona de Cliente</a:t>
            </a:r>
          </a:p>
          <a:p>
            <a:endParaRPr lang="pt-PT" dirty="0"/>
          </a:p>
          <a:p>
            <a:r>
              <a:rPr lang="pt-PT" dirty="0"/>
              <a:t>Diferença entre ter</a:t>
            </a:r>
            <a:r>
              <a:rPr lang="pt-PT" baseline="0" dirty="0"/>
              <a:t> login feito ou não é sempre a </a:t>
            </a:r>
            <a:r>
              <a:rPr lang="pt-PT" baseline="0" dirty="0" err="1"/>
              <a:t>tab</a:t>
            </a:r>
            <a:r>
              <a:rPr lang="pt-PT" baseline="0" dirty="0"/>
              <a:t> Zona de Cliente e a opção no canto superior direito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2B5F81-1B35-492F-B1A5-F3BD83DFF15A}" type="slidenum">
              <a:rPr kumimoji="0" lang="pt-PT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462994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Vist</a:t>
            </a:r>
            <a:r>
              <a:rPr lang="pt-PT" baseline="0" dirty="0" err="1"/>
              <a:t>aComLogin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B5F81-1B35-492F-B1A5-F3BD83DFF15A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963561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SobreNos</a:t>
            </a:r>
            <a:endParaRPr lang="pt-PT" dirty="0"/>
          </a:p>
          <a:p>
            <a:endParaRPr lang="pt-PT" dirty="0"/>
          </a:p>
          <a:p>
            <a:r>
              <a:rPr lang="pt-PT" dirty="0"/>
              <a:t>Diferença entre ter</a:t>
            </a:r>
            <a:r>
              <a:rPr lang="pt-PT" baseline="0" dirty="0"/>
              <a:t> login feito ou não é sempre a </a:t>
            </a:r>
            <a:r>
              <a:rPr lang="pt-PT" baseline="0" dirty="0" err="1"/>
              <a:t>tab</a:t>
            </a:r>
            <a:r>
              <a:rPr lang="pt-PT" baseline="0" dirty="0"/>
              <a:t> Zona de Cliente e a opção no canto superior direito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B5F81-1B35-492F-B1A5-F3BD83DFF15A}" type="slidenum">
              <a:rPr lang="pt-PT" smtClean="0"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413110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Produtos</a:t>
            </a:r>
          </a:p>
          <a:p>
            <a:endParaRPr lang="pt-PT" dirty="0"/>
          </a:p>
          <a:p>
            <a:r>
              <a:rPr lang="pt-PT" dirty="0"/>
              <a:t>Diferença entre ter</a:t>
            </a:r>
            <a:r>
              <a:rPr lang="pt-PT" baseline="0" dirty="0"/>
              <a:t> login feito ou não é sempre a </a:t>
            </a:r>
            <a:r>
              <a:rPr lang="pt-PT" baseline="0" dirty="0" err="1"/>
              <a:t>tab</a:t>
            </a:r>
            <a:r>
              <a:rPr lang="pt-PT" baseline="0" dirty="0"/>
              <a:t> Zona de Cliente e a opção no canto superior direito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B5F81-1B35-492F-B1A5-F3BD83DFF15A}" type="slidenum">
              <a:rPr lang="pt-PT" smtClean="0"/>
              <a:t>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389085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Informações sobre o produto e opção</a:t>
            </a:r>
            <a:r>
              <a:rPr lang="pt-PT" baseline="0" dirty="0"/>
              <a:t> para adicionar ao carrinho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B5F81-1B35-492F-B1A5-F3BD83DFF15A}" type="slidenum">
              <a:rPr lang="pt-PT" smtClean="0"/>
              <a:t>20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842873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Zona de Cliente</a:t>
            </a:r>
          </a:p>
          <a:p>
            <a:endParaRPr lang="pt-PT" dirty="0"/>
          </a:p>
          <a:p>
            <a:r>
              <a:rPr lang="pt-PT" dirty="0"/>
              <a:t>Diferença entre ter</a:t>
            </a:r>
            <a:r>
              <a:rPr lang="pt-PT" baseline="0" dirty="0"/>
              <a:t> login feito ou não é sempre a </a:t>
            </a:r>
            <a:r>
              <a:rPr lang="pt-PT" baseline="0" dirty="0" err="1"/>
              <a:t>tab</a:t>
            </a:r>
            <a:r>
              <a:rPr lang="pt-PT" baseline="0" dirty="0"/>
              <a:t> Zona de Cliente e a opção no canto superior direito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B5F81-1B35-492F-B1A5-F3BD83DFF15A}" type="slidenum">
              <a:rPr lang="pt-PT" smtClean="0"/>
              <a:t>21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71855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Zona de Cliente – gestão de informação</a:t>
            </a:r>
          </a:p>
          <a:p>
            <a:endParaRPr lang="pt-PT" dirty="0"/>
          </a:p>
          <a:p>
            <a:r>
              <a:rPr lang="pt-PT" dirty="0"/>
              <a:t>Diferença entre ter</a:t>
            </a:r>
            <a:r>
              <a:rPr lang="pt-PT" baseline="0" dirty="0"/>
              <a:t> login feito ou não é sempre a </a:t>
            </a:r>
            <a:r>
              <a:rPr lang="pt-PT" baseline="0" dirty="0" err="1"/>
              <a:t>tab</a:t>
            </a:r>
            <a:r>
              <a:rPr lang="pt-PT" baseline="0" dirty="0"/>
              <a:t> Zona de Cliente e a opção no canto superior direito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B5F81-1B35-492F-B1A5-F3BD83DFF15A}" type="slidenum">
              <a:rPr lang="pt-PT" smtClean="0"/>
              <a:t>22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910157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Zona de Cliente – Histórico</a:t>
            </a:r>
            <a:r>
              <a:rPr lang="pt-PT" baseline="0" dirty="0"/>
              <a:t> Encomendas</a:t>
            </a:r>
            <a:endParaRPr lang="pt-PT" dirty="0"/>
          </a:p>
          <a:p>
            <a:endParaRPr lang="pt-PT" dirty="0"/>
          </a:p>
          <a:p>
            <a:r>
              <a:rPr lang="pt-PT" dirty="0"/>
              <a:t>Diferença entre ter</a:t>
            </a:r>
            <a:r>
              <a:rPr lang="pt-PT" baseline="0" dirty="0"/>
              <a:t> login feito ou não é sempre a </a:t>
            </a:r>
            <a:r>
              <a:rPr lang="pt-PT" baseline="0" dirty="0" err="1"/>
              <a:t>tab</a:t>
            </a:r>
            <a:r>
              <a:rPr lang="pt-PT" baseline="0" dirty="0"/>
              <a:t> Zona de Cliente e a opção no canto superior direito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B5F81-1B35-492F-B1A5-F3BD83DFF15A}" type="slidenum">
              <a:rPr lang="pt-PT" smtClean="0"/>
              <a:t>23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17296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Info</a:t>
            </a:r>
            <a:r>
              <a:rPr lang="pt-PT" baseline="0" dirty="0"/>
              <a:t> da Encomenda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B5F81-1B35-492F-B1A5-F3BD83DFF15A}" type="slidenum">
              <a:rPr lang="pt-PT" smtClean="0"/>
              <a:t>24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06697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Initial.html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B5F81-1B35-492F-B1A5-F3BD83DFF15A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375554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Zona para</a:t>
            </a:r>
            <a:r>
              <a:rPr lang="pt-PT" baseline="0" dirty="0"/>
              <a:t> efetuar nova encomenda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B5F81-1B35-492F-B1A5-F3BD83DFF15A}" type="slidenum">
              <a:rPr lang="pt-PT" smtClean="0"/>
              <a:t>25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7882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Zona de Cliente</a:t>
            </a:r>
          </a:p>
          <a:p>
            <a:endParaRPr lang="pt-PT" dirty="0"/>
          </a:p>
          <a:p>
            <a:r>
              <a:rPr lang="pt-PT" dirty="0"/>
              <a:t>Diferença entre ter</a:t>
            </a:r>
            <a:r>
              <a:rPr lang="pt-PT" baseline="0" dirty="0"/>
              <a:t> login feito ou não é sempre a </a:t>
            </a:r>
            <a:r>
              <a:rPr lang="pt-PT" baseline="0" dirty="0" err="1"/>
              <a:t>tab</a:t>
            </a:r>
            <a:r>
              <a:rPr lang="pt-PT" baseline="0" dirty="0"/>
              <a:t> Zona de Cliente e a opção no canto superior direito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B5F81-1B35-492F-B1A5-F3BD83DFF15A}" type="slidenum">
              <a:rPr lang="pt-PT" smtClean="0"/>
              <a:t>26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924281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Vist</a:t>
            </a:r>
            <a:r>
              <a:rPr lang="pt-PT" baseline="0" dirty="0" err="1"/>
              <a:t>aComLogin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B5F81-1B35-492F-B1A5-F3BD83DFF15A}" type="slidenum">
              <a:rPr lang="pt-PT" smtClean="0"/>
              <a:t>28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851888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SobreNos</a:t>
            </a:r>
            <a:endParaRPr lang="pt-PT" dirty="0"/>
          </a:p>
          <a:p>
            <a:endParaRPr lang="pt-PT" dirty="0"/>
          </a:p>
          <a:p>
            <a:r>
              <a:rPr lang="pt-PT" dirty="0"/>
              <a:t>Diferença entre ter</a:t>
            </a:r>
            <a:r>
              <a:rPr lang="pt-PT" baseline="0" dirty="0"/>
              <a:t> login feito ou não é sempre a </a:t>
            </a:r>
            <a:r>
              <a:rPr lang="pt-PT" baseline="0" dirty="0" err="1"/>
              <a:t>tab</a:t>
            </a:r>
            <a:r>
              <a:rPr lang="pt-PT" baseline="0" dirty="0"/>
              <a:t> Zona de Cliente e a opção no canto superior direito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B5F81-1B35-492F-B1A5-F3BD83DFF15A}" type="slidenum">
              <a:rPr lang="pt-PT" smtClean="0"/>
              <a:t>29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631330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Produtos Vista administrador</a:t>
            </a:r>
          </a:p>
          <a:p>
            <a:endParaRPr lang="pt-PT" dirty="0"/>
          </a:p>
          <a:p>
            <a:r>
              <a:rPr lang="pt-PT" dirty="0"/>
              <a:t>Diferença entre ter</a:t>
            </a:r>
            <a:r>
              <a:rPr lang="pt-PT" baseline="0" dirty="0"/>
              <a:t> login feito ou não é sempre a </a:t>
            </a:r>
            <a:r>
              <a:rPr lang="pt-PT" baseline="0" dirty="0" err="1"/>
              <a:t>tab</a:t>
            </a:r>
            <a:r>
              <a:rPr lang="pt-PT" baseline="0" dirty="0"/>
              <a:t> Zona de Cliente e a opção no canto superior direito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2B5F81-1B35-492F-B1A5-F3BD83DFF15A}" type="slidenum">
              <a:rPr kumimoji="0" lang="pt-PT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9785928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AlterarInfoProduto</a:t>
            </a:r>
            <a:r>
              <a:rPr lang="pt-PT" dirty="0"/>
              <a:t> Vista administrador</a:t>
            </a:r>
          </a:p>
          <a:p>
            <a:endParaRPr lang="pt-PT" dirty="0"/>
          </a:p>
          <a:p>
            <a:r>
              <a:rPr lang="pt-PT" dirty="0"/>
              <a:t>Alterar informação de um produto existente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B5F81-1B35-492F-B1A5-F3BD83DFF15A}" type="slidenum">
              <a:rPr lang="pt-PT" smtClean="0"/>
              <a:t>31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29357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AdicionarNovoProduto</a:t>
            </a:r>
            <a:r>
              <a:rPr lang="pt-PT" dirty="0"/>
              <a:t> Vista administrador</a:t>
            </a:r>
          </a:p>
          <a:p>
            <a:endParaRPr lang="pt-PT" dirty="0"/>
          </a:p>
          <a:p>
            <a:r>
              <a:rPr lang="pt-PT" dirty="0"/>
              <a:t>Adicionar</a:t>
            </a:r>
            <a:r>
              <a:rPr lang="pt-PT" baseline="0" dirty="0"/>
              <a:t> novo produto na loja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B5F81-1B35-492F-B1A5-F3BD83DFF15A}" type="slidenum">
              <a:rPr lang="pt-PT" smtClean="0"/>
              <a:t>32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511438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Encomendas</a:t>
            </a:r>
            <a:r>
              <a:rPr lang="pt-PT" baseline="0" dirty="0"/>
              <a:t> Pendentes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B5F81-1B35-492F-B1A5-F3BD83DFF15A}" type="slidenum">
              <a:rPr lang="pt-PT" smtClean="0"/>
              <a:t>33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97863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Info</a:t>
            </a:r>
            <a:r>
              <a:rPr lang="pt-PT" baseline="0" dirty="0"/>
              <a:t> da Encomenda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B5F81-1B35-492F-B1A5-F3BD83DFF15A}" type="slidenum">
              <a:rPr lang="pt-PT" smtClean="0"/>
              <a:t>34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802070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Produtos Vista administrador</a:t>
            </a:r>
          </a:p>
          <a:p>
            <a:endParaRPr lang="pt-PT" dirty="0"/>
          </a:p>
          <a:p>
            <a:r>
              <a:rPr lang="pt-PT" dirty="0"/>
              <a:t>Diferença entre ter</a:t>
            </a:r>
            <a:r>
              <a:rPr lang="pt-PT" baseline="0" dirty="0"/>
              <a:t> login feito ou não é sempre a </a:t>
            </a:r>
            <a:r>
              <a:rPr lang="pt-PT" baseline="0" dirty="0" err="1"/>
              <a:t>tab</a:t>
            </a:r>
            <a:r>
              <a:rPr lang="pt-PT" baseline="0" dirty="0"/>
              <a:t> Zona de Cliente e a opção no canto superior direito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2B5F81-1B35-492F-B1A5-F3BD83DFF15A}" type="slidenum">
              <a:rPr kumimoji="0" lang="pt-PT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09267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Login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B5F81-1B35-492F-B1A5-F3BD83DFF15A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969928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B5F81-1B35-492F-B1A5-F3BD83DFF15A}" type="slidenum">
              <a:rPr lang="pt-PT" smtClean="0"/>
              <a:t>36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629872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Contactos</a:t>
            </a:r>
          </a:p>
          <a:p>
            <a:endParaRPr lang="pt-PT" dirty="0"/>
          </a:p>
          <a:p>
            <a:r>
              <a:rPr lang="pt-PT" dirty="0"/>
              <a:t>Diferença entre ter</a:t>
            </a:r>
            <a:r>
              <a:rPr lang="pt-PT" baseline="0" dirty="0"/>
              <a:t> login feito ou não é sempre a </a:t>
            </a:r>
            <a:r>
              <a:rPr lang="pt-PT" baseline="0" dirty="0" err="1"/>
              <a:t>tab</a:t>
            </a:r>
            <a:r>
              <a:rPr lang="pt-PT" baseline="0" dirty="0"/>
              <a:t> Zona de Cliente e a opção no canto superior direito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B5F81-1B35-492F-B1A5-F3BD83DFF15A}" type="slidenum">
              <a:rPr lang="pt-PT" smtClean="0"/>
              <a:t>37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00905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Login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B5F81-1B35-492F-B1A5-F3BD83DFF15A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2805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registo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B5F81-1B35-492F-B1A5-F3BD83DFF15A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15967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registo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B5F81-1B35-492F-B1A5-F3BD83DFF15A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94558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Vist</a:t>
            </a:r>
            <a:r>
              <a:rPr lang="pt-PT" baseline="0" dirty="0" err="1"/>
              <a:t>aSemLogin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B5F81-1B35-492F-B1A5-F3BD83DFF15A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92315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SobreNos</a:t>
            </a:r>
            <a:endParaRPr lang="pt-PT" dirty="0"/>
          </a:p>
          <a:p>
            <a:endParaRPr lang="pt-PT" dirty="0"/>
          </a:p>
          <a:p>
            <a:r>
              <a:rPr lang="pt-PT" dirty="0"/>
              <a:t>Diferença entre ter</a:t>
            </a:r>
            <a:r>
              <a:rPr lang="pt-PT" baseline="0" dirty="0"/>
              <a:t> login feito ou não é sempre a </a:t>
            </a:r>
            <a:r>
              <a:rPr lang="pt-PT" baseline="0" dirty="0" err="1"/>
              <a:t>tab</a:t>
            </a:r>
            <a:r>
              <a:rPr lang="pt-PT" baseline="0" dirty="0"/>
              <a:t> Zona de Cliente e a opção no canto superior direito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B5F81-1B35-492F-B1A5-F3BD83DFF15A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818455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Produtos</a:t>
            </a:r>
          </a:p>
          <a:p>
            <a:endParaRPr lang="pt-PT" dirty="0"/>
          </a:p>
          <a:p>
            <a:r>
              <a:rPr lang="pt-PT" dirty="0"/>
              <a:t>Diferença entre ter</a:t>
            </a:r>
            <a:r>
              <a:rPr lang="pt-PT" baseline="0" dirty="0"/>
              <a:t> login feito ou não é sempre a </a:t>
            </a:r>
            <a:r>
              <a:rPr lang="pt-PT" baseline="0" dirty="0" err="1"/>
              <a:t>tab</a:t>
            </a:r>
            <a:r>
              <a:rPr lang="pt-PT" baseline="0" dirty="0"/>
              <a:t> Zona de Cliente e a opção no canto superior direito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2B5F81-1B35-492F-B1A5-F3BD83DFF15A}" type="slidenum">
              <a:rPr kumimoji="0" lang="pt-PT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4855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do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64892-229B-4A1C-A960-601B1E6F6E15}" type="datetimeFigureOut">
              <a:rPr lang="pt-PT" smtClean="0"/>
              <a:t>26/01/2017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0A93-80BA-4F0A-A9C6-99FE949BB0E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27624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64892-229B-4A1C-A960-601B1E6F6E15}" type="datetimeFigureOut">
              <a:rPr lang="pt-PT" smtClean="0"/>
              <a:t>26/01/2017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0A93-80BA-4F0A-A9C6-99FE949BB0E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61600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64892-229B-4A1C-A960-601B1E6F6E15}" type="datetimeFigureOut">
              <a:rPr lang="pt-PT" smtClean="0"/>
              <a:t>26/01/2017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0A93-80BA-4F0A-A9C6-99FE949BB0E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58732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64892-229B-4A1C-A960-601B1E6F6E15}" type="datetimeFigureOut">
              <a:rPr lang="pt-PT" smtClean="0"/>
              <a:t>26/01/2017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0A93-80BA-4F0A-A9C6-99FE949BB0E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83402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64892-229B-4A1C-A960-601B1E6F6E15}" type="datetimeFigureOut">
              <a:rPr lang="pt-PT" smtClean="0"/>
              <a:t>26/01/2017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0A93-80BA-4F0A-A9C6-99FE949BB0E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13096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64892-229B-4A1C-A960-601B1E6F6E15}" type="datetimeFigureOut">
              <a:rPr lang="pt-PT" smtClean="0"/>
              <a:t>26/01/2017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0A93-80BA-4F0A-A9C6-99FE949BB0E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69440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64892-229B-4A1C-A960-601B1E6F6E15}" type="datetimeFigureOut">
              <a:rPr lang="pt-PT" smtClean="0"/>
              <a:t>26/01/2017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0A93-80BA-4F0A-A9C6-99FE949BB0E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24146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64892-229B-4A1C-A960-601B1E6F6E15}" type="datetimeFigureOut">
              <a:rPr lang="pt-PT" smtClean="0"/>
              <a:t>26/01/2017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0A93-80BA-4F0A-A9C6-99FE949BB0E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42329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64892-229B-4A1C-A960-601B1E6F6E15}" type="datetimeFigureOut">
              <a:rPr lang="pt-PT" smtClean="0"/>
              <a:t>26/01/2017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0A93-80BA-4F0A-A9C6-99FE949BB0E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96816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64892-229B-4A1C-A960-601B1E6F6E15}" type="datetimeFigureOut">
              <a:rPr lang="pt-PT" smtClean="0"/>
              <a:t>26/01/2017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0A93-80BA-4F0A-A9C6-99FE949BB0E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66213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64892-229B-4A1C-A960-601B1E6F6E15}" type="datetimeFigureOut">
              <a:rPr lang="pt-PT" smtClean="0"/>
              <a:t>26/01/2017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0A93-80BA-4F0A-A9C6-99FE949BB0E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11191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64892-229B-4A1C-A960-601B1E6F6E15}" type="datetimeFigureOut">
              <a:rPr lang="pt-PT" smtClean="0"/>
              <a:t>26/01/2017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60A93-80BA-4F0A-A9C6-99FE949BB0E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4674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e12014@fe.up.pt" TargetMode="External"/><Relationship Id="rId2" Type="http://schemas.openxmlformats.org/officeDocument/2006/relationships/hyperlink" Target="mailto:ee12195@fe.up.pt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image" Target="../media/image12.jpg"/><Relationship Id="rId7" Type="http://schemas.openxmlformats.org/officeDocument/2006/relationships/image" Target="../media/image10.png"/><Relationship Id="rId12" Type="http://schemas.openxmlformats.org/officeDocument/2006/relationships/comments" Target="../comments/comment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11" Type="http://schemas.openxmlformats.org/officeDocument/2006/relationships/slide" Target="slide15.xml"/><Relationship Id="rId5" Type="http://schemas.openxmlformats.org/officeDocument/2006/relationships/slide" Target="slide8.xml"/><Relationship Id="rId10" Type="http://schemas.openxmlformats.org/officeDocument/2006/relationships/slide" Target="slide13.xml"/><Relationship Id="rId4" Type="http://schemas.openxmlformats.org/officeDocument/2006/relationships/slide" Target="slide6.xml"/><Relationship Id="rId9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11.jpeg"/><Relationship Id="rId7" Type="http://schemas.openxmlformats.org/officeDocument/2006/relationships/image" Target="../media/image13.jpg"/><Relationship Id="rId12" Type="http://schemas.openxmlformats.org/officeDocument/2006/relationships/comments" Target="../comments/comment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5.xml"/><Relationship Id="rId5" Type="http://schemas.openxmlformats.org/officeDocument/2006/relationships/image" Target="../media/image10.png"/><Relationship Id="rId10" Type="http://schemas.openxmlformats.org/officeDocument/2006/relationships/slide" Target="slide13.xml"/><Relationship Id="rId4" Type="http://schemas.openxmlformats.org/officeDocument/2006/relationships/slide" Target="slide11.xml"/><Relationship Id="rId9" Type="http://schemas.openxmlformats.org/officeDocument/2006/relationships/slide" Target="slide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11.jpeg"/><Relationship Id="rId7" Type="http://schemas.openxmlformats.org/officeDocument/2006/relationships/slide" Target="slide1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comments" Target="../comments/comment9.xml"/><Relationship Id="rId5" Type="http://schemas.openxmlformats.org/officeDocument/2006/relationships/image" Target="../media/image10.png"/><Relationship Id="rId10" Type="http://schemas.openxmlformats.org/officeDocument/2006/relationships/slide" Target="slide15.xml"/><Relationship Id="rId4" Type="http://schemas.openxmlformats.org/officeDocument/2006/relationships/slide" Target="slide11.xml"/><Relationship Id="rId9" Type="http://schemas.openxmlformats.org/officeDocument/2006/relationships/slide" Target="slide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11.xml"/><Relationship Id="rId7" Type="http://schemas.openxmlformats.org/officeDocument/2006/relationships/slide" Target="slide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comments" Target="../comments/comment10.xml"/><Relationship Id="rId5" Type="http://schemas.openxmlformats.org/officeDocument/2006/relationships/image" Target="../media/image11.jpeg"/><Relationship Id="rId10" Type="http://schemas.openxmlformats.org/officeDocument/2006/relationships/slide" Target="slide15.xml"/><Relationship Id="rId4" Type="http://schemas.openxmlformats.org/officeDocument/2006/relationships/image" Target="../media/image10.png"/><Relationship Id="rId9" Type="http://schemas.openxmlformats.org/officeDocument/2006/relationships/slide" Target="slide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11.jpeg"/><Relationship Id="rId7" Type="http://schemas.openxmlformats.org/officeDocument/2006/relationships/slide" Target="slide8.xml"/><Relationship Id="rId12" Type="http://schemas.openxmlformats.org/officeDocument/2006/relationships/comments" Target="../comments/comment1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slide" Target="slide15.xml"/><Relationship Id="rId5" Type="http://schemas.openxmlformats.org/officeDocument/2006/relationships/slide" Target="slide11.xml"/><Relationship Id="rId10" Type="http://schemas.openxmlformats.org/officeDocument/2006/relationships/slide" Target="slide13.xml"/><Relationship Id="rId4" Type="http://schemas.openxmlformats.org/officeDocument/2006/relationships/hyperlink" Target="mailto:info@lojadocanto.pt" TargetMode="External"/><Relationship Id="rId9" Type="http://schemas.openxmlformats.org/officeDocument/2006/relationships/slide" Target="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comments" Target="../comments/comment12.xml"/><Relationship Id="rId3" Type="http://schemas.openxmlformats.org/officeDocument/2006/relationships/slide" Target="slide11.xml"/><Relationship Id="rId7" Type="http://schemas.openxmlformats.org/officeDocument/2006/relationships/slide" Target="slide18.xml"/><Relationship Id="rId12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slide" Target="slide26.xml"/><Relationship Id="rId5" Type="http://schemas.openxmlformats.org/officeDocument/2006/relationships/slide" Target="slide17.xml"/><Relationship Id="rId10" Type="http://schemas.openxmlformats.org/officeDocument/2006/relationships/slide" Target="slide21.xml"/><Relationship Id="rId4" Type="http://schemas.openxmlformats.org/officeDocument/2006/relationships/slide" Target="slide5.xml"/><Relationship Id="rId9" Type="http://schemas.openxmlformats.org/officeDocument/2006/relationships/slide" Target="slide19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13" Type="http://schemas.openxmlformats.org/officeDocument/2006/relationships/comments" Target="../comments/comment13.xml"/><Relationship Id="rId3" Type="http://schemas.openxmlformats.org/officeDocument/2006/relationships/image" Target="../media/image11.jpeg"/><Relationship Id="rId7" Type="http://schemas.openxmlformats.org/officeDocument/2006/relationships/slide" Target="slide19.xml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8.xml"/><Relationship Id="rId11" Type="http://schemas.openxmlformats.org/officeDocument/2006/relationships/slide" Target="slide17.xml"/><Relationship Id="rId5" Type="http://schemas.openxmlformats.org/officeDocument/2006/relationships/slide" Target="slide5.xml"/><Relationship Id="rId10" Type="http://schemas.openxmlformats.org/officeDocument/2006/relationships/image" Target="../media/image13.jpg"/><Relationship Id="rId4" Type="http://schemas.openxmlformats.org/officeDocument/2006/relationships/slide" Target="slide11.xml"/><Relationship Id="rId9" Type="http://schemas.openxmlformats.org/officeDocument/2006/relationships/slide" Target="slide2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13" Type="http://schemas.openxmlformats.org/officeDocument/2006/relationships/comments" Target="../comments/comment14.xml"/><Relationship Id="rId3" Type="http://schemas.openxmlformats.org/officeDocument/2006/relationships/image" Target="../media/image11.jpeg"/><Relationship Id="rId7" Type="http://schemas.openxmlformats.org/officeDocument/2006/relationships/slide" Target="slide19.xml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8.xml"/><Relationship Id="rId11" Type="http://schemas.openxmlformats.org/officeDocument/2006/relationships/slide" Target="slide17.xml"/><Relationship Id="rId5" Type="http://schemas.openxmlformats.org/officeDocument/2006/relationships/slide" Target="slide5.xml"/><Relationship Id="rId10" Type="http://schemas.openxmlformats.org/officeDocument/2006/relationships/slide" Target="slide9.xml"/><Relationship Id="rId4" Type="http://schemas.openxmlformats.org/officeDocument/2006/relationships/slide" Target="slide11.xml"/><Relationship Id="rId9" Type="http://schemas.openxmlformats.org/officeDocument/2006/relationships/slide" Target="slide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13" Type="http://schemas.openxmlformats.org/officeDocument/2006/relationships/comments" Target="../comments/comment15.xml"/><Relationship Id="rId3" Type="http://schemas.openxmlformats.org/officeDocument/2006/relationships/slide" Target="slide18.xml"/><Relationship Id="rId7" Type="http://schemas.openxmlformats.org/officeDocument/2006/relationships/slide" Target="slide26.xml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1.xml"/><Relationship Id="rId11" Type="http://schemas.openxmlformats.org/officeDocument/2006/relationships/slide" Target="slide17.xml"/><Relationship Id="rId5" Type="http://schemas.openxmlformats.org/officeDocument/2006/relationships/slide" Target="slide19.xml"/><Relationship Id="rId10" Type="http://schemas.openxmlformats.org/officeDocument/2006/relationships/slide" Target="slide25.xml"/><Relationship Id="rId4" Type="http://schemas.openxmlformats.org/officeDocument/2006/relationships/image" Target="../media/image11.jpeg"/><Relationship Id="rId9" Type="http://schemas.openxmlformats.org/officeDocument/2006/relationships/slide" Target="slide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slide" Target="slide17.xml"/><Relationship Id="rId3" Type="http://schemas.openxmlformats.org/officeDocument/2006/relationships/image" Target="../media/image11.jpeg"/><Relationship Id="rId7" Type="http://schemas.openxmlformats.org/officeDocument/2006/relationships/slide" Target="slide11.xml"/><Relationship Id="rId12" Type="http://schemas.openxmlformats.org/officeDocument/2006/relationships/slide" Target="slide2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5.xml"/><Relationship Id="rId11" Type="http://schemas.openxmlformats.org/officeDocument/2006/relationships/slide" Target="slide21.xml"/><Relationship Id="rId5" Type="http://schemas.openxmlformats.org/officeDocument/2006/relationships/slide" Target="slide23.xml"/><Relationship Id="rId15" Type="http://schemas.openxmlformats.org/officeDocument/2006/relationships/comments" Target="../comments/comment16.xml"/><Relationship Id="rId10" Type="http://schemas.openxmlformats.org/officeDocument/2006/relationships/slide" Target="slide19.xml"/><Relationship Id="rId4" Type="http://schemas.openxmlformats.org/officeDocument/2006/relationships/slide" Target="slide22.xml"/><Relationship Id="rId9" Type="http://schemas.openxmlformats.org/officeDocument/2006/relationships/slide" Target="slide18.xml"/><Relationship Id="rId1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image" Target="../media/image11.jpeg"/><Relationship Id="rId7" Type="http://schemas.openxmlformats.org/officeDocument/2006/relationships/slide" Target="slide19.xml"/><Relationship Id="rId12" Type="http://schemas.openxmlformats.org/officeDocument/2006/relationships/comments" Target="../comments/comment1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8.xml"/><Relationship Id="rId11" Type="http://schemas.openxmlformats.org/officeDocument/2006/relationships/image" Target="../media/image10.png"/><Relationship Id="rId5" Type="http://schemas.openxmlformats.org/officeDocument/2006/relationships/slide" Target="slide5.xml"/><Relationship Id="rId10" Type="http://schemas.openxmlformats.org/officeDocument/2006/relationships/slide" Target="slide17.xml"/><Relationship Id="rId4" Type="http://schemas.openxmlformats.org/officeDocument/2006/relationships/slide" Target="slide11.xml"/><Relationship Id="rId9" Type="http://schemas.openxmlformats.org/officeDocument/2006/relationships/slide" Target="slide2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13" Type="http://schemas.openxmlformats.org/officeDocument/2006/relationships/comments" Target="../comments/comment18.xml"/><Relationship Id="rId3" Type="http://schemas.openxmlformats.org/officeDocument/2006/relationships/image" Target="../media/image11.jpeg"/><Relationship Id="rId7" Type="http://schemas.openxmlformats.org/officeDocument/2006/relationships/slide" Target="slide19.xml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8.xml"/><Relationship Id="rId11" Type="http://schemas.openxmlformats.org/officeDocument/2006/relationships/slide" Target="slide17.xml"/><Relationship Id="rId5" Type="http://schemas.openxmlformats.org/officeDocument/2006/relationships/slide" Target="slide5.xml"/><Relationship Id="rId10" Type="http://schemas.openxmlformats.org/officeDocument/2006/relationships/slide" Target="slide25.xml"/><Relationship Id="rId4" Type="http://schemas.openxmlformats.org/officeDocument/2006/relationships/slide" Target="slide11.xml"/><Relationship Id="rId9" Type="http://schemas.openxmlformats.org/officeDocument/2006/relationships/slide" Target="slide2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image" Target="../media/image11.jpeg"/><Relationship Id="rId7" Type="http://schemas.openxmlformats.org/officeDocument/2006/relationships/slide" Target="slide19.xml"/><Relationship Id="rId12" Type="http://schemas.openxmlformats.org/officeDocument/2006/relationships/comments" Target="../comments/comment19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8.xml"/><Relationship Id="rId11" Type="http://schemas.openxmlformats.org/officeDocument/2006/relationships/image" Target="../media/image10.png"/><Relationship Id="rId5" Type="http://schemas.openxmlformats.org/officeDocument/2006/relationships/slide" Target="slide5.xml"/><Relationship Id="rId10" Type="http://schemas.openxmlformats.org/officeDocument/2006/relationships/slide" Target="slide17.xml"/><Relationship Id="rId4" Type="http://schemas.openxmlformats.org/officeDocument/2006/relationships/slide" Target="slide11.xml"/><Relationship Id="rId9" Type="http://schemas.openxmlformats.org/officeDocument/2006/relationships/slide" Target="slide2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11.xml"/><Relationship Id="rId7" Type="http://schemas.openxmlformats.org/officeDocument/2006/relationships/slide" Target="slide19.xml"/><Relationship Id="rId12" Type="http://schemas.openxmlformats.org/officeDocument/2006/relationships/comments" Target="../comments/comment20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11" Type="http://schemas.openxmlformats.org/officeDocument/2006/relationships/image" Target="../media/image10.png"/><Relationship Id="rId5" Type="http://schemas.openxmlformats.org/officeDocument/2006/relationships/slide" Target="slide18.xml"/><Relationship Id="rId10" Type="http://schemas.openxmlformats.org/officeDocument/2006/relationships/slide" Target="slide17.xml"/><Relationship Id="rId4" Type="http://schemas.openxmlformats.org/officeDocument/2006/relationships/slide" Target="slide5.xml"/><Relationship Id="rId9" Type="http://schemas.openxmlformats.org/officeDocument/2006/relationships/slide" Target="slide26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image" Target="../media/image11.jpeg"/><Relationship Id="rId7" Type="http://schemas.openxmlformats.org/officeDocument/2006/relationships/slide" Target="slide18.xml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11" Type="http://schemas.openxmlformats.org/officeDocument/2006/relationships/slide" Target="slide17.xml"/><Relationship Id="rId5" Type="http://schemas.openxmlformats.org/officeDocument/2006/relationships/slide" Target="slide11.xml"/><Relationship Id="rId10" Type="http://schemas.openxmlformats.org/officeDocument/2006/relationships/slide" Target="slide26.xml"/><Relationship Id="rId4" Type="http://schemas.openxmlformats.org/officeDocument/2006/relationships/hyperlink" Target="mailto:info@lojadocanto.pt" TargetMode="External"/><Relationship Id="rId9" Type="http://schemas.openxmlformats.org/officeDocument/2006/relationships/slide" Target="slide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13" Type="http://schemas.openxmlformats.org/officeDocument/2006/relationships/image" Target="../media/image10.png"/><Relationship Id="rId3" Type="http://schemas.openxmlformats.org/officeDocument/2006/relationships/slide" Target="slide11.xml"/><Relationship Id="rId7" Type="http://schemas.openxmlformats.org/officeDocument/2006/relationships/image" Target="../media/image11.jpeg"/><Relationship Id="rId12" Type="http://schemas.openxmlformats.org/officeDocument/2006/relationships/slide" Target="slide28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8.xml"/><Relationship Id="rId11" Type="http://schemas.openxmlformats.org/officeDocument/2006/relationships/slide" Target="slide26.xml"/><Relationship Id="rId5" Type="http://schemas.openxmlformats.org/officeDocument/2006/relationships/image" Target="../media/image12.jpg"/><Relationship Id="rId10" Type="http://schemas.openxmlformats.org/officeDocument/2006/relationships/slide" Target="slide34.xml"/><Relationship Id="rId4" Type="http://schemas.openxmlformats.org/officeDocument/2006/relationships/slide" Target="slide5.xml"/><Relationship Id="rId9" Type="http://schemas.openxmlformats.org/officeDocument/2006/relationships/slide" Target="slide36.xml"/><Relationship Id="rId14" Type="http://schemas.openxmlformats.org/officeDocument/2006/relationships/comments" Target="../comments/comment2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13" Type="http://schemas.openxmlformats.org/officeDocument/2006/relationships/image" Target="../media/image10.png"/><Relationship Id="rId3" Type="http://schemas.openxmlformats.org/officeDocument/2006/relationships/image" Target="../media/image11.jpeg"/><Relationship Id="rId7" Type="http://schemas.openxmlformats.org/officeDocument/2006/relationships/slide" Target="slide18.xml"/><Relationship Id="rId12" Type="http://schemas.openxmlformats.org/officeDocument/2006/relationships/slide" Target="slide28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11" Type="http://schemas.openxmlformats.org/officeDocument/2006/relationships/slide" Target="slide26.xml"/><Relationship Id="rId5" Type="http://schemas.openxmlformats.org/officeDocument/2006/relationships/slide" Target="slide5.xml"/><Relationship Id="rId10" Type="http://schemas.openxmlformats.org/officeDocument/2006/relationships/slide" Target="slide34.xml"/><Relationship Id="rId4" Type="http://schemas.openxmlformats.org/officeDocument/2006/relationships/slide" Target="slide11.xml"/><Relationship Id="rId9" Type="http://schemas.openxmlformats.org/officeDocument/2006/relationships/slide" Target="slide3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slide" Target="slide30.xml"/><Relationship Id="rId3" Type="http://schemas.openxmlformats.org/officeDocument/2006/relationships/slide" Target="slide28.xml"/><Relationship Id="rId7" Type="http://schemas.openxmlformats.org/officeDocument/2006/relationships/slide" Target="slide18.xml"/><Relationship Id="rId12" Type="http://schemas.openxmlformats.org/officeDocument/2006/relationships/slide" Target="slide26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11" Type="http://schemas.openxmlformats.org/officeDocument/2006/relationships/slide" Target="slide34.xml"/><Relationship Id="rId5" Type="http://schemas.openxmlformats.org/officeDocument/2006/relationships/slide" Target="slide11.xml"/><Relationship Id="rId15" Type="http://schemas.openxmlformats.org/officeDocument/2006/relationships/comments" Target="../comments/comment22.xml"/><Relationship Id="rId10" Type="http://schemas.openxmlformats.org/officeDocument/2006/relationships/slide" Target="slide36.xml"/><Relationship Id="rId4" Type="http://schemas.openxmlformats.org/officeDocument/2006/relationships/image" Target="../media/image10.png"/><Relationship Id="rId9" Type="http://schemas.openxmlformats.org/officeDocument/2006/relationships/slide" Target="slide19.xml"/><Relationship Id="rId14" Type="http://schemas.openxmlformats.org/officeDocument/2006/relationships/slide" Target="slide3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13" Type="http://schemas.openxmlformats.org/officeDocument/2006/relationships/image" Target="../media/image10.png"/><Relationship Id="rId3" Type="http://schemas.openxmlformats.org/officeDocument/2006/relationships/image" Target="../media/image11.jpeg"/><Relationship Id="rId7" Type="http://schemas.openxmlformats.org/officeDocument/2006/relationships/slide" Target="slide18.xml"/><Relationship Id="rId12" Type="http://schemas.openxmlformats.org/officeDocument/2006/relationships/slide" Target="slide28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11" Type="http://schemas.openxmlformats.org/officeDocument/2006/relationships/slide" Target="slide26.xml"/><Relationship Id="rId5" Type="http://schemas.openxmlformats.org/officeDocument/2006/relationships/slide" Target="slide5.xml"/><Relationship Id="rId10" Type="http://schemas.openxmlformats.org/officeDocument/2006/relationships/slide" Target="slide34.xml"/><Relationship Id="rId4" Type="http://schemas.openxmlformats.org/officeDocument/2006/relationships/slide" Target="slide11.xml"/><Relationship Id="rId9" Type="http://schemas.openxmlformats.org/officeDocument/2006/relationships/slide" Target="slide36.xml"/><Relationship Id="rId14" Type="http://schemas.openxmlformats.org/officeDocument/2006/relationships/comments" Target="../comments/comment23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13" Type="http://schemas.openxmlformats.org/officeDocument/2006/relationships/image" Target="../media/image10.png"/><Relationship Id="rId3" Type="http://schemas.openxmlformats.org/officeDocument/2006/relationships/image" Target="../media/image11.jpeg"/><Relationship Id="rId7" Type="http://schemas.openxmlformats.org/officeDocument/2006/relationships/slide" Target="slide18.xml"/><Relationship Id="rId12" Type="http://schemas.openxmlformats.org/officeDocument/2006/relationships/slide" Target="slide28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0.xml"/><Relationship Id="rId11" Type="http://schemas.openxmlformats.org/officeDocument/2006/relationships/slide" Target="slide26.xml"/><Relationship Id="rId5" Type="http://schemas.openxmlformats.org/officeDocument/2006/relationships/slide" Target="slide5.xml"/><Relationship Id="rId10" Type="http://schemas.openxmlformats.org/officeDocument/2006/relationships/slide" Target="slide34.xml"/><Relationship Id="rId4" Type="http://schemas.openxmlformats.org/officeDocument/2006/relationships/slide" Target="slide11.xml"/><Relationship Id="rId9" Type="http://schemas.openxmlformats.org/officeDocument/2006/relationships/slide" Target="slide36.xml"/><Relationship Id="rId14" Type="http://schemas.openxmlformats.org/officeDocument/2006/relationships/comments" Target="../comments/comment24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3" Type="http://schemas.openxmlformats.org/officeDocument/2006/relationships/slide" Target="slide11.xml"/><Relationship Id="rId7" Type="http://schemas.openxmlformats.org/officeDocument/2006/relationships/slide" Target="slide36.xml"/><Relationship Id="rId12" Type="http://schemas.openxmlformats.org/officeDocument/2006/relationships/comments" Target="../comments/comment25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11" Type="http://schemas.openxmlformats.org/officeDocument/2006/relationships/image" Target="../media/image10.png"/><Relationship Id="rId5" Type="http://schemas.openxmlformats.org/officeDocument/2006/relationships/slide" Target="slide18.xml"/><Relationship Id="rId10" Type="http://schemas.openxmlformats.org/officeDocument/2006/relationships/slide" Target="slide28.xml"/><Relationship Id="rId4" Type="http://schemas.openxmlformats.org/officeDocument/2006/relationships/image" Target="../media/image11.jpeg"/><Relationship Id="rId9" Type="http://schemas.openxmlformats.org/officeDocument/2006/relationships/slide" Target="slide26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3" Type="http://schemas.openxmlformats.org/officeDocument/2006/relationships/image" Target="../media/image11.jpeg"/><Relationship Id="rId7" Type="http://schemas.openxmlformats.org/officeDocument/2006/relationships/slide" Target="slide19.xml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8.xml"/><Relationship Id="rId11" Type="http://schemas.openxmlformats.org/officeDocument/2006/relationships/slide" Target="slide28.xml"/><Relationship Id="rId5" Type="http://schemas.openxmlformats.org/officeDocument/2006/relationships/slide" Target="slide33.xml"/><Relationship Id="rId10" Type="http://schemas.openxmlformats.org/officeDocument/2006/relationships/slide" Target="slide26.xml"/><Relationship Id="rId4" Type="http://schemas.openxmlformats.org/officeDocument/2006/relationships/slide" Target="slide11.xml"/><Relationship Id="rId9" Type="http://schemas.openxmlformats.org/officeDocument/2006/relationships/slide" Target="slide34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13" Type="http://schemas.openxmlformats.org/officeDocument/2006/relationships/comments" Target="../comments/comment26.xml"/><Relationship Id="rId3" Type="http://schemas.openxmlformats.org/officeDocument/2006/relationships/slide" Target="slide28.xml"/><Relationship Id="rId7" Type="http://schemas.openxmlformats.org/officeDocument/2006/relationships/image" Target="../media/image11.jpeg"/><Relationship Id="rId12" Type="http://schemas.openxmlformats.org/officeDocument/2006/relationships/slide" Target="slide35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8.xml"/><Relationship Id="rId11" Type="http://schemas.openxmlformats.org/officeDocument/2006/relationships/slide" Target="slide26.xml"/><Relationship Id="rId5" Type="http://schemas.openxmlformats.org/officeDocument/2006/relationships/slide" Target="slide11.xml"/><Relationship Id="rId10" Type="http://schemas.openxmlformats.org/officeDocument/2006/relationships/slide" Target="slide34.xml"/><Relationship Id="rId4" Type="http://schemas.openxmlformats.org/officeDocument/2006/relationships/image" Target="../media/image10.png"/><Relationship Id="rId9" Type="http://schemas.openxmlformats.org/officeDocument/2006/relationships/slide" Target="slide36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3" Type="http://schemas.openxmlformats.org/officeDocument/2006/relationships/image" Target="../media/image11.jpeg"/><Relationship Id="rId7" Type="http://schemas.openxmlformats.org/officeDocument/2006/relationships/slide" Target="slide36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11" Type="http://schemas.openxmlformats.org/officeDocument/2006/relationships/image" Target="../media/image10.png"/><Relationship Id="rId5" Type="http://schemas.openxmlformats.org/officeDocument/2006/relationships/slide" Target="slide18.xml"/><Relationship Id="rId10" Type="http://schemas.openxmlformats.org/officeDocument/2006/relationships/slide" Target="slide28.xml"/><Relationship Id="rId4" Type="http://schemas.openxmlformats.org/officeDocument/2006/relationships/slide" Target="slide11.xml"/><Relationship Id="rId9" Type="http://schemas.openxmlformats.org/officeDocument/2006/relationships/slide" Target="slide26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3" Type="http://schemas.openxmlformats.org/officeDocument/2006/relationships/image" Target="../media/image11.jpeg"/><Relationship Id="rId7" Type="http://schemas.openxmlformats.org/officeDocument/2006/relationships/slide" Target="slide19.xml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8.xml"/><Relationship Id="rId11" Type="http://schemas.openxmlformats.org/officeDocument/2006/relationships/slide" Target="slide28.xml"/><Relationship Id="rId5" Type="http://schemas.openxmlformats.org/officeDocument/2006/relationships/slide" Target="slide11.xml"/><Relationship Id="rId10" Type="http://schemas.openxmlformats.org/officeDocument/2006/relationships/slide" Target="slide26.xml"/><Relationship Id="rId4" Type="http://schemas.openxmlformats.org/officeDocument/2006/relationships/hyperlink" Target="mailto:info@lojadocanto.pt" TargetMode="External"/><Relationship Id="rId9" Type="http://schemas.openxmlformats.org/officeDocument/2006/relationships/slide" Target="slide3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4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5" Type="http://schemas.openxmlformats.org/officeDocument/2006/relationships/image" Target="../media/image6.jpeg"/><Relationship Id="rId10" Type="http://schemas.openxmlformats.org/officeDocument/2006/relationships/comments" Target="../comments/comment1.xml"/><Relationship Id="rId4" Type="http://schemas.openxmlformats.org/officeDocument/2006/relationships/image" Target="../media/image5.jp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2.xml"/><Relationship Id="rId3" Type="http://schemas.openxmlformats.org/officeDocument/2006/relationships/slide" Target="slide6.xml"/><Relationship Id="rId7" Type="http://schemas.openxmlformats.org/officeDocument/2006/relationships/slide" Target="slide1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slide" Target="slide4.xml"/><Relationship Id="rId4" Type="http://schemas.openxmlformats.org/officeDocument/2006/relationships/slide" Target="slide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comments" Target="../comments/commen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7.xml"/><Relationship Id="rId5" Type="http://schemas.openxmlformats.org/officeDocument/2006/relationships/image" Target="../media/image10.png"/><Relationship Id="rId4" Type="http://schemas.openxmlformats.org/officeDocument/2006/relationships/slide" Target="slide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comments" Target="../comments/commen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7.xml"/><Relationship Id="rId5" Type="http://schemas.openxmlformats.org/officeDocument/2006/relationships/image" Target="../media/image10.png"/><Relationship Id="rId4" Type="http://schemas.openxmlformats.org/officeDocument/2006/relationships/slide" Target="slide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comments" Target="../comments/commen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5" Type="http://schemas.openxmlformats.org/officeDocument/2006/relationships/image" Target="../media/image10.png"/><Relationship Id="rId4" Type="http://schemas.openxmlformats.org/officeDocument/2006/relationships/slide" Target="slide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comments" Target="../comments/comment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slide" Target="slide11.xml"/><Relationship Id="rId4" Type="http://schemas.openxmlformats.org/officeDocument/2006/relationships/slide" Target="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Mockup</a:t>
            </a:r>
            <a:r>
              <a:rPr lang="pt-PT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Trabalho 2 - SIEM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PT" dirty="0"/>
              <a:t>Por </a:t>
            </a:r>
          </a:p>
          <a:p>
            <a:pPr marL="0" indent="0" algn="ctr">
              <a:buNone/>
            </a:pPr>
            <a:endParaRPr lang="pt-PT" dirty="0"/>
          </a:p>
          <a:p>
            <a:pPr marL="0" indent="0" algn="ctr">
              <a:buNone/>
            </a:pPr>
            <a:r>
              <a:rPr lang="pt-PT" dirty="0"/>
              <a:t>Francisco Ferreira – </a:t>
            </a:r>
            <a:r>
              <a:rPr lang="pt-PT" dirty="0">
                <a:hlinkClick r:id="rId2"/>
              </a:rPr>
              <a:t>ee12195@fe.up.pt</a:t>
            </a:r>
            <a:endParaRPr lang="pt-PT" dirty="0"/>
          </a:p>
          <a:p>
            <a:pPr marL="0" indent="0" algn="ctr">
              <a:buNone/>
            </a:pPr>
            <a:endParaRPr lang="pt-PT" dirty="0"/>
          </a:p>
          <a:p>
            <a:pPr marL="0" indent="0" algn="ctr">
              <a:buNone/>
            </a:pPr>
            <a:r>
              <a:rPr lang="pt-PT" dirty="0"/>
              <a:t>Rui Barbosa – </a:t>
            </a:r>
            <a:r>
              <a:rPr lang="pt-PT" dirty="0">
                <a:hlinkClick r:id="rId3"/>
              </a:rPr>
              <a:t>ee12014@fe.up.pt</a:t>
            </a:r>
            <a:endParaRPr lang="pt-PT" dirty="0"/>
          </a:p>
          <a:p>
            <a:pPr marL="0" indent="0" algn="ctr">
              <a:buNone/>
            </a:pPr>
            <a:endParaRPr lang="pt-PT" dirty="0"/>
          </a:p>
          <a:p>
            <a:pPr marL="0" indent="0" algn="ctr">
              <a:buNone/>
            </a:pPr>
            <a:r>
              <a:rPr lang="pt-PT" dirty="0"/>
              <a:t>24/10/2016</a:t>
            </a:r>
          </a:p>
          <a:p>
            <a:pPr marL="0" indent="0" algn="ctr">
              <a:buNone/>
            </a:pPr>
            <a:endParaRPr lang="pt-PT" dirty="0"/>
          </a:p>
          <a:p>
            <a:pPr marL="0" indent="0" algn="ctr">
              <a:buNone/>
            </a:pPr>
            <a:r>
              <a:rPr lang="pt-PT" dirty="0"/>
              <a:t>Faculdade de Engenharia da Universidade do Porto</a:t>
            </a:r>
          </a:p>
        </p:txBody>
      </p:sp>
    </p:spTree>
    <p:extLst>
      <p:ext uri="{BB962C8B-B14F-4D97-AF65-F5344CB8AC3E}">
        <p14:creationId xmlns:p14="http://schemas.microsoft.com/office/powerpoint/2010/main" val="2849059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889234" y="3034315"/>
            <a:ext cx="8347841" cy="1937078"/>
          </a:xfrm>
        </p:spPr>
        <p:txBody>
          <a:bodyPr/>
          <a:lstStyle/>
          <a:p>
            <a:pPr marL="0" indent="0">
              <a:buNone/>
            </a:pPr>
            <a:r>
              <a:rPr lang="pt-PT" dirty="0"/>
              <a:t>	</a:t>
            </a:r>
            <a:r>
              <a:rPr lang="pt-PT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Vista Sem ter feito Login</a:t>
            </a:r>
          </a:p>
        </p:txBody>
      </p:sp>
    </p:spTree>
    <p:extLst>
      <p:ext uri="{BB962C8B-B14F-4D97-AF65-F5344CB8AC3E}">
        <p14:creationId xmlns:p14="http://schemas.microsoft.com/office/powerpoint/2010/main" val="1672119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2042312" y="2590297"/>
            <a:ext cx="8419098" cy="3221327"/>
            <a:chOff x="3198812" y="2581498"/>
            <a:chExt cx="8419098" cy="3221327"/>
          </a:xfrm>
        </p:grpSpPr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9429" y="2581498"/>
              <a:ext cx="4558481" cy="3221327"/>
            </a:xfrm>
            <a:prstGeom prst="rect">
              <a:avLst/>
            </a:prstGeom>
          </p:spPr>
        </p:pic>
        <p:sp>
          <p:nvSpPr>
            <p:cNvPr id="9" name="Retângulo 8"/>
            <p:cNvSpPr/>
            <p:nvPr/>
          </p:nvSpPr>
          <p:spPr>
            <a:xfrm>
              <a:off x="3198812" y="2581498"/>
              <a:ext cx="3860617" cy="3221327"/>
            </a:xfrm>
            <a:prstGeom prst="rect">
              <a:avLst/>
            </a:prstGeom>
            <a:solidFill>
              <a:schemeClr val="bg2">
                <a:lumMod val="90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2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PROMOÇÃOZÃO!</a:t>
              </a:r>
            </a:p>
            <a:p>
              <a:pPr algn="ctr"/>
              <a:r>
                <a:rPr lang="pt-PT" sz="2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Cortador de Relva Turbo</a:t>
              </a:r>
            </a:p>
            <a:p>
              <a:pPr algn="ctr"/>
              <a:endParaRPr lang="pt-PT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lang="pt-PT" sz="2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Por apenas</a:t>
              </a:r>
            </a:p>
            <a:p>
              <a:pPr algn="ctr"/>
              <a:r>
                <a:rPr lang="pt-PT" sz="2800" b="1" u="sng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149,99€</a:t>
              </a:r>
            </a:p>
            <a:p>
              <a:pPr algn="ctr"/>
              <a:endParaRPr lang="pt-PT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lang="pt-PT" sz="32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IMPERDÍVEL!</a:t>
              </a:r>
            </a:p>
          </p:txBody>
        </p:sp>
      </p:grpSp>
      <p:sp>
        <p:nvSpPr>
          <p:cNvPr id="11" name="CaixaDeTexto 10">
            <a:hlinkClick r:id="rId4" action="ppaction://hlinksldjump"/>
          </p:cNvPr>
          <p:cNvSpPr txBox="1"/>
          <p:nvPr/>
        </p:nvSpPr>
        <p:spPr>
          <a:xfrm>
            <a:off x="9805106" y="260959"/>
            <a:ext cx="1814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 action="ppaction://hlinksldjump"/>
              </a:rPr>
              <a:t>Login</a:t>
            </a:r>
            <a:endParaRPr lang="pt-PT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9805106" y="553997"/>
            <a:ext cx="1312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5" action="ppaction://hlinksldjump"/>
              </a:rPr>
              <a:t>Registo</a:t>
            </a:r>
            <a:endParaRPr lang="pt-PT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6" name="Grupo 15"/>
          <p:cNvGrpSpPr/>
          <p:nvPr/>
        </p:nvGrpSpPr>
        <p:grpSpPr>
          <a:xfrm>
            <a:off x="0" y="132568"/>
            <a:ext cx="3109706" cy="1283277"/>
            <a:chOff x="0" y="132568"/>
            <a:chExt cx="3109706" cy="1283277"/>
          </a:xfrm>
        </p:grpSpPr>
        <p:pic>
          <p:nvPicPr>
            <p:cNvPr id="17" name="Imagem 16">
              <a:hlinkClick r:id="rId6" action="ppaction://hlinksldjump"/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32568"/>
              <a:ext cx="1711036" cy="1283277"/>
            </a:xfrm>
            <a:prstGeom prst="rect">
              <a:avLst/>
            </a:prstGeom>
          </p:spPr>
        </p:pic>
        <p:sp>
          <p:nvSpPr>
            <p:cNvPr id="18" name="CaixaDeTexto 17"/>
            <p:cNvSpPr txBox="1"/>
            <p:nvPr/>
          </p:nvSpPr>
          <p:spPr>
            <a:xfrm>
              <a:off x="1590846" y="154218"/>
              <a:ext cx="1518860" cy="1261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PT" sz="1300" b="1" dirty="0"/>
                <a:t>Loja do Canto S.A.</a:t>
              </a:r>
            </a:p>
            <a:p>
              <a:pPr>
                <a:lnSpc>
                  <a:spcPct val="150000"/>
                </a:lnSpc>
              </a:pPr>
              <a:r>
                <a:rPr lang="pt-PT" sz="1300" b="1" dirty="0"/>
                <a:t>Rua da Beira, 123, Paranhos</a:t>
              </a:r>
            </a:p>
            <a:p>
              <a:pPr>
                <a:lnSpc>
                  <a:spcPct val="150000"/>
                </a:lnSpc>
              </a:pPr>
              <a:r>
                <a:rPr lang="pt-PT" sz="1300" b="1" dirty="0"/>
                <a:t>22 123 45 67</a:t>
              </a:r>
            </a:p>
          </p:txBody>
        </p:sp>
      </p:grpSp>
      <p:graphicFrame>
        <p:nvGraphicFramePr>
          <p:cNvPr id="20" name="Tabe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864803"/>
              </p:ext>
            </p:extLst>
          </p:nvPr>
        </p:nvGraphicFramePr>
        <p:xfrm>
          <a:off x="5403173" y="1637687"/>
          <a:ext cx="5051460" cy="673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3820">
                  <a:extLst>
                    <a:ext uri="{9D8B030D-6E8A-4147-A177-3AD203B41FA5}">
                      <a16:colId xmlns:a16="http://schemas.microsoft.com/office/drawing/2014/main" val="2357412234"/>
                    </a:ext>
                  </a:extLst>
                </a:gridCol>
                <a:gridCol w="1683820">
                  <a:extLst>
                    <a:ext uri="{9D8B030D-6E8A-4147-A177-3AD203B41FA5}">
                      <a16:colId xmlns:a16="http://schemas.microsoft.com/office/drawing/2014/main" val="490843012"/>
                    </a:ext>
                  </a:extLst>
                </a:gridCol>
                <a:gridCol w="1683820">
                  <a:extLst>
                    <a:ext uri="{9D8B030D-6E8A-4147-A177-3AD203B41FA5}">
                      <a16:colId xmlns:a16="http://schemas.microsoft.com/office/drawing/2014/main" val="671016886"/>
                    </a:ext>
                  </a:extLst>
                </a:gridCol>
              </a:tblGrid>
              <a:tr h="673034">
                <a:tc>
                  <a:txBody>
                    <a:bodyPr/>
                    <a:lstStyle/>
                    <a:p>
                      <a:pPr algn="ctr"/>
                      <a:r>
                        <a:rPr lang="pt-PT" sz="2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8" action="ppaction://hlinksldjump"/>
                        </a:rPr>
                        <a:t>Sobre Nós</a:t>
                      </a:r>
                      <a:endParaRPr lang="pt-PT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blipFill dpi="0" rotWithShape="1">
                      <a:blip r:embed="rId9">
                        <a:alphaModFix amt="34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10" action="ppaction://hlinksldjump"/>
                        </a:rPr>
                        <a:t>Produtos</a:t>
                      </a:r>
                      <a:endParaRPr lang="pt-PT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blipFill dpi="0" rotWithShape="1">
                      <a:blip r:embed="rId9">
                        <a:alphaModFix amt="34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11" action="ppaction://hlinksldjump"/>
                        </a:rPr>
                        <a:t>Contactos</a:t>
                      </a:r>
                      <a:endParaRPr lang="pt-PT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blipFill dpi="0" rotWithShape="1">
                      <a:blip r:embed="rId9">
                        <a:alphaModFix amt="34000"/>
                      </a:blip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818366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154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11037" y="2588455"/>
            <a:ext cx="5169824" cy="3693319"/>
          </a:xfrm>
          <a:prstGeom prst="rect">
            <a:avLst/>
          </a:prstGeom>
          <a:blipFill dpi="0" rotWithShape="1">
            <a:blip r:embed="rId3">
              <a:alphaModFix amt="36000"/>
            </a:blip>
            <a:srcRect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endParaRPr lang="pt-PT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Somos 2 estudantes da Faculdade de Engenharia da Universidade do Porto a frequentar o curso Mestrado Integrado em Engenharia Eletrotécnica e de Computadores. </a:t>
            </a:r>
          </a:p>
          <a:p>
            <a:endParaRPr lang="pt-PT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 o âmbito da Unidade Curricular “Sistemas de Informação Empresarial” criamos este negócio fictício de uma drogaria.</a:t>
            </a:r>
          </a:p>
          <a:p>
            <a:endParaRPr lang="pt-PT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Este site foi efetuado com o objetivo de demonstrar os nossos conhecimentos adquiridos ao longo do semestre.</a:t>
            </a:r>
          </a:p>
          <a:p>
            <a:endParaRPr lang="pt-PT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0" y="132568"/>
            <a:ext cx="3109706" cy="1283277"/>
            <a:chOff x="0" y="132568"/>
            <a:chExt cx="3109706" cy="1283277"/>
          </a:xfrm>
        </p:grpSpPr>
        <p:pic>
          <p:nvPicPr>
            <p:cNvPr id="11" name="Imagem 10">
              <a:hlinkClick r:id="rId4" action="ppaction://hlinksldjump"/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32568"/>
              <a:ext cx="1711036" cy="1283277"/>
            </a:xfrm>
            <a:prstGeom prst="rect">
              <a:avLst/>
            </a:prstGeom>
          </p:spPr>
        </p:pic>
        <p:sp>
          <p:nvSpPr>
            <p:cNvPr id="14" name="CaixaDeTexto 13"/>
            <p:cNvSpPr txBox="1"/>
            <p:nvPr/>
          </p:nvSpPr>
          <p:spPr>
            <a:xfrm>
              <a:off x="1590846" y="154218"/>
              <a:ext cx="1518860" cy="1261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PT" sz="1300" b="1" dirty="0"/>
                <a:t>Loja do Canto S.A.</a:t>
              </a:r>
            </a:p>
            <a:p>
              <a:pPr>
                <a:lnSpc>
                  <a:spcPct val="150000"/>
                </a:lnSpc>
              </a:pPr>
              <a:r>
                <a:rPr lang="pt-PT" sz="1300" b="1" dirty="0"/>
                <a:t>Rua da Beira, 123, Paranhos</a:t>
              </a:r>
            </a:p>
            <a:p>
              <a:pPr>
                <a:lnSpc>
                  <a:spcPct val="150000"/>
                </a:lnSpc>
              </a:pPr>
              <a:r>
                <a:rPr lang="pt-PT" sz="1300" b="1" dirty="0"/>
                <a:t>22 123 45 67</a:t>
              </a:r>
            </a:p>
          </p:txBody>
        </p:sp>
      </p:grpSp>
      <p:sp>
        <p:nvSpPr>
          <p:cNvPr id="17" name="CaixaDeTexto 16"/>
          <p:cNvSpPr txBox="1"/>
          <p:nvPr/>
        </p:nvSpPr>
        <p:spPr>
          <a:xfrm>
            <a:off x="9805106" y="553997"/>
            <a:ext cx="1312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6" action="ppaction://hlinksldjump"/>
              </a:rPr>
              <a:t>Registo</a:t>
            </a:r>
            <a:endParaRPr lang="pt-PT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717"/>
          <a:stretch/>
        </p:blipFill>
        <p:spPr>
          <a:xfrm>
            <a:off x="6880862" y="2588454"/>
            <a:ext cx="3573772" cy="3675179"/>
          </a:xfrm>
          <a:prstGeom prst="rect">
            <a:avLst/>
          </a:prstGeom>
        </p:spPr>
      </p:pic>
      <p:sp>
        <p:nvSpPr>
          <p:cNvPr id="13" name="CaixaDeTexto 12">
            <a:hlinkClick r:id="rId8" action="ppaction://hlinksldjump"/>
          </p:cNvPr>
          <p:cNvSpPr txBox="1"/>
          <p:nvPr/>
        </p:nvSpPr>
        <p:spPr>
          <a:xfrm>
            <a:off x="9805106" y="260959"/>
            <a:ext cx="1814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8" action="ppaction://hlinksldjump"/>
              </a:rPr>
              <a:t>Login</a:t>
            </a:r>
            <a:endParaRPr lang="pt-PT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5" name="Tabe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647953"/>
              </p:ext>
            </p:extLst>
          </p:nvPr>
        </p:nvGraphicFramePr>
        <p:xfrm>
          <a:off x="5403173" y="1637687"/>
          <a:ext cx="5051460" cy="673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3820">
                  <a:extLst>
                    <a:ext uri="{9D8B030D-6E8A-4147-A177-3AD203B41FA5}">
                      <a16:colId xmlns:a16="http://schemas.microsoft.com/office/drawing/2014/main" val="2357412234"/>
                    </a:ext>
                  </a:extLst>
                </a:gridCol>
                <a:gridCol w="1683820">
                  <a:extLst>
                    <a:ext uri="{9D8B030D-6E8A-4147-A177-3AD203B41FA5}">
                      <a16:colId xmlns:a16="http://schemas.microsoft.com/office/drawing/2014/main" val="490843012"/>
                    </a:ext>
                  </a:extLst>
                </a:gridCol>
                <a:gridCol w="1683820">
                  <a:extLst>
                    <a:ext uri="{9D8B030D-6E8A-4147-A177-3AD203B41FA5}">
                      <a16:colId xmlns:a16="http://schemas.microsoft.com/office/drawing/2014/main" val="671016886"/>
                    </a:ext>
                  </a:extLst>
                </a:gridCol>
              </a:tblGrid>
              <a:tr h="673034">
                <a:tc>
                  <a:txBody>
                    <a:bodyPr/>
                    <a:lstStyle/>
                    <a:p>
                      <a:pPr algn="ctr"/>
                      <a:r>
                        <a:rPr lang="pt-PT" sz="2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9" action="ppaction://hlinksldjump"/>
                        </a:rPr>
                        <a:t>Sobre Nós</a:t>
                      </a:r>
                      <a:endParaRPr lang="pt-PT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blipFill dpi="0" rotWithShape="1">
                      <a:blip r:embed="rId3">
                        <a:alphaModFix amt="34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10" action="ppaction://hlinksldjump"/>
                        </a:rPr>
                        <a:t>Produtos</a:t>
                      </a:r>
                      <a:endParaRPr lang="pt-PT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blipFill dpi="0" rotWithShape="1">
                      <a:blip r:embed="rId3">
                        <a:alphaModFix amt="34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11" action="ppaction://hlinksldjump"/>
                        </a:rPr>
                        <a:t>Contactos</a:t>
                      </a:r>
                      <a:endParaRPr lang="pt-PT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blipFill dpi="0" rotWithShape="1">
                      <a:blip r:embed="rId3">
                        <a:alphaModFix amt="34000"/>
                      </a:blip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818366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8360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/>
          <p:cNvSpPr txBox="1"/>
          <p:nvPr/>
        </p:nvSpPr>
        <p:spPr>
          <a:xfrm>
            <a:off x="891376" y="2483242"/>
            <a:ext cx="2717415" cy="4801314"/>
          </a:xfrm>
          <a:prstGeom prst="rect">
            <a:avLst/>
          </a:prstGeom>
          <a:blipFill dpi="0" rotWithShape="1">
            <a:blip r:embed="rId3">
              <a:alphaModFix amt="36000"/>
            </a:blip>
            <a:srcRect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pt-P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Produtos</a:t>
            </a:r>
          </a:p>
          <a:p>
            <a:endParaRPr lang="pt-PT" dirty="0"/>
          </a:p>
          <a:p>
            <a:r>
              <a:rPr lang="pt-PT" dirty="0"/>
              <a:t>Código</a:t>
            </a:r>
          </a:p>
          <a:p>
            <a:r>
              <a:rPr lang="pt-PT" dirty="0"/>
              <a:t>[]</a:t>
            </a:r>
          </a:p>
          <a:p>
            <a:endParaRPr lang="pt-PT" dirty="0"/>
          </a:p>
          <a:p>
            <a:r>
              <a:rPr lang="pt-PT" dirty="0"/>
              <a:t>Categoria:</a:t>
            </a:r>
          </a:p>
          <a:p>
            <a:r>
              <a:rPr lang="pt-PT" dirty="0"/>
              <a:t>[]</a:t>
            </a:r>
          </a:p>
          <a:p>
            <a:endParaRPr lang="pt-PT" dirty="0"/>
          </a:p>
          <a:p>
            <a:r>
              <a:rPr lang="pt-PT" dirty="0"/>
              <a:t>Marca:</a:t>
            </a:r>
          </a:p>
          <a:p>
            <a:r>
              <a:rPr lang="pt-PT" dirty="0"/>
              <a:t>[]</a:t>
            </a:r>
          </a:p>
          <a:p>
            <a:endParaRPr lang="pt-PT" dirty="0"/>
          </a:p>
          <a:p>
            <a:r>
              <a:rPr lang="pt-PT" dirty="0"/>
              <a:t>Tipo: </a:t>
            </a:r>
          </a:p>
          <a:p>
            <a:r>
              <a:rPr lang="pt-PT" dirty="0"/>
              <a:t>[]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  <p:sp>
        <p:nvSpPr>
          <p:cNvPr id="2" name="CaixaDeTexto 1"/>
          <p:cNvSpPr txBox="1"/>
          <p:nvPr/>
        </p:nvSpPr>
        <p:spPr>
          <a:xfrm>
            <a:off x="3726130" y="2483242"/>
            <a:ext cx="6735280" cy="4062651"/>
          </a:xfrm>
          <a:prstGeom prst="rect">
            <a:avLst/>
          </a:prstGeom>
          <a:blipFill dpi="0" rotWithShape="1">
            <a:blip r:embed="rId3">
              <a:alphaModFix amt="36000"/>
            </a:blip>
            <a:srcRect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4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4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4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4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4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4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</a:endParaRPr>
          </a:p>
        </p:txBody>
      </p:sp>
      <p:grpSp>
        <p:nvGrpSpPr>
          <p:cNvPr id="18" name="Grupo 17"/>
          <p:cNvGrpSpPr/>
          <p:nvPr/>
        </p:nvGrpSpPr>
        <p:grpSpPr>
          <a:xfrm>
            <a:off x="0" y="132568"/>
            <a:ext cx="3109706" cy="1283277"/>
            <a:chOff x="0" y="132568"/>
            <a:chExt cx="3109706" cy="1283277"/>
          </a:xfrm>
        </p:grpSpPr>
        <p:pic>
          <p:nvPicPr>
            <p:cNvPr id="19" name="Imagem 18">
              <a:hlinkClick r:id="rId4" action="ppaction://hlinksldjump"/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32568"/>
              <a:ext cx="1711036" cy="1283277"/>
            </a:xfrm>
            <a:prstGeom prst="rect">
              <a:avLst/>
            </a:prstGeom>
          </p:spPr>
        </p:pic>
        <p:sp>
          <p:nvSpPr>
            <p:cNvPr id="20" name="CaixaDeTexto 19"/>
            <p:cNvSpPr txBox="1"/>
            <p:nvPr/>
          </p:nvSpPr>
          <p:spPr>
            <a:xfrm>
              <a:off x="1590846" y="154218"/>
              <a:ext cx="1518860" cy="1261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13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Loja do Canto S.A.</a:t>
              </a:r>
            </a:p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13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Rua da Beira, 123, Paranhos</a:t>
              </a:r>
            </a:p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13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22 123 45 67</a:t>
              </a:r>
            </a:p>
          </p:txBody>
        </p:sp>
      </p:grpSp>
      <p:graphicFrame>
        <p:nvGraphicFramePr>
          <p:cNvPr id="21" name="Tabe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738191"/>
              </p:ext>
            </p:extLst>
          </p:nvPr>
        </p:nvGraphicFramePr>
        <p:xfrm>
          <a:off x="3916168" y="2785075"/>
          <a:ext cx="6220290" cy="1172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221">
                  <a:extLst>
                    <a:ext uri="{9D8B030D-6E8A-4147-A177-3AD203B41FA5}">
                      <a16:colId xmlns:a16="http://schemas.microsoft.com/office/drawing/2014/main" val="1773663717"/>
                    </a:ext>
                  </a:extLst>
                </a:gridCol>
                <a:gridCol w="1331895">
                  <a:extLst>
                    <a:ext uri="{9D8B030D-6E8A-4147-A177-3AD203B41FA5}">
                      <a16:colId xmlns:a16="http://schemas.microsoft.com/office/drawing/2014/main" val="3800365926"/>
                    </a:ext>
                  </a:extLst>
                </a:gridCol>
                <a:gridCol w="1244058">
                  <a:extLst>
                    <a:ext uri="{9D8B030D-6E8A-4147-A177-3AD203B41FA5}">
                      <a16:colId xmlns:a16="http://schemas.microsoft.com/office/drawing/2014/main" val="783302887"/>
                    </a:ext>
                  </a:extLst>
                </a:gridCol>
                <a:gridCol w="1244058">
                  <a:extLst>
                    <a:ext uri="{9D8B030D-6E8A-4147-A177-3AD203B41FA5}">
                      <a16:colId xmlns:a16="http://schemas.microsoft.com/office/drawing/2014/main" val="3555198730"/>
                    </a:ext>
                  </a:extLst>
                </a:gridCol>
                <a:gridCol w="1244058">
                  <a:extLst>
                    <a:ext uri="{9D8B030D-6E8A-4147-A177-3AD203B41FA5}">
                      <a16:colId xmlns:a16="http://schemas.microsoft.com/office/drawing/2014/main" val="4176525013"/>
                    </a:ext>
                  </a:extLst>
                </a:gridCol>
              </a:tblGrid>
              <a:tr h="431090">
                <a:tc>
                  <a:txBody>
                    <a:bodyPr/>
                    <a:lstStyle/>
                    <a:p>
                      <a:r>
                        <a:rPr lang="pt-PT" b="0" dirty="0"/>
                        <a:t>Código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b="0" dirty="0"/>
                        <a:t>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b="0" dirty="0"/>
                        <a:t>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b="0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b="0" dirty="0"/>
                        <a:t>Tipo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877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b="0" dirty="0"/>
                        <a:t>Exemplo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PT" b="0" dirty="0"/>
                        <a:t>Exemplo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PT" b="0" dirty="0"/>
                        <a:t>Exemplo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PT" b="0" dirty="0"/>
                        <a:t>Exemplo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PT" b="0" dirty="0"/>
                        <a:t>Exemplo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3945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b="0" dirty="0"/>
                        <a:t>Exemplo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PT" b="0" dirty="0"/>
                        <a:t>Exemplo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PT" b="0" dirty="0"/>
                        <a:t>Exemplo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PT" b="0" dirty="0"/>
                        <a:t>Exemplo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PT" b="0" dirty="0"/>
                        <a:t>Exemplo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3330154"/>
                  </a:ext>
                </a:extLst>
              </a:tr>
            </a:tbl>
          </a:graphicData>
        </a:graphic>
      </p:graphicFrame>
      <p:sp>
        <p:nvSpPr>
          <p:cNvPr id="22" name="CaixaDeTexto 21"/>
          <p:cNvSpPr txBox="1"/>
          <p:nvPr/>
        </p:nvSpPr>
        <p:spPr>
          <a:xfrm>
            <a:off x="9805106" y="553997"/>
            <a:ext cx="1312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6" action="ppaction://hlinksldjump"/>
              </a:rPr>
              <a:t>Registo</a:t>
            </a:r>
            <a:endParaRPr lang="pt-PT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tângulo 12">
            <a:hlinkClick r:id="rId7" action="ppaction://hlinksldjump"/>
          </p:cNvPr>
          <p:cNvSpPr/>
          <p:nvPr/>
        </p:nvSpPr>
        <p:spPr>
          <a:xfrm>
            <a:off x="1890645" y="6545893"/>
            <a:ext cx="1489587" cy="3351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Pesquisar</a:t>
            </a:r>
          </a:p>
        </p:txBody>
      </p:sp>
      <p:sp>
        <p:nvSpPr>
          <p:cNvPr id="12" name="CaixaDeTexto 11">
            <a:hlinkClick r:id="rId8" action="ppaction://hlinksldjump"/>
          </p:cNvPr>
          <p:cNvSpPr txBox="1"/>
          <p:nvPr/>
        </p:nvSpPr>
        <p:spPr>
          <a:xfrm>
            <a:off x="9805106" y="260959"/>
            <a:ext cx="1814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8" action="ppaction://hlinksldjump"/>
              </a:rPr>
              <a:t>Login</a:t>
            </a:r>
            <a:endParaRPr lang="pt-PT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4" name="Tabe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647953"/>
              </p:ext>
            </p:extLst>
          </p:nvPr>
        </p:nvGraphicFramePr>
        <p:xfrm>
          <a:off x="5403173" y="1637687"/>
          <a:ext cx="5051460" cy="673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3820">
                  <a:extLst>
                    <a:ext uri="{9D8B030D-6E8A-4147-A177-3AD203B41FA5}">
                      <a16:colId xmlns:a16="http://schemas.microsoft.com/office/drawing/2014/main" val="2357412234"/>
                    </a:ext>
                  </a:extLst>
                </a:gridCol>
                <a:gridCol w="1683820">
                  <a:extLst>
                    <a:ext uri="{9D8B030D-6E8A-4147-A177-3AD203B41FA5}">
                      <a16:colId xmlns:a16="http://schemas.microsoft.com/office/drawing/2014/main" val="490843012"/>
                    </a:ext>
                  </a:extLst>
                </a:gridCol>
                <a:gridCol w="1683820">
                  <a:extLst>
                    <a:ext uri="{9D8B030D-6E8A-4147-A177-3AD203B41FA5}">
                      <a16:colId xmlns:a16="http://schemas.microsoft.com/office/drawing/2014/main" val="671016886"/>
                    </a:ext>
                  </a:extLst>
                </a:gridCol>
              </a:tblGrid>
              <a:tr h="673034">
                <a:tc>
                  <a:txBody>
                    <a:bodyPr/>
                    <a:lstStyle/>
                    <a:p>
                      <a:pPr algn="ctr"/>
                      <a:r>
                        <a:rPr lang="pt-PT" sz="2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9" action="ppaction://hlinksldjump"/>
                        </a:rPr>
                        <a:t>Sobre Nós</a:t>
                      </a:r>
                      <a:endParaRPr lang="pt-PT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blipFill dpi="0" rotWithShape="1">
                      <a:blip r:embed="rId3">
                        <a:alphaModFix amt="34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7" action="ppaction://hlinksldjump"/>
                        </a:rPr>
                        <a:t>Produtos</a:t>
                      </a:r>
                      <a:endParaRPr lang="pt-PT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blipFill dpi="0" rotWithShape="1">
                      <a:blip r:embed="rId3">
                        <a:alphaModFix amt="34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10" action="ppaction://hlinksldjump"/>
                        </a:rPr>
                        <a:t>Contactos</a:t>
                      </a:r>
                      <a:endParaRPr lang="pt-PT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blipFill dpi="0" rotWithShape="1">
                      <a:blip r:embed="rId3">
                        <a:alphaModFix amt="34000"/>
                      </a:blip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818366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1185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0" y="122058"/>
            <a:ext cx="3109706" cy="1283277"/>
            <a:chOff x="0" y="132568"/>
            <a:chExt cx="3109706" cy="1283277"/>
          </a:xfrm>
        </p:grpSpPr>
        <p:pic>
          <p:nvPicPr>
            <p:cNvPr id="8" name="Imagem 7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32568"/>
              <a:ext cx="1711036" cy="1283277"/>
            </a:xfrm>
            <a:prstGeom prst="rect">
              <a:avLst/>
            </a:prstGeom>
          </p:spPr>
        </p:pic>
        <p:sp>
          <p:nvSpPr>
            <p:cNvPr id="9" name="CaixaDeTexto 8"/>
            <p:cNvSpPr txBox="1"/>
            <p:nvPr/>
          </p:nvSpPr>
          <p:spPr>
            <a:xfrm>
              <a:off x="1590846" y="154218"/>
              <a:ext cx="1518860" cy="1261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PT" sz="1300" b="1" dirty="0"/>
                <a:t>Loja do Canto S.A.</a:t>
              </a:r>
            </a:p>
            <a:p>
              <a:pPr>
                <a:lnSpc>
                  <a:spcPct val="150000"/>
                </a:lnSpc>
              </a:pPr>
              <a:r>
                <a:rPr lang="pt-PT" sz="1300" b="1" dirty="0"/>
                <a:t>Rua da Beira, 123, Paranhos</a:t>
              </a:r>
            </a:p>
            <a:p>
              <a:pPr>
                <a:lnSpc>
                  <a:spcPct val="150000"/>
                </a:lnSpc>
              </a:pPr>
              <a:r>
                <a:rPr lang="pt-PT" sz="1300" b="1" dirty="0"/>
                <a:t>22 123 45 67</a:t>
              </a:r>
            </a:p>
          </p:txBody>
        </p:sp>
      </p:grpSp>
      <p:sp>
        <p:nvSpPr>
          <p:cNvPr id="11" name="CaixaDeTexto 10"/>
          <p:cNvSpPr txBox="1"/>
          <p:nvPr/>
        </p:nvSpPr>
        <p:spPr>
          <a:xfrm>
            <a:off x="1201271" y="2483242"/>
            <a:ext cx="9260139" cy="3970318"/>
          </a:xfrm>
          <a:prstGeom prst="rect">
            <a:avLst/>
          </a:prstGeom>
          <a:blipFill dpi="0" rotWithShape="1">
            <a:blip r:embed="rId5">
              <a:alphaModFix amt="36000"/>
            </a:blip>
            <a:srcRect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pt-PT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[Nome do Produto]</a:t>
            </a:r>
          </a:p>
          <a:p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lnSpc>
                <a:spcPct val="150000"/>
              </a:lnSpc>
            </a:pPr>
            <a:r>
              <a:rPr lang="pt-P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Código: ---</a:t>
            </a:r>
          </a:p>
          <a:p>
            <a:pPr lvl="1">
              <a:lnSpc>
                <a:spcPct val="150000"/>
              </a:lnSpc>
            </a:pPr>
            <a:r>
              <a:rPr lang="pt-P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Marca : ---</a:t>
            </a:r>
          </a:p>
          <a:p>
            <a:pPr lvl="1">
              <a:lnSpc>
                <a:spcPct val="150000"/>
              </a:lnSpc>
            </a:pPr>
            <a:r>
              <a:rPr lang="pt-P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Tipo: ---</a:t>
            </a:r>
          </a:p>
          <a:p>
            <a:pPr lvl="1">
              <a:lnSpc>
                <a:spcPct val="150000"/>
              </a:lnSpc>
            </a:pPr>
            <a:r>
              <a:rPr lang="pt-P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Preço: ---</a:t>
            </a:r>
          </a:p>
          <a:p>
            <a:endParaRPr lang="pt-PT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PT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endParaRPr lang="pt-PT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9805106" y="553997"/>
            <a:ext cx="1312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6" action="ppaction://hlinksldjump"/>
              </a:rPr>
              <a:t>Registo</a:t>
            </a:r>
            <a:endParaRPr lang="pt-PT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CaixaDeTexto 12">
            <a:hlinkClick r:id="rId7" action="ppaction://hlinksldjump"/>
          </p:cNvPr>
          <p:cNvSpPr txBox="1"/>
          <p:nvPr/>
        </p:nvSpPr>
        <p:spPr>
          <a:xfrm>
            <a:off x="9805106" y="260959"/>
            <a:ext cx="1814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7" action="ppaction://hlinksldjump"/>
              </a:rPr>
              <a:t>Login</a:t>
            </a:r>
            <a:endParaRPr lang="pt-PT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4" name="Tabe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647953"/>
              </p:ext>
            </p:extLst>
          </p:nvPr>
        </p:nvGraphicFramePr>
        <p:xfrm>
          <a:off x="5403173" y="1637687"/>
          <a:ext cx="5051460" cy="673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3820">
                  <a:extLst>
                    <a:ext uri="{9D8B030D-6E8A-4147-A177-3AD203B41FA5}">
                      <a16:colId xmlns:a16="http://schemas.microsoft.com/office/drawing/2014/main" val="2357412234"/>
                    </a:ext>
                  </a:extLst>
                </a:gridCol>
                <a:gridCol w="1683820">
                  <a:extLst>
                    <a:ext uri="{9D8B030D-6E8A-4147-A177-3AD203B41FA5}">
                      <a16:colId xmlns:a16="http://schemas.microsoft.com/office/drawing/2014/main" val="490843012"/>
                    </a:ext>
                  </a:extLst>
                </a:gridCol>
                <a:gridCol w="1683820">
                  <a:extLst>
                    <a:ext uri="{9D8B030D-6E8A-4147-A177-3AD203B41FA5}">
                      <a16:colId xmlns:a16="http://schemas.microsoft.com/office/drawing/2014/main" val="671016886"/>
                    </a:ext>
                  </a:extLst>
                </a:gridCol>
              </a:tblGrid>
              <a:tr h="673034">
                <a:tc>
                  <a:txBody>
                    <a:bodyPr/>
                    <a:lstStyle/>
                    <a:p>
                      <a:pPr algn="ctr"/>
                      <a:r>
                        <a:rPr lang="pt-PT" sz="2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8" action="ppaction://hlinksldjump"/>
                        </a:rPr>
                        <a:t>Sobre Nós</a:t>
                      </a:r>
                      <a:endParaRPr lang="pt-PT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blipFill dpi="0" rotWithShape="1">
                      <a:blip r:embed="rId5">
                        <a:alphaModFix amt="34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9" action="ppaction://hlinksldjump"/>
                        </a:rPr>
                        <a:t>Produtos</a:t>
                      </a:r>
                      <a:endParaRPr lang="pt-PT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blipFill dpi="0" rotWithShape="1">
                      <a:blip r:embed="rId5">
                        <a:alphaModFix amt="34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10" action="ppaction://hlinksldjump"/>
                        </a:rPr>
                        <a:t>Contactos</a:t>
                      </a:r>
                      <a:endParaRPr lang="pt-PT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blipFill dpi="0" rotWithShape="1">
                      <a:blip r:embed="rId5">
                        <a:alphaModFix amt="34000"/>
                      </a:blip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818366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5370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11036" y="2515574"/>
            <a:ext cx="8750375" cy="2846933"/>
          </a:xfrm>
          <a:prstGeom prst="rect">
            <a:avLst/>
          </a:prstGeom>
          <a:blipFill dpi="0" rotWithShape="1">
            <a:blip r:embed="rId3">
              <a:alphaModFix amt="36000"/>
            </a:blip>
            <a:srcRect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Contactos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Telefone/ Telemóvel: +351 22 123 45 67/ +351 91 234 56 78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E-mail: </a:t>
            </a:r>
            <a:r>
              <a:rPr kumimoji="0" lang="pt-PT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hlinkClick r:id="rId4"/>
              </a:rPr>
              <a:t>info@lojadocanto.pt</a:t>
            </a:r>
            <a:endParaRPr kumimoji="0" lang="pt-P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Loja: Rua da Beira, 123, Paranhos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4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</a:endParaRPr>
          </a:p>
        </p:txBody>
      </p:sp>
      <p:grpSp>
        <p:nvGrpSpPr>
          <p:cNvPr id="12" name="Grupo 11"/>
          <p:cNvGrpSpPr/>
          <p:nvPr/>
        </p:nvGrpSpPr>
        <p:grpSpPr>
          <a:xfrm>
            <a:off x="0" y="132568"/>
            <a:ext cx="3109706" cy="1283277"/>
            <a:chOff x="0" y="132568"/>
            <a:chExt cx="3109706" cy="1283277"/>
          </a:xfrm>
        </p:grpSpPr>
        <p:pic>
          <p:nvPicPr>
            <p:cNvPr id="13" name="Imagem 12">
              <a:hlinkClick r:id="rId5" action="ppaction://hlinksldjump"/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32568"/>
              <a:ext cx="1711036" cy="1283277"/>
            </a:xfrm>
            <a:prstGeom prst="rect">
              <a:avLst/>
            </a:prstGeom>
          </p:spPr>
        </p:pic>
        <p:sp>
          <p:nvSpPr>
            <p:cNvPr id="14" name="CaixaDeTexto 13"/>
            <p:cNvSpPr txBox="1"/>
            <p:nvPr/>
          </p:nvSpPr>
          <p:spPr>
            <a:xfrm>
              <a:off x="1590846" y="154218"/>
              <a:ext cx="1518860" cy="1261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13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Loja do Canto S.A.</a:t>
              </a:r>
            </a:p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13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Rua da Beira, 123, Paranhos</a:t>
              </a:r>
            </a:p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13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22 123 45 67</a:t>
              </a:r>
            </a:p>
          </p:txBody>
        </p:sp>
      </p:grpSp>
      <p:sp>
        <p:nvSpPr>
          <p:cNvPr id="16" name="CaixaDeTexto 15"/>
          <p:cNvSpPr txBox="1"/>
          <p:nvPr/>
        </p:nvSpPr>
        <p:spPr>
          <a:xfrm>
            <a:off x="9805106" y="553997"/>
            <a:ext cx="1312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7" action="ppaction://hlinksldjump"/>
              </a:rPr>
              <a:t>Registo</a:t>
            </a:r>
            <a:endParaRPr lang="pt-PT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CaixaDeTexto 8">
            <a:hlinkClick r:id="rId8" action="ppaction://hlinksldjump"/>
          </p:cNvPr>
          <p:cNvSpPr txBox="1"/>
          <p:nvPr/>
        </p:nvSpPr>
        <p:spPr>
          <a:xfrm>
            <a:off x="9805106" y="260959"/>
            <a:ext cx="1814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8" action="ppaction://hlinksldjump"/>
              </a:rPr>
              <a:t>Login</a:t>
            </a:r>
            <a:endParaRPr lang="pt-PT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647953"/>
              </p:ext>
            </p:extLst>
          </p:nvPr>
        </p:nvGraphicFramePr>
        <p:xfrm>
          <a:off x="5403173" y="1637687"/>
          <a:ext cx="5051460" cy="673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3820">
                  <a:extLst>
                    <a:ext uri="{9D8B030D-6E8A-4147-A177-3AD203B41FA5}">
                      <a16:colId xmlns:a16="http://schemas.microsoft.com/office/drawing/2014/main" val="2357412234"/>
                    </a:ext>
                  </a:extLst>
                </a:gridCol>
                <a:gridCol w="1683820">
                  <a:extLst>
                    <a:ext uri="{9D8B030D-6E8A-4147-A177-3AD203B41FA5}">
                      <a16:colId xmlns:a16="http://schemas.microsoft.com/office/drawing/2014/main" val="490843012"/>
                    </a:ext>
                  </a:extLst>
                </a:gridCol>
                <a:gridCol w="1683820">
                  <a:extLst>
                    <a:ext uri="{9D8B030D-6E8A-4147-A177-3AD203B41FA5}">
                      <a16:colId xmlns:a16="http://schemas.microsoft.com/office/drawing/2014/main" val="671016886"/>
                    </a:ext>
                  </a:extLst>
                </a:gridCol>
              </a:tblGrid>
              <a:tr h="673034">
                <a:tc>
                  <a:txBody>
                    <a:bodyPr/>
                    <a:lstStyle/>
                    <a:p>
                      <a:pPr algn="ctr"/>
                      <a:r>
                        <a:rPr lang="pt-PT" sz="2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9" action="ppaction://hlinksldjump"/>
                        </a:rPr>
                        <a:t>Sobre Nós</a:t>
                      </a:r>
                      <a:endParaRPr lang="pt-PT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blipFill dpi="0" rotWithShape="1">
                      <a:blip r:embed="rId3">
                        <a:alphaModFix amt="34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10" action="ppaction://hlinksldjump"/>
                        </a:rPr>
                        <a:t>Produtos</a:t>
                      </a:r>
                      <a:endParaRPr lang="pt-PT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blipFill dpi="0" rotWithShape="1">
                      <a:blip r:embed="rId3">
                        <a:alphaModFix amt="34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11" action="ppaction://hlinksldjump"/>
                        </a:rPr>
                        <a:t>Contactos</a:t>
                      </a:r>
                      <a:endParaRPr lang="pt-PT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blipFill dpi="0" rotWithShape="1">
                      <a:blip r:embed="rId3">
                        <a:alphaModFix amt="34000"/>
                      </a:blip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818366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2383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889234" y="3034315"/>
            <a:ext cx="8347841" cy="1937078"/>
          </a:xfrm>
        </p:spPr>
        <p:txBody>
          <a:bodyPr/>
          <a:lstStyle/>
          <a:p>
            <a:pPr marL="0" indent="0">
              <a:buNone/>
            </a:pPr>
            <a:r>
              <a:rPr lang="pt-PT" dirty="0"/>
              <a:t>	</a:t>
            </a:r>
            <a:r>
              <a:rPr lang="pt-PT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Vista com Login efetuado</a:t>
            </a:r>
          </a:p>
          <a:p>
            <a:pPr marL="0" indent="0">
              <a:buNone/>
            </a:pPr>
            <a:r>
              <a:rPr lang="pt-PT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Vista do cliente</a:t>
            </a:r>
          </a:p>
        </p:txBody>
      </p:sp>
    </p:spTree>
    <p:extLst>
      <p:ext uri="{BB962C8B-B14F-4D97-AF65-F5344CB8AC3E}">
        <p14:creationId xmlns:p14="http://schemas.microsoft.com/office/powerpoint/2010/main" val="1937777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hlinkClick r:id="rId3" action="ppaction://hlinksldjump"/>
          </p:cNvPr>
          <p:cNvSpPr txBox="1"/>
          <p:nvPr/>
        </p:nvSpPr>
        <p:spPr>
          <a:xfrm>
            <a:off x="9805106" y="260959"/>
            <a:ext cx="1814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Bem-vindo cliente X</a:t>
            </a:r>
          </a:p>
          <a:p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 action="ppaction://hlinksldjump"/>
              </a:rPr>
              <a:t>Logout</a:t>
            </a:r>
            <a:endParaRPr lang="pt-PT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4" name="Grupo 13"/>
          <p:cNvGrpSpPr/>
          <p:nvPr/>
        </p:nvGrpSpPr>
        <p:grpSpPr>
          <a:xfrm>
            <a:off x="0" y="132568"/>
            <a:ext cx="3109706" cy="1283277"/>
            <a:chOff x="0" y="132568"/>
            <a:chExt cx="3109706" cy="1283277"/>
          </a:xfrm>
        </p:grpSpPr>
        <p:pic>
          <p:nvPicPr>
            <p:cNvPr id="15" name="Imagem 14">
              <a:hlinkClick r:id="rId5" action="ppaction://hlinksldjump"/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32568"/>
              <a:ext cx="1711036" cy="1283277"/>
            </a:xfrm>
            <a:prstGeom prst="rect">
              <a:avLst/>
            </a:prstGeom>
          </p:spPr>
        </p:pic>
        <p:sp>
          <p:nvSpPr>
            <p:cNvPr id="16" name="CaixaDeTexto 15"/>
            <p:cNvSpPr txBox="1"/>
            <p:nvPr/>
          </p:nvSpPr>
          <p:spPr>
            <a:xfrm>
              <a:off x="1590846" y="154218"/>
              <a:ext cx="1518860" cy="1261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PT" sz="1300" b="1" dirty="0"/>
                <a:t>Loja do Canto S.A.</a:t>
              </a:r>
            </a:p>
            <a:p>
              <a:pPr>
                <a:lnSpc>
                  <a:spcPct val="150000"/>
                </a:lnSpc>
              </a:pPr>
              <a:r>
                <a:rPr lang="pt-PT" sz="1300" b="1" dirty="0"/>
                <a:t>Rua da Beira, 123, Paranhos</a:t>
              </a:r>
            </a:p>
            <a:p>
              <a:pPr>
                <a:lnSpc>
                  <a:spcPct val="150000"/>
                </a:lnSpc>
              </a:pPr>
              <a:r>
                <a:rPr lang="pt-PT" sz="1300" b="1" dirty="0"/>
                <a:t>22 123 45 67</a:t>
              </a:r>
            </a:p>
          </p:txBody>
        </p:sp>
      </p:grpSp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619027"/>
              </p:ext>
            </p:extLst>
          </p:nvPr>
        </p:nvGraphicFramePr>
        <p:xfrm>
          <a:off x="3726130" y="1633788"/>
          <a:ext cx="673528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3820">
                  <a:extLst>
                    <a:ext uri="{9D8B030D-6E8A-4147-A177-3AD203B41FA5}">
                      <a16:colId xmlns:a16="http://schemas.microsoft.com/office/drawing/2014/main" val="2357412234"/>
                    </a:ext>
                  </a:extLst>
                </a:gridCol>
                <a:gridCol w="1683820">
                  <a:extLst>
                    <a:ext uri="{9D8B030D-6E8A-4147-A177-3AD203B41FA5}">
                      <a16:colId xmlns:a16="http://schemas.microsoft.com/office/drawing/2014/main" val="490843012"/>
                    </a:ext>
                  </a:extLst>
                </a:gridCol>
                <a:gridCol w="1683820">
                  <a:extLst>
                    <a:ext uri="{9D8B030D-6E8A-4147-A177-3AD203B41FA5}">
                      <a16:colId xmlns:a16="http://schemas.microsoft.com/office/drawing/2014/main" val="740715916"/>
                    </a:ext>
                  </a:extLst>
                </a:gridCol>
                <a:gridCol w="1683820">
                  <a:extLst>
                    <a:ext uri="{9D8B030D-6E8A-4147-A177-3AD203B41FA5}">
                      <a16:colId xmlns:a16="http://schemas.microsoft.com/office/drawing/2014/main" val="671016886"/>
                    </a:ext>
                  </a:extLst>
                </a:gridCol>
              </a:tblGrid>
              <a:tr h="673034">
                <a:tc>
                  <a:txBody>
                    <a:bodyPr/>
                    <a:lstStyle/>
                    <a:p>
                      <a:pPr algn="ctr"/>
                      <a:r>
                        <a:rPr lang="pt-PT" sz="2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7" action="ppaction://hlinksldjump"/>
                        </a:rPr>
                        <a:t>Sobre Nós</a:t>
                      </a:r>
                      <a:endParaRPr lang="pt-PT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blipFill dpi="0" rotWithShape="1">
                      <a:blip r:embed="rId8">
                        <a:alphaModFix amt="34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9" action="ppaction://hlinksldjump"/>
                        </a:rPr>
                        <a:t>Produtos</a:t>
                      </a:r>
                      <a:endParaRPr lang="pt-PT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blipFill dpi="0" rotWithShape="1">
                      <a:blip r:embed="rId8">
                        <a:alphaModFix amt="34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10" action="ppaction://hlinksldjump"/>
                        </a:rPr>
                        <a:t>Zona</a:t>
                      </a:r>
                      <a:r>
                        <a:rPr lang="pt-PT" sz="2000" baseline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10" action="ppaction://hlinksldjump"/>
                        </a:rPr>
                        <a:t> de Cliente</a:t>
                      </a:r>
                      <a:endParaRPr lang="pt-PT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blipFill dpi="0" rotWithShape="1">
                      <a:blip r:embed="rId8">
                        <a:alphaModFix amt="34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11" action="ppaction://hlinksldjump"/>
                        </a:rPr>
                        <a:t>Contactos</a:t>
                      </a:r>
                      <a:endParaRPr lang="pt-PT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blipFill dpi="0" rotWithShape="1">
                      <a:blip r:embed="rId8">
                        <a:alphaModFix amt="34000"/>
                      </a:blip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818366564"/>
                  </a:ext>
                </a:extLst>
              </a:tr>
            </a:tbl>
          </a:graphicData>
        </a:graphic>
      </p:graphicFrame>
      <p:sp>
        <p:nvSpPr>
          <p:cNvPr id="13" name="Retângulo 12"/>
          <p:cNvSpPr/>
          <p:nvPr/>
        </p:nvSpPr>
        <p:spPr>
          <a:xfrm>
            <a:off x="2042312" y="2590297"/>
            <a:ext cx="3860617" cy="3221327"/>
          </a:xfrm>
          <a:prstGeom prst="rect">
            <a:avLst/>
          </a:prstGeom>
          <a:solidFill>
            <a:schemeClr val="bg2">
              <a:lumMod val="9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PROMOÇÃOZÃO!</a:t>
            </a:r>
          </a:p>
          <a:p>
            <a:pPr algn="ctr"/>
            <a:r>
              <a:rPr lang="pt-PT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Cortador de Relva Turbo</a:t>
            </a:r>
          </a:p>
          <a:p>
            <a:pPr algn="ctr"/>
            <a:endParaRPr lang="pt-PT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PT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 apenas</a:t>
            </a:r>
          </a:p>
          <a:p>
            <a:pPr algn="ctr"/>
            <a:r>
              <a:rPr lang="pt-PT" sz="2800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149,99€</a:t>
            </a:r>
          </a:p>
          <a:p>
            <a:pPr algn="ctr"/>
            <a:endParaRPr lang="pt-PT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PT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IMPERDÍVEL!</a:t>
            </a: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929" y="2590297"/>
            <a:ext cx="4558481" cy="3221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70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808601" y="2586036"/>
            <a:ext cx="5171947" cy="3693319"/>
          </a:xfrm>
          <a:prstGeom prst="rect">
            <a:avLst/>
          </a:prstGeom>
          <a:blipFill dpi="0" rotWithShape="1">
            <a:blip r:embed="rId3">
              <a:alphaModFix amt="36000"/>
            </a:blip>
            <a:srcRect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endParaRPr lang="pt-PT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Somos 2 estudantes da Faculdade de Engenharia da Universidade do Porto a frequentar o curso Mestrado Integrado em Engenharia Eletrotécnica e de Computadores. </a:t>
            </a:r>
          </a:p>
          <a:p>
            <a:endParaRPr lang="pt-PT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 o âmbito da Unidade Curricular “Sistemas de Informação Empresarial” criamos este negócio fictício de uma drogaria.</a:t>
            </a:r>
          </a:p>
          <a:p>
            <a:endParaRPr lang="pt-PT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Este site foi efetuado com o objetivo de demonstrar os nossos conhecimentos adquiridos ao longo do semestre.</a:t>
            </a:r>
          </a:p>
          <a:p>
            <a:endParaRPr lang="pt-PT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CaixaDeTexto 14">
            <a:hlinkClick r:id="rId4" action="ppaction://hlinksldjump"/>
          </p:cNvPr>
          <p:cNvSpPr txBox="1"/>
          <p:nvPr/>
        </p:nvSpPr>
        <p:spPr>
          <a:xfrm>
            <a:off x="9805106" y="260959"/>
            <a:ext cx="1814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Bem-vindo cliente X</a:t>
            </a:r>
          </a:p>
          <a:p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5" action="ppaction://hlinksldjump"/>
              </a:rPr>
              <a:t>Logout</a:t>
            </a:r>
            <a:endParaRPr lang="pt-PT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619027"/>
              </p:ext>
            </p:extLst>
          </p:nvPr>
        </p:nvGraphicFramePr>
        <p:xfrm>
          <a:off x="3726130" y="1633788"/>
          <a:ext cx="673528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3820">
                  <a:extLst>
                    <a:ext uri="{9D8B030D-6E8A-4147-A177-3AD203B41FA5}">
                      <a16:colId xmlns:a16="http://schemas.microsoft.com/office/drawing/2014/main" val="2357412234"/>
                    </a:ext>
                  </a:extLst>
                </a:gridCol>
                <a:gridCol w="1683820">
                  <a:extLst>
                    <a:ext uri="{9D8B030D-6E8A-4147-A177-3AD203B41FA5}">
                      <a16:colId xmlns:a16="http://schemas.microsoft.com/office/drawing/2014/main" val="490843012"/>
                    </a:ext>
                  </a:extLst>
                </a:gridCol>
                <a:gridCol w="1683820">
                  <a:extLst>
                    <a:ext uri="{9D8B030D-6E8A-4147-A177-3AD203B41FA5}">
                      <a16:colId xmlns:a16="http://schemas.microsoft.com/office/drawing/2014/main" val="740715916"/>
                    </a:ext>
                  </a:extLst>
                </a:gridCol>
                <a:gridCol w="1683820">
                  <a:extLst>
                    <a:ext uri="{9D8B030D-6E8A-4147-A177-3AD203B41FA5}">
                      <a16:colId xmlns:a16="http://schemas.microsoft.com/office/drawing/2014/main" val="671016886"/>
                    </a:ext>
                  </a:extLst>
                </a:gridCol>
              </a:tblGrid>
              <a:tr h="673034">
                <a:tc>
                  <a:txBody>
                    <a:bodyPr/>
                    <a:lstStyle/>
                    <a:p>
                      <a:pPr algn="ctr"/>
                      <a:r>
                        <a:rPr lang="pt-PT" sz="2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6" action="ppaction://hlinksldjump"/>
                        </a:rPr>
                        <a:t>Sobre Nós</a:t>
                      </a:r>
                      <a:endParaRPr lang="pt-PT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blipFill dpi="0" rotWithShape="1">
                      <a:blip r:embed="rId3">
                        <a:alphaModFix amt="34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7" action="ppaction://hlinksldjump"/>
                        </a:rPr>
                        <a:t>Produtos</a:t>
                      </a:r>
                      <a:endParaRPr lang="pt-PT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blipFill dpi="0" rotWithShape="1">
                      <a:blip r:embed="rId3">
                        <a:alphaModFix amt="34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8" action="ppaction://hlinksldjump"/>
                        </a:rPr>
                        <a:t>Zona</a:t>
                      </a:r>
                      <a:r>
                        <a:rPr lang="pt-PT" sz="2000" baseline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8" action="ppaction://hlinksldjump"/>
                        </a:rPr>
                        <a:t> de Cliente</a:t>
                      </a:r>
                      <a:endParaRPr lang="pt-PT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blipFill dpi="0" rotWithShape="1">
                      <a:blip r:embed="rId3">
                        <a:alphaModFix amt="34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9" action="ppaction://hlinksldjump"/>
                        </a:rPr>
                        <a:t>Contactos</a:t>
                      </a:r>
                      <a:endParaRPr lang="pt-PT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blipFill dpi="0" rotWithShape="1">
                      <a:blip r:embed="rId3">
                        <a:alphaModFix amt="34000"/>
                      </a:blip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818366564"/>
                  </a:ext>
                </a:extLst>
              </a:tr>
            </a:tbl>
          </a:graphicData>
        </a:graphic>
      </p:graphicFrame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717"/>
          <a:stretch/>
        </p:blipFill>
        <p:spPr>
          <a:xfrm>
            <a:off x="6880862" y="2588454"/>
            <a:ext cx="3573772" cy="3675179"/>
          </a:xfrm>
          <a:prstGeom prst="rect">
            <a:avLst/>
          </a:prstGeom>
        </p:spPr>
      </p:pic>
      <p:grpSp>
        <p:nvGrpSpPr>
          <p:cNvPr id="9" name="Grupo 8"/>
          <p:cNvGrpSpPr/>
          <p:nvPr/>
        </p:nvGrpSpPr>
        <p:grpSpPr>
          <a:xfrm>
            <a:off x="0" y="132568"/>
            <a:ext cx="3109706" cy="1283277"/>
            <a:chOff x="0" y="132568"/>
            <a:chExt cx="3109706" cy="1283277"/>
          </a:xfrm>
        </p:grpSpPr>
        <p:pic>
          <p:nvPicPr>
            <p:cNvPr id="16" name="Imagem 15">
              <a:hlinkClick r:id="rId11" action="ppaction://hlinksldjump"/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32568"/>
              <a:ext cx="1711036" cy="1283277"/>
            </a:xfrm>
            <a:prstGeom prst="rect">
              <a:avLst/>
            </a:prstGeom>
          </p:spPr>
        </p:pic>
        <p:sp>
          <p:nvSpPr>
            <p:cNvPr id="17" name="CaixaDeTexto 16"/>
            <p:cNvSpPr txBox="1"/>
            <p:nvPr/>
          </p:nvSpPr>
          <p:spPr>
            <a:xfrm>
              <a:off x="1590846" y="154218"/>
              <a:ext cx="1518860" cy="1261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PT" sz="1300" b="1" dirty="0"/>
                <a:t>Loja do Canto S.A.</a:t>
              </a:r>
            </a:p>
            <a:p>
              <a:pPr>
                <a:lnSpc>
                  <a:spcPct val="150000"/>
                </a:lnSpc>
              </a:pPr>
              <a:r>
                <a:rPr lang="pt-PT" sz="1300" b="1" dirty="0"/>
                <a:t>Rua da Beira, 123, Paranhos</a:t>
              </a:r>
            </a:p>
            <a:p>
              <a:pPr>
                <a:lnSpc>
                  <a:spcPct val="150000"/>
                </a:lnSpc>
              </a:pPr>
              <a:r>
                <a:rPr lang="pt-PT" sz="1300" b="1" dirty="0"/>
                <a:t>22 123 45 67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9072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726130" y="2483242"/>
            <a:ext cx="6735280" cy="4062651"/>
          </a:xfrm>
          <a:prstGeom prst="rect">
            <a:avLst/>
          </a:prstGeom>
          <a:blipFill dpi="0" rotWithShape="1">
            <a:blip r:embed="rId3">
              <a:alphaModFix amt="36000"/>
            </a:blip>
            <a:srcRect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PT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PT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PT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PT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PT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PT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855518" y="2483242"/>
            <a:ext cx="2717415" cy="3970318"/>
          </a:xfrm>
          <a:prstGeom prst="rect">
            <a:avLst/>
          </a:prstGeom>
          <a:blipFill dpi="0" rotWithShape="1">
            <a:blip r:embed="rId3">
              <a:alphaModFix amt="36000"/>
            </a:blip>
            <a:srcRect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pt-P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Produtos</a:t>
            </a:r>
          </a:p>
          <a:p>
            <a:endParaRPr lang="pt-PT" dirty="0"/>
          </a:p>
          <a:p>
            <a:r>
              <a:rPr lang="pt-PT" dirty="0"/>
              <a:t>Código</a:t>
            </a:r>
          </a:p>
          <a:p>
            <a:endParaRPr lang="pt-PT" dirty="0"/>
          </a:p>
          <a:p>
            <a:r>
              <a:rPr lang="pt-PT" dirty="0"/>
              <a:t>Categoria:</a:t>
            </a:r>
          </a:p>
          <a:p>
            <a:endParaRPr lang="pt-PT" dirty="0"/>
          </a:p>
          <a:p>
            <a:r>
              <a:rPr lang="pt-PT" dirty="0"/>
              <a:t>Marca:</a:t>
            </a:r>
          </a:p>
          <a:p>
            <a:endParaRPr lang="pt-PT" dirty="0"/>
          </a:p>
          <a:p>
            <a:r>
              <a:rPr lang="pt-PT" dirty="0"/>
              <a:t>Tipo: 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823246"/>
              </p:ext>
            </p:extLst>
          </p:nvPr>
        </p:nvGraphicFramePr>
        <p:xfrm>
          <a:off x="3916170" y="2785075"/>
          <a:ext cx="6355200" cy="1172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4415">
                  <a:extLst>
                    <a:ext uri="{9D8B030D-6E8A-4147-A177-3AD203B41FA5}">
                      <a16:colId xmlns:a16="http://schemas.microsoft.com/office/drawing/2014/main" val="1773663717"/>
                    </a:ext>
                  </a:extLst>
                </a:gridCol>
                <a:gridCol w="1133985">
                  <a:extLst>
                    <a:ext uri="{9D8B030D-6E8A-4147-A177-3AD203B41FA5}">
                      <a16:colId xmlns:a16="http://schemas.microsoft.com/office/drawing/2014/main" val="3800365926"/>
                    </a:ext>
                  </a:extLst>
                </a:gridCol>
                <a:gridCol w="1059200">
                  <a:extLst>
                    <a:ext uri="{9D8B030D-6E8A-4147-A177-3AD203B41FA5}">
                      <a16:colId xmlns:a16="http://schemas.microsoft.com/office/drawing/2014/main" val="783302887"/>
                    </a:ext>
                  </a:extLst>
                </a:gridCol>
                <a:gridCol w="1059200">
                  <a:extLst>
                    <a:ext uri="{9D8B030D-6E8A-4147-A177-3AD203B41FA5}">
                      <a16:colId xmlns:a16="http://schemas.microsoft.com/office/drawing/2014/main" val="3555198730"/>
                    </a:ext>
                  </a:extLst>
                </a:gridCol>
                <a:gridCol w="1059200">
                  <a:extLst>
                    <a:ext uri="{9D8B030D-6E8A-4147-A177-3AD203B41FA5}">
                      <a16:colId xmlns:a16="http://schemas.microsoft.com/office/drawing/2014/main" val="1613680086"/>
                    </a:ext>
                  </a:extLst>
                </a:gridCol>
                <a:gridCol w="1059200">
                  <a:extLst>
                    <a:ext uri="{9D8B030D-6E8A-4147-A177-3AD203B41FA5}">
                      <a16:colId xmlns:a16="http://schemas.microsoft.com/office/drawing/2014/main" val="4176525013"/>
                    </a:ext>
                  </a:extLst>
                </a:gridCol>
              </a:tblGrid>
              <a:tr h="431090">
                <a:tc>
                  <a:txBody>
                    <a:bodyPr/>
                    <a:lstStyle/>
                    <a:p>
                      <a:r>
                        <a:rPr lang="pt-PT" b="0" dirty="0"/>
                        <a:t>Código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b="0" dirty="0"/>
                        <a:t>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b="0" dirty="0"/>
                        <a:t>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b="0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b="0" dirty="0"/>
                        <a:t>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b="0" dirty="0"/>
                        <a:t>Tipo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877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b="0" dirty="0"/>
                        <a:t>Exemplo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PT" b="0" dirty="0"/>
                        <a:t>Exemplo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PT" b="0" dirty="0"/>
                        <a:t>Exemplo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PT" b="0" dirty="0"/>
                        <a:t>Exemplo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PT" b="0" dirty="0"/>
                        <a:t>Exemplo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PT" b="0" dirty="0"/>
                        <a:t>Exemplo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3945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b="0" dirty="0"/>
                        <a:t>Exemplo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PT" b="0" dirty="0"/>
                        <a:t>Exemplo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PT" b="0" dirty="0"/>
                        <a:t>Exemplo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PT" b="0" dirty="0"/>
                        <a:t>Exemplo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PT" b="0" dirty="0"/>
                        <a:t>Exemplo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PT" b="0" dirty="0"/>
                        <a:t>Exemplo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3330154"/>
                  </a:ext>
                </a:extLst>
              </a:tr>
            </a:tbl>
          </a:graphicData>
        </a:graphic>
      </p:graphicFrame>
      <p:sp>
        <p:nvSpPr>
          <p:cNvPr id="21" name="CaixaDeTexto 20">
            <a:hlinkClick r:id="rId4" action="ppaction://hlinksldjump"/>
          </p:cNvPr>
          <p:cNvSpPr txBox="1"/>
          <p:nvPr/>
        </p:nvSpPr>
        <p:spPr>
          <a:xfrm>
            <a:off x="9805106" y="260959"/>
            <a:ext cx="1814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Bem-vindo cliente X</a:t>
            </a:r>
          </a:p>
          <a:p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5" action="ppaction://hlinksldjump"/>
              </a:rPr>
              <a:t>Logout</a:t>
            </a:r>
            <a:endParaRPr lang="pt-PT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539059"/>
              </p:ext>
            </p:extLst>
          </p:nvPr>
        </p:nvGraphicFramePr>
        <p:xfrm>
          <a:off x="3726130" y="1633788"/>
          <a:ext cx="673528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3820">
                  <a:extLst>
                    <a:ext uri="{9D8B030D-6E8A-4147-A177-3AD203B41FA5}">
                      <a16:colId xmlns:a16="http://schemas.microsoft.com/office/drawing/2014/main" val="2357412234"/>
                    </a:ext>
                  </a:extLst>
                </a:gridCol>
                <a:gridCol w="1683820">
                  <a:extLst>
                    <a:ext uri="{9D8B030D-6E8A-4147-A177-3AD203B41FA5}">
                      <a16:colId xmlns:a16="http://schemas.microsoft.com/office/drawing/2014/main" val="490843012"/>
                    </a:ext>
                  </a:extLst>
                </a:gridCol>
                <a:gridCol w="1683820">
                  <a:extLst>
                    <a:ext uri="{9D8B030D-6E8A-4147-A177-3AD203B41FA5}">
                      <a16:colId xmlns:a16="http://schemas.microsoft.com/office/drawing/2014/main" val="740715916"/>
                    </a:ext>
                  </a:extLst>
                </a:gridCol>
                <a:gridCol w="1683820">
                  <a:extLst>
                    <a:ext uri="{9D8B030D-6E8A-4147-A177-3AD203B41FA5}">
                      <a16:colId xmlns:a16="http://schemas.microsoft.com/office/drawing/2014/main" val="671016886"/>
                    </a:ext>
                  </a:extLst>
                </a:gridCol>
              </a:tblGrid>
              <a:tr h="673034">
                <a:tc>
                  <a:txBody>
                    <a:bodyPr/>
                    <a:lstStyle/>
                    <a:p>
                      <a:pPr algn="ctr"/>
                      <a:r>
                        <a:rPr lang="pt-PT" sz="2000" u="sng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6" action="ppaction://hlinksldjump"/>
                        </a:rPr>
                        <a:t>Sobre Nós</a:t>
                      </a:r>
                      <a:endParaRPr lang="pt-PT" sz="2000" u="sng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blipFill dpi="0" rotWithShape="1">
                      <a:blip r:embed="rId3">
                        <a:alphaModFix amt="34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u="sng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7" action="ppaction://hlinksldjump"/>
                        </a:rPr>
                        <a:t>Produtos</a:t>
                      </a:r>
                      <a:endParaRPr lang="pt-PT" sz="2000" u="sng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blipFill dpi="0" rotWithShape="1">
                      <a:blip r:embed="rId3">
                        <a:alphaModFix amt="34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u="sng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8" action="ppaction://hlinksldjump"/>
                        </a:rPr>
                        <a:t>Zona</a:t>
                      </a:r>
                      <a:r>
                        <a:rPr lang="pt-PT" sz="2000" u="sng" baseline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8" action="ppaction://hlinksldjump"/>
                        </a:rPr>
                        <a:t> de Cliente</a:t>
                      </a:r>
                      <a:endParaRPr lang="pt-PT" sz="2000" u="sng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blipFill dpi="0" rotWithShape="1">
                      <a:blip r:embed="rId3">
                        <a:alphaModFix amt="34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u="sng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9" action="ppaction://hlinksldjump"/>
                        </a:rPr>
                        <a:t>Contactos</a:t>
                      </a:r>
                      <a:endParaRPr lang="pt-PT" sz="2000" u="sng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blipFill dpi="0" rotWithShape="1">
                      <a:blip r:embed="rId3">
                        <a:alphaModFix amt="34000"/>
                      </a:blip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818366564"/>
                  </a:ext>
                </a:extLst>
              </a:tr>
            </a:tbl>
          </a:graphicData>
        </a:graphic>
      </p:graphicFrame>
      <p:sp>
        <p:nvSpPr>
          <p:cNvPr id="11" name="Retângulo 10">
            <a:hlinkClick r:id="rId10" action="ppaction://hlinksldjump"/>
          </p:cNvPr>
          <p:cNvSpPr/>
          <p:nvPr/>
        </p:nvSpPr>
        <p:spPr>
          <a:xfrm>
            <a:off x="1890645" y="5936293"/>
            <a:ext cx="1489587" cy="3351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Pesquisar</a:t>
            </a:r>
          </a:p>
        </p:txBody>
      </p:sp>
      <p:grpSp>
        <p:nvGrpSpPr>
          <p:cNvPr id="12" name="Grupo 11"/>
          <p:cNvGrpSpPr/>
          <p:nvPr/>
        </p:nvGrpSpPr>
        <p:grpSpPr>
          <a:xfrm>
            <a:off x="0" y="132568"/>
            <a:ext cx="3109706" cy="1283277"/>
            <a:chOff x="0" y="132568"/>
            <a:chExt cx="3109706" cy="1283277"/>
          </a:xfrm>
        </p:grpSpPr>
        <p:pic>
          <p:nvPicPr>
            <p:cNvPr id="14" name="Imagem 13">
              <a:hlinkClick r:id="rId11" action="ppaction://hlinksldjump"/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32568"/>
              <a:ext cx="1711036" cy="1283277"/>
            </a:xfrm>
            <a:prstGeom prst="rect">
              <a:avLst/>
            </a:prstGeom>
          </p:spPr>
        </p:pic>
        <p:sp>
          <p:nvSpPr>
            <p:cNvPr id="15" name="CaixaDeTexto 14"/>
            <p:cNvSpPr txBox="1"/>
            <p:nvPr/>
          </p:nvSpPr>
          <p:spPr>
            <a:xfrm>
              <a:off x="1590846" y="154218"/>
              <a:ext cx="1518860" cy="1261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PT" sz="1300" b="1" dirty="0"/>
                <a:t>Loja do Canto S.A.</a:t>
              </a:r>
            </a:p>
            <a:p>
              <a:pPr>
                <a:lnSpc>
                  <a:spcPct val="150000"/>
                </a:lnSpc>
              </a:pPr>
              <a:r>
                <a:rPr lang="pt-PT" sz="1300" b="1" dirty="0"/>
                <a:t>Rua da Beira, 123, Paranhos</a:t>
              </a:r>
            </a:p>
            <a:p>
              <a:pPr>
                <a:lnSpc>
                  <a:spcPct val="150000"/>
                </a:lnSpc>
              </a:pPr>
              <a:r>
                <a:rPr lang="pt-PT" sz="1300" b="1" dirty="0"/>
                <a:t>22 123 45 67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551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784194" y="546410"/>
            <a:ext cx="76108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b="1" dirty="0"/>
              <a:t>Modelo da Base de Dados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030" y="2208210"/>
            <a:ext cx="9326277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6820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981491"/>
              </p:ext>
            </p:extLst>
          </p:nvPr>
        </p:nvGraphicFramePr>
        <p:xfrm>
          <a:off x="3726130" y="1633788"/>
          <a:ext cx="673528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3820">
                  <a:extLst>
                    <a:ext uri="{9D8B030D-6E8A-4147-A177-3AD203B41FA5}">
                      <a16:colId xmlns:a16="http://schemas.microsoft.com/office/drawing/2014/main" val="2357412234"/>
                    </a:ext>
                  </a:extLst>
                </a:gridCol>
                <a:gridCol w="1683820">
                  <a:extLst>
                    <a:ext uri="{9D8B030D-6E8A-4147-A177-3AD203B41FA5}">
                      <a16:colId xmlns:a16="http://schemas.microsoft.com/office/drawing/2014/main" val="490843012"/>
                    </a:ext>
                  </a:extLst>
                </a:gridCol>
                <a:gridCol w="1683820">
                  <a:extLst>
                    <a:ext uri="{9D8B030D-6E8A-4147-A177-3AD203B41FA5}">
                      <a16:colId xmlns:a16="http://schemas.microsoft.com/office/drawing/2014/main" val="740715916"/>
                    </a:ext>
                  </a:extLst>
                </a:gridCol>
                <a:gridCol w="1683820">
                  <a:extLst>
                    <a:ext uri="{9D8B030D-6E8A-4147-A177-3AD203B41FA5}">
                      <a16:colId xmlns:a16="http://schemas.microsoft.com/office/drawing/2014/main" val="671016886"/>
                    </a:ext>
                  </a:extLst>
                </a:gridCol>
              </a:tblGrid>
              <a:tr h="673034">
                <a:tc>
                  <a:txBody>
                    <a:bodyPr/>
                    <a:lstStyle/>
                    <a:p>
                      <a:pPr algn="ctr"/>
                      <a:r>
                        <a:rPr lang="pt-PT" sz="2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3" action="ppaction://hlinksldjump"/>
                        </a:rPr>
                        <a:t>Sobre Nós</a:t>
                      </a:r>
                      <a:endParaRPr lang="pt-PT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blipFill dpi="0" rotWithShape="1">
                      <a:blip r:embed="rId4">
                        <a:alphaModFix amt="34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5" action="ppaction://hlinksldjump"/>
                        </a:rPr>
                        <a:t>Produtos</a:t>
                      </a:r>
                      <a:endParaRPr lang="pt-PT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blipFill dpi="0" rotWithShape="1">
                      <a:blip r:embed="rId4">
                        <a:alphaModFix amt="34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6" action="ppaction://hlinksldjump"/>
                        </a:rPr>
                        <a:t>Zona</a:t>
                      </a:r>
                      <a:r>
                        <a:rPr lang="pt-PT" sz="2000" baseline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6" action="ppaction://hlinksldjump"/>
                        </a:rPr>
                        <a:t> de Cliente</a:t>
                      </a:r>
                      <a:endParaRPr lang="pt-PT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blipFill dpi="0" rotWithShape="1">
                      <a:blip r:embed="rId4">
                        <a:alphaModFix amt="34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7" action="ppaction://hlinksldjump"/>
                        </a:rPr>
                        <a:t>Contactos</a:t>
                      </a:r>
                      <a:endParaRPr lang="pt-PT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blipFill dpi="0" rotWithShape="1">
                      <a:blip r:embed="rId4">
                        <a:alphaModFix amt="34000"/>
                      </a:blip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818366564"/>
                  </a:ext>
                </a:extLst>
              </a:tr>
            </a:tbl>
          </a:graphicData>
        </a:graphic>
      </p:graphicFrame>
      <p:sp>
        <p:nvSpPr>
          <p:cNvPr id="10" name="CaixaDeTexto 9">
            <a:hlinkClick r:id="rId8" action="ppaction://hlinksldjump"/>
          </p:cNvPr>
          <p:cNvSpPr txBox="1"/>
          <p:nvPr/>
        </p:nvSpPr>
        <p:spPr>
          <a:xfrm>
            <a:off x="9805106" y="260959"/>
            <a:ext cx="1814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Bem-vindo cliente X</a:t>
            </a:r>
          </a:p>
          <a:p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9" action="ppaction://hlinksldjump"/>
              </a:rPr>
              <a:t>Logout</a:t>
            </a:r>
            <a:endParaRPr lang="pt-PT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2042312" y="2483242"/>
            <a:ext cx="8419098" cy="4201150"/>
          </a:xfrm>
          <a:prstGeom prst="rect">
            <a:avLst/>
          </a:prstGeom>
          <a:blipFill dpi="0" rotWithShape="1">
            <a:blip r:embed="rId4">
              <a:alphaModFix amt="36000"/>
            </a:blip>
            <a:srcRect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pt-PT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[Descrição Produto]</a:t>
            </a:r>
          </a:p>
          <a:p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lnSpc>
                <a:spcPct val="150000"/>
              </a:lnSpc>
            </a:pPr>
            <a:r>
              <a:rPr lang="pt-P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Código: ---</a:t>
            </a:r>
          </a:p>
          <a:p>
            <a:pPr lvl="1">
              <a:lnSpc>
                <a:spcPct val="150000"/>
              </a:lnSpc>
            </a:pPr>
            <a:r>
              <a:rPr lang="pt-P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Marca : ---</a:t>
            </a:r>
          </a:p>
          <a:p>
            <a:pPr lvl="1">
              <a:lnSpc>
                <a:spcPct val="150000"/>
              </a:lnSpc>
            </a:pPr>
            <a:r>
              <a:rPr lang="pt-P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Tipo: ---</a:t>
            </a:r>
          </a:p>
          <a:p>
            <a:pPr lvl="1">
              <a:lnSpc>
                <a:spcPct val="150000"/>
              </a:lnSpc>
            </a:pPr>
            <a:r>
              <a:rPr lang="pt-P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Stock: ---</a:t>
            </a:r>
          </a:p>
          <a:p>
            <a:pPr lvl="1">
              <a:lnSpc>
                <a:spcPct val="150000"/>
              </a:lnSpc>
            </a:pP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pt-PT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pt-PT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Quantidade: --- </a:t>
            </a:r>
          </a:p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endParaRPr lang="pt-PT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tângulo 12">
            <a:hlinkClick r:id="rId10" action="ppaction://hlinksldjump"/>
          </p:cNvPr>
          <p:cNvSpPr/>
          <p:nvPr/>
        </p:nvSpPr>
        <p:spPr>
          <a:xfrm>
            <a:off x="7853083" y="5791200"/>
            <a:ext cx="2232750" cy="53404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Adicionar Carrinho</a:t>
            </a:r>
          </a:p>
        </p:txBody>
      </p:sp>
      <p:grpSp>
        <p:nvGrpSpPr>
          <p:cNvPr id="12" name="Grupo 11"/>
          <p:cNvGrpSpPr/>
          <p:nvPr/>
        </p:nvGrpSpPr>
        <p:grpSpPr>
          <a:xfrm>
            <a:off x="0" y="132568"/>
            <a:ext cx="3109706" cy="1283277"/>
            <a:chOff x="0" y="132568"/>
            <a:chExt cx="3109706" cy="1283277"/>
          </a:xfrm>
        </p:grpSpPr>
        <p:pic>
          <p:nvPicPr>
            <p:cNvPr id="14" name="Imagem 13">
              <a:hlinkClick r:id="rId11" action="ppaction://hlinksldjump"/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32568"/>
              <a:ext cx="1711036" cy="1283277"/>
            </a:xfrm>
            <a:prstGeom prst="rect">
              <a:avLst/>
            </a:prstGeom>
          </p:spPr>
        </p:pic>
        <p:sp>
          <p:nvSpPr>
            <p:cNvPr id="15" name="CaixaDeTexto 14"/>
            <p:cNvSpPr txBox="1"/>
            <p:nvPr/>
          </p:nvSpPr>
          <p:spPr>
            <a:xfrm>
              <a:off x="1590846" y="154218"/>
              <a:ext cx="1518860" cy="1261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PT" sz="1300" b="1" dirty="0"/>
                <a:t>Loja do Canto S.A.</a:t>
              </a:r>
            </a:p>
            <a:p>
              <a:pPr>
                <a:lnSpc>
                  <a:spcPct val="150000"/>
                </a:lnSpc>
              </a:pPr>
              <a:r>
                <a:rPr lang="pt-PT" sz="1300" b="1" dirty="0"/>
                <a:t>Rua da Beira, 123, Paranhos</a:t>
              </a:r>
            </a:p>
            <a:p>
              <a:pPr>
                <a:lnSpc>
                  <a:spcPct val="150000"/>
                </a:lnSpc>
              </a:pPr>
              <a:r>
                <a:rPr lang="pt-PT" sz="1300" b="1" dirty="0"/>
                <a:t>22 123 45 67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6864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042312" y="2483242"/>
            <a:ext cx="8419098" cy="4093428"/>
          </a:xfrm>
          <a:prstGeom prst="rect">
            <a:avLst/>
          </a:prstGeom>
          <a:blipFill dpi="0" rotWithShape="1">
            <a:blip r:embed="rId3">
              <a:alphaModFix amt="36000"/>
            </a:blip>
            <a:srcRect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pt-PT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[Nome do Cliente]</a:t>
            </a:r>
          </a:p>
          <a:p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Morada: ---												     </a:t>
            </a:r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 action="ppaction://hlinksldjump"/>
              </a:rPr>
              <a:t>[Gestão de </a:t>
            </a:r>
            <a:r>
              <a:rPr lang="pt-P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 action="ppaction://hlinksldjump"/>
              </a:rPr>
              <a:t>Info</a:t>
            </a:r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 action="ppaction://hlinksldjump"/>
              </a:rPr>
              <a:t>]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Contactos: ---                                                                                    </a:t>
            </a:r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5" action="ppaction://hlinksldjump"/>
              </a:rPr>
              <a:t>[Histórico de Encomendas] </a:t>
            </a:r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									                 </a:t>
            </a:r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6" action="ppaction://hlinksldjump"/>
              </a:rPr>
              <a:t>[Nova Encomenda]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PT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PT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PT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PT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endParaRPr lang="pt-PT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294210"/>
              </p:ext>
            </p:extLst>
          </p:nvPr>
        </p:nvGraphicFramePr>
        <p:xfrm>
          <a:off x="2187861" y="5057036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66196607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3987457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741770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8873336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29358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sz="1800" dirty="0">
                          <a:solidFill>
                            <a:schemeClr val="tx1"/>
                          </a:solidFill>
                        </a:rPr>
                        <a:t>ID</a:t>
                      </a:r>
                      <a:r>
                        <a:rPr lang="pt-PT" sz="1800" baseline="0" dirty="0">
                          <a:solidFill>
                            <a:schemeClr val="tx1"/>
                          </a:solidFill>
                        </a:rPr>
                        <a:t> Encomenda</a:t>
                      </a:r>
                      <a:endParaRPr lang="pt-PT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dirty="0">
                          <a:solidFill>
                            <a:schemeClr val="tx1"/>
                          </a:solidFill>
                        </a:rPr>
                        <a:t>Data</a:t>
                      </a:r>
                      <a:r>
                        <a:rPr lang="pt-PT" sz="1800" baseline="0" dirty="0">
                          <a:solidFill>
                            <a:schemeClr val="tx1"/>
                          </a:solidFill>
                        </a:rPr>
                        <a:t> de Encomenda</a:t>
                      </a:r>
                      <a:endParaRPr lang="pt-PT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dirty="0">
                          <a:solidFill>
                            <a:schemeClr val="tx1"/>
                          </a:solidFill>
                        </a:rPr>
                        <a:t>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dirty="0">
                          <a:solidFill>
                            <a:schemeClr val="tx1"/>
                          </a:solidFill>
                        </a:rPr>
                        <a:t>Custo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dirty="0">
                          <a:solidFill>
                            <a:schemeClr val="tx1"/>
                          </a:solidFill>
                        </a:rPr>
                        <a:t>Estado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403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131242134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23-10-2016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Tintas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20,23</a:t>
                      </a:r>
                      <a:r>
                        <a:rPr lang="pt-PT" baseline="0" dirty="0"/>
                        <a:t> €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Por</a:t>
                      </a:r>
                      <a:r>
                        <a:rPr lang="pt-PT" baseline="0" dirty="0"/>
                        <a:t> processar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853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351534323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24-10-2016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Pregos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5,10 €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A caminho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15467"/>
                  </a:ext>
                </a:extLst>
              </a:tr>
            </a:tbl>
          </a:graphicData>
        </a:graphic>
      </p:graphicFrame>
      <p:sp>
        <p:nvSpPr>
          <p:cNvPr id="15" name="CaixaDeTexto 14">
            <a:hlinkClick r:id="rId7" action="ppaction://hlinksldjump"/>
          </p:cNvPr>
          <p:cNvSpPr txBox="1"/>
          <p:nvPr/>
        </p:nvSpPr>
        <p:spPr>
          <a:xfrm>
            <a:off x="9805106" y="260959"/>
            <a:ext cx="1814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Bem-vindo cliente X</a:t>
            </a:r>
          </a:p>
          <a:p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8" action="ppaction://hlinksldjump"/>
              </a:rPr>
              <a:t>Logout</a:t>
            </a:r>
            <a:endParaRPr lang="pt-PT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146460"/>
              </p:ext>
            </p:extLst>
          </p:nvPr>
        </p:nvGraphicFramePr>
        <p:xfrm>
          <a:off x="3726130" y="1633788"/>
          <a:ext cx="673528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3820">
                  <a:extLst>
                    <a:ext uri="{9D8B030D-6E8A-4147-A177-3AD203B41FA5}">
                      <a16:colId xmlns:a16="http://schemas.microsoft.com/office/drawing/2014/main" val="2357412234"/>
                    </a:ext>
                  </a:extLst>
                </a:gridCol>
                <a:gridCol w="1683820">
                  <a:extLst>
                    <a:ext uri="{9D8B030D-6E8A-4147-A177-3AD203B41FA5}">
                      <a16:colId xmlns:a16="http://schemas.microsoft.com/office/drawing/2014/main" val="490843012"/>
                    </a:ext>
                  </a:extLst>
                </a:gridCol>
                <a:gridCol w="1683820">
                  <a:extLst>
                    <a:ext uri="{9D8B030D-6E8A-4147-A177-3AD203B41FA5}">
                      <a16:colId xmlns:a16="http://schemas.microsoft.com/office/drawing/2014/main" val="740715916"/>
                    </a:ext>
                  </a:extLst>
                </a:gridCol>
                <a:gridCol w="1683820">
                  <a:extLst>
                    <a:ext uri="{9D8B030D-6E8A-4147-A177-3AD203B41FA5}">
                      <a16:colId xmlns:a16="http://schemas.microsoft.com/office/drawing/2014/main" val="671016886"/>
                    </a:ext>
                  </a:extLst>
                </a:gridCol>
              </a:tblGrid>
              <a:tr h="673034">
                <a:tc>
                  <a:txBody>
                    <a:bodyPr/>
                    <a:lstStyle/>
                    <a:p>
                      <a:pPr algn="ctr"/>
                      <a:r>
                        <a:rPr lang="pt-PT" sz="2000" u="sng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9" action="ppaction://hlinksldjump"/>
                        </a:rPr>
                        <a:t>Sobre Nós</a:t>
                      </a:r>
                      <a:endParaRPr lang="pt-PT" sz="2000" u="sng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blipFill dpi="0" rotWithShape="1">
                      <a:blip r:embed="rId3">
                        <a:alphaModFix amt="34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u="sng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10" action="ppaction://hlinksldjump"/>
                        </a:rPr>
                        <a:t>Produtos</a:t>
                      </a:r>
                      <a:endParaRPr lang="pt-PT" sz="2000" u="sng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blipFill dpi="0" rotWithShape="1">
                      <a:blip r:embed="rId3">
                        <a:alphaModFix amt="34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u="sng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11" action="ppaction://hlinksldjump"/>
                        </a:rPr>
                        <a:t>Zona</a:t>
                      </a:r>
                      <a:r>
                        <a:rPr lang="pt-PT" sz="2000" u="sng" baseline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11" action="ppaction://hlinksldjump"/>
                        </a:rPr>
                        <a:t> de Cliente</a:t>
                      </a:r>
                      <a:endParaRPr lang="pt-PT" sz="2000" u="sng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blipFill dpi="0" rotWithShape="1">
                      <a:blip r:embed="rId3">
                        <a:alphaModFix amt="34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u="sng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12" action="ppaction://hlinksldjump"/>
                        </a:rPr>
                        <a:t>Contactos</a:t>
                      </a:r>
                      <a:endParaRPr lang="pt-PT" sz="2000" u="sng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blipFill dpi="0" rotWithShape="1">
                      <a:blip r:embed="rId3">
                        <a:alphaModFix amt="34000"/>
                      </a:blip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818366564"/>
                  </a:ext>
                </a:extLst>
              </a:tr>
            </a:tbl>
          </a:graphicData>
        </a:graphic>
      </p:graphicFrame>
      <p:grpSp>
        <p:nvGrpSpPr>
          <p:cNvPr id="10" name="Grupo 9"/>
          <p:cNvGrpSpPr/>
          <p:nvPr/>
        </p:nvGrpSpPr>
        <p:grpSpPr>
          <a:xfrm>
            <a:off x="0" y="132568"/>
            <a:ext cx="3109706" cy="1283277"/>
            <a:chOff x="0" y="132568"/>
            <a:chExt cx="3109706" cy="1283277"/>
          </a:xfrm>
        </p:grpSpPr>
        <p:pic>
          <p:nvPicPr>
            <p:cNvPr id="16" name="Imagem 15">
              <a:hlinkClick r:id="rId13" action="ppaction://hlinksldjump"/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32568"/>
              <a:ext cx="1711036" cy="1283277"/>
            </a:xfrm>
            <a:prstGeom prst="rect">
              <a:avLst/>
            </a:prstGeom>
          </p:spPr>
        </p:pic>
        <p:sp>
          <p:nvSpPr>
            <p:cNvPr id="17" name="CaixaDeTexto 16"/>
            <p:cNvSpPr txBox="1"/>
            <p:nvPr/>
          </p:nvSpPr>
          <p:spPr>
            <a:xfrm>
              <a:off x="1590846" y="154218"/>
              <a:ext cx="1518860" cy="1261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PT" sz="1300" b="1" dirty="0"/>
                <a:t>Loja do Canto S.A.</a:t>
              </a:r>
            </a:p>
            <a:p>
              <a:pPr>
                <a:lnSpc>
                  <a:spcPct val="150000"/>
                </a:lnSpc>
              </a:pPr>
              <a:r>
                <a:rPr lang="pt-PT" sz="1300" b="1" dirty="0"/>
                <a:t>Rua da Beira, 123, Paranhos</a:t>
              </a:r>
            </a:p>
            <a:p>
              <a:pPr>
                <a:lnSpc>
                  <a:spcPct val="150000"/>
                </a:lnSpc>
              </a:pPr>
              <a:r>
                <a:rPr lang="pt-PT" sz="1300" b="1" dirty="0"/>
                <a:t>22 123 45 67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06913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042312" y="2483242"/>
            <a:ext cx="8419098" cy="3847207"/>
          </a:xfrm>
          <a:prstGeom prst="rect">
            <a:avLst/>
          </a:prstGeom>
          <a:blipFill dpi="0" rotWithShape="1">
            <a:blip r:embed="rId3">
              <a:alphaModFix amt="36000"/>
            </a:blip>
            <a:srcRect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pt-PT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[Nome do Cliente]</a:t>
            </a:r>
          </a:p>
          <a:p>
            <a:r>
              <a:rPr lang="pt-PT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Gestão de Informação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Morada: 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---</a:t>
            </a:r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								</a:t>
            </a:r>
          </a:p>
          <a:p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Telefone: ---</a:t>
            </a:r>
            <a:endParaRPr lang="pt-PT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Email: ---</a:t>
            </a:r>
            <a:endParaRPr lang="pt-PT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Password: ---</a:t>
            </a:r>
          </a:p>
          <a:p>
            <a:endParaRPr lang="pt-PT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CaixaDeTexto 15">
            <a:hlinkClick r:id="rId4" action="ppaction://hlinksldjump"/>
          </p:cNvPr>
          <p:cNvSpPr txBox="1"/>
          <p:nvPr/>
        </p:nvSpPr>
        <p:spPr>
          <a:xfrm>
            <a:off x="9805106" y="260959"/>
            <a:ext cx="1814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Bem-vindo cliente X</a:t>
            </a:r>
          </a:p>
          <a:p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5" action="ppaction://hlinksldjump"/>
              </a:rPr>
              <a:t>Logout</a:t>
            </a:r>
            <a:endParaRPr lang="pt-PT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619027"/>
              </p:ext>
            </p:extLst>
          </p:nvPr>
        </p:nvGraphicFramePr>
        <p:xfrm>
          <a:off x="3726130" y="1633788"/>
          <a:ext cx="673528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3820">
                  <a:extLst>
                    <a:ext uri="{9D8B030D-6E8A-4147-A177-3AD203B41FA5}">
                      <a16:colId xmlns:a16="http://schemas.microsoft.com/office/drawing/2014/main" val="2357412234"/>
                    </a:ext>
                  </a:extLst>
                </a:gridCol>
                <a:gridCol w="1683820">
                  <a:extLst>
                    <a:ext uri="{9D8B030D-6E8A-4147-A177-3AD203B41FA5}">
                      <a16:colId xmlns:a16="http://schemas.microsoft.com/office/drawing/2014/main" val="490843012"/>
                    </a:ext>
                  </a:extLst>
                </a:gridCol>
                <a:gridCol w="1683820">
                  <a:extLst>
                    <a:ext uri="{9D8B030D-6E8A-4147-A177-3AD203B41FA5}">
                      <a16:colId xmlns:a16="http://schemas.microsoft.com/office/drawing/2014/main" val="740715916"/>
                    </a:ext>
                  </a:extLst>
                </a:gridCol>
                <a:gridCol w="1683820">
                  <a:extLst>
                    <a:ext uri="{9D8B030D-6E8A-4147-A177-3AD203B41FA5}">
                      <a16:colId xmlns:a16="http://schemas.microsoft.com/office/drawing/2014/main" val="671016886"/>
                    </a:ext>
                  </a:extLst>
                </a:gridCol>
              </a:tblGrid>
              <a:tr h="673034">
                <a:tc>
                  <a:txBody>
                    <a:bodyPr/>
                    <a:lstStyle/>
                    <a:p>
                      <a:pPr algn="ctr"/>
                      <a:r>
                        <a:rPr lang="pt-PT" sz="2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6" action="ppaction://hlinksldjump"/>
                        </a:rPr>
                        <a:t>Sobre Nós</a:t>
                      </a:r>
                      <a:endParaRPr lang="pt-PT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blipFill dpi="0" rotWithShape="1">
                      <a:blip r:embed="rId3">
                        <a:alphaModFix amt="34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7" action="ppaction://hlinksldjump"/>
                        </a:rPr>
                        <a:t>Produtos</a:t>
                      </a:r>
                      <a:endParaRPr lang="pt-PT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blipFill dpi="0" rotWithShape="1">
                      <a:blip r:embed="rId3">
                        <a:alphaModFix amt="34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8" action="ppaction://hlinksldjump"/>
                        </a:rPr>
                        <a:t>Zona</a:t>
                      </a:r>
                      <a:r>
                        <a:rPr lang="pt-PT" sz="2000" baseline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8" action="ppaction://hlinksldjump"/>
                        </a:rPr>
                        <a:t> de Cliente</a:t>
                      </a:r>
                      <a:endParaRPr lang="pt-PT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blipFill dpi="0" rotWithShape="1">
                      <a:blip r:embed="rId3">
                        <a:alphaModFix amt="34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9" action="ppaction://hlinksldjump"/>
                        </a:rPr>
                        <a:t>Contactos</a:t>
                      </a:r>
                      <a:endParaRPr lang="pt-PT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blipFill dpi="0" rotWithShape="1">
                      <a:blip r:embed="rId3">
                        <a:alphaModFix amt="34000"/>
                      </a:blip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818366564"/>
                  </a:ext>
                </a:extLst>
              </a:tr>
            </a:tbl>
          </a:graphicData>
        </a:graphic>
      </p:graphicFrame>
      <p:sp>
        <p:nvSpPr>
          <p:cNvPr id="3" name="CaixaDeTexto 2"/>
          <p:cNvSpPr txBox="1"/>
          <p:nvPr/>
        </p:nvSpPr>
        <p:spPr>
          <a:xfrm>
            <a:off x="6633882" y="3429000"/>
            <a:ext cx="53250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Morada:  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                                        ]</a:t>
            </a:r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				</a:t>
            </a:r>
          </a:p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Telefone: [                                        ]</a:t>
            </a:r>
            <a:endParaRPr lang="pt-PT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Email:       [                                       ]</a:t>
            </a:r>
            <a:endParaRPr lang="pt-PT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Password: [                                      ]</a:t>
            </a:r>
          </a:p>
          <a:p>
            <a:endParaRPr lang="pt-PT" dirty="0"/>
          </a:p>
        </p:txBody>
      </p:sp>
      <p:sp>
        <p:nvSpPr>
          <p:cNvPr id="9" name="Retângulo 8">
            <a:hlinkClick r:id="rId8" action="ppaction://hlinksldjump"/>
          </p:cNvPr>
          <p:cNvSpPr/>
          <p:nvPr/>
        </p:nvSpPr>
        <p:spPr>
          <a:xfrm>
            <a:off x="6633882" y="5690432"/>
            <a:ext cx="1264562" cy="39061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Mudar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0" y="132568"/>
            <a:ext cx="3109706" cy="1283277"/>
            <a:chOff x="0" y="132568"/>
            <a:chExt cx="3109706" cy="1283277"/>
          </a:xfrm>
        </p:grpSpPr>
        <p:pic>
          <p:nvPicPr>
            <p:cNvPr id="12" name="Imagem 11">
              <a:hlinkClick r:id="rId10" action="ppaction://hlinksldjump"/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32568"/>
              <a:ext cx="1711036" cy="1283277"/>
            </a:xfrm>
            <a:prstGeom prst="rect">
              <a:avLst/>
            </a:prstGeom>
          </p:spPr>
        </p:pic>
        <p:sp>
          <p:nvSpPr>
            <p:cNvPr id="17" name="CaixaDeTexto 16"/>
            <p:cNvSpPr txBox="1"/>
            <p:nvPr/>
          </p:nvSpPr>
          <p:spPr>
            <a:xfrm>
              <a:off x="1590846" y="154218"/>
              <a:ext cx="1518860" cy="1261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PT" sz="1300" b="1" dirty="0"/>
                <a:t>Loja do Canto S.A.</a:t>
              </a:r>
            </a:p>
            <a:p>
              <a:pPr>
                <a:lnSpc>
                  <a:spcPct val="150000"/>
                </a:lnSpc>
              </a:pPr>
              <a:r>
                <a:rPr lang="pt-PT" sz="1300" b="1" dirty="0"/>
                <a:t>Rua da Beira, 123, Paranhos</a:t>
              </a:r>
            </a:p>
            <a:p>
              <a:pPr>
                <a:lnSpc>
                  <a:spcPct val="150000"/>
                </a:lnSpc>
              </a:pPr>
              <a:r>
                <a:rPr lang="pt-PT" sz="1300" b="1" dirty="0"/>
                <a:t>22 123 45 67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84445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042312" y="2483242"/>
            <a:ext cx="8419098" cy="3847207"/>
          </a:xfrm>
          <a:prstGeom prst="rect">
            <a:avLst/>
          </a:prstGeom>
          <a:blipFill dpi="0" rotWithShape="1">
            <a:blip r:embed="rId3">
              <a:alphaModFix amt="36000"/>
            </a:blip>
            <a:srcRect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pt-PT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Histórico de Encomendas</a:t>
            </a:r>
          </a:p>
          <a:p>
            <a:endParaRPr lang="pt-PT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PT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PT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PT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PT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</a:p>
          <a:p>
            <a:endParaRPr lang="pt-PT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104946"/>
              </p:ext>
            </p:extLst>
          </p:nvPr>
        </p:nvGraphicFramePr>
        <p:xfrm>
          <a:off x="2187861" y="3747696"/>
          <a:ext cx="81280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66196607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3987457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741770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8873336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29358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sz="1800" dirty="0">
                          <a:solidFill>
                            <a:schemeClr val="tx1"/>
                          </a:solidFill>
                        </a:rPr>
                        <a:t>ID</a:t>
                      </a:r>
                      <a:r>
                        <a:rPr lang="pt-PT" sz="1800" baseline="0" dirty="0">
                          <a:solidFill>
                            <a:schemeClr val="tx1"/>
                          </a:solidFill>
                        </a:rPr>
                        <a:t> Encomenda</a:t>
                      </a:r>
                      <a:endParaRPr lang="pt-PT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dirty="0">
                          <a:solidFill>
                            <a:schemeClr val="tx1"/>
                          </a:solidFill>
                        </a:rPr>
                        <a:t>Data</a:t>
                      </a:r>
                      <a:r>
                        <a:rPr lang="pt-PT" sz="1800" baseline="0" dirty="0">
                          <a:solidFill>
                            <a:schemeClr val="tx1"/>
                          </a:solidFill>
                        </a:rPr>
                        <a:t> de Encomenda</a:t>
                      </a:r>
                      <a:endParaRPr lang="pt-PT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dirty="0">
                          <a:solidFill>
                            <a:schemeClr val="tx1"/>
                          </a:solidFill>
                        </a:rPr>
                        <a:t>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dirty="0">
                          <a:solidFill>
                            <a:schemeClr val="tx1"/>
                          </a:solidFill>
                        </a:rPr>
                        <a:t>Custo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dirty="0">
                          <a:solidFill>
                            <a:schemeClr val="tx1"/>
                          </a:solidFill>
                        </a:rPr>
                        <a:t>Estado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403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123141235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22-10-2016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Material</a:t>
                      </a:r>
                      <a:r>
                        <a:rPr lang="pt-PT" baseline="0" dirty="0"/>
                        <a:t> Construção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100,50 €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Entregue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853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131242134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23-10-2016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Tintas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20,23</a:t>
                      </a:r>
                      <a:r>
                        <a:rPr lang="pt-PT" baseline="0" dirty="0"/>
                        <a:t> €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Por</a:t>
                      </a:r>
                      <a:r>
                        <a:rPr lang="pt-PT" baseline="0" dirty="0"/>
                        <a:t> Processar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1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351534323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24-10-2016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Pregos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5,10 €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A</a:t>
                      </a:r>
                      <a:r>
                        <a:rPr lang="pt-PT" baseline="0" dirty="0"/>
                        <a:t> caminho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176597"/>
                  </a:ext>
                </a:extLst>
              </a:tr>
            </a:tbl>
          </a:graphicData>
        </a:graphic>
      </p:graphicFrame>
      <p:sp>
        <p:nvSpPr>
          <p:cNvPr id="15" name="CaixaDeTexto 14">
            <a:hlinkClick r:id="rId4" action="ppaction://hlinksldjump"/>
          </p:cNvPr>
          <p:cNvSpPr txBox="1"/>
          <p:nvPr/>
        </p:nvSpPr>
        <p:spPr>
          <a:xfrm>
            <a:off x="9805106" y="260959"/>
            <a:ext cx="1814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Bem-vindo cliente X</a:t>
            </a:r>
          </a:p>
          <a:p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5" action="ppaction://hlinksldjump"/>
              </a:rPr>
              <a:t>Logout</a:t>
            </a:r>
            <a:endParaRPr lang="pt-PT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6" name="Tabe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898466"/>
              </p:ext>
            </p:extLst>
          </p:nvPr>
        </p:nvGraphicFramePr>
        <p:xfrm>
          <a:off x="3726130" y="1633788"/>
          <a:ext cx="673528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3820">
                  <a:extLst>
                    <a:ext uri="{9D8B030D-6E8A-4147-A177-3AD203B41FA5}">
                      <a16:colId xmlns:a16="http://schemas.microsoft.com/office/drawing/2014/main" val="2357412234"/>
                    </a:ext>
                  </a:extLst>
                </a:gridCol>
                <a:gridCol w="1683820">
                  <a:extLst>
                    <a:ext uri="{9D8B030D-6E8A-4147-A177-3AD203B41FA5}">
                      <a16:colId xmlns:a16="http://schemas.microsoft.com/office/drawing/2014/main" val="490843012"/>
                    </a:ext>
                  </a:extLst>
                </a:gridCol>
                <a:gridCol w="1683820">
                  <a:extLst>
                    <a:ext uri="{9D8B030D-6E8A-4147-A177-3AD203B41FA5}">
                      <a16:colId xmlns:a16="http://schemas.microsoft.com/office/drawing/2014/main" val="740715916"/>
                    </a:ext>
                  </a:extLst>
                </a:gridCol>
                <a:gridCol w="1683820">
                  <a:extLst>
                    <a:ext uri="{9D8B030D-6E8A-4147-A177-3AD203B41FA5}">
                      <a16:colId xmlns:a16="http://schemas.microsoft.com/office/drawing/2014/main" val="671016886"/>
                    </a:ext>
                  </a:extLst>
                </a:gridCol>
              </a:tblGrid>
              <a:tr h="673034">
                <a:tc>
                  <a:txBody>
                    <a:bodyPr/>
                    <a:lstStyle/>
                    <a:p>
                      <a:pPr algn="ctr"/>
                      <a:r>
                        <a:rPr lang="pt-PT" sz="2000" u="sng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6" action="ppaction://hlinksldjump"/>
                        </a:rPr>
                        <a:t>Sobre Nós</a:t>
                      </a:r>
                      <a:endParaRPr lang="pt-PT" sz="2000" u="sng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blipFill dpi="0" rotWithShape="1">
                      <a:blip r:embed="rId3">
                        <a:alphaModFix amt="34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u="sng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7" action="ppaction://hlinksldjump"/>
                        </a:rPr>
                        <a:t>Produtos</a:t>
                      </a:r>
                      <a:endParaRPr lang="pt-PT" sz="2000" u="sng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blipFill dpi="0" rotWithShape="1">
                      <a:blip r:embed="rId3">
                        <a:alphaModFix amt="34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u="sng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8" action="ppaction://hlinksldjump"/>
                        </a:rPr>
                        <a:t>Zona</a:t>
                      </a:r>
                      <a:r>
                        <a:rPr lang="pt-PT" sz="2000" u="sng" baseline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8" action="ppaction://hlinksldjump"/>
                        </a:rPr>
                        <a:t> de Cliente</a:t>
                      </a:r>
                      <a:endParaRPr lang="pt-PT" sz="2000" u="sng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blipFill dpi="0" rotWithShape="1">
                      <a:blip r:embed="rId3">
                        <a:alphaModFix amt="34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u="sng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9" action="ppaction://hlinksldjump"/>
                        </a:rPr>
                        <a:t>Contactos</a:t>
                      </a:r>
                      <a:endParaRPr lang="pt-PT" sz="2000" u="sng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blipFill dpi="0" rotWithShape="1">
                      <a:blip r:embed="rId3">
                        <a:alphaModFix amt="34000"/>
                      </a:blip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818366564"/>
                  </a:ext>
                </a:extLst>
              </a:tr>
            </a:tbl>
          </a:graphicData>
        </a:graphic>
      </p:graphicFrame>
      <p:sp>
        <p:nvSpPr>
          <p:cNvPr id="10" name="Retângulo 9">
            <a:hlinkClick r:id="rId10" action="ppaction://hlinksldjump"/>
          </p:cNvPr>
          <p:cNvSpPr/>
          <p:nvPr/>
        </p:nvSpPr>
        <p:spPr>
          <a:xfrm>
            <a:off x="8083111" y="5944817"/>
            <a:ext cx="2232750" cy="53404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Nova Encomenda</a:t>
            </a:r>
          </a:p>
        </p:txBody>
      </p:sp>
      <p:grpSp>
        <p:nvGrpSpPr>
          <p:cNvPr id="11" name="Grupo 10"/>
          <p:cNvGrpSpPr/>
          <p:nvPr/>
        </p:nvGrpSpPr>
        <p:grpSpPr>
          <a:xfrm>
            <a:off x="0" y="132568"/>
            <a:ext cx="3109706" cy="1283277"/>
            <a:chOff x="0" y="132568"/>
            <a:chExt cx="3109706" cy="1283277"/>
          </a:xfrm>
        </p:grpSpPr>
        <p:pic>
          <p:nvPicPr>
            <p:cNvPr id="17" name="Imagem 16">
              <a:hlinkClick r:id="rId11" action="ppaction://hlinksldjump"/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32568"/>
              <a:ext cx="1711036" cy="1283277"/>
            </a:xfrm>
            <a:prstGeom prst="rect">
              <a:avLst/>
            </a:prstGeom>
          </p:spPr>
        </p:pic>
        <p:sp>
          <p:nvSpPr>
            <p:cNvPr id="18" name="CaixaDeTexto 17"/>
            <p:cNvSpPr txBox="1"/>
            <p:nvPr/>
          </p:nvSpPr>
          <p:spPr>
            <a:xfrm>
              <a:off x="1590846" y="154218"/>
              <a:ext cx="1518860" cy="1261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PT" sz="1300" b="1" dirty="0"/>
                <a:t>Loja do Canto S.A.</a:t>
              </a:r>
            </a:p>
            <a:p>
              <a:pPr>
                <a:lnSpc>
                  <a:spcPct val="150000"/>
                </a:lnSpc>
              </a:pPr>
              <a:r>
                <a:rPr lang="pt-PT" sz="1300" b="1" dirty="0"/>
                <a:t>Rua da Beira, 123, Paranhos</a:t>
              </a:r>
            </a:p>
            <a:p>
              <a:pPr>
                <a:lnSpc>
                  <a:spcPct val="150000"/>
                </a:lnSpc>
              </a:pPr>
              <a:r>
                <a:rPr lang="pt-PT" sz="1300" b="1" dirty="0"/>
                <a:t>22 123 45 67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574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042312" y="2483242"/>
            <a:ext cx="8419098" cy="4031873"/>
          </a:xfrm>
          <a:prstGeom prst="rect">
            <a:avLst/>
          </a:prstGeom>
          <a:blipFill dpi="0" rotWithShape="1">
            <a:blip r:embed="rId3">
              <a:alphaModFix amt="36000"/>
            </a:blip>
            <a:srcRect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pt-PT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Encomenda </a:t>
            </a:r>
            <a:r>
              <a:rPr lang="pt-PT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Nr</a:t>
            </a:r>
            <a:r>
              <a:rPr lang="pt-PT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pt-PT" sz="4000" dirty="0"/>
              <a:t>123141235</a:t>
            </a:r>
          </a:p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endParaRPr lang="pt-PT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PT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PT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PT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PT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</a:p>
          <a:p>
            <a:endParaRPr lang="pt-PT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CaixaDeTexto 14">
            <a:hlinkClick r:id="rId4" action="ppaction://hlinksldjump"/>
          </p:cNvPr>
          <p:cNvSpPr txBox="1"/>
          <p:nvPr/>
        </p:nvSpPr>
        <p:spPr>
          <a:xfrm>
            <a:off x="9805106" y="260959"/>
            <a:ext cx="1814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Bem-vindo cliente X</a:t>
            </a:r>
          </a:p>
          <a:p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5" action="ppaction://hlinksldjump"/>
              </a:rPr>
              <a:t>Logout</a:t>
            </a:r>
            <a:endParaRPr lang="pt-PT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6" name="Tabe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234073"/>
              </p:ext>
            </p:extLst>
          </p:nvPr>
        </p:nvGraphicFramePr>
        <p:xfrm>
          <a:off x="2350276" y="3402225"/>
          <a:ext cx="7645211" cy="2259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4237">
                  <a:extLst>
                    <a:ext uri="{9D8B030D-6E8A-4147-A177-3AD203B41FA5}">
                      <a16:colId xmlns:a16="http://schemas.microsoft.com/office/drawing/2014/main" val="1773663717"/>
                    </a:ext>
                  </a:extLst>
                </a:gridCol>
                <a:gridCol w="1494687">
                  <a:extLst>
                    <a:ext uri="{9D8B030D-6E8A-4147-A177-3AD203B41FA5}">
                      <a16:colId xmlns:a16="http://schemas.microsoft.com/office/drawing/2014/main" val="3800365926"/>
                    </a:ext>
                  </a:extLst>
                </a:gridCol>
                <a:gridCol w="1143681">
                  <a:extLst>
                    <a:ext uri="{9D8B030D-6E8A-4147-A177-3AD203B41FA5}">
                      <a16:colId xmlns:a16="http://schemas.microsoft.com/office/drawing/2014/main" val="783302887"/>
                    </a:ext>
                  </a:extLst>
                </a:gridCol>
                <a:gridCol w="1274202">
                  <a:extLst>
                    <a:ext uri="{9D8B030D-6E8A-4147-A177-3AD203B41FA5}">
                      <a16:colId xmlns:a16="http://schemas.microsoft.com/office/drawing/2014/main" val="3555198730"/>
                    </a:ext>
                  </a:extLst>
                </a:gridCol>
                <a:gridCol w="1397221">
                  <a:extLst>
                    <a:ext uri="{9D8B030D-6E8A-4147-A177-3AD203B41FA5}">
                      <a16:colId xmlns:a16="http://schemas.microsoft.com/office/drawing/2014/main" val="1613680086"/>
                    </a:ext>
                  </a:extLst>
                </a:gridCol>
                <a:gridCol w="1151183">
                  <a:extLst>
                    <a:ext uri="{9D8B030D-6E8A-4147-A177-3AD203B41FA5}">
                      <a16:colId xmlns:a16="http://schemas.microsoft.com/office/drawing/2014/main" val="4176525013"/>
                    </a:ext>
                  </a:extLst>
                </a:gridCol>
              </a:tblGrid>
              <a:tr h="431090">
                <a:tc>
                  <a:txBody>
                    <a:bodyPr/>
                    <a:lstStyle/>
                    <a:p>
                      <a:r>
                        <a:rPr lang="pt-PT" b="0" dirty="0"/>
                        <a:t>Código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b="0" dirty="0"/>
                        <a:t>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b="0" dirty="0"/>
                        <a:t>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b="0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b="0" dirty="0"/>
                        <a:t>Quantidade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b="0" dirty="0"/>
                        <a:t>Cor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877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b="0" dirty="0"/>
                        <a:t>3123423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PT" b="0" dirty="0"/>
                        <a:t>Pregos comprimento 45 mm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PT" b="0" dirty="0"/>
                        <a:t>---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PT" b="0" dirty="0"/>
                        <a:t>---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PT" b="0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PT" b="0" dirty="0"/>
                        <a:t>---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3945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b="0" dirty="0"/>
                        <a:t>234234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PT" b="0" dirty="0"/>
                        <a:t>Parafusos diâmetro 6 mm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PT" b="0" dirty="0"/>
                        <a:t>---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PT" b="0" dirty="0"/>
                        <a:t>---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PT" b="0" dirty="0"/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PT" b="0" dirty="0"/>
                        <a:t>---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3330154"/>
                  </a:ext>
                </a:extLst>
              </a:tr>
            </a:tbl>
          </a:graphicData>
        </a:graphic>
      </p:graphicFrame>
      <p:graphicFrame>
        <p:nvGraphicFramePr>
          <p:cNvPr id="17" name="Tabe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619027"/>
              </p:ext>
            </p:extLst>
          </p:nvPr>
        </p:nvGraphicFramePr>
        <p:xfrm>
          <a:off x="3726130" y="1633788"/>
          <a:ext cx="673528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3820">
                  <a:extLst>
                    <a:ext uri="{9D8B030D-6E8A-4147-A177-3AD203B41FA5}">
                      <a16:colId xmlns:a16="http://schemas.microsoft.com/office/drawing/2014/main" val="2357412234"/>
                    </a:ext>
                  </a:extLst>
                </a:gridCol>
                <a:gridCol w="1683820">
                  <a:extLst>
                    <a:ext uri="{9D8B030D-6E8A-4147-A177-3AD203B41FA5}">
                      <a16:colId xmlns:a16="http://schemas.microsoft.com/office/drawing/2014/main" val="490843012"/>
                    </a:ext>
                  </a:extLst>
                </a:gridCol>
                <a:gridCol w="1683820">
                  <a:extLst>
                    <a:ext uri="{9D8B030D-6E8A-4147-A177-3AD203B41FA5}">
                      <a16:colId xmlns:a16="http://schemas.microsoft.com/office/drawing/2014/main" val="740715916"/>
                    </a:ext>
                  </a:extLst>
                </a:gridCol>
                <a:gridCol w="1683820">
                  <a:extLst>
                    <a:ext uri="{9D8B030D-6E8A-4147-A177-3AD203B41FA5}">
                      <a16:colId xmlns:a16="http://schemas.microsoft.com/office/drawing/2014/main" val="671016886"/>
                    </a:ext>
                  </a:extLst>
                </a:gridCol>
              </a:tblGrid>
              <a:tr h="673034">
                <a:tc>
                  <a:txBody>
                    <a:bodyPr/>
                    <a:lstStyle/>
                    <a:p>
                      <a:pPr algn="ctr"/>
                      <a:r>
                        <a:rPr lang="pt-PT" sz="2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6" action="ppaction://hlinksldjump"/>
                        </a:rPr>
                        <a:t>Sobre Nós</a:t>
                      </a:r>
                      <a:endParaRPr lang="pt-PT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blipFill dpi="0" rotWithShape="1">
                      <a:blip r:embed="rId3">
                        <a:alphaModFix amt="34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7" action="ppaction://hlinksldjump"/>
                        </a:rPr>
                        <a:t>Produtos</a:t>
                      </a:r>
                      <a:endParaRPr lang="pt-PT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blipFill dpi="0" rotWithShape="1">
                      <a:blip r:embed="rId3">
                        <a:alphaModFix amt="34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8" action="ppaction://hlinksldjump"/>
                        </a:rPr>
                        <a:t>Zona</a:t>
                      </a:r>
                      <a:r>
                        <a:rPr lang="pt-PT" sz="2000" baseline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8" action="ppaction://hlinksldjump"/>
                        </a:rPr>
                        <a:t> de Cliente</a:t>
                      </a:r>
                      <a:endParaRPr lang="pt-PT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blipFill dpi="0" rotWithShape="1">
                      <a:blip r:embed="rId3">
                        <a:alphaModFix amt="34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9" action="ppaction://hlinksldjump"/>
                        </a:rPr>
                        <a:t>Contactos</a:t>
                      </a:r>
                      <a:endParaRPr lang="pt-PT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blipFill dpi="0" rotWithShape="1">
                      <a:blip r:embed="rId3">
                        <a:alphaModFix amt="34000"/>
                      </a:blip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818366564"/>
                  </a:ext>
                </a:extLst>
              </a:tr>
            </a:tbl>
          </a:graphicData>
        </a:graphic>
      </p:graphicFrame>
      <p:grpSp>
        <p:nvGrpSpPr>
          <p:cNvPr id="9" name="Grupo 8"/>
          <p:cNvGrpSpPr/>
          <p:nvPr/>
        </p:nvGrpSpPr>
        <p:grpSpPr>
          <a:xfrm>
            <a:off x="0" y="132568"/>
            <a:ext cx="3109706" cy="1283277"/>
            <a:chOff x="0" y="132568"/>
            <a:chExt cx="3109706" cy="1283277"/>
          </a:xfrm>
        </p:grpSpPr>
        <p:pic>
          <p:nvPicPr>
            <p:cNvPr id="10" name="Imagem 9">
              <a:hlinkClick r:id="rId10" action="ppaction://hlinksldjump"/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32568"/>
              <a:ext cx="1711036" cy="1283277"/>
            </a:xfrm>
            <a:prstGeom prst="rect">
              <a:avLst/>
            </a:prstGeom>
          </p:spPr>
        </p:pic>
        <p:sp>
          <p:nvSpPr>
            <p:cNvPr id="11" name="CaixaDeTexto 10"/>
            <p:cNvSpPr txBox="1"/>
            <p:nvPr/>
          </p:nvSpPr>
          <p:spPr>
            <a:xfrm>
              <a:off x="1590846" y="154218"/>
              <a:ext cx="1518860" cy="1261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PT" sz="1300" b="1" dirty="0"/>
                <a:t>Loja do Canto S.A.</a:t>
              </a:r>
            </a:p>
            <a:p>
              <a:pPr>
                <a:lnSpc>
                  <a:spcPct val="150000"/>
                </a:lnSpc>
              </a:pPr>
              <a:r>
                <a:rPr lang="pt-PT" sz="1300" b="1" dirty="0"/>
                <a:t>Rua da Beira, 123, Paranhos</a:t>
              </a:r>
            </a:p>
            <a:p>
              <a:pPr>
                <a:lnSpc>
                  <a:spcPct val="150000"/>
                </a:lnSpc>
              </a:pPr>
              <a:r>
                <a:rPr lang="pt-PT" sz="1300" b="1" dirty="0"/>
                <a:t>22 123 45 67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44822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hlinkClick r:id="rId3" action="ppaction://hlinksldjump"/>
          </p:cNvPr>
          <p:cNvSpPr txBox="1"/>
          <p:nvPr/>
        </p:nvSpPr>
        <p:spPr>
          <a:xfrm>
            <a:off x="9805106" y="260959"/>
            <a:ext cx="1814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Bem-vindo cliente X</a:t>
            </a:r>
          </a:p>
          <a:p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 action="ppaction://hlinksldjump"/>
              </a:rPr>
              <a:t>Logout</a:t>
            </a:r>
            <a:endParaRPr lang="pt-PT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228654"/>
              </p:ext>
            </p:extLst>
          </p:nvPr>
        </p:nvGraphicFramePr>
        <p:xfrm>
          <a:off x="4351820" y="1635311"/>
          <a:ext cx="673528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3820">
                  <a:extLst>
                    <a:ext uri="{9D8B030D-6E8A-4147-A177-3AD203B41FA5}">
                      <a16:colId xmlns:a16="http://schemas.microsoft.com/office/drawing/2014/main" val="2357412234"/>
                    </a:ext>
                  </a:extLst>
                </a:gridCol>
                <a:gridCol w="1683820">
                  <a:extLst>
                    <a:ext uri="{9D8B030D-6E8A-4147-A177-3AD203B41FA5}">
                      <a16:colId xmlns:a16="http://schemas.microsoft.com/office/drawing/2014/main" val="490843012"/>
                    </a:ext>
                  </a:extLst>
                </a:gridCol>
                <a:gridCol w="1683820">
                  <a:extLst>
                    <a:ext uri="{9D8B030D-6E8A-4147-A177-3AD203B41FA5}">
                      <a16:colId xmlns:a16="http://schemas.microsoft.com/office/drawing/2014/main" val="740715916"/>
                    </a:ext>
                  </a:extLst>
                </a:gridCol>
                <a:gridCol w="1683820">
                  <a:extLst>
                    <a:ext uri="{9D8B030D-6E8A-4147-A177-3AD203B41FA5}">
                      <a16:colId xmlns:a16="http://schemas.microsoft.com/office/drawing/2014/main" val="671016886"/>
                    </a:ext>
                  </a:extLst>
                </a:gridCol>
              </a:tblGrid>
              <a:tr h="673034">
                <a:tc>
                  <a:txBody>
                    <a:bodyPr/>
                    <a:lstStyle/>
                    <a:p>
                      <a:pPr algn="ctr"/>
                      <a:r>
                        <a:rPr lang="pt-PT" sz="2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5" action="ppaction://hlinksldjump"/>
                        </a:rPr>
                        <a:t>Sobre Nós</a:t>
                      </a:r>
                      <a:endParaRPr lang="pt-PT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blipFill dpi="0" rotWithShape="1">
                      <a:blip r:embed="rId6">
                        <a:alphaModFix amt="34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7" action="ppaction://hlinksldjump"/>
                        </a:rPr>
                        <a:t>Produtos</a:t>
                      </a:r>
                      <a:endParaRPr lang="pt-PT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blipFill dpi="0" rotWithShape="1">
                      <a:blip r:embed="rId6">
                        <a:alphaModFix amt="34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8" action="ppaction://hlinksldjump"/>
                        </a:rPr>
                        <a:t>Zona</a:t>
                      </a:r>
                      <a:r>
                        <a:rPr lang="pt-PT" sz="2000" baseline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8" action="ppaction://hlinksldjump"/>
                        </a:rPr>
                        <a:t> de Cliente</a:t>
                      </a:r>
                      <a:endParaRPr lang="pt-PT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blipFill dpi="0" rotWithShape="1">
                      <a:blip r:embed="rId6">
                        <a:alphaModFix amt="34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9" action="ppaction://hlinksldjump"/>
                        </a:rPr>
                        <a:t>Contactos</a:t>
                      </a:r>
                      <a:endParaRPr lang="pt-PT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blipFill dpi="0" rotWithShape="1">
                      <a:blip r:embed="rId6">
                        <a:alphaModFix amt="34000"/>
                      </a:blip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818366564"/>
                  </a:ext>
                </a:extLst>
              </a:tr>
            </a:tbl>
          </a:graphicData>
        </a:graphic>
      </p:graphicFrame>
      <p:sp>
        <p:nvSpPr>
          <p:cNvPr id="9" name="CaixaDeTexto 8"/>
          <p:cNvSpPr txBox="1"/>
          <p:nvPr/>
        </p:nvSpPr>
        <p:spPr>
          <a:xfrm>
            <a:off x="1338146" y="2590818"/>
            <a:ext cx="9748954" cy="4124206"/>
          </a:xfrm>
          <a:prstGeom prst="rect">
            <a:avLst/>
          </a:prstGeom>
          <a:blipFill dpi="0" rotWithShape="1">
            <a:blip r:embed="rId6">
              <a:alphaModFix amt="36000"/>
            </a:blip>
            <a:srcRect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pt-PT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Nova Encomenda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PT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PT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PT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PT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PT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</a:p>
          <a:p>
            <a:endParaRPr lang="pt-PT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PT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049773"/>
              </p:ext>
            </p:extLst>
          </p:nvPr>
        </p:nvGraphicFramePr>
        <p:xfrm>
          <a:off x="1590846" y="3354442"/>
          <a:ext cx="920266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114">
                  <a:extLst>
                    <a:ext uri="{9D8B030D-6E8A-4147-A177-3AD203B41FA5}">
                      <a16:colId xmlns:a16="http://schemas.microsoft.com/office/drawing/2014/main" val="1773663717"/>
                    </a:ext>
                  </a:extLst>
                </a:gridCol>
                <a:gridCol w="1422837">
                  <a:extLst>
                    <a:ext uri="{9D8B030D-6E8A-4147-A177-3AD203B41FA5}">
                      <a16:colId xmlns:a16="http://schemas.microsoft.com/office/drawing/2014/main" val="3800365926"/>
                    </a:ext>
                  </a:extLst>
                </a:gridCol>
                <a:gridCol w="1329005">
                  <a:extLst>
                    <a:ext uri="{9D8B030D-6E8A-4147-A177-3AD203B41FA5}">
                      <a16:colId xmlns:a16="http://schemas.microsoft.com/office/drawing/2014/main" val="783302887"/>
                    </a:ext>
                  </a:extLst>
                </a:gridCol>
                <a:gridCol w="1329005">
                  <a:extLst>
                    <a:ext uri="{9D8B030D-6E8A-4147-A177-3AD203B41FA5}">
                      <a16:colId xmlns:a16="http://schemas.microsoft.com/office/drawing/2014/main" val="3555198730"/>
                    </a:ext>
                  </a:extLst>
                </a:gridCol>
                <a:gridCol w="1457313">
                  <a:extLst>
                    <a:ext uri="{9D8B030D-6E8A-4147-A177-3AD203B41FA5}">
                      <a16:colId xmlns:a16="http://schemas.microsoft.com/office/drawing/2014/main" val="1613680086"/>
                    </a:ext>
                  </a:extLst>
                </a:gridCol>
                <a:gridCol w="1200693">
                  <a:extLst>
                    <a:ext uri="{9D8B030D-6E8A-4147-A177-3AD203B41FA5}">
                      <a16:colId xmlns:a16="http://schemas.microsoft.com/office/drawing/2014/main" val="143961423"/>
                    </a:ext>
                  </a:extLst>
                </a:gridCol>
                <a:gridCol w="1200693">
                  <a:extLst>
                    <a:ext uri="{9D8B030D-6E8A-4147-A177-3AD203B41FA5}">
                      <a16:colId xmlns:a16="http://schemas.microsoft.com/office/drawing/2014/main" val="9796026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PT" b="0" dirty="0"/>
                        <a:t>Código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b="0" dirty="0"/>
                        <a:t>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b="0" dirty="0"/>
                        <a:t>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b="0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b="0" dirty="0"/>
                        <a:t>Quantidade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b="0" dirty="0"/>
                        <a:t>Alterar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b="0" dirty="0"/>
                        <a:t>Eliminar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877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b="0" dirty="0"/>
                        <a:t>Exemplo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PT" b="0" dirty="0"/>
                        <a:t>Exemplo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PT" b="0" dirty="0"/>
                        <a:t>Exemplo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PT" b="0" dirty="0"/>
                        <a:t>Exemplo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PT" b="0" dirty="0"/>
                        <a:t>Exemplo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PT" b="0" dirty="0"/>
                        <a:t>Alterar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PT" b="0" dirty="0"/>
                        <a:t>Eliminar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3945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b="0" dirty="0"/>
                        <a:t>Exemplo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PT" b="0" dirty="0"/>
                        <a:t>Exemplo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PT" b="0" dirty="0"/>
                        <a:t>Exemplo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PT" b="0" dirty="0"/>
                        <a:t>Exemplo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PT" b="0" dirty="0"/>
                        <a:t>Exemplo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PT" b="0" dirty="0"/>
                        <a:t>Alterar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PT" b="0" dirty="0"/>
                        <a:t>Eliminar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3330154"/>
                  </a:ext>
                </a:extLst>
              </a:tr>
            </a:tbl>
          </a:graphicData>
        </a:graphic>
      </p:graphicFrame>
      <p:sp>
        <p:nvSpPr>
          <p:cNvPr id="15" name="Retângulo 14">
            <a:hlinkClick r:id="rId8" action="ppaction://hlinksldjump"/>
          </p:cNvPr>
          <p:cNvSpPr/>
          <p:nvPr/>
        </p:nvSpPr>
        <p:spPr>
          <a:xfrm>
            <a:off x="1452445" y="4945972"/>
            <a:ext cx="1273607" cy="53404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Finalizar</a:t>
            </a:r>
          </a:p>
        </p:txBody>
      </p:sp>
      <p:sp>
        <p:nvSpPr>
          <p:cNvPr id="16" name="Retângulo 15">
            <a:hlinkClick r:id="rId8" action="ppaction://hlinksldjump"/>
          </p:cNvPr>
          <p:cNvSpPr/>
          <p:nvPr/>
        </p:nvSpPr>
        <p:spPr>
          <a:xfrm>
            <a:off x="2974000" y="4945972"/>
            <a:ext cx="1167694" cy="53404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Eliminar</a:t>
            </a:r>
          </a:p>
        </p:txBody>
      </p:sp>
      <p:grpSp>
        <p:nvGrpSpPr>
          <p:cNvPr id="12" name="Grupo 11"/>
          <p:cNvGrpSpPr/>
          <p:nvPr/>
        </p:nvGrpSpPr>
        <p:grpSpPr>
          <a:xfrm>
            <a:off x="0" y="132568"/>
            <a:ext cx="3109706" cy="1283277"/>
            <a:chOff x="0" y="132568"/>
            <a:chExt cx="3109706" cy="1283277"/>
          </a:xfrm>
        </p:grpSpPr>
        <p:pic>
          <p:nvPicPr>
            <p:cNvPr id="13" name="Imagem 12">
              <a:hlinkClick r:id="rId10" action="ppaction://hlinksldjump"/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32568"/>
              <a:ext cx="1711036" cy="1283277"/>
            </a:xfrm>
            <a:prstGeom prst="rect">
              <a:avLst/>
            </a:prstGeom>
          </p:spPr>
        </p:pic>
        <p:sp>
          <p:nvSpPr>
            <p:cNvPr id="14" name="CaixaDeTexto 13"/>
            <p:cNvSpPr txBox="1"/>
            <p:nvPr/>
          </p:nvSpPr>
          <p:spPr>
            <a:xfrm>
              <a:off x="1590846" y="154218"/>
              <a:ext cx="1518860" cy="1261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PT" sz="1300" b="1" dirty="0"/>
                <a:t>Loja do Canto S.A.</a:t>
              </a:r>
            </a:p>
            <a:p>
              <a:pPr>
                <a:lnSpc>
                  <a:spcPct val="150000"/>
                </a:lnSpc>
              </a:pPr>
              <a:r>
                <a:rPr lang="pt-PT" sz="1300" b="1" dirty="0"/>
                <a:t>Rua da Beira, 123, Paranhos</a:t>
              </a:r>
            </a:p>
            <a:p>
              <a:pPr>
                <a:lnSpc>
                  <a:spcPct val="150000"/>
                </a:lnSpc>
              </a:pPr>
              <a:r>
                <a:rPr lang="pt-PT" sz="1300" b="1" dirty="0"/>
                <a:t>22 123 45 67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16590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11036" y="2563906"/>
            <a:ext cx="8750375" cy="2846933"/>
          </a:xfrm>
          <a:prstGeom prst="rect">
            <a:avLst/>
          </a:prstGeom>
          <a:blipFill dpi="0" rotWithShape="1">
            <a:blip r:embed="rId3">
              <a:alphaModFix amt="36000"/>
            </a:blip>
            <a:srcRect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pt-PT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Contactos</a:t>
            </a:r>
          </a:p>
          <a:p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Telefone/ Telemóvel: +351 22 123 45 67/ +351 91 234 56 78</a:t>
            </a:r>
          </a:p>
          <a:p>
            <a:pPr>
              <a:lnSpc>
                <a:spcPct val="150000"/>
              </a:lnSpc>
            </a:pPr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E-mail: </a:t>
            </a:r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/>
              </a:rPr>
              <a:t>info@lojadocanto.pt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Loja: Rua da Beira, 123, Paranhos</a:t>
            </a:r>
          </a:p>
          <a:p>
            <a:endParaRPr lang="pt-PT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CaixaDeTexto 17">
            <a:hlinkClick r:id="rId5" action="ppaction://hlinksldjump"/>
          </p:cNvPr>
          <p:cNvSpPr txBox="1"/>
          <p:nvPr/>
        </p:nvSpPr>
        <p:spPr>
          <a:xfrm>
            <a:off x="9805106" y="260959"/>
            <a:ext cx="1814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Bem-vindo cliente X</a:t>
            </a:r>
          </a:p>
          <a:p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6" action="ppaction://hlinksldjump"/>
              </a:rPr>
              <a:t>Logout</a:t>
            </a:r>
            <a:endParaRPr lang="pt-PT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619027"/>
              </p:ext>
            </p:extLst>
          </p:nvPr>
        </p:nvGraphicFramePr>
        <p:xfrm>
          <a:off x="3726130" y="1633788"/>
          <a:ext cx="673528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3820">
                  <a:extLst>
                    <a:ext uri="{9D8B030D-6E8A-4147-A177-3AD203B41FA5}">
                      <a16:colId xmlns:a16="http://schemas.microsoft.com/office/drawing/2014/main" val="2357412234"/>
                    </a:ext>
                  </a:extLst>
                </a:gridCol>
                <a:gridCol w="1683820">
                  <a:extLst>
                    <a:ext uri="{9D8B030D-6E8A-4147-A177-3AD203B41FA5}">
                      <a16:colId xmlns:a16="http://schemas.microsoft.com/office/drawing/2014/main" val="490843012"/>
                    </a:ext>
                  </a:extLst>
                </a:gridCol>
                <a:gridCol w="1683820">
                  <a:extLst>
                    <a:ext uri="{9D8B030D-6E8A-4147-A177-3AD203B41FA5}">
                      <a16:colId xmlns:a16="http://schemas.microsoft.com/office/drawing/2014/main" val="740715916"/>
                    </a:ext>
                  </a:extLst>
                </a:gridCol>
                <a:gridCol w="1683820">
                  <a:extLst>
                    <a:ext uri="{9D8B030D-6E8A-4147-A177-3AD203B41FA5}">
                      <a16:colId xmlns:a16="http://schemas.microsoft.com/office/drawing/2014/main" val="671016886"/>
                    </a:ext>
                  </a:extLst>
                </a:gridCol>
              </a:tblGrid>
              <a:tr h="673034">
                <a:tc>
                  <a:txBody>
                    <a:bodyPr/>
                    <a:lstStyle/>
                    <a:p>
                      <a:pPr algn="ctr"/>
                      <a:r>
                        <a:rPr lang="pt-PT" sz="2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7" action="ppaction://hlinksldjump"/>
                        </a:rPr>
                        <a:t>Sobre Nós</a:t>
                      </a:r>
                      <a:endParaRPr lang="pt-PT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blipFill dpi="0" rotWithShape="1">
                      <a:blip r:embed="rId3">
                        <a:alphaModFix amt="34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8" action="ppaction://hlinksldjump"/>
                        </a:rPr>
                        <a:t>Produtos</a:t>
                      </a:r>
                      <a:endParaRPr lang="pt-PT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blipFill dpi="0" rotWithShape="1">
                      <a:blip r:embed="rId3">
                        <a:alphaModFix amt="34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9" action="ppaction://hlinksldjump"/>
                        </a:rPr>
                        <a:t>Zona</a:t>
                      </a:r>
                      <a:r>
                        <a:rPr lang="pt-PT" sz="2000" baseline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9" action="ppaction://hlinksldjump"/>
                        </a:rPr>
                        <a:t> de Cliente</a:t>
                      </a:r>
                      <a:endParaRPr lang="pt-PT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blipFill dpi="0" rotWithShape="1">
                      <a:blip r:embed="rId3">
                        <a:alphaModFix amt="34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10" action="ppaction://hlinksldjump"/>
                        </a:rPr>
                        <a:t>Contactos</a:t>
                      </a:r>
                      <a:endParaRPr lang="pt-PT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blipFill dpi="0" rotWithShape="1">
                      <a:blip r:embed="rId3">
                        <a:alphaModFix amt="34000"/>
                      </a:blip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818366564"/>
                  </a:ext>
                </a:extLst>
              </a:tr>
            </a:tbl>
          </a:graphicData>
        </a:graphic>
      </p:graphicFrame>
      <p:grpSp>
        <p:nvGrpSpPr>
          <p:cNvPr id="8" name="Grupo 7"/>
          <p:cNvGrpSpPr/>
          <p:nvPr/>
        </p:nvGrpSpPr>
        <p:grpSpPr>
          <a:xfrm>
            <a:off x="0" y="132568"/>
            <a:ext cx="3109706" cy="1283277"/>
            <a:chOff x="0" y="132568"/>
            <a:chExt cx="3109706" cy="1283277"/>
          </a:xfrm>
        </p:grpSpPr>
        <p:pic>
          <p:nvPicPr>
            <p:cNvPr id="9" name="Imagem 8">
              <a:hlinkClick r:id="rId11" action="ppaction://hlinksldjump"/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32568"/>
              <a:ext cx="1711036" cy="1283277"/>
            </a:xfrm>
            <a:prstGeom prst="rect">
              <a:avLst/>
            </a:prstGeom>
          </p:spPr>
        </p:pic>
        <p:sp>
          <p:nvSpPr>
            <p:cNvPr id="11" name="CaixaDeTexto 10"/>
            <p:cNvSpPr txBox="1"/>
            <p:nvPr/>
          </p:nvSpPr>
          <p:spPr>
            <a:xfrm>
              <a:off x="1590846" y="154218"/>
              <a:ext cx="1518860" cy="1261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PT" sz="1300" b="1" dirty="0"/>
                <a:t>Loja do Canto S.A.</a:t>
              </a:r>
            </a:p>
            <a:p>
              <a:pPr>
                <a:lnSpc>
                  <a:spcPct val="150000"/>
                </a:lnSpc>
              </a:pPr>
              <a:r>
                <a:rPr lang="pt-PT" sz="1300" b="1" dirty="0"/>
                <a:t>Rua da Beira, 123, Paranhos</a:t>
              </a:r>
            </a:p>
            <a:p>
              <a:pPr>
                <a:lnSpc>
                  <a:spcPct val="150000"/>
                </a:lnSpc>
              </a:pPr>
              <a:r>
                <a:rPr lang="pt-PT" sz="1300" b="1" dirty="0"/>
                <a:t>22 123 45 67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46185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889234" y="3034315"/>
            <a:ext cx="8347841" cy="1937078"/>
          </a:xfrm>
        </p:spPr>
        <p:txBody>
          <a:bodyPr/>
          <a:lstStyle/>
          <a:p>
            <a:pPr marL="0" indent="0">
              <a:buNone/>
            </a:pPr>
            <a:r>
              <a:rPr lang="pt-PT" dirty="0"/>
              <a:t>	</a:t>
            </a:r>
            <a:r>
              <a:rPr lang="pt-PT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Vista com Login efetuado</a:t>
            </a:r>
          </a:p>
          <a:p>
            <a:pPr marL="0" indent="0">
              <a:buNone/>
            </a:pPr>
            <a:r>
              <a:rPr lang="pt-PT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  Vista do administrador</a:t>
            </a:r>
          </a:p>
        </p:txBody>
      </p:sp>
    </p:spTree>
    <p:extLst>
      <p:ext uri="{BB962C8B-B14F-4D97-AF65-F5344CB8AC3E}">
        <p14:creationId xmlns:p14="http://schemas.microsoft.com/office/powerpoint/2010/main" val="11466771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>
            <a:hlinkClick r:id="rId3" action="ppaction://hlinksldjump"/>
          </p:cNvPr>
          <p:cNvSpPr txBox="1"/>
          <p:nvPr/>
        </p:nvSpPr>
        <p:spPr>
          <a:xfrm>
            <a:off x="9722070" y="260959"/>
            <a:ext cx="1897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Bem-vindo administrador X</a:t>
            </a:r>
          </a:p>
          <a:p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 action="ppaction://hlinksldjump"/>
              </a:rPr>
              <a:t>Logout</a:t>
            </a:r>
            <a:endParaRPr lang="pt-PT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2042312" y="2590297"/>
            <a:ext cx="3860617" cy="3221327"/>
          </a:xfrm>
          <a:prstGeom prst="rect">
            <a:avLst/>
          </a:prstGeom>
          <a:solidFill>
            <a:schemeClr val="bg2">
              <a:lumMod val="9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PROMOÇÃOZÃO!</a:t>
            </a:r>
          </a:p>
          <a:p>
            <a:pPr algn="ctr"/>
            <a:r>
              <a:rPr lang="pt-PT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Cortador de Relva Turbo</a:t>
            </a:r>
          </a:p>
          <a:p>
            <a:pPr algn="ctr"/>
            <a:endParaRPr lang="pt-PT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PT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 apenas</a:t>
            </a:r>
          </a:p>
          <a:p>
            <a:pPr algn="ctr"/>
            <a:r>
              <a:rPr lang="pt-PT" sz="2800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149,99€</a:t>
            </a:r>
          </a:p>
          <a:p>
            <a:pPr algn="ctr"/>
            <a:endParaRPr lang="pt-PT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PT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IMPERDÍVEL!</a:t>
            </a: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929" y="2590297"/>
            <a:ext cx="4558481" cy="3221327"/>
          </a:xfrm>
          <a:prstGeom prst="rect">
            <a:avLst/>
          </a:prstGeom>
        </p:spPr>
      </p:pic>
      <p:graphicFrame>
        <p:nvGraphicFramePr>
          <p:cNvPr id="18" name="Tabe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451483"/>
              </p:ext>
            </p:extLst>
          </p:nvPr>
        </p:nvGraphicFramePr>
        <p:xfrm>
          <a:off x="1531665" y="1666554"/>
          <a:ext cx="8929745" cy="673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949">
                  <a:extLst>
                    <a:ext uri="{9D8B030D-6E8A-4147-A177-3AD203B41FA5}">
                      <a16:colId xmlns:a16="http://schemas.microsoft.com/office/drawing/2014/main" val="2357412234"/>
                    </a:ext>
                  </a:extLst>
                </a:gridCol>
                <a:gridCol w="1785949">
                  <a:extLst>
                    <a:ext uri="{9D8B030D-6E8A-4147-A177-3AD203B41FA5}">
                      <a16:colId xmlns:a16="http://schemas.microsoft.com/office/drawing/2014/main" val="490843012"/>
                    </a:ext>
                  </a:extLst>
                </a:gridCol>
                <a:gridCol w="1785949">
                  <a:extLst>
                    <a:ext uri="{9D8B030D-6E8A-4147-A177-3AD203B41FA5}">
                      <a16:colId xmlns:a16="http://schemas.microsoft.com/office/drawing/2014/main" val="3979921557"/>
                    </a:ext>
                  </a:extLst>
                </a:gridCol>
                <a:gridCol w="1785949">
                  <a:extLst>
                    <a:ext uri="{9D8B030D-6E8A-4147-A177-3AD203B41FA5}">
                      <a16:colId xmlns:a16="http://schemas.microsoft.com/office/drawing/2014/main" val="740715916"/>
                    </a:ext>
                  </a:extLst>
                </a:gridCol>
                <a:gridCol w="1785949">
                  <a:extLst>
                    <a:ext uri="{9D8B030D-6E8A-4147-A177-3AD203B41FA5}">
                      <a16:colId xmlns:a16="http://schemas.microsoft.com/office/drawing/2014/main" val="671016886"/>
                    </a:ext>
                  </a:extLst>
                </a:gridCol>
              </a:tblGrid>
              <a:tr h="673034">
                <a:tc>
                  <a:txBody>
                    <a:bodyPr/>
                    <a:lstStyle/>
                    <a:p>
                      <a:pPr algn="ctr"/>
                      <a:r>
                        <a:rPr lang="pt-PT" sz="2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6" action="ppaction://hlinksldjump"/>
                        </a:rPr>
                        <a:t>Sobre Nós</a:t>
                      </a:r>
                      <a:endParaRPr lang="pt-PT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blipFill dpi="0" rotWithShape="1">
                      <a:blip r:embed="rId7">
                        <a:alphaModFix amt="34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8" action="ppaction://hlinksldjump"/>
                        </a:rPr>
                        <a:t>Produtos</a:t>
                      </a:r>
                      <a:endParaRPr lang="pt-PT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blipFill dpi="0" rotWithShape="1">
                      <a:blip r:embed="rId7">
                        <a:alphaModFix amt="34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9" action="ppaction://hlinksldjump"/>
                        </a:rPr>
                        <a:t>Clientes</a:t>
                      </a:r>
                      <a:endParaRPr lang="pt-PT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blipFill dpi="0" rotWithShape="1">
                      <a:blip r:embed="rId7">
                        <a:alphaModFix amt="34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10" action="ppaction://hlinksldjump"/>
                        </a:rPr>
                        <a:t>Encomendas</a:t>
                      </a:r>
                      <a:endParaRPr lang="pt-PT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blipFill dpi="0" rotWithShape="1">
                      <a:blip r:embed="rId7">
                        <a:alphaModFix amt="34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11" action="ppaction://hlinksldjump"/>
                        </a:rPr>
                        <a:t>Contactos</a:t>
                      </a:r>
                      <a:endParaRPr lang="pt-PT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blipFill dpi="0" rotWithShape="1">
                      <a:blip r:embed="rId7">
                        <a:alphaModFix amt="34000"/>
                      </a:blip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818366564"/>
                  </a:ext>
                </a:extLst>
              </a:tr>
            </a:tbl>
          </a:graphicData>
        </a:graphic>
      </p:graphicFrame>
      <p:grpSp>
        <p:nvGrpSpPr>
          <p:cNvPr id="9" name="Grupo 8"/>
          <p:cNvGrpSpPr/>
          <p:nvPr/>
        </p:nvGrpSpPr>
        <p:grpSpPr>
          <a:xfrm>
            <a:off x="0" y="132568"/>
            <a:ext cx="3109706" cy="1283277"/>
            <a:chOff x="0" y="132568"/>
            <a:chExt cx="3109706" cy="1283277"/>
          </a:xfrm>
        </p:grpSpPr>
        <p:pic>
          <p:nvPicPr>
            <p:cNvPr id="10" name="Imagem 9">
              <a:hlinkClick r:id="rId12" action="ppaction://hlinksldjump"/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32568"/>
              <a:ext cx="1711036" cy="1283277"/>
            </a:xfrm>
            <a:prstGeom prst="rect">
              <a:avLst/>
            </a:prstGeom>
          </p:spPr>
        </p:pic>
        <p:sp>
          <p:nvSpPr>
            <p:cNvPr id="13" name="CaixaDeTexto 12"/>
            <p:cNvSpPr txBox="1"/>
            <p:nvPr/>
          </p:nvSpPr>
          <p:spPr>
            <a:xfrm>
              <a:off x="1590846" y="154218"/>
              <a:ext cx="1518860" cy="1261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13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Loja do Canto S.A.</a:t>
              </a:r>
            </a:p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13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Rua da Beira, 123, Paranhos</a:t>
              </a:r>
            </a:p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13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22 123 45 67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45933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042312" y="2588455"/>
            <a:ext cx="5171947" cy="3693319"/>
          </a:xfrm>
          <a:prstGeom prst="rect">
            <a:avLst/>
          </a:prstGeom>
          <a:blipFill dpi="0" rotWithShape="1">
            <a:blip r:embed="rId3">
              <a:alphaModFix amt="36000"/>
            </a:blip>
            <a:srcRect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endParaRPr lang="pt-PT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Somos 2 estudantes da Faculdade de Engenharia da Universidade do Porto a frequentar o curso Mestrado Integrado em Engenharia Eletrotécnica e de Computadores. </a:t>
            </a:r>
          </a:p>
          <a:p>
            <a:endParaRPr lang="pt-PT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 o âmbito da Unidade Curricular “Sistemas de Informação Empresarial” criamos este negócio fictício de uma drogaria.</a:t>
            </a:r>
          </a:p>
          <a:p>
            <a:endParaRPr lang="pt-PT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Este site foi efetuado com o objetivo de demonstrar os nossos conhecimentos adquiridos ao longo do semestre.</a:t>
            </a:r>
          </a:p>
          <a:p>
            <a:endParaRPr lang="pt-PT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CaixaDeTexto 15">
            <a:hlinkClick r:id="rId4" action="ppaction://hlinksldjump"/>
          </p:cNvPr>
          <p:cNvSpPr txBox="1"/>
          <p:nvPr/>
        </p:nvSpPr>
        <p:spPr>
          <a:xfrm>
            <a:off x="9722070" y="260959"/>
            <a:ext cx="1897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Bem-vindo administrador X</a:t>
            </a:r>
          </a:p>
          <a:p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5" action="ppaction://hlinksldjump"/>
              </a:rPr>
              <a:t>Logout</a:t>
            </a:r>
            <a:endParaRPr lang="pt-PT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717"/>
          <a:stretch/>
        </p:blipFill>
        <p:spPr>
          <a:xfrm>
            <a:off x="6880862" y="2588454"/>
            <a:ext cx="3573772" cy="3675179"/>
          </a:xfrm>
          <a:prstGeom prst="rect">
            <a:avLst/>
          </a:prstGeom>
        </p:spPr>
      </p:pic>
      <p:graphicFrame>
        <p:nvGraphicFramePr>
          <p:cNvPr id="15" name="Tabe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693987"/>
              </p:ext>
            </p:extLst>
          </p:nvPr>
        </p:nvGraphicFramePr>
        <p:xfrm>
          <a:off x="1524889" y="1665632"/>
          <a:ext cx="8929745" cy="673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949">
                  <a:extLst>
                    <a:ext uri="{9D8B030D-6E8A-4147-A177-3AD203B41FA5}">
                      <a16:colId xmlns:a16="http://schemas.microsoft.com/office/drawing/2014/main" val="2357412234"/>
                    </a:ext>
                  </a:extLst>
                </a:gridCol>
                <a:gridCol w="1785949">
                  <a:extLst>
                    <a:ext uri="{9D8B030D-6E8A-4147-A177-3AD203B41FA5}">
                      <a16:colId xmlns:a16="http://schemas.microsoft.com/office/drawing/2014/main" val="490843012"/>
                    </a:ext>
                  </a:extLst>
                </a:gridCol>
                <a:gridCol w="1785949">
                  <a:extLst>
                    <a:ext uri="{9D8B030D-6E8A-4147-A177-3AD203B41FA5}">
                      <a16:colId xmlns:a16="http://schemas.microsoft.com/office/drawing/2014/main" val="3979921557"/>
                    </a:ext>
                  </a:extLst>
                </a:gridCol>
                <a:gridCol w="1785949">
                  <a:extLst>
                    <a:ext uri="{9D8B030D-6E8A-4147-A177-3AD203B41FA5}">
                      <a16:colId xmlns:a16="http://schemas.microsoft.com/office/drawing/2014/main" val="740715916"/>
                    </a:ext>
                  </a:extLst>
                </a:gridCol>
                <a:gridCol w="1785949">
                  <a:extLst>
                    <a:ext uri="{9D8B030D-6E8A-4147-A177-3AD203B41FA5}">
                      <a16:colId xmlns:a16="http://schemas.microsoft.com/office/drawing/2014/main" val="671016886"/>
                    </a:ext>
                  </a:extLst>
                </a:gridCol>
              </a:tblGrid>
              <a:tr h="673034">
                <a:tc>
                  <a:txBody>
                    <a:bodyPr/>
                    <a:lstStyle/>
                    <a:p>
                      <a:pPr algn="ctr"/>
                      <a:r>
                        <a:rPr lang="pt-PT" sz="2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7" action="ppaction://hlinksldjump"/>
                        </a:rPr>
                        <a:t>Sobre Nós</a:t>
                      </a:r>
                      <a:endParaRPr lang="pt-PT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blipFill dpi="0" rotWithShape="1">
                      <a:blip r:embed="rId3">
                        <a:alphaModFix amt="34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8" action="ppaction://hlinksldjump"/>
                        </a:rPr>
                        <a:t>Produtos</a:t>
                      </a:r>
                      <a:endParaRPr lang="pt-PT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blipFill dpi="0" rotWithShape="1">
                      <a:blip r:embed="rId3">
                        <a:alphaModFix amt="34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9" action="ppaction://hlinksldjump"/>
                        </a:rPr>
                        <a:t>Clientes</a:t>
                      </a:r>
                      <a:endParaRPr lang="pt-PT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blipFill dpi="0" rotWithShape="1">
                      <a:blip r:embed="rId3">
                        <a:alphaModFix amt="34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10" action="ppaction://hlinksldjump"/>
                        </a:rPr>
                        <a:t>Encomendas</a:t>
                      </a:r>
                      <a:endParaRPr lang="pt-PT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blipFill dpi="0" rotWithShape="1">
                      <a:blip r:embed="rId3">
                        <a:alphaModFix amt="34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11" action="ppaction://hlinksldjump"/>
                        </a:rPr>
                        <a:t>Contactos</a:t>
                      </a:r>
                      <a:endParaRPr lang="pt-PT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blipFill dpi="0" rotWithShape="1">
                      <a:blip r:embed="rId3">
                        <a:alphaModFix amt="34000"/>
                      </a:blip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818366564"/>
                  </a:ext>
                </a:extLst>
              </a:tr>
            </a:tbl>
          </a:graphicData>
        </a:graphic>
      </p:graphicFrame>
      <p:grpSp>
        <p:nvGrpSpPr>
          <p:cNvPr id="9" name="Grupo 8"/>
          <p:cNvGrpSpPr/>
          <p:nvPr/>
        </p:nvGrpSpPr>
        <p:grpSpPr>
          <a:xfrm>
            <a:off x="0" y="132568"/>
            <a:ext cx="3109706" cy="1283277"/>
            <a:chOff x="0" y="132568"/>
            <a:chExt cx="3109706" cy="1283277"/>
          </a:xfrm>
        </p:grpSpPr>
        <p:pic>
          <p:nvPicPr>
            <p:cNvPr id="12" name="Imagem 11">
              <a:hlinkClick r:id="rId12" action="ppaction://hlinksldjump"/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32568"/>
              <a:ext cx="1711036" cy="1283277"/>
            </a:xfrm>
            <a:prstGeom prst="rect">
              <a:avLst/>
            </a:prstGeom>
          </p:spPr>
        </p:pic>
        <p:sp>
          <p:nvSpPr>
            <p:cNvPr id="17" name="CaixaDeTexto 16"/>
            <p:cNvSpPr txBox="1"/>
            <p:nvPr/>
          </p:nvSpPr>
          <p:spPr>
            <a:xfrm>
              <a:off x="1590846" y="154218"/>
              <a:ext cx="1518860" cy="1261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13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Loja do Canto S.A.</a:t>
              </a:r>
            </a:p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13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Rua da Beira, 123, Paranhos</a:t>
              </a:r>
            </a:p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13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22 123 45 67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4298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299"/>
            <a:ext cx="12192000" cy="6035038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6795247" y="319733"/>
            <a:ext cx="5593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Fluxograma do Site</a:t>
            </a:r>
          </a:p>
        </p:txBody>
      </p:sp>
    </p:spTree>
    <p:extLst>
      <p:ext uri="{BB962C8B-B14F-4D97-AF65-F5344CB8AC3E}">
        <p14:creationId xmlns:p14="http://schemas.microsoft.com/office/powerpoint/2010/main" val="29268904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/>
          <p:cNvGrpSpPr/>
          <p:nvPr/>
        </p:nvGrpSpPr>
        <p:grpSpPr>
          <a:xfrm>
            <a:off x="0" y="132568"/>
            <a:ext cx="3109706" cy="1283277"/>
            <a:chOff x="0" y="132568"/>
            <a:chExt cx="3109706" cy="1283277"/>
          </a:xfrm>
        </p:grpSpPr>
        <p:pic>
          <p:nvPicPr>
            <p:cNvPr id="19" name="Imagem 18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32568"/>
              <a:ext cx="1711036" cy="1283277"/>
            </a:xfrm>
            <a:prstGeom prst="rect">
              <a:avLst/>
            </a:prstGeom>
          </p:spPr>
        </p:pic>
        <p:sp>
          <p:nvSpPr>
            <p:cNvPr id="20" name="CaixaDeTexto 19"/>
            <p:cNvSpPr txBox="1"/>
            <p:nvPr/>
          </p:nvSpPr>
          <p:spPr>
            <a:xfrm>
              <a:off x="1590846" y="154218"/>
              <a:ext cx="1518860" cy="1261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13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Loja do Canto S.A.</a:t>
              </a:r>
            </a:p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13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Rua da Beira, 123, Paranhos</a:t>
              </a:r>
            </a:p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13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22 123 45 67</a:t>
              </a:r>
            </a:p>
          </p:txBody>
        </p:sp>
      </p:grpSp>
      <p:sp>
        <p:nvSpPr>
          <p:cNvPr id="15" name="CaixaDeTexto 14">
            <a:hlinkClick r:id="rId5" action="ppaction://hlinksldjump"/>
          </p:cNvPr>
          <p:cNvSpPr txBox="1"/>
          <p:nvPr/>
        </p:nvSpPr>
        <p:spPr>
          <a:xfrm>
            <a:off x="9722070" y="260959"/>
            <a:ext cx="1897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Bem-vindo administrador X</a:t>
            </a:r>
          </a:p>
          <a:p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6" action="ppaction://hlinksldjump"/>
              </a:rPr>
              <a:t>Logout</a:t>
            </a:r>
            <a:endParaRPr lang="pt-PT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638272"/>
              </p:ext>
            </p:extLst>
          </p:nvPr>
        </p:nvGraphicFramePr>
        <p:xfrm>
          <a:off x="2689412" y="1633788"/>
          <a:ext cx="8929745" cy="673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949">
                  <a:extLst>
                    <a:ext uri="{9D8B030D-6E8A-4147-A177-3AD203B41FA5}">
                      <a16:colId xmlns:a16="http://schemas.microsoft.com/office/drawing/2014/main" val="2357412234"/>
                    </a:ext>
                  </a:extLst>
                </a:gridCol>
                <a:gridCol w="1785949">
                  <a:extLst>
                    <a:ext uri="{9D8B030D-6E8A-4147-A177-3AD203B41FA5}">
                      <a16:colId xmlns:a16="http://schemas.microsoft.com/office/drawing/2014/main" val="490843012"/>
                    </a:ext>
                  </a:extLst>
                </a:gridCol>
                <a:gridCol w="1785949">
                  <a:extLst>
                    <a:ext uri="{9D8B030D-6E8A-4147-A177-3AD203B41FA5}">
                      <a16:colId xmlns:a16="http://schemas.microsoft.com/office/drawing/2014/main" val="3979921557"/>
                    </a:ext>
                  </a:extLst>
                </a:gridCol>
                <a:gridCol w="1785949">
                  <a:extLst>
                    <a:ext uri="{9D8B030D-6E8A-4147-A177-3AD203B41FA5}">
                      <a16:colId xmlns:a16="http://schemas.microsoft.com/office/drawing/2014/main" val="740715916"/>
                    </a:ext>
                  </a:extLst>
                </a:gridCol>
                <a:gridCol w="1785949">
                  <a:extLst>
                    <a:ext uri="{9D8B030D-6E8A-4147-A177-3AD203B41FA5}">
                      <a16:colId xmlns:a16="http://schemas.microsoft.com/office/drawing/2014/main" val="671016886"/>
                    </a:ext>
                  </a:extLst>
                </a:gridCol>
              </a:tblGrid>
              <a:tr h="673034">
                <a:tc>
                  <a:txBody>
                    <a:bodyPr/>
                    <a:lstStyle/>
                    <a:p>
                      <a:pPr algn="ctr"/>
                      <a:r>
                        <a:rPr lang="pt-PT" sz="2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7" action="ppaction://hlinksldjump"/>
                        </a:rPr>
                        <a:t>Sobre Nós</a:t>
                      </a:r>
                      <a:endParaRPr lang="pt-PT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blipFill dpi="0" rotWithShape="1">
                      <a:blip r:embed="rId8">
                        <a:alphaModFix amt="34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9" action="ppaction://hlinksldjump"/>
                        </a:rPr>
                        <a:t>Produtos</a:t>
                      </a:r>
                      <a:endParaRPr lang="pt-PT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blipFill dpi="0" rotWithShape="1">
                      <a:blip r:embed="rId8">
                        <a:alphaModFix amt="34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10" action="ppaction://hlinksldjump"/>
                        </a:rPr>
                        <a:t>Clientes</a:t>
                      </a:r>
                      <a:endParaRPr lang="pt-PT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blipFill dpi="0" rotWithShape="1">
                      <a:blip r:embed="rId8">
                        <a:alphaModFix amt="34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11" action="ppaction://hlinksldjump"/>
                        </a:rPr>
                        <a:t>Encomendas</a:t>
                      </a:r>
                      <a:endParaRPr lang="pt-PT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blipFill dpi="0" rotWithShape="1">
                      <a:blip r:embed="rId8">
                        <a:alphaModFix amt="34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12" action="ppaction://hlinksldjump"/>
                        </a:rPr>
                        <a:t>Contactos</a:t>
                      </a:r>
                      <a:endParaRPr lang="pt-PT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blipFill dpi="0" rotWithShape="1">
                      <a:blip r:embed="rId8">
                        <a:alphaModFix amt="34000"/>
                      </a:blip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818366564"/>
                  </a:ext>
                </a:extLst>
              </a:tr>
            </a:tbl>
          </a:graphicData>
        </a:graphic>
      </p:graphicFrame>
      <p:sp>
        <p:nvSpPr>
          <p:cNvPr id="17" name="CaixaDeTexto 16"/>
          <p:cNvSpPr txBox="1"/>
          <p:nvPr/>
        </p:nvSpPr>
        <p:spPr>
          <a:xfrm>
            <a:off x="725032" y="2524765"/>
            <a:ext cx="2717415" cy="3970318"/>
          </a:xfrm>
          <a:prstGeom prst="rect">
            <a:avLst/>
          </a:prstGeom>
          <a:blipFill dpi="0" rotWithShape="1">
            <a:blip r:embed="rId8">
              <a:alphaModFix amt="36000"/>
            </a:blip>
            <a:srcRect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pt-P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Produtos</a:t>
            </a:r>
          </a:p>
          <a:p>
            <a:endParaRPr lang="pt-PT" dirty="0"/>
          </a:p>
          <a:p>
            <a:r>
              <a:rPr lang="pt-PT" dirty="0"/>
              <a:t>Código</a:t>
            </a:r>
          </a:p>
          <a:p>
            <a:endParaRPr lang="pt-PT" dirty="0"/>
          </a:p>
          <a:p>
            <a:r>
              <a:rPr lang="pt-PT" dirty="0"/>
              <a:t>Categoria:</a:t>
            </a:r>
          </a:p>
          <a:p>
            <a:endParaRPr lang="pt-PT" dirty="0"/>
          </a:p>
          <a:p>
            <a:r>
              <a:rPr lang="pt-PT" dirty="0"/>
              <a:t>Marca:</a:t>
            </a:r>
          </a:p>
          <a:p>
            <a:endParaRPr lang="pt-PT" dirty="0"/>
          </a:p>
          <a:p>
            <a:r>
              <a:rPr lang="pt-PT" dirty="0"/>
              <a:t>Tipo: 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  <p:sp>
        <p:nvSpPr>
          <p:cNvPr id="21" name="Retângulo 20">
            <a:hlinkClick r:id="rId13" action="ppaction://hlinksldjump"/>
          </p:cNvPr>
          <p:cNvSpPr/>
          <p:nvPr/>
        </p:nvSpPr>
        <p:spPr>
          <a:xfrm>
            <a:off x="913576" y="5329983"/>
            <a:ext cx="2340326" cy="34084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Pesquisar</a:t>
            </a:r>
          </a:p>
        </p:txBody>
      </p:sp>
      <p:sp>
        <p:nvSpPr>
          <p:cNvPr id="22" name="Retângulo 21">
            <a:hlinkClick r:id="rId14" action="ppaction://hlinksldjump"/>
          </p:cNvPr>
          <p:cNvSpPr/>
          <p:nvPr/>
        </p:nvSpPr>
        <p:spPr>
          <a:xfrm>
            <a:off x="913576" y="5830163"/>
            <a:ext cx="2340325" cy="3351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Adicionar Produto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3726130" y="2483242"/>
            <a:ext cx="7893028" cy="4062651"/>
          </a:xfrm>
          <a:prstGeom prst="rect">
            <a:avLst/>
          </a:prstGeom>
          <a:blipFill dpi="0" rotWithShape="1">
            <a:blip r:embed="rId8">
              <a:alphaModFix amt="36000"/>
            </a:blip>
            <a:srcRect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PT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PT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PT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PT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PT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PT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4" name="Tabe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894749"/>
              </p:ext>
            </p:extLst>
          </p:nvPr>
        </p:nvGraphicFramePr>
        <p:xfrm>
          <a:off x="3916170" y="2785075"/>
          <a:ext cx="7558656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122">
                  <a:extLst>
                    <a:ext uri="{9D8B030D-6E8A-4147-A177-3AD203B41FA5}">
                      <a16:colId xmlns:a16="http://schemas.microsoft.com/office/drawing/2014/main" val="1773663717"/>
                    </a:ext>
                  </a:extLst>
                </a:gridCol>
                <a:gridCol w="1011542">
                  <a:extLst>
                    <a:ext uri="{9D8B030D-6E8A-4147-A177-3AD203B41FA5}">
                      <a16:colId xmlns:a16="http://schemas.microsoft.com/office/drawing/2014/main" val="3800365926"/>
                    </a:ext>
                  </a:extLst>
                </a:gridCol>
                <a:gridCol w="944832">
                  <a:extLst>
                    <a:ext uri="{9D8B030D-6E8A-4147-A177-3AD203B41FA5}">
                      <a16:colId xmlns:a16="http://schemas.microsoft.com/office/drawing/2014/main" val="783302887"/>
                    </a:ext>
                  </a:extLst>
                </a:gridCol>
                <a:gridCol w="944832">
                  <a:extLst>
                    <a:ext uri="{9D8B030D-6E8A-4147-A177-3AD203B41FA5}">
                      <a16:colId xmlns:a16="http://schemas.microsoft.com/office/drawing/2014/main" val="3555198730"/>
                    </a:ext>
                  </a:extLst>
                </a:gridCol>
                <a:gridCol w="944832">
                  <a:extLst>
                    <a:ext uri="{9D8B030D-6E8A-4147-A177-3AD203B41FA5}">
                      <a16:colId xmlns:a16="http://schemas.microsoft.com/office/drawing/2014/main" val="1613680086"/>
                    </a:ext>
                  </a:extLst>
                </a:gridCol>
                <a:gridCol w="944832">
                  <a:extLst>
                    <a:ext uri="{9D8B030D-6E8A-4147-A177-3AD203B41FA5}">
                      <a16:colId xmlns:a16="http://schemas.microsoft.com/office/drawing/2014/main" val="2779236961"/>
                    </a:ext>
                  </a:extLst>
                </a:gridCol>
                <a:gridCol w="944832">
                  <a:extLst>
                    <a:ext uri="{9D8B030D-6E8A-4147-A177-3AD203B41FA5}">
                      <a16:colId xmlns:a16="http://schemas.microsoft.com/office/drawing/2014/main" val="4176525013"/>
                    </a:ext>
                  </a:extLst>
                </a:gridCol>
                <a:gridCol w="944832">
                  <a:extLst>
                    <a:ext uri="{9D8B030D-6E8A-4147-A177-3AD203B41FA5}">
                      <a16:colId xmlns:a16="http://schemas.microsoft.com/office/drawing/2014/main" val="3902986585"/>
                    </a:ext>
                  </a:extLst>
                </a:gridCol>
              </a:tblGrid>
              <a:tr h="431090">
                <a:tc>
                  <a:txBody>
                    <a:bodyPr/>
                    <a:lstStyle/>
                    <a:p>
                      <a:r>
                        <a:rPr lang="pt-PT" b="0" dirty="0"/>
                        <a:t>Código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b="0" dirty="0"/>
                        <a:t>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b="0" dirty="0"/>
                        <a:t>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b="0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b="0" dirty="0"/>
                        <a:t>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b="0" dirty="0"/>
                        <a:t>Preço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b="0" dirty="0"/>
                        <a:t>Alterar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b="0" dirty="0"/>
                        <a:t>Eliminar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877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Ex.</a:t>
                      </a: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Ex.</a:t>
                      </a: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Ex.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Ex.</a:t>
                      </a: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Ex.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PT" b="0" dirty="0"/>
                        <a:t>Ex.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PT" b="0" dirty="0"/>
                        <a:t>Alterar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PT" b="0" dirty="0"/>
                        <a:t>Eliminar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3945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Ex.</a:t>
                      </a: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Ex.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Ex.</a:t>
                      </a: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Ex.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PT" b="0" dirty="0"/>
                        <a:t>Ex.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PT" b="0" dirty="0"/>
                        <a:t>Ex.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PT" b="0" dirty="0"/>
                        <a:t>Alterar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PT" b="0" dirty="0"/>
                        <a:t>Eliminar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3330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32571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/>
          <p:cNvSpPr txBox="1"/>
          <p:nvPr/>
        </p:nvSpPr>
        <p:spPr>
          <a:xfrm>
            <a:off x="1786759" y="2574682"/>
            <a:ext cx="8674651" cy="4909036"/>
          </a:xfrm>
          <a:prstGeom prst="rect">
            <a:avLst/>
          </a:prstGeom>
          <a:blipFill dpi="0" rotWithShape="1">
            <a:blip r:embed="rId3">
              <a:alphaModFix amt="36000"/>
            </a:blip>
            <a:srcRect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4000" b="1" kern="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Alterar Produto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kern="0" dirty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2000" b="1" kern="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Descrição: Exemplo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2000" b="1" kern="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Marca: Exemplo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Tipo: Exemplo</a:t>
            </a:r>
            <a:endParaRPr lang="pt-PT" sz="2000" b="1" kern="0" dirty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2000" b="1" kern="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Stock: Exemplo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Preço: Exemplo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6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6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6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6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</a:endParaRPr>
          </a:p>
        </p:txBody>
      </p:sp>
      <p:sp>
        <p:nvSpPr>
          <p:cNvPr id="12" name="CaixaDeTexto 11">
            <a:hlinkClick r:id="rId4" action="ppaction://hlinksldjump"/>
          </p:cNvPr>
          <p:cNvSpPr txBox="1"/>
          <p:nvPr/>
        </p:nvSpPr>
        <p:spPr>
          <a:xfrm>
            <a:off x="9722070" y="260959"/>
            <a:ext cx="1897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Bem-vindo administrador X</a:t>
            </a:r>
          </a:p>
          <a:p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5" action="ppaction://hlinksldjump"/>
              </a:rPr>
              <a:t>Logout</a:t>
            </a:r>
            <a:endParaRPr lang="pt-PT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6633882" y="3429000"/>
            <a:ext cx="53250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Descrição:  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                                        ]</a:t>
            </a:r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				</a:t>
            </a:r>
          </a:p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Marca:        [                                        ]</a:t>
            </a:r>
            <a:endParaRPr lang="pt-PT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Tipo:            [                                       ]</a:t>
            </a:r>
            <a:endParaRPr lang="pt-PT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Stock:          [                                      ]</a:t>
            </a:r>
          </a:p>
          <a:p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Preço:          [                                      ]</a:t>
            </a:r>
          </a:p>
          <a:p>
            <a:endParaRPr lang="pt-PT" dirty="0"/>
          </a:p>
        </p:txBody>
      </p:sp>
      <p:sp>
        <p:nvSpPr>
          <p:cNvPr id="14" name="Retângulo 13">
            <a:hlinkClick r:id="rId6" action="ppaction://hlinksldjump"/>
          </p:cNvPr>
          <p:cNvSpPr/>
          <p:nvPr/>
        </p:nvSpPr>
        <p:spPr>
          <a:xfrm>
            <a:off x="7888941" y="6291323"/>
            <a:ext cx="2151060" cy="42577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Mudar</a:t>
            </a:r>
          </a:p>
        </p:txBody>
      </p:sp>
      <p:graphicFrame>
        <p:nvGraphicFramePr>
          <p:cNvPr id="15" name="Tabe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988809"/>
              </p:ext>
            </p:extLst>
          </p:nvPr>
        </p:nvGraphicFramePr>
        <p:xfrm>
          <a:off x="1531665" y="1675526"/>
          <a:ext cx="8929745" cy="673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949">
                  <a:extLst>
                    <a:ext uri="{9D8B030D-6E8A-4147-A177-3AD203B41FA5}">
                      <a16:colId xmlns:a16="http://schemas.microsoft.com/office/drawing/2014/main" val="2357412234"/>
                    </a:ext>
                  </a:extLst>
                </a:gridCol>
                <a:gridCol w="1785949">
                  <a:extLst>
                    <a:ext uri="{9D8B030D-6E8A-4147-A177-3AD203B41FA5}">
                      <a16:colId xmlns:a16="http://schemas.microsoft.com/office/drawing/2014/main" val="490843012"/>
                    </a:ext>
                  </a:extLst>
                </a:gridCol>
                <a:gridCol w="1785949">
                  <a:extLst>
                    <a:ext uri="{9D8B030D-6E8A-4147-A177-3AD203B41FA5}">
                      <a16:colId xmlns:a16="http://schemas.microsoft.com/office/drawing/2014/main" val="3979921557"/>
                    </a:ext>
                  </a:extLst>
                </a:gridCol>
                <a:gridCol w="1785949">
                  <a:extLst>
                    <a:ext uri="{9D8B030D-6E8A-4147-A177-3AD203B41FA5}">
                      <a16:colId xmlns:a16="http://schemas.microsoft.com/office/drawing/2014/main" val="740715916"/>
                    </a:ext>
                  </a:extLst>
                </a:gridCol>
                <a:gridCol w="1785949">
                  <a:extLst>
                    <a:ext uri="{9D8B030D-6E8A-4147-A177-3AD203B41FA5}">
                      <a16:colId xmlns:a16="http://schemas.microsoft.com/office/drawing/2014/main" val="671016886"/>
                    </a:ext>
                  </a:extLst>
                </a:gridCol>
              </a:tblGrid>
              <a:tr h="673034">
                <a:tc>
                  <a:txBody>
                    <a:bodyPr/>
                    <a:lstStyle/>
                    <a:p>
                      <a:pPr algn="ctr"/>
                      <a:r>
                        <a:rPr lang="pt-PT" sz="2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7" action="ppaction://hlinksldjump"/>
                        </a:rPr>
                        <a:t>Sobre Nós</a:t>
                      </a:r>
                      <a:endParaRPr lang="pt-PT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blipFill dpi="0" rotWithShape="1">
                      <a:blip r:embed="rId3">
                        <a:alphaModFix amt="34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8" action="ppaction://hlinksldjump"/>
                        </a:rPr>
                        <a:t>Produtos</a:t>
                      </a:r>
                      <a:endParaRPr lang="pt-PT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blipFill dpi="0" rotWithShape="1">
                      <a:blip r:embed="rId3">
                        <a:alphaModFix amt="34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9" action="ppaction://hlinksldjump"/>
                        </a:rPr>
                        <a:t>Clientes</a:t>
                      </a:r>
                      <a:endParaRPr lang="pt-PT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blipFill dpi="0" rotWithShape="1">
                      <a:blip r:embed="rId3">
                        <a:alphaModFix amt="34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10" action="ppaction://hlinksldjump"/>
                        </a:rPr>
                        <a:t>Encomendas</a:t>
                      </a:r>
                      <a:endParaRPr lang="pt-PT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blipFill dpi="0" rotWithShape="1">
                      <a:blip r:embed="rId3">
                        <a:alphaModFix amt="34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11" action="ppaction://hlinksldjump"/>
                        </a:rPr>
                        <a:t>Contactos</a:t>
                      </a:r>
                      <a:endParaRPr lang="pt-PT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blipFill dpi="0" rotWithShape="1">
                      <a:blip r:embed="rId3">
                        <a:alphaModFix amt="34000"/>
                      </a:blip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818366564"/>
                  </a:ext>
                </a:extLst>
              </a:tr>
            </a:tbl>
          </a:graphicData>
        </a:graphic>
      </p:graphicFrame>
      <p:grpSp>
        <p:nvGrpSpPr>
          <p:cNvPr id="10" name="Grupo 9"/>
          <p:cNvGrpSpPr/>
          <p:nvPr/>
        </p:nvGrpSpPr>
        <p:grpSpPr>
          <a:xfrm>
            <a:off x="0" y="132568"/>
            <a:ext cx="3109706" cy="1283277"/>
            <a:chOff x="0" y="132568"/>
            <a:chExt cx="3109706" cy="1283277"/>
          </a:xfrm>
        </p:grpSpPr>
        <p:pic>
          <p:nvPicPr>
            <p:cNvPr id="13" name="Imagem 12">
              <a:hlinkClick r:id="rId12" action="ppaction://hlinksldjump"/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32568"/>
              <a:ext cx="1711036" cy="1283277"/>
            </a:xfrm>
            <a:prstGeom prst="rect">
              <a:avLst/>
            </a:prstGeom>
          </p:spPr>
        </p:pic>
        <p:sp>
          <p:nvSpPr>
            <p:cNvPr id="16" name="CaixaDeTexto 15"/>
            <p:cNvSpPr txBox="1"/>
            <p:nvPr/>
          </p:nvSpPr>
          <p:spPr>
            <a:xfrm>
              <a:off x="1590846" y="154218"/>
              <a:ext cx="1518860" cy="1261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13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Loja do Canto S.A.</a:t>
              </a:r>
            </a:p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13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Rua da Beira, 123, Paranhos</a:t>
              </a:r>
            </a:p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13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22 123 45 67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17965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/>
          <p:cNvSpPr txBox="1"/>
          <p:nvPr/>
        </p:nvSpPr>
        <p:spPr>
          <a:xfrm>
            <a:off x="1786759" y="2483242"/>
            <a:ext cx="8674651" cy="4616648"/>
          </a:xfrm>
          <a:prstGeom prst="rect">
            <a:avLst/>
          </a:prstGeom>
          <a:blipFill dpi="0" rotWithShape="1">
            <a:blip r:embed="rId3">
              <a:alphaModFix amt="36000"/>
            </a:blip>
            <a:srcRect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Adicionar Produto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2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2000" b="1" kern="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Descrição: </a:t>
            </a:r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Marca:</a:t>
            </a:r>
            <a:br>
              <a:rPr kumimoji="0" lang="pt-PT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</a:br>
            <a:r>
              <a:rPr kumimoji="0" lang="pt-PT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Tipo:</a:t>
            </a:r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2000" b="1" kern="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Preço:</a:t>
            </a:r>
          </a:p>
          <a:p>
            <a:pPr lvl="0" algn="ctr" defTabSz="914400">
              <a:lnSpc>
                <a:spcPct val="150000"/>
              </a:lnSpc>
              <a:defRPr/>
            </a:pPr>
            <a:r>
              <a:rPr lang="pt-PT" sz="2000" b="1" kern="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Stock:</a:t>
            </a:r>
          </a:p>
          <a:p>
            <a:pPr lvl="0" defTabSz="914400">
              <a:defRPr/>
            </a:pPr>
            <a:endParaRPr kumimoji="0" lang="pt-PT" sz="16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6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6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6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</a:endParaRPr>
          </a:p>
        </p:txBody>
      </p:sp>
      <p:sp>
        <p:nvSpPr>
          <p:cNvPr id="12" name="CaixaDeTexto 11">
            <a:hlinkClick r:id="rId4" action="ppaction://hlinksldjump"/>
          </p:cNvPr>
          <p:cNvSpPr txBox="1"/>
          <p:nvPr/>
        </p:nvSpPr>
        <p:spPr>
          <a:xfrm>
            <a:off x="9722070" y="260959"/>
            <a:ext cx="1897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Bem-vindo administrador X</a:t>
            </a:r>
          </a:p>
          <a:p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5" action="ppaction://hlinksldjump"/>
              </a:rPr>
              <a:t>Logout</a:t>
            </a:r>
            <a:endParaRPr lang="pt-PT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tângulo 10">
            <a:hlinkClick r:id="rId6" action="ppaction://hlinksldjump"/>
          </p:cNvPr>
          <p:cNvSpPr/>
          <p:nvPr/>
        </p:nvSpPr>
        <p:spPr>
          <a:xfrm>
            <a:off x="4953921" y="6280242"/>
            <a:ext cx="2340326" cy="34084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Adicionar</a:t>
            </a:r>
          </a:p>
        </p:txBody>
      </p:sp>
      <p:graphicFrame>
        <p:nvGraphicFramePr>
          <p:cNvPr id="14" name="Tabe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572671"/>
              </p:ext>
            </p:extLst>
          </p:nvPr>
        </p:nvGraphicFramePr>
        <p:xfrm>
          <a:off x="1482206" y="1613026"/>
          <a:ext cx="8929745" cy="673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949">
                  <a:extLst>
                    <a:ext uri="{9D8B030D-6E8A-4147-A177-3AD203B41FA5}">
                      <a16:colId xmlns:a16="http://schemas.microsoft.com/office/drawing/2014/main" val="2357412234"/>
                    </a:ext>
                  </a:extLst>
                </a:gridCol>
                <a:gridCol w="1785949">
                  <a:extLst>
                    <a:ext uri="{9D8B030D-6E8A-4147-A177-3AD203B41FA5}">
                      <a16:colId xmlns:a16="http://schemas.microsoft.com/office/drawing/2014/main" val="490843012"/>
                    </a:ext>
                  </a:extLst>
                </a:gridCol>
                <a:gridCol w="1785949">
                  <a:extLst>
                    <a:ext uri="{9D8B030D-6E8A-4147-A177-3AD203B41FA5}">
                      <a16:colId xmlns:a16="http://schemas.microsoft.com/office/drawing/2014/main" val="3979921557"/>
                    </a:ext>
                  </a:extLst>
                </a:gridCol>
                <a:gridCol w="1785949">
                  <a:extLst>
                    <a:ext uri="{9D8B030D-6E8A-4147-A177-3AD203B41FA5}">
                      <a16:colId xmlns:a16="http://schemas.microsoft.com/office/drawing/2014/main" val="740715916"/>
                    </a:ext>
                  </a:extLst>
                </a:gridCol>
                <a:gridCol w="1785949">
                  <a:extLst>
                    <a:ext uri="{9D8B030D-6E8A-4147-A177-3AD203B41FA5}">
                      <a16:colId xmlns:a16="http://schemas.microsoft.com/office/drawing/2014/main" val="671016886"/>
                    </a:ext>
                  </a:extLst>
                </a:gridCol>
              </a:tblGrid>
              <a:tr h="673034">
                <a:tc>
                  <a:txBody>
                    <a:bodyPr/>
                    <a:lstStyle/>
                    <a:p>
                      <a:pPr algn="ctr"/>
                      <a:r>
                        <a:rPr lang="pt-PT" sz="2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7" action="ppaction://hlinksldjump"/>
                        </a:rPr>
                        <a:t>Sobre Nós</a:t>
                      </a:r>
                      <a:endParaRPr lang="pt-PT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blipFill dpi="0" rotWithShape="1">
                      <a:blip r:embed="rId3">
                        <a:alphaModFix amt="34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8" action="ppaction://hlinksldjump"/>
                        </a:rPr>
                        <a:t>Produtos</a:t>
                      </a:r>
                      <a:endParaRPr lang="pt-PT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blipFill dpi="0" rotWithShape="1">
                      <a:blip r:embed="rId3">
                        <a:alphaModFix amt="34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9" action="ppaction://hlinksldjump"/>
                        </a:rPr>
                        <a:t>Clientes</a:t>
                      </a:r>
                      <a:endParaRPr lang="pt-PT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blipFill dpi="0" rotWithShape="1">
                      <a:blip r:embed="rId3">
                        <a:alphaModFix amt="34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10" action="ppaction://hlinksldjump"/>
                        </a:rPr>
                        <a:t>Encomendas</a:t>
                      </a:r>
                      <a:endParaRPr lang="pt-PT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blipFill dpi="0" rotWithShape="1">
                      <a:blip r:embed="rId3">
                        <a:alphaModFix amt="34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11" action="ppaction://hlinksldjump"/>
                        </a:rPr>
                        <a:t>Contactos</a:t>
                      </a:r>
                      <a:endParaRPr lang="pt-PT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blipFill dpi="0" rotWithShape="1">
                      <a:blip r:embed="rId3">
                        <a:alphaModFix amt="34000"/>
                      </a:blip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818366564"/>
                  </a:ext>
                </a:extLst>
              </a:tr>
            </a:tbl>
          </a:graphicData>
        </a:graphic>
      </p:graphicFrame>
      <p:grpSp>
        <p:nvGrpSpPr>
          <p:cNvPr id="10" name="Grupo 9"/>
          <p:cNvGrpSpPr/>
          <p:nvPr/>
        </p:nvGrpSpPr>
        <p:grpSpPr>
          <a:xfrm>
            <a:off x="0" y="132568"/>
            <a:ext cx="3109706" cy="1283277"/>
            <a:chOff x="0" y="132568"/>
            <a:chExt cx="3109706" cy="1283277"/>
          </a:xfrm>
        </p:grpSpPr>
        <p:pic>
          <p:nvPicPr>
            <p:cNvPr id="13" name="Imagem 12">
              <a:hlinkClick r:id="rId12" action="ppaction://hlinksldjump"/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32568"/>
              <a:ext cx="1711036" cy="1283277"/>
            </a:xfrm>
            <a:prstGeom prst="rect">
              <a:avLst/>
            </a:prstGeom>
          </p:spPr>
        </p:pic>
        <p:sp>
          <p:nvSpPr>
            <p:cNvPr id="15" name="CaixaDeTexto 14"/>
            <p:cNvSpPr txBox="1"/>
            <p:nvPr/>
          </p:nvSpPr>
          <p:spPr>
            <a:xfrm>
              <a:off x="1590846" y="154218"/>
              <a:ext cx="1518860" cy="1261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13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Loja do Canto S.A.</a:t>
              </a:r>
            </a:p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13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Rua da Beira, 123, Paranhos</a:t>
              </a:r>
            </a:p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13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22 123 45 67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17211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hlinkClick r:id="rId3" action="ppaction://hlinksldjump"/>
          </p:cNvPr>
          <p:cNvSpPr txBox="1"/>
          <p:nvPr/>
        </p:nvSpPr>
        <p:spPr>
          <a:xfrm>
            <a:off x="9722070" y="260959"/>
            <a:ext cx="1897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Bem-vindo administrador X</a:t>
            </a:r>
          </a:p>
          <a:p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Logout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111624" y="2483242"/>
            <a:ext cx="9349786" cy="3754874"/>
          </a:xfrm>
          <a:prstGeom prst="rect">
            <a:avLst/>
          </a:prstGeom>
          <a:blipFill dpi="0" rotWithShape="1">
            <a:blip r:embed="rId4">
              <a:alphaModFix amt="36000"/>
            </a:blip>
            <a:srcRect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pt-PT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Encomendas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PT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PT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PT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PT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PT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</a:p>
          <a:p>
            <a:endParaRPr lang="pt-PT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754249"/>
              </p:ext>
            </p:extLst>
          </p:nvPr>
        </p:nvGraphicFramePr>
        <p:xfrm>
          <a:off x="1326777" y="3217986"/>
          <a:ext cx="898412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6824">
                  <a:extLst>
                    <a:ext uri="{9D8B030D-6E8A-4147-A177-3AD203B41FA5}">
                      <a16:colId xmlns:a16="http://schemas.microsoft.com/office/drawing/2014/main" val="1806181660"/>
                    </a:ext>
                  </a:extLst>
                </a:gridCol>
                <a:gridCol w="1796824">
                  <a:extLst>
                    <a:ext uri="{9D8B030D-6E8A-4147-A177-3AD203B41FA5}">
                      <a16:colId xmlns:a16="http://schemas.microsoft.com/office/drawing/2014/main" val="2628931068"/>
                    </a:ext>
                  </a:extLst>
                </a:gridCol>
                <a:gridCol w="1796824">
                  <a:extLst>
                    <a:ext uri="{9D8B030D-6E8A-4147-A177-3AD203B41FA5}">
                      <a16:colId xmlns:a16="http://schemas.microsoft.com/office/drawing/2014/main" val="3661966070"/>
                    </a:ext>
                  </a:extLst>
                </a:gridCol>
                <a:gridCol w="1796824">
                  <a:extLst>
                    <a:ext uri="{9D8B030D-6E8A-4147-A177-3AD203B41FA5}">
                      <a16:colId xmlns:a16="http://schemas.microsoft.com/office/drawing/2014/main" val="539874577"/>
                    </a:ext>
                  </a:extLst>
                </a:gridCol>
                <a:gridCol w="1796824">
                  <a:extLst>
                    <a:ext uri="{9D8B030D-6E8A-4147-A177-3AD203B41FA5}">
                      <a16:colId xmlns:a16="http://schemas.microsoft.com/office/drawing/2014/main" val="22469161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sz="1800" dirty="0">
                          <a:solidFill>
                            <a:schemeClr val="tx1"/>
                          </a:solidFill>
                        </a:rPr>
                        <a:t>ID 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dirty="0">
                          <a:solidFill>
                            <a:schemeClr val="tx1"/>
                          </a:solidFill>
                        </a:rPr>
                        <a:t>Nome 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dirty="0">
                          <a:solidFill>
                            <a:schemeClr val="tx1"/>
                          </a:solidFill>
                        </a:rPr>
                        <a:t>ID</a:t>
                      </a:r>
                      <a:r>
                        <a:rPr lang="pt-PT" sz="1800" baseline="0" dirty="0">
                          <a:solidFill>
                            <a:schemeClr val="tx1"/>
                          </a:solidFill>
                        </a:rPr>
                        <a:t> Encomenda</a:t>
                      </a:r>
                      <a:endParaRPr lang="pt-PT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dirty="0">
                          <a:solidFill>
                            <a:schemeClr val="tx1"/>
                          </a:solidFill>
                        </a:rPr>
                        <a:t>Data</a:t>
                      </a:r>
                      <a:r>
                        <a:rPr lang="pt-PT" sz="1800" baseline="0" dirty="0">
                          <a:solidFill>
                            <a:schemeClr val="tx1"/>
                          </a:solidFill>
                        </a:rPr>
                        <a:t> de Encomenda</a:t>
                      </a:r>
                      <a:endParaRPr lang="pt-PT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dirty="0">
                          <a:solidFill>
                            <a:schemeClr val="tx1"/>
                          </a:solidFill>
                        </a:rPr>
                        <a:t>Estado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403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51363462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João Morais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123141235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22-10-2016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Entregue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853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12514553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Ana Marques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131242134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23-10-2016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A</a:t>
                      </a:r>
                      <a:r>
                        <a:rPr lang="pt-PT" baseline="0" dirty="0"/>
                        <a:t> caminho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1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43532453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Carlos Dias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351534323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24-10-2016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Por processar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176597"/>
                  </a:ext>
                </a:extLst>
              </a:tr>
            </a:tbl>
          </a:graphicData>
        </a:graphic>
      </p:graphicFrame>
      <p:graphicFrame>
        <p:nvGraphicFramePr>
          <p:cNvPr id="14" name="Tabe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601963"/>
              </p:ext>
            </p:extLst>
          </p:nvPr>
        </p:nvGraphicFramePr>
        <p:xfrm>
          <a:off x="1531665" y="1623120"/>
          <a:ext cx="8929745" cy="673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949">
                  <a:extLst>
                    <a:ext uri="{9D8B030D-6E8A-4147-A177-3AD203B41FA5}">
                      <a16:colId xmlns:a16="http://schemas.microsoft.com/office/drawing/2014/main" val="2357412234"/>
                    </a:ext>
                  </a:extLst>
                </a:gridCol>
                <a:gridCol w="1785949">
                  <a:extLst>
                    <a:ext uri="{9D8B030D-6E8A-4147-A177-3AD203B41FA5}">
                      <a16:colId xmlns:a16="http://schemas.microsoft.com/office/drawing/2014/main" val="490843012"/>
                    </a:ext>
                  </a:extLst>
                </a:gridCol>
                <a:gridCol w="1785949">
                  <a:extLst>
                    <a:ext uri="{9D8B030D-6E8A-4147-A177-3AD203B41FA5}">
                      <a16:colId xmlns:a16="http://schemas.microsoft.com/office/drawing/2014/main" val="3979921557"/>
                    </a:ext>
                  </a:extLst>
                </a:gridCol>
                <a:gridCol w="1785949">
                  <a:extLst>
                    <a:ext uri="{9D8B030D-6E8A-4147-A177-3AD203B41FA5}">
                      <a16:colId xmlns:a16="http://schemas.microsoft.com/office/drawing/2014/main" val="740715916"/>
                    </a:ext>
                  </a:extLst>
                </a:gridCol>
                <a:gridCol w="1785949">
                  <a:extLst>
                    <a:ext uri="{9D8B030D-6E8A-4147-A177-3AD203B41FA5}">
                      <a16:colId xmlns:a16="http://schemas.microsoft.com/office/drawing/2014/main" val="671016886"/>
                    </a:ext>
                  </a:extLst>
                </a:gridCol>
              </a:tblGrid>
              <a:tr h="673034">
                <a:tc>
                  <a:txBody>
                    <a:bodyPr/>
                    <a:lstStyle/>
                    <a:p>
                      <a:pPr algn="ctr"/>
                      <a:r>
                        <a:rPr lang="pt-PT" sz="2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5" action="ppaction://hlinksldjump"/>
                        </a:rPr>
                        <a:t>Sobre Nós</a:t>
                      </a:r>
                      <a:endParaRPr lang="pt-PT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blipFill dpi="0" rotWithShape="1">
                      <a:blip r:embed="rId4">
                        <a:alphaModFix amt="34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6" action="ppaction://hlinksldjump"/>
                        </a:rPr>
                        <a:t>Produtos</a:t>
                      </a:r>
                      <a:endParaRPr lang="pt-PT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blipFill dpi="0" rotWithShape="1">
                      <a:blip r:embed="rId4">
                        <a:alphaModFix amt="34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7" action="ppaction://hlinksldjump"/>
                        </a:rPr>
                        <a:t>Clientes</a:t>
                      </a:r>
                      <a:endParaRPr lang="pt-PT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blipFill dpi="0" rotWithShape="1">
                      <a:blip r:embed="rId4">
                        <a:alphaModFix amt="34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8" action="ppaction://hlinksldjump"/>
                        </a:rPr>
                        <a:t>Encomendas</a:t>
                      </a:r>
                      <a:endParaRPr lang="pt-PT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blipFill dpi="0" rotWithShape="1">
                      <a:blip r:embed="rId4">
                        <a:alphaModFix amt="34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9" action="ppaction://hlinksldjump"/>
                        </a:rPr>
                        <a:t>Contactos</a:t>
                      </a:r>
                      <a:endParaRPr lang="pt-PT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blipFill dpi="0" rotWithShape="1">
                      <a:blip r:embed="rId4">
                        <a:alphaModFix amt="34000"/>
                      </a:blip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818366564"/>
                  </a:ext>
                </a:extLst>
              </a:tr>
            </a:tbl>
          </a:graphicData>
        </a:graphic>
      </p:graphicFrame>
      <p:grpSp>
        <p:nvGrpSpPr>
          <p:cNvPr id="11" name="Grupo 10"/>
          <p:cNvGrpSpPr/>
          <p:nvPr/>
        </p:nvGrpSpPr>
        <p:grpSpPr>
          <a:xfrm>
            <a:off x="0" y="132568"/>
            <a:ext cx="3109706" cy="1283277"/>
            <a:chOff x="0" y="132568"/>
            <a:chExt cx="3109706" cy="1283277"/>
          </a:xfrm>
        </p:grpSpPr>
        <p:pic>
          <p:nvPicPr>
            <p:cNvPr id="12" name="Imagem 11">
              <a:hlinkClick r:id="rId10" action="ppaction://hlinksldjump"/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32568"/>
              <a:ext cx="1711036" cy="1283277"/>
            </a:xfrm>
            <a:prstGeom prst="rect">
              <a:avLst/>
            </a:prstGeom>
          </p:spPr>
        </p:pic>
        <p:sp>
          <p:nvSpPr>
            <p:cNvPr id="13" name="CaixaDeTexto 12"/>
            <p:cNvSpPr txBox="1"/>
            <p:nvPr/>
          </p:nvSpPr>
          <p:spPr>
            <a:xfrm>
              <a:off x="1590846" y="154218"/>
              <a:ext cx="1518860" cy="1261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13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Loja do Canto S.A.</a:t>
              </a:r>
            </a:p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13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Rua da Beira, 123, Paranhos</a:t>
              </a:r>
            </a:p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13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22 123 45 67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60961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865540" y="2662536"/>
            <a:ext cx="8614681" cy="3877985"/>
          </a:xfrm>
          <a:prstGeom prst="rect">
            <a:avLst/>
          </a:prstGeom>
          <a:blipFill dpi="0" rotWithShape="1">
            <a:blip r:embed="rId3">
              <a:alphaModFix amt="36000"/>
            </a:blip>
            <a:srcRect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pt-PT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Encomenda </a:t>
            </a:r>
            <a:r>
              <a:rPr lang="pt-PT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Nr</a:t>
            </a:r>
            <a:r>
              <a:rPr lang="pt-PT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---</a:t>
            </a:r>
          </a:p>
          <a:p>
            <a:r>
              <a:rPr lang="pt-P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Cliente: ---</a:t>
            </a:r>
          </a:p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endParaRPr lang="pt-PT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PT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PT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PT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</a:p>
          <a:p>
            <a:endParaRPr lang="pt-PT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6" name="Tabe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131373"/>
              </p:ext>
            </p:extLst>
          </p:nvPr>
        </p:nvGraphicFramePr>
        <p:xfrm>
          <a:off x="2350276" y="3636400"/>
          <a:ext cx="7645211" cy="1172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4237">
                  <a:extLst>
                    <a:ext uri="{9D8B030D-6E8A-4147-A177-3AD203B41FA5}">
                      <a16:colId xmlns:a16="http://schemas.microsoft.com/office/drawing/2014/main" val="1773663717"/>
                    </a:ext>
                  </a:extLst>
                </a:gridCol>
                <a:gridCol w="1364166">
                  <a:extLst>
                    <a:ext uri="{9D8B030D-6E8A-4147-A177-3AD203B41FA5}">
                      <a16:colId xmlns:a16="http://schemas.microsoft.com/office/drawing/2014/main" val="3800365926"/>
                    </a:ext>
                  </a:extLst>
                </a:gridCol>
                <a:gridCol w="1274202">
                  <a:extLst>
                    <a:ext uri="{9D8B030D-6E8A-4147-A177-3AD203B41FA5}">
                      <a16:colId xmlns:a16="http://schemas.microsoft.com/office/drawing/2014/main" val="783302887"/>
                    </a:ext>
                  </a:extLst>
                </a:gridCol>
                <a:gridCol w="1274202">
                  <a:extLst>
                    <a:ext uri="{9D8B030D-6E8A-4147-A177-3AD203B41FA5}">
                      <a16:colId xmlns:a16="http://schemas.microsoft.com/office/drawing/2014/main" val="3555198730"/>
                    </a:ext>
                  </a:extLst>
                </a:gridCol>
                <a:gridCol w="1397221">
                  <a:extLst>
                    <a:ext uri="{9D8B030D-6E8A-4147-A177-3AD203B41FA5}">
                      <a16:colId xmlns:a16="http://schemas.microsoft.com/office/drawing/2014/main" val="1613680086"/>
                    </a:ext>
                  </a:extLst>
                </a:gridCol>
                <a:gridCol w="1151183">
                  <a:extLst>
                    <a:ext uri="{9D8B030D-6E8A-4147-A177-3AD203B41FA5}">
                      <a16:colId xmlns:a16="http://schemas.microsoft.com/office/drawing/2014/main" val="4176525013"/>
                    </a:ext>
                  </a:extLst>
                </a:gridCol>
              </a:tblGrid>
              <a:tr h="431090">
                <a:tc>
                  <a:txBody>
                    <a:bodyPr/>
                    <a:lstStyle/>
                    <a:p>
                      <a:r>
                        <a:rPr lang="pt-PT" b="0" dirty="0"/>
                        <a:t>Código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b="0" dirty="0"/>
                        <a:t>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b="0" dirty="0"/>
                        <a:t>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b="0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b="0" dirty="0"/>
                        <a:t>Quantidade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b="0" dirty="0"/>
                        <a:t>Cor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877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b="0" dirty="0"/>
                        <a:t>Exemplo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PT" b="0" dirty="0"/>
                        <a:t>Exemplo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PT" b="0" dirty="0"/>
                        <a:t>Exemplo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PT" b="0" dirty="0"/>
                        <a:t>Exemplo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PT" b="0" dirty="0"/>
                        <a:t>Exemplo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PT" b="0" dirty="0"/>
                        <a:t>Exemplo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3945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b="0" dirty="0"/>
                        <a:t>Exemplo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PT" b="0" dirty="0"/>
                        <a:t>Exemplo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PT" b="0" dirty="0"/>
                        <a:t>Exemplo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PT" b="0" dirty="0"/>
                        <a:t>Exemplo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PT" b="0" dirty="0"/>
                        <a:t>Exemplo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PT" b="0" dirty="0"/>
                        <a:t>Exemplo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3330154"/>
                  </a:ext>
                </a:extLst>
              </a:tr>
            </a:tbl>
          </a:graphicData>
        </a:graphic>
      </p:graphicFrame>
      <p:sp>
        <p:nvSpPr>
          <p:cNvPr id="17" name="CaixaDeTexto 16">
            <a:hlinkClick r:id="rId4" action="ppaction://hlinksldjump"/>
          </p:cNvPr>
          <p:cNvSpPr txBox="1"/>
          <p:nvPr/>
        </p:nvSpPr>
        <p:spPr>
          <a:xfrm>
            <a:off x="9722070" y="260959"/>
            <a:ext cx="1897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Bem-vindo administrador X</a:t>
            </a:r>
          </a:p>
          <a:p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Logout</a:t>
            </a:r>
          </a:p>
        </p:txBody>
      </p:sp>
      <p:sp>
        <p:nvSpPr>
          <p:cNvPr id="10" name="Retângulo 9">
            <a:hlinkClick r:id="rId5" action="ppaction://hlinksldjump"/>
          </p:cNvPr>
          <p:cNvSpPr/>
          <p:nvPr/>
        </p:nvSpPr>
        <p:spPr>
          <a:xfrm>
            <a:off x="7655161" y="6055861"/>
            <a:ext cx="2340326" cy="34084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Aceitar</a:t>
            </a:r>
          </a:p>
        </p:txBody>
      </p:sp>
      <p:graphicFrame>
        <p:nvGraphicFramePr>
          <p:cNvPr id="15" name="Tabe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242550"/>
              </p:ext>
            </p:extLst>
          </p:nvPr>
        </p:nvGraphicFramePr>
        <p:xfrm>
          <a:off x="1550476" y="1632798"/>
          <a:ext cx="8929745" cy="673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949">
                  <a:extLst>
                    <a:ext uri="{9D8B030D-6E8A-4147-A177-3AD203B41FA5}">
                      <a16:colId xmlns:a16="http://schemas.microsoft.com/office/drawing/2014/main" val="2357412234"/>
                    </a:ext>
                  </a:extLst>
                </a:gridCol>
                <a:gridCol w="1785949">
                  <a:extLst>
                    <a:ext uri="{9D8B030D-6E8A-4147-A177-3AD203B41FA5}">
                      <a16:colId xmlns:a16="http://schemas.microsoft.com/office/drawing/2014/main" val="490843012"/>
                    </a:ext>
                  </a:extLst>
                </a:gridCol>
                <a:gridCol w="1785949">
                  <a:extLst>
                    <a:ext uri="{9D8B030D-6E8A-4147-A177-3AD203B41FA5}">
                      <a16:colId xmlns:a16="http://schemas.microsoft.com/office/drawing/2014/main" val="3979921557"/>
                    </a:ext>
                  </a:extLst>
                </a:gridCol>
                <a:gridCol w="1785949">
                  <a:extLst>
                    <a:ext uri="{9D8B030D-6E8A-4147-A177-3AD203B41FA5}">
                      <a16:colId xmlns:a16="http://schemas.microsoft.com/office/drawing/2014/main" val="740715916"/>
                    </a:ext>
                  </a:extLst>
                </a:gridCol>
                <a:gridCol w="1785949">
                  <a:extLst>
                    <a:ext uri="{9D8B030D-6E8A-4147-A177-3AD203B41FA5}">
                      <a16:colId xmlns:a16="http://schemas.microsoft.com/office/drawing/2014/main" val="671016886"/>
                    </a:ext>
                  </a:extLst>
                </a:gridCol>
              </a:tblGrid>
              <a:tr h="673034">
                <a:tc>
                  <a:txBody>
                    <a:bodyPr/>
                    <a:lstStyle/>
                    <a:p>
                      <a:pPr algn="ctr"/>
                      <a:r>
                        <a:rPr lang="pt-PT" sz="2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6" action="ppaction://hlinksldjump"/>
                        </a:rPr>
                        <a:t>Sobre Nós</a:t>
                      </a:r>
                      <a:endParaRPr lang="pt-PT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blipFill dpi="0" rotWithShape="1">
                      <a:blip r:embed="rId3">
                        <a:alphaModFix amt="34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7" action="ppaction://hlinksldjump"/>
                        </a:rPr>
                        <a:t>Produtos</a:t>
                      </a:r>
                      <a:endParaRPr lang="pt-PT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blipFill dpi="0" rotWithShape="1">
                      <a:blip r:embed="rId3">
                        <a:alphaModFix amt="34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8" action="ppaction://hlinksldjump"/>
                        </a:rPr>
                        <a:t>Clientes</a:t>
                      </a:r>
                      <a:endParaRPr lang="pt-PT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blipFill dpi="0" rotWithShape="1">
                      <a:blip r:embed="rId3">
                        <a:alphaModFix amt="34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9" action="ppaction://hlinksldjump"/>
                        </a:rPr>
                        <a:t>Encomendas</a:t>
                      </a:r>
                      <a:endParaRPr lang="pt-PT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blipFill dpi="0" rotWithShape="1">
                      <a:blip r:embed="rId3">
                        <a:alphaModFix amt="34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10" action="ppaction://hlinksldjump"/>
                        </a:rPr>
                        <a:t>Contactos</a:t>
                      </a:r>
                      <a:endParaRPr lang="pt-PT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blipFill dpi="0" rotWithShape="1">
                      <a:blip r:embed="rId3">
                        <a:alphaModFix amt="34000"/>
                      </a:blip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818366564"/>
                  </a:ext>
                </a:extLst>
              </a:tr>
            </a:tbl>
          </a:graphicData>
        </a:graphic>
      </p:graphicFrame>
      <p:grpSp>
        <p:nvGrpSpPr>
          <p:cNvPr id="11" name="Grupo 10"/>
          <p:cNvGrpSpPr/>
          <p:nvPr/>
        </p:nvGrpSpPr>
        <p:grpSpPr>
          <a:xfrm>
            <a:off x="0" y="132568"/>
            <a:ext cx="3109706" cy="1283277"/>
            <a:chOff x="0" y="132568"/>
            <a:chExt cx="3109706" cy="1283277"/>
          </a:xfrm>
        </p:grpSpPr>
        <p:pic>
          <p:nvPicPr>
            <p:cNvPr id="18" name="Imagem 17">
              <a:hlinkClick r:id="rId11" action="ppaction://hlinksldjump"/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32568"/>
              <a:ext cx="1711036" cy="1283277"/>
            </a:xfrm>
            <a:prstGeom prst="rect">
              <a:avLst/>
            </a:prstGeom>
          </p:spPr>
        </p:pic>
        <p:sp>
          <p:nvSpPr>
            <p:cNvPr id="19" name="CaixaDeTexto 18"/>
            <p:cNvSpPr txBox="1"/>
            <p:nvPr/>
          </p:nvSpPr>
          <p:spPr>
            <a:xfrm>
              <a:off x="1590846" y="154218"/>
              <a:ext cx="1518860" cy="1261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13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Loja do Canto S.A.</a:t>
              </a:r>
            </a:p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13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Rua da Beira, 123, Paranhos</a:t>
              </a:r>
            </a:p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13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22 123 45 67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21827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/>
          <p:cNvGrpSpPr/>
          <p:nvPr/>
        </p:nvGrpSpPr>
        <p:grpSpPr>
          <a:xfrm>
            <a:off x="0" y="132568"/>
            <a:ext cx="3109706" cy="1283277"/>
            <a:chOff x="0" y="132568"/>
            <a:chExt cx="3109706" cy="1283277"/>
          </a:xfrm>
        </p:grpSpPr>
        <p:pic>
          <p:nvPicPr>
            <p:cNvPr id="19" name="Imagem 18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32568"/>
              <a:ext cx="1711036" cy="1283277"/>
            </a:xfrm>
            <a:prstGeom prst="rect">
              <a:avLst/>
            </a:prstGeom>
          </p:spPr>
        </p:pic>
        <p:sp>
          <p:nvSpPr>
            <p:cNvPr id="20" name="CaixaDeTexto 19"/>
            <p:cNvSpPr txBox="1"/>
            <p:nvPr/>
          </p:nvSpPr>
          <p:spPr>
            <a:xfrm>
              <a:off x="1590846" y="154218"/>
              <a:ext cx="1518860" cy="1261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13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Loja do Canto S.A.</a:t>
              </a:r>
            </a:p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13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Rua da Beira, 123, Paranhos</a:t>
              </a:r>
            </a:p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13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22 123 45 67</a:t>
              </a:r>
            </a:p>
          </p:txBody>
        </p:sp>
      </p:grpSp>
      <p:sp>
        <p:nvSpPr>
          <p:cNvPr id="15" name="CaixaDeTexto 14">
            <a:hlinkClick r:id="rId5" action="ppaction://hlinksldjump"/>
          </p:cNvPr>
          <p:cNvSpPr txBox="1"/>
          <p:nvPr/>
        </p:nvSpPr>
        <p:spPr>
          <a:xfrm>
            <a:off x="9722070" y="260959"/>
            <a:ext cx="1897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Bem-vindo administrador X</a:t>
            </a:r>
          </a:p>
          <a:p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Logout</a:t>
            </a:r>
          </a:p>
        </p:txBody>
      </p:sp>
      <p:graphicFrame>
        <p:nvGraphicFramePr>
          <p:cNvPr id="13" name="Tabela 12"/>
          <p:cNvGraphicFramePr>
            <a:graphicFrameLocks noGrp="1"/>
          </p:cNvGraphicFramePr>
          <p:nvPr>
            <p:extLst/>
          </p:nvPr>
        </p:nvGraphicFramePr>
        <p:xfrm>
          <a:off x="2689412" y="1633788"/>
          <a:ext cx="8929745" cy="673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949">
                  <a:extLst>
                    <a:ext uri="{9D8B030D-6E8A-4147-A177-3AD203B41FA5}">
                      <a16:colId xmlns:a16="http://schemas.microsoft.com/office/drawing/2014/main" val="2357412234"/>
                    </a:ext>
                  </a:extLst>
                </a:gridCol>
                <a:gridCol w="1785949">
                  <a:extLst>
                    <a:ext uri="{9D8B030D-6E8A-4147-A177-3AD203B41FA5}">
                      <a16:colId xmlns:a16="http://schemas.microsoft.com/office/drawing/2014/main" val="490843012"/>
                    </a:ext>
                  </a:extLst>
                </a:gridCol>
                <a:gridCol w="1785949">
                  <a:extLst>
                    <a:ext uri="{9D8B030D-6E8A-4147-A177-3AD203B41FA5}">
                      <a16:colId xmlns:a16="http://schemas.microsoft.com/office/drawing/2014/main" val="3979921557"/>
                    </a:ext>
                  </a:extLst>
                </a:gridCol>
                <a:gridCol w="1785949">
                  <a:extLst>
                    <a:ext uri="{9D8B030D-6E8A-4147-A177-3AD203B41FA5}">
                      <a16:colId xmlns:a16="http://schemas.microsoft.com/office/drawing/2014/main" val="740715916"/>
                    </a:ext>
                  </a:extLst>
                </a:gridCol>
                <a:gridCol w="1785949">
                  <a:extLst>
                    <a:ext uri="{9D8B030D-6E8A-4147-A177-3AD203B41FA5}">
                      <a16:colId xmlns:a16="http://schemas.microsoft.com/office/drawing/2014/main" val="671016886"/>
                    </a:ext>
                  </a:extLst>
                </a:gridCol>
              </a:tblGrid>
              <a:tr h="673034">
                <a:tc>
                  <a:txBody>
                    <a:bodyPr/>
                    <a:lstStyle/>
                    <a:p>
                      <a:pPr algn="ctr"/>
                      <a:r>
                        <a:rPr lang="pt-PT" sz="2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6" action="ppaction://hlinksldjump"/>
                        </a:rPr>
                        <a:t>Sobre Nós</a:t>
                      </a:r>
                      <a:endParaRPr lang="pt-PT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blipFill dpi="0" rotWithShape="1">
                      <a:blip r:embed="rId7">
                        <a:alphaModFix amt="34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8" action="ppaction://hlinksldjump"/>
                        </a:rPr>
                        <a:t>Produtos</a:t>
                      </a:r>
                      <a:endParaRPr lang="pt-PT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blipFill dpi="0" rotWithShape="1">
                      <a:blip r:embed="rId7">
                        <a:alphaModFix amt="34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9" action="ppaction://hlinksldjump"/>
                        </a:rPr>
                        <a:t>Clientes</a:t>
                      </a:r>
                      <a:endParaRPr lang="pt-PT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blipFill dpi="0" rotWithShape="1">
                      <a:blip r:embed="rId7">
                        <a:alphaModFix amt="34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10" action="ppaction://hlinksldjump"/>
                        </a:rPr>
                        <a:t>Encomendas</a:t>
                      </a:r>
                      <a:endParaRPr lang="pt-PT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blipFill dpi="0" rotWithShape="1">
                      <a:blip r:embed="rId7">
                        <a:alphaModFix amt="34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11" action="ppaction://hlinksldjump"/>
                        </a:rPr>
                        <a:t>Contactos</a:t>
                      </a:r>
                      <a:endParaRPr lang="pt-PT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blipFill dpi="0" rotWithShape="1">
                      <a:blip r:embed="rId7">
                        <a:alphaModFix amt="34000"/>
                      </a:blip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818366564"/>
                  </a:ext>
                </a:extLst>
              </a:tr>
            </a:tbl>
          </a:graphicData>
        </a:graphic>
      </p:graphicFrame>
      <p:sp>
        <p:nvSpPr>
          <p:cNvPr id="17" name="CaixaDeTexto 16"/>
          <p:cNvSpPr txBox="1"/>
          <p:nvPr/>
        </p:nvSpPr>
        <p:spPr>
          <a:xfrm>
            <a:off x="725032" y="2524765"/>
            <a:ext cx="2717415" cy="4524315"/>
          </a:xfrm>
          <a:prstGeom prst="rect">
            <a:avLst/>
          </a:prstGeom>
          <a:blipFill dpi="0" rotWithShape="1">
            <a:blip r:embed="rId7">
              <a:alphaModFix amt="36000"/>
            </a:blip>
            <a:srcRect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pt-P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Clientes</a:t>
            </a:r>
          </a:p>
          <a:p>
            <a:endParaRPr lang="pt-PT" dirty="0"/>
          </a:p>
          <a:p>
            <a:r>
              <a:rPr lang="pt-PT" dirty="0"/>
              <a:t>Nome:</a:t>
            </a:r>
          </a:p>
          <a:p>
            <a:endParaRPr lang="pt-PT" dirty="0"/>
          </a:p>
          <a:p>
            <a:r>
              <a:rPr lang="pt-PT" dirty="0"/>
              <a:t>Nome de Utilizador:</a:t>
            </a:r>
          </a:p>
          <a:p>
            <a:endParaRPr lang="pt-PT" dirty="0"/>
          </a:p>
          <a:p>
            <a:r>
              <a:rPr lang="pt-PT" dirty="0"/>
              <a:t>Email:</a:t>
            </a:r>
          </a:p>
          <a:p>
            <a:endParaRPr lang="pt-PT" dirty="0"/>
          </a:p>
          <a:p>
            <a:r>
              <a:rPr lang="pt-PT" dirty="0"/>
              <a:t>Telefone:</a:t>
            </a:r>
          </a:p>
          <a:p>
            <a:r>
              <a:rPr lang="pt-PT" dirty="0"/>
              <a:t> </a:t>
            </a:r>
          </a:p>
          <a:p>
            <a:r>
              <a:rPr lang="pt-PT" dirty="0"/>
              <a:t>Morada: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  <p:sp>
        <p:nvSpPr>
          <p:cNvPr id="21" name="Retângulo 20">
            <a:hlinkClick r:id="rId12" action="ppaction://hlinksldjump"/>
          </p:cNvPr>
          <p:cNvSpPr/>
          <p:nvPr/>
        </p:nvSpPr>
        <p:spPr>
          <a:xfrm>
            <a:off x="913576" y="6375469"/>
            <a:ext cx="2340326" cy="34084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Pesquisar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3726130" y="2483242"/>
            <a:ext cx="7893028" cy="4062651"/>
          </a:xfrm>
          <a:prstGeom prst="rect">
            <a:avLst/>
          </a:prstGeom>
          <a:blipFill dpi="0" rotWithShape="1">
            <a:blip r:embed="rId7">
              <a:alphaModFix amt="36000"/>
            </a:blip>
            <a:srcRect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PT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PT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PT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PT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PT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PT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4" name="Tabe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848649"/>
              </p:ext>
            </p:extLst>
          </p:nvPr>
        </p:nvGraphicFramePr>
        <p:xfrm>
          <a:off x="3916168" y="2785075"/>
          <a:ext cx="7464594" cy="1172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259">
                  <a:extLst>
                    <a:ext uri="{9D8B030D-6E8A-4147-A177-3AD203B41FA5}">
                      <a16:colId xmlns:a16="http://schemas.microsoft.com/office/drawing/2014/main" val="1773663717"/>
                    </a:ext>
                  </a:extLst>
                </a:gridCol>
                <a:gridCol w="1040992">
                  <a:extLst>
                    <a:ext uri="{9D8B030D-6E8A-4147-A177-3AD203B41FA5}">
                      <a16:colId xmlns:a16="http://schemas.microsoft.com/office/drawing/2014/main" val="3800365926"/>
                    </a:ext>
                  </a:extLst>
                </a:gridCol>
                <a:gridCol w="1535046">
                  <a:extLst>
                    <a:ext uri="{9D8B030D-6E8A-4147-A177-3AD203B41FA5}">
                      <a16:colId xmlns:a16="http://schemas.microsoft.com/office/drawing/2014/main" val="783302887"/>
                    </a:ext>
                  </a:extLst>
                </a:gridCol>
                <a:gridCol w="1244099">
                  <a:extLst>
                    <a:ext uri="{9D8B030D-6E8A-4147-A177-3AD203B41FA5}">
                      <a16:colId xmlns:a16="http://schemas.microsoft.com/office/drawing/2014/main" val="3555198730"/>
                    </a:ext>
                  </a:extLst>
                </a:gridCol>
                <a:gridCol w="1462737">
                  <a:extLst>
                    <a:ext uri="{9D8B030D-6E8A-4147-A177-3AD203B41FA5}">
                      <a16:colId xmlns:a16="http://schemas.microsoft.com/office/drawing/2014/main" val="1613680086"/>
                    </a:ext>
                  </a:extLst>
                </a:gridCol>
                <a:gridCol w="1025461">
                  <a:extLst>
                    <a:ext uri="{9D8B030D-6E8A-4147-A177-3AD203B41FA5}">
                      <a16:colId xmlns:a16="http://schemas.microsoft.com/office/drawing/2014/main" val="2779236961"/>
                    </a:ext>
                  </a:extLst>
                </a:gridCol>
              </a:tblGrid>
              <a:tr h="431090">
                <a:tc>
                  <a:txBody>
                    <a:bodyPr/>
                    <a:lstStyle/>
                    <a:p>
                      <a:r>
                        <a:rPr lang="pt-PT" b="0" dirty="0"/>
                        <a:t>Código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b="0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b="0" dirty="0" err="1"/>
                        <a:t>Username</a:t>
                      </a:r>
                      <a:endParaRPr lang="pt-P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b="0" dirty="0"/>
                        <a:t>Morada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b="0" dirty="0"/>
                        <a:t>Telefone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b="0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877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Ex.</a:t>
                      </a: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Ex.</a:t>
                      </a: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Ex.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Ex.</a:t>
                      </a: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Ex.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PT" b="0" dirty="0"/>
                        <a:t>Ex.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3945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Ex.</a:t>
                      </a: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Ex.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Ex.</a:t>
                      </a: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Ex.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PT" b="0" dirty="0"/>
                        <a:t>Ex.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PT" b="0" dirty="0"/>
                        <a:t>Ex.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3330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38833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864659" y="2483242"/>
            <a:ext cx="8596751" cy="4247317"/>
          </a:xfrm>
          <a:prstGeom prst="rect">
            <a:avLst/>
          </a:prstGeom>
          <a:blipFill dpi="0" rotWithShape="1">
            <a:blip r:embed="rId3">
              <a:alphaModFix amt="36000"/>
            </a:blip>
            <a:srcRect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pt-PT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[Nome do Cliente]</a:t>
            </a:r>
          </a:p>
          <a:p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lnSpc>
                <a:spcPct val="150000"/>
              </a:lnSpc>
            </a:pPr>
            <a:r>
              <a:rPr lang="pt-PT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Código: ---</a:t>
            </a:r>
          </a:p>
          <a:p>
            <a:pPr lvl="1">
              <a:lnSpc>
                <a:spcPct val="150000"/>
              </a:lnSpc>
            </a:pPr>
            <a:r>
              <a:rPr lang="pt-PT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  <a:r>
              <a:rPr lang="pt-PT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---</a:t>
            </a:r>
          </a:p>
          <a:p>
            <a:pPr lvl="1">
              <a:lnSpc>
                <a:spcPct val="150000"/>
              </a:lnSpc>
            </a:pPr>
            <a:r>
              <a:rPr lang="pt-PT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Morada: ---												     </a:t>
            </a:r>
          </a:p>
          <a:p>
            <a:pPr lvl="1">
              <a:lnSpc>
                <a:spcPct val="150000"/>
              </a:lnSpc>
            </a:pPr>
            <a:r>
              <a:rPr lang="pt-PT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Contactos: ---</a:t>
            </a:r>
          </a:p>
          <a:p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PT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PT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endParaRPr lang="pt-PT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CaixaDeTexto 15">
            <a:hlinkClick r:id="rId4" action="ppaction://hlinksldjump"/>
          </p:cNvPr>
          <p:cNvSpPr txBox="1"/>
          <p:nvPr/>
        </p:nvSpPr>
        <p:spPr>
          <a:xfrm>
            <a:off x="9722070" y="260959"/>
            <a:ext cx="1897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Bem-vindo administrador X</a:t>
            </a:r>
          </a:p>
          <a:p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Logout</a:t>
            </a:r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061244"/>
              </p:ext>
            </p:extLst>
          </p:nvPr>
        </p:nvGraphicFramePr>
        <p:xfrm>
          <a:off x="1531665" y="1623120"/>
          <a:ext cx="8929745" cy="673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949">
                  <a:extLst>
                    <a:ext uri="{9D8B030D-6E8A-4147-A177-3AD203B41FA5}">
                      <a16:colId xmlns:a16="http://schemas.microsoft.com/office/drawing/2014/main" val="2357412234"/>
                    </a:ext>
                  </a:extLst>
                </a:gridCol>
                <a:gridCol w="1785949">
                  <a:extLst>
                    <a:ext uri="{9D8B030D-6E8A-4147-A177-3AD203B41FA5}">
                      <a16:colId xmlns:a16="http://schemas.microsoft.com/office/drawing/2014/main" val="490843012"/>
                    </a:ext>
                  </a:extLst>
                </a:gridCol>
                <a:gridCol w="1785949">
                  <a:extLst>
                    <a:ext uri="{9D8B030D-6E8A-4147-A177-3AD203B41FA5}">
                      <a16:colId xmlns:a16="http://schemas.microsoft.com/office/drawing/2014/main" val="3979921557"/>
                    </a:ext>
                  </a:extLst>
                </a:gridCol>
                <a:gridCol w="1785949">
                  <a:extLst>
                    <a:ext uri="{9D8B030D-6E8A-4147-A177-3AD203B41FA5}">
                      <a16:colId xmlns:a16="http://schemas.microsoft.com/office/drawing/2014/main" val="740715916"/>
                    </a:ext>
                  </a:extLst>
                </a:gridCol>
                <a:gridCol w="1785949">
                  <a:extLst>
                    <a:ext uri="{9D8B030D-6E8A-4147-A177-3AD203B41FA5}">
                      <a16:colId xmlns:a16="http://schemas.microsoft.com/office/drawing/2014/main" val="671016886"/>
                    </a:ext>
                  </a:extLst>
                </a:gridCol>
              </a:tblGrid>
              <a:tr h="673034">
                <a:tc>
                  <a:txBody>
                    <a:bodyPr/>
                    <a:lstStyle/>
                    <a:p>
                      <a:pPr algn="ctr"/>
                      <a:r>
                        <a:rPr lang="pt-PT" sz="2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5" action="ppaction://hlinksldjump"/>
                        </a:rPr>
                        <a:t>Sobre Nós</a:t>
                      </a:r>
                      <a:endParaRPr lang="pt-PT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blipFill dpi="0" rotWithShape="1">
                      <a:blip r:embed="rId3">
                        <a:alphaModFix amt="34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6" action="ppaction://hlinksldjump"/>
                        </a:rPr>
                        <a:t>Produtos</a:t>
                      </a:r>
                      <a:endParaRPr lang="pt-PT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blipFill dpi="0" rotWithShape="1">
                      <a:blip r:embed="rId3">
                        <a:alphaModFix amt="34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7" action="ppaction://hlinksldjump"/>
                        </a:rPr>
                        <a:t>Clientes</a:t>
                      </a:r>
                      <a:endParaRPr lang="pt-PT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blipFill dpi="0" rotWithShape="1">
                      <a:blip r:embed="rId3">
                        <a:alphaModFix amt="34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8" action="ppaction://hlinksldjump"/>
                        </a:rPr>
                        <a:t>Encomendas</a:t>
                      </a:r>
                      <a:endParaRPr lang="pt-PT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blipFill dpi="0" rotWithShape="1">
                      <a:blip r:embed="rId3">
                        <a:alphaModFix amt="34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9" action="ppaction://hlinksldjump"/>
                        </a:rPr>
                        <a:t>Contactos</a:t>
                      </a:r>
                      <a:endParaRPr lang="pt-PT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blipFill dpi="0" rotWithShape="1">
                      <a:blip r:embed="rId3">
                        <a:alphaModFix amt="34000"/>
                      </a:blip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818366564"/>
                  </a:ext>
                </a:extLst>
              </a:tr>
            </a:tbl>
          </a:graphicData>
        </a:graphic>
      </p:graphicFrame>
      <p:grpSp>
        <p:nvGrpSpPr>
          <p:cNvPr id="9" name="Grupo 8"/>
          <p:cNvGrpSpPr/>
          <p:nvPr/>
        </p:nvGrpSpPr>
        <p:grpSpPr>
          <a:xfrm>
            <a:off x="0" y="132568"/>
            <a:ext cx="3109706" cy="1283277"/>
            <a:chOff x="0" y="132568"/>
            <a:chExt cx="3109706" cy="1283277"/>
          </a:xfrm>
        </p:grpSpPr>
        <p:pic>
          <p:nvPicPr>
            <p:cNvPr id="10" name="Imagem 9">
              <a:hlinkClick r:id="rId10" action="ppaction://hlinksldjump"/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32568"/>
              <a:ext cx="1711036" cy="1283277"/>
            </a:xfrm>
            <a:prstGeom prst="rect">
              <a:avLst/>
            </a:prstGeom>
          </p:spPr>
        </p:pic>
        <p:sp>
          <p:nvSpPr>
            <p:cNvPr id="11" name="CaixaDeTexto 10"/>
            <p:cNvSpPr txBox="1"/>
            <p:nvPr/>
          </p:nvSpPr>
          <p:spPr>
            <a:xfrm>
              <a:off x="1590846" y="154218"/>
              <a:ext cx="1518860" cy="1261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13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Loja do Canto S.A.</a:t>
              </a:r>
            </a:p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13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Rua da Beira, 123, Paranhos</a:t>
              </a:r>
            </a:p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13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22 123 45 67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32689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846729" y="2510118"/>
            <a:ext cx="8614682" cy="2846933"/>
          </a:xfrm>
          <a:prstGeom prst="rect">
            <a:avLst/>
          </a:prstGeom>
          <a:blipFill dpi="0" rotWithShape="1">
            <a:blip r:embed="rId3">
              <a:alphaModFix amt="36000"/>
            </a:blip>
            <a:srcRect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pt-PT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Contactos</a:t>
            </a:r>
          </a:p>
          <a:p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Telefone/ Telemóvel: +351 22 123 45 67/ +351 91 234 56 78</a:t>
            </a:r>
          </a:p>
          <a:p>
            <a:pPr>
              <a:lnSpc>
                <a:spcPct val="150000"/>
              </a:lnSpc>
            </a:pPr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E-mail: </a:t>
            </a:r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/>
              </a:rPr>
              <a:t>info@lojadocanto.pt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Loja: Rua da Beira, 123, Paranhos</a:t>
            </a:r>
          </a:p>
          <a:p>
            <a:endParaRPr lang="pt-PT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CaixaDeTexto 8">
            <a:hlinkClick r:id="rId5" action="ppaction://hlinksldjump"/>
          </p:cNvPr>
          <p:cNvSpPr txBox="1"/>
          <p:nvPr/>
        </p:nvSpPr>
        <p:spPr>
          <a:xfrm>
            <a:off x="9722070" y="260959"/>
            <a:ext cx="1897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Bem-vindo administrador X</a:t>
            </a:r>
          </a:p>
          <a:p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Logout</a:t>
            </a:r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022310"/>
              </p:ext>
            </p:extLst>
          </p:nvPr>
        </p:nvGraphicFramePr>
        <p:xfrm>
          <a:off x="1531666" y="1636558"/>
          <a:ext cx="8929745" cy="673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949">
                  <a:extLst>
                    <a:ext uri="{9D8B030D-6E8A-4147-A177-3AD203B41FA5}">
                      <a16:colId xmlns:a16="http://schemas.microsoft.com/office/drawing/2014/main" val="2357412234"/>
                    </a:ext>
                  </a:extLst>
                </a:gridCol>
                <a:gridCol w="1785949">
                  <a:extLst>
                    <a:ext uri="{9D8B030D-6E8A-4147-A177-3AD203B41FA5}">
                      <a16:colId xmlns:a16="http://schemas.microsoft.com/office/drawing/2014/main" val="490843012"/>
                    </a:ext>
                  </a:extLst>
                </a:gridCol>
                <a:gridCol w="1785949">
                  <a:extLst>
                    <a:ext uri="{9D8B030D-6E8A-4147-A177-3AD203B41FA5}">
                      <a16:colId xmlns:a16="http://schemas.microsoft.com/office/drawing/2014/main" val="3979921557"/>
                    </a:ext>
                  </a:extLst>
                </a:gridCol>
                <a:gridCol w="1785949">
                  <a:extLst>
                    <a:ext uri="{9D8B030D-6E8A-4147-A177-3AD203B41FA5}">
                      <a16:colId xmlns:a16="http://schemas.microsoft.com/office/drawing/2014/main" val="740715916"/>
                    </a:ext>
                  </a:extLst>
                </a:gridCol>
                <a:gridCol w="1785949">
                  <a:extLst>
                    <a:ext uri="{9D8B030D-6E8A-4147-A177-3AD203B41FA5}">
                      <a16:colId xmlns:a16="http://schemas.microsoft.com/office/drawing/2014/main" val="671016886"/>
                    </a:ext>
                  </a:extLst>
                </a:gridCol>
              </a:tblGrid>
              <a:tr h="673034">
                <a:tc>
                  <a:txBody>
                    <a:bodyPr/>
                    <a:lstStyle/>
                    <a:p>
                      <a:pPr algn="ctr"/>
                      <a:r>
                        <a:rPr lang="pt-PT" sz="2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6" action="ppaction://hlinksldjump"/>
                        </a:rPr>
                        <a:t>Sobre Nós</a:t>
                      </a:r>
                      <a:endParaRPr lang="pt-PT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blipFill dpi="0" rotWithShape="1">
                      <a:blip r:embed="rId3">
                        <a:alphaModFix amt="34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7" action="ppaction://hlinksldjump"/>
                        </a:rPr>
                        <a:t>Produtos</a:t>
                      </a:r>
                      <a:endParaRPr lang="pt-PT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blipFill dpi="0" rotWithShape="1">
                      <a:blip r:embed="rId3">
                        <a:alphaModFix amt="34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8" action="ppaction://hlinksldjump"/>
                        </a:rPr>
                        <a:t>Clientes</a:t>
                      </a:r>
                      <a:endParaRPr lang="pt-PT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blipFill dpi="0" rotWithShape="1">
                      <a:blip r:embed="rId3">
                        <a:alphaModFix amt="34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9" action="ppaction://hlinksldjump"/>
                        </a:rPr>
                        <a:t>Encomendas</a:t>
                      </a:r>
                      <a:endParaRPr lang="pt-PT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blipFill dpi="0" rotWithShape="1">
                      <a:blip r:embed="rId3">
                        <a:alphaModFix amt="34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10" action="ppaction://hlinksldjump"/>
                        </a:rPr>
                        <a:t>Contactos</a:t>
                      </a:r>
                      <a:endParaRPr lang="pt-PT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blipFill dpi="0" rotWithShape="1">
                      <a:blip r:embed="rId3">
                        <a:alphaModFix amt="34000"/>
                      </a:blip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818366564"/>
                  </a:ext>
                </a:extLst>
              </a:tr>
            </a:tbl>
          </a:graphicData>
        </a:graphic>
      </p:graphicFrame>
      <p:grpSp>
        <p:nvGrpSpPr>
          <p:cNvPr id="8" name="Grupo 7"/>
          <p:cNvGrpSpPr/>
          <p:nvPr/>
        </p:nvGrpSpPr>
        <p:grpSpPr>
          <a:xfrm>
            <a:off x="0" y="132568"/>
            <a:ext cx="3109706" cy="1283277"/>
            <a:chOff x="0" y="132568"/>
            <a:chExt cx="3109706" cy="1283277"/>
          </a:xfrm>
        </p:grpSpPr>
        <p:pic>
          <p:nvPicPr>
            <p:cNvPr id="11" name="Imagem 10">
              <a:hlinkClick r:id="rId11" action="ppaction://hlinksldjump"/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32568"/>
              <a:ext cx="1711036" cy="1283277"/>
            </a:xfrm>
            <a:prstGeom prst="rect">
              <a:avLst/>
            </a:prstGeom>
          </p:spPr>
        </p:pic>
        <p:sp>
          <p:nvSpPr>
            <p:cNvPr id="15" name="CaixaDeTexto 14"/>
            <p:cNvSpPr txBox="1"/>
            <p:nvPr/>
          </p:nvSpPr>
          <p:spPr>
            <a:xfrm>
              <a:off x="1590846" y="154218"/>
              <a:ext cx="1518860" cy="1261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13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Loja do Canto S.A.</a:t>
              </a:r>
            </a:p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13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Rua da Beira, 123, Paranhos</a:t>
              </a:r>
            </a:p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13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22 123 45 67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7006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838" y="561630"/>
            <a:ext cx="1373709" cy="196244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0914" y="561630"/>
            <a:ext cx="1387613" cy="1982304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8190913" y="2601402"/>
            <a:ext cx="1387613" cy="461665"/>
          </a:xfrm>
          <a:prstGeom prst="rect">
            <a:avLst/>
          </a:prstGeom>
          <a:blipFill>
            <a:blip r:embed="rId5">
              <a:alphaModFix amt="45000"/>
            </a:blip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pt-PT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Rui Barbosa</a:t>
            </a:r>
          </a:p>
          <a:p>
            <a:r>
              <a:rPr lang="pt-PT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ee12014@fe.up.pt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10547837" y="2601402"/>
            <a:ext cx="1373709" cy="461665"/>
          </a:xfrm>
          <a:prstGeom prst="rect">
            <a:avLst/>
          </a:prstGeom>
          <a:blipFill dpi="0" rotWithShape="1">
            <a:blip r:embed="rId5">
              <a:alphaModFix amt="45000"/>
            </a:blip>
            <a:srcRect/>
            <a:tile tx="0" ty="0" sx="100000" sy="100000" flip="none" algn="tl"/>
          </a:blip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Francisco Ferreira ee12195@fe.up.pt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322729" y="561630"/>
            <a:ext cx="7189695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/>
              <a:t>Loja do Canto</a:t>
            </a:r>
          </a:p>
          <a:p>
            <a:br>
              <a:rPr lang="pt-PT" b="1" dirty="0"/>
            </a:br>
            <a:r>
              <a:rPr lang="pt-PT" b="1" dirty="0"/>
              <a:t>Este é um projeto para a UC de Sistemas de Informação Empresarial. </a:t>
            </a:r>
            <a:br>
              <a:rPr lang="pt-PT" b="1" dirty="0"/>
            </a:br>
            <a:r>
              <a:rPr lang="pt-PT" b="1" dirty="0"/>
              <a:t>Consiste numa loja virtual onde o utilizador se pode registar, consultar produtos e efetuar encomendas. </a:t>
            </a:r>
            <a:br>
              <a:rPr lang="pt-PT" b="1" dirty="0"/>
            </a:br>
            <a:r>
              <a:rPr lang="pt-PT" b="1" dirty="0"/>
              <a:t>O administrador pode adicionar, modificar e eliminar produtos bem como gerir encomendas.</a:t>
            </a:r>
          </a:p>
          <a:p>
            <a:br>
              <a:rPr lang="pt-PT" dirty="0"/>
            </a:br>
            <a:br>
              <a:rPr lang="pt-PT" dirty="0"/>
            </a:br>
            <a:r>
              <a:rPr lang="pt-PT" b="1" dirty="0"/>
              <a:t>Dados para utilizador: </a:t>
            </a:r>
            <a:br>
              <a:rPr lang="pt-PT" dirty="0"/>
            </a:br>
            <a:r>
              <a:rPr lang="pt-PT" dirty="0"/>
              <a:t>Nome: </a:t>
            </a:r>
            <a:r>
              <a:rPr lang="pt-PT" dirty="0" err="1"/>
              <a:t>jfaria</a:t>
            </a:r>
            <a:br>
              <a:rPr lang="pt-PT" dirty="0"/>
            </a:br>
            <a:r>
              <a:rPr lang="pt-PT" dirty="0"/>
              <a:t>Password: password </a:t>
            </a:r>
            <a:br>
              <a:rPr lang="pt-PT" dirty="0"/>
            </a:br>
            <a:br>
              <a:rPr lang="pt-PT" dirty="0"/>
            </a:br>
            <a:r>
              <a:rPr lang="pt-PT" b="1" dirty="0"/>
              <a:t>Dados para administrador: </a:t>
            </a:r>
            <a:br>
              <a:rPr lang="pt-PT" dirty="0"/>
            </a:br>
            <a:r>
              <a:rPr lang="pt-PT" dirty="0"/>
              <a:t>Nome: </a:t>
            </a:r>
            <a:r>
              <a:rPr lang="pt-PT" dirty="0" err="1"/>
              <a:t>admin</a:t>
            </a:r>
            <a:r>
              <a:rPr lang="pt-PT" dirty="0"/>
              <a:t> </a:t>
            </a:r>
            <a:br>
              <a:rPr lang="pt-PT" dirty="0"/>
            </a:br>
            <a:r>
              <a:rPr lang="pt-PT" dirty="0"/>
              <a:t>Password: </a:t>
            </a:r>
            <a:r>
              <a:rPr lang="pt-PT" dirty="0" err="1"/>
              <a:t>admin</a:t>
            </a:r>
            <a:r>
              <a:rPr lang="pt-PT" dirty="0"/>
              <a:t> </a:t>
            </a:r>
            <a:br>
              <a:rPr lang="pt-PT" dirty="0"/>
            </a:br>
            <a:br>
              <a:rPr lang="pt-PT" dirty="0"/>
            </a:br>
            <a:r>
              <a:rPr lang="pt-PT" dirty="0"/>
              <a:t>O projeto foi realizado por Francisco Ferreira e Rui Barbosa.</a:t>
            </a:r>
          </a:p>
        </p:txBody>
      </p:sp>
      <p:sp>
        <p:nvSpPr>
          <p:cNvPr id="7" name="Retângulo 6">
            <a:hlinkClick r:id="rId6" action="ppaction://hlinksldjump"/>
          </p:cNvPr>
          <p:cNvSpPr/>
          <p:nvPr/>
        </p:nvSpPr>
        <p:spPr>
          <a:xfrm>
            <a:off x="1954489" y="5937267"/>
            <a:ext cx="19630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3600" b="1" dirty="0">
                <a:solidFill>
                  <a:srgbClr val="000000"/>
                </a:solidFill>
                <a:latin typeface="Calibri" panose="020F0502020204030204" pitchFamily="34" charset="0"/>
              </a:rPr>
              <a:t>Entrar</a:t>
            </a:r>
            <a:endParaRPr lang="pt-PT" sz="3600" b="1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7725" y="3678161"/>
            <a:ext cx="773058" cy="773058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6962" y="3678161"/>
            <a:ext cx="773058" cy="773058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8488" y="3678161"/>
            <a:ext cx="773058" cy="77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101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ixaDeTexto 12">
            <a:hlinkClick r:id="rId3" action="ppaction://hlinksldjump"/>
          </p:cNvPr>
          <p:cNvSpPr txBox="1"/>
          <p:nvPr/>
        </p:nvSpPr>
        <p:spPr>
          <a:xfrm>
            <a:off x="4930877" y="5417203"/>
            <a:ext cx="2330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Login</a:t>
            </a:r>
          </a:p>
        </p:txBody>
      </p:sp>
      <p:sp>
        <p:nvSpPr>
          <p:cNvPr id="14" name="CaixaDeTexto 13">
            <a:hlinkClick r:id="rId4" action="ppaction://hlinksldjump"/>
          </p:cNvPr>
          <p:cNvSpPr txBox="1"/>
          <p:nvPr/>
        </p:nvSpPr>
        <p:spPr>
          <a:xfrm>
            <a:off x="5657978" y="5837906"/>
            <a:ext cx="1401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Registo</a:t>
            </a:r>
          </a:p>
        </p:txBody>
      </p:sp>
      <p:pic>
        <p:nvPicPr>
          <p:cNvPr id="2" name="Imagem 1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447" y="359655"/>
            <a:ext cx="5307106" cy="3980330"/>
          </a:xfrm>
          <a:prstGeom prst="rect">
            <a:avLst/>
          </a:prstGeom>
        </p:spPr>
      </p:pic>
      <p:sp>
        <p:nvSpPr>
          <p:cNvPr id="15" name="CaixaDeTexto 14">
            <a:hlinkClick r:id="rId7" action="ppaction://hlinksldjump"/>
          </p:cNvPr>
          <p:cNvSpPr txBox="1"/>
          <p:nvPr/>
        </p:nvSpPr>
        <p:spPr>
          <a:xfrm>
            <a:off x="5090652" y="4709317"/>
            <a:ext cx="2010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ENTRAR</a:t>
            </a:r>
          </a:p>
        </p:txBody>
      </p:sp>
    </p:spTree>
    <p:extLst>
      <p:ext uri="{BB962C8B-B14F-4D97-AF65-F5344CB8AC3E}">
        <p14:creationId xmlns:p14="http://schemas.microsoft.com/office/powerpoint/2010/main" val="3694939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4466302" y="2537417"/>
            <a:ext cx="4026056" cy="3754874"/>
          </a:xfrm>
          <a:prstGeom prst="rect">
            <a:avLst/>
          </a:prstGeom>
          <a:blipFill dpi="0" rotWithShape="1">
            <a:blip r:embed="rId3">
              <a:alphaModFix amt="36000"/>
            </a:blip>
            <a:srcRect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pPr algn="ctr"/>
            <a:endParaRPr lang="pt-PT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PT" dirty="0"/>
          </a:p>
          <a:p>
            <a:pPr algn="ctr"/>
            <a:r>
              <a:rPr lang="pt-P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Nome de Utilizador: </a:t>
            </a:r>
          </a:p>
          <a:p>
            <a:pPr algn="ctr"/>
            <a:r>
              <a:rPr lang="pt-P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[]</a:t>
            </a:r>
          </a:p>
          <a:p>
            <a:pPr algn="ctr"/>
            <a:endParaRPr lang="pt-PT" dirty="0"/>
          </a:p>
          <a:p>
            <a:pPr algn="ctr"/>
            <a:r>
              <a:rPr lang="pt-P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Password: </a:t>
            </a:r>
          </a:p>
          <a:p>
            <a:pPr algn="ctr"/>
            <a:r>
              <a:rPr lang="pt-P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[]</a:t>
            </a:r>
          </a:p>
          <a:p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0" y="132568"/>
            <a:ext cx="3109706" cy="1283277"/>
            <a:chOff x="0" y="132568"/>
            <a:chExt cx="3109706" cy="1283277"/>
          </a:xfrm>
        </p:grpSpPr>
        <p:pic>
          <p:nvPicPr>
            <p:cNvPr id="4" name="Imagem 3">
              <a:hlinkClick r:id="rId4" action="ppaction://hlinksldjump"/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32568"/>
              <a:ext cx="1711036" cy="1283277"/>
            </a:xfrm>
            <a:prstGeom prst="rect">
              <a:avLst/>
            </a:prstGeom>
          </p:spPr>
        </p:pic>
        <p:sp>
          <p:nvSpPr>
            <p:cNvPr id="7" name="CaixaDeTexto 6"/>
            <p:cNvSpPr txBox="1"/>
            <p:nvPr/>
          </p:nvSpPr>
          <p:spPr>
            <a:xfrm>
              <a:off x="1590846" y="154218"/>
              <a:ext cx="1518860" cy="1261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PT" sz="1300" b="1" dirty="0"/>
                <a:t>Loja do Canto S.A.</a:t>
              </a:r>
            </a:p>
            <a:p>
              <a:pPr>
                <a:lnSpc>
                  <a:spcPct val="150000"/>
                </a:lnSpc>
              </a:pPr>
              <a:r>
                <a:rPr lang="pt-PT" sz="1300" b="1" dirty="0"/>
                <a:t>Rua da Beira, 123, Paranhos</a:t>
              </a:r>
            </a:p>
            <a:p>
              <a:pPr>
                <a:lnSpc>
                  <a:spcPct val="150000"/>
                </a:lnSpc>
              </a:pPr>
              <a:r>
                <a:rPr lang="pt-PT" sz="1300" b="1" dirty="0"/>
                <a:t>22 123 45 67</a:t>
              </a:r>
            </a:p>
          </p:txBody>
        </p:sp>
      </p:grpSp>
      <p:sp>
        <p:nvSpPr>
          <p:cNvPr id="16" name="Retângulo 15">
            <a:hlinkClick r:id="rId6" action="ppaction://hlinksldjump"/>
          </p:cNvPr>
          <p:cNvSpPr/>
          <p:nvPr/>
        </p:nvSpPr>
        <p:spPr>
          <a:xfrm>
            <a:off x="5734536" y="5611906"/>
            <a:ext cx="1489587" cy="3351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</a:p>
        </p:txBody>
      </p:sp>
      <p:sp>
        <p:nvSpPr>
          <p:cNvPr id="2" name="Retângulo 1"/>
          <p:cNvSpPr/>
          <p:nvPr/>
        </p:nvSpPr>
        <p:spPr>
          <a:xfrm>
            <a:off x="5761824" y="1767976"/>
            <a:ext cx="143500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PT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807552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4466300" y="2549128"/>
            <a:ext cx="4026056" cy="4585871"/>
          </a:xfrm>
          <a:prstGeom prst="rect">
            <a:avLst/>
          </a:prstGeom>
          <a:blipFill dpi="0" rotWithShape="1">
            <a:blip r:embed="rId3">
              <a:alphaModFix amt="36000"/>
            </a:blip>
            <a:srcRect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pPr algn="ctr"/>
            <a:endParaRPr lang="pt-PT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PT" dirty="0"/>
          </a:p>
          <a:p>
            <a:pPr algn="ctr"/>
            <a:r>
              <a:rPr lang="pt-P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Nome de Utilizador: </a:t>
            </a:r>
          </a:p>
          <a:p>
            <a:pPr algn="ctr"/>
            <a:r>
              <a:rPr lang="pt-P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[]</a:t>
            </a:r>
          </a:p>
          <a:p>
            <a:pPr algn="ctr"/>
            <a:endParaRPr lang="pt-PT" dirty="0"/>
          </a:p>
          <a:p>
            <a:pPr algn="ctr"/>
            <a:r>
              <a:rPr lang="pt-P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Password: </a:t>
            </a:r>
          </a:p>
          <a:p>
            <a:pPr algn="ctr"/>
            <a:r>
              <a:rPr lang="pt-P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[]</a:t>
            </a:r>
          </a:p>
          <a:p>
            <a:pPr algn="ctr"/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PT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Nome de Utilizador ou Password errados. Tente novamente.</a:t>
            </a:r>
            <a:endParaRPr lang="pt-PT" b="1" kern="0" dirty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0" y="132568"/>
            <a:ext cx="3109706" cy="1283277"/>
            <a:chOff x="0" y="132568"/>
            <a:chExt cx="3109706" cy="1283277"/>
          </a:xfrm>
        </p:grpSpPr>
        <p:pic>
          <p:nvPicPr>
            <p:cNvPr id="4" name="Imagem 3">
              <a:hlinkClick r:id="rId4" action="ppaction://hlinksldjump"/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32568"/>
              <a:ext cx="1711036" cy="1283277"/>
            </a:xfrm>
            <a:prstGeom prst="rect">
              <a:avLst/>
            </a:prstGeom>
          </p:spPr>
        </p:pic>
        <p:sp>
          <p:nvSpPr>
            <p:cNvPr id="7" name="CaixaDeTexto 6"/>
            <p:cNvSpPr txBox="1"/>
            <p:nvPr/>
          </p:nvSpPr>
          <p:spPr>
            <a:xfrm>
              <a:off x="1590846" y="154218"/>
              <a:ext cx="1518860" cy="1261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PT" sz="1300" b="1" dirty="0"/>
                <a:t>Loja do Canto S.A.</a:t>
              </a:r>
            </a:p>
            <a:p>
              <a:pPr>
                <a:lnSpc>
                  <a:spcPct val="150000"/>
                </a:lnSpc>
              </a:pPr>
              <a:r>
                <a:rPr lang="pt-PT" sz="1300" b="1" dirty="0"/>
                <a:t>Rua da Beira, 123, Paranhos</a:t>
              </a:r>
            </a:p>
            <a:p>
              <a:pPr>
                <a:lnSpc>
                  <a:spcPct val="150000"/>
                </a:lnSpc>
              </a:pPr>
              <a:r>
                <a:rPr lang="pt-PT" sz="1300" b="1" dirty="0"/>
                <a:t>22 123 45 67</a:t>
              </a:r>
            </a:p>
          </p:txBody>
        </p:sp>
      </p:grpSp>
      <p:sp>
        <p:nvSpPr>
          <p:cNvPr id="16" name="Retângulo 15">
            <a:hlinkClick r:id="rId6" action="ppaction://hlinksldjump"/>
          </p:cNvPr>
          <p:cNvSpPr/>
          <p:nvPr/>
        </p:nvSpPr>
        <p:spPr>
          <a:xfrm>
            <a:off x="5734534" y="6167717"/>
            <a:ext cx="1489587" cy="3351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</a:p>
        </p:txBody>
      </p:sp>
      <p:sp>
        <p:nvSpPr>
          <p:cNvPr id="2" name="Retângulo 1"/>
          <p:cNvSpPr/>
          <p:nvPr/>
        </p:nvSpPr>
        <p:spPr>
          <a:xfrm>
            <a:off x="5761824" y="1767976"/>
            <a:ext cx="143500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PT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2734986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4734232" y="1762239"/>
            <a:ext cx="4157520" cy="5909310"/>
          </a:xfrm>
          <a:prstGeom prst="rect">
            <a:avLst/>
          </a:prstGeom>
          <a:blipFill dpi="0" rotWithShape="1">
            <a:blip r:embed="rId3">
              <a:alphaModFix amt="36000"/>
            </a:blip>
            <a:srcRect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pPr algn="ctr"/>
            <a:r>
              <a:rPr lang="pt-P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Nome:</a:t>
            </a:r>
          </a:p>
          <a:p>
            <a:pPr algn="ctr"/>
            <a:r>
              <a:rPr lang="pt-P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[]</a:t>
            </a:r>
          </a:p>
          <a:p>
            <a:pPr algn="ctr"/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P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Morada:</a:t>
            </a:r>
          </a:p>
          <a:p>
            <a:pPr algn="ctr"/>
            <a:r>
              <a:rPr lang="pt-P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[]</a:t>
            </a:r>
          </a:p>
          <a:p>
            <a:pPr algn="ctr"/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P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Email:</a:t>
            </a:r>
          </a:p>
          <a:p>
            <a:pPr algn="ctr"/>
            <a:r>
              <a:rPr lang="pt-P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[]</a:t>
            </a:r>
          </a:p>
          <a:p>
            <a:pPr algn="ctr"/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P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Telefone:</a:t>
            </a:r>
          </a:p>
          <a:p>
            <a:pPr algn="ctr"/>
            <a:r>
              <a:rPr lang="pt-P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[]</a:t>
            </a:r>
          </a:p>
          <a:p>
            <a:pPr algn="ctr"/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P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Nome de Utilizador: </a:t>
            </a:r>
          </a:p>
          <a:p>
            <a:pPr algn="ctr"/>
            <a:r>
              <a:rPr lang="pt-P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[]</a:t>
            </a:r>
          </a:p>
          <a:p>
            <a:pPr algn="ctr"/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P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Password:</a:t>
            </a:r>
          </a:p>
          <a:p>
            <a:pPr algn="ctr"/>
            <a:r>
              <a:rPr lang="pt-P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[]</a:t>
            </a:r>
          </a:p>
          <a:p>
            <a:pPr algn="ctr"/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9" name="Grupo 8"/>
          <p:cNvGrpSpPr/>
          <p:nvPr/>
        </p:nvGrpSpPr>
        <p:grpSpPr>
          <a:xfrm>
            <a:off x="0" y="132568"/>
            <a:ext cx="3109706" cy="1283277"/>
            <a:chOff x="0" y="132568"/>
            <a:chExt cx="3109706" cy="1283277"/>
          </a:xfrm>
        </p:grpSpPr>
        <p:pic>
          <p:nvPicPr>
            <p:cNvPr id="10" name="Imagem 9">
              <a:hlinkClick r:id="rId4" action="ppaction://hlinksldjump"/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32568"/>
              <a:ext cx="1711036" cy="1283277"/>
            </a:xfrm>
            <a:prstGeom prst="rect">
              <a:avLst/>
            </a:prstGeom>
          </p:spPr>
        </p:pic>
        <p:sp>
          <p:nvSpPr>
            <p:cNvPr id="11" name="CaixaDeTexto 10"/>
            <p:cNvSpPr txBox="1"/>
            <p:nvPr/>
          </p:nvSpPr>
          <p:spPr>
            <a:xfrm>
              <a:off x="1590846" y="154218"/>
              <a:ext cx="1518860" cy="1261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PT" sz="1300" b="1" dirty="0"/>
                <a:t>Loja do Canto S.A.</a:t>
              </a:r>
            </a:p>
            <a:p>
              <a:pPr>
                <a:lnSpc>
                  <a:spcPct val="150000"/>
                </a:lnSpc>
              </a:pPr>
              <a:r>
                <a:rPr lang="pt-PT" sz="1300" b="1" dirty="0"/>
                <a:t>Rua da Beira, 123, Paranhos</a:t>
              </a:r>
            </a:p>
            <a:p>
              <a:pPr>
                <a:lnSpc>
                  <a:spcPct val="150000"/>
                </a:lnSpc>
              </a:pPr>
              <a:r>
                <a:rPr lang="pt-PT" sz="1300" b="1" dirty="0"/>
                <a:t>22 123 45 67</a:t>
              </a:r>
            </a:p>
          </p:txBody>
        </p:sp>
      </p:grpSp>
      <p:sp>
        <p:nvSpPr>
          <p:cNvPr id="2" name="Retângulo 1"/>
          <p:cNvSpPr/>
          <p:nvPr/>
        </p:nvSpPr>
        <p:spPr>
          <a:xfrm>
            <a:off x="5865904" y="842061"/>
            <a:ext cx="189417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PT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Registo</a:t>
            </a:r>
            <a:endParaRPr lang="pt-PT" sz="4400" dirty="0"/>
          </a:p>
        </p:txBody>
      </p:sp>
      <p:sp>
        <p:nvSpPr>
          <p:cNvPr id="8" name="Retângulo 7">
            <a:hlinkClick r:id="rId6" action="ppaction://hlinksldjump"/>
          </p:cNvPr>
          <p:cNvSpPr/>
          <p:nvPr/>
        </p:nvSpPr>
        <p:spPr>
          <a:xfrm>
            <a:off x="6068198" y="6522836"/>
            <a:ext cx="1489587" cy="3351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Registar</a:t>
            </a:r>
          </a:p>
        </p:txBody>
      </p:sp>
    </p:spTree>
    <p:extLst>
      <p:ext uri="{BB962C8B-B14F-4D97-AF65-F5344CB8AC3E}">
        <p14:creationId xmlns:p14="http://schemas.microsoft.com/office/powerpoint/2010/main" val="1162580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4017240" y="1752284"/>
            <a:ext cx="4157520" cy="6340197"/>
          </a:xfrm>
          <a:prstGeom prst="rect">
            <a:avLst/>
          </a:prstGeom>
          <a:blipFill dpi="0" rotWithShape="1">
            <a:blip r:embed="rId3">
              <a:alphaModFix amt="36000"/>
            </a:blip>
            <a:srcRect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pPr algn="ctr"/>
            <a:r>
              <a:rPr lang="pt-PT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Registo</a:t>
            </a:r>
          </a:p>
          <a:p>
            <a:pPr algn="ctr"/>
            <a:endParaRPr lang="pt-PT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pt-PT" dirty="0"/>
          </a:p>
          <a:p>
            <a:pPr algn="ctr"/>
            <a:r>
              <a:rPr lang="pt-P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Registo efetuado com sucesso. </a:t>
            </a:r>
          </a:p>
          <a:p>
            <a:pPr algn="ctr"/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P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Seja bem vindo à nossa comunidade!</a:t>
            </a:r>
          </a:p>
          <a:p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pt-PT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PT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 action="ppaction://hlinksldjump"/>
              </a:rPr>
              <a:t>Login</a:t>
            </a:r>
            <a:endParaRPr lang="pt-PT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pt-PT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PT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5" action="ppaction://hlinksldjump"/>
              </a:rPr>
              <a:t>Entrar</a:t>
            </a:r>
            <a:endParaRPr lang="pt-PT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9" name="Grupo 8"/>
          <p:cNvGrpSpPr/>
          <p:nvPr/>
        </p:nvGrpSpPr>
        <p:grpSpPr>
          <a:xfrm>
            <a:off x="0" y="132568"/>
            <a:ext cx="3109706" cy="1283277"/>
            <a:chOff x="0" y="132568"/>
            <a:chExt cx="3109706" cy="1283277"/>
          </a:xfrm>
        </p:grpSpPr>
        <p:pic>
          <p:nvPicPr>
            <p:cNvPr id="10" name="Imagem 9">
              <a:hlinkClick r:id="rId5" action="ppaction://hlinksldjump"/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32568"/>
              <a:ext cx="1711036" cy="1283277"/>
            </a:xfrm>
            <a:prstGeom prst="rect">
              <a:avLst/>
            </a:prstGeom>
          </p:spPr>
        </p:pic>
        <p:sp>
          <p:nvSpPr>
            <p:cNvPr id="11" name="CaixaDeTexto 10"/>
            <p:cNvSpPr txBox="1"/>
            <p:nvPr/>
          </p:nvSpPr>
          <p:spPr>
            <a:xfrm>
              <a:off x="1590846" y="154218"/>
              <a:ext cx="1518860" cy="1261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PT" sz="1300" b="1" dirty="0"/>
                <a:t>Loja do Canto S.A.</a:t>
              </a:r>
            </a:p>
            <a:p>
              <a:pPr>
                <a:lnSpc>
                  <a:spcPct val="150000"/>
                </a:lnSpc>
              </a:pPr>
              <a:r>
                <a:rPr lang="pt-PT" sz="1300" b="1" dirty="0"/>
                <a:t>Rua da Beira, 123, Paranhos</a:t>
              </a:r>
            </a:p>
            <a:p>
              <a:pPr>
                <a:lnSpc>
                  <a:spcPct val="150000"/>
                </a:lnSpc>
              </a:pPr>
              <a:r>
                <a:rPr lang="pt-PT" sz="1300" b="1" dirty="0"/>
                <a:t>22 123 45 67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7147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1099</TotalTime>
  <Words>2036</Words>
  <Application>Microsoft Office PowerPoint</Application>
  <PresentationFormat>Ecrã Panorâmico</PresentationFormat>
  <Paragraphs>870</Paragraphs>
  <Slides>37</Slides>
  <Notes>31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Times New Roman</vt:lpstr>
      <vt:lpstr>Tema do Office</vt:lpstr>
      <vt:lpstr>Mockup Trabalho 2 - SIEM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Rui Barbosa</dc:creator>
  <cp:lastModifiedBy>Francisco Ferreira</cp:lastModifiedBy>
  <cp:revision>87</cp:revision>
  <dcterms:created xsi:type="dcterms:W3CDTF">2016-10-21T15:23:28Z</dcterms:created>
  <dcterms:modified xsi:type="dcterms:W3CDTF">2017-01-26T19:48:01Z</dcterms:modified>
</cp:coreProperties>
</file>