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56" r:id="rId2"/>
    <p:sldId id="276" r:id="rId3"/>
    <p:sldId id="262" r:id="rId4"/>
    <p:sldId id="260" r:id="rId5"/>
    <p:sldId id="263" r:id="rId6"/>
    <p:sldId id="264" r:id="rId7"/>
    <p:sldId id="265" r:id="rId8"/>
    <p:sldId id="273" r:id="rId9"/>
    <p:sldId id="274" r:id="rId10"/>
    <p:sldId id="275" r:id="rId11"/>
    <p:sldId id="268" r:id="rId12"/>
    <p:sldId id="278" r:id="rId13"/>
    <p:sldId id="277" r:id="rId14"/>
    <p:sldId id="272" r:id="rId15"/>
    <p:sldId id="270"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tega Azurduy, S.A. (Shirley)" initials="OA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571"/>
    <a:srgbClr val="FC60A8"/>
    <a:srgbClr val="ACA9BA"/>
    <a:srgbClr val="42A3D1"/>
    <a:srgbClr val="22B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33" autoAdjust="0"/>
    <p:restoredTop sz="65464" autoAdjust="0"/>
  </p:normalViewPr>
  <p:slideViewPr>
    <p:cSldViewPr snapToGrid="0">
      <p:cViewPr varScale="1">
        <p:scale>
          <a:sx n="66" d="100"/>
          <a:sy n="66" d="100"/>
        </p:scale>
        <p:origin x="-750" y="-108"/>
      </p:cViewPr>
      <p:guideLst>
        <p:guide orient="horz" pos="2160"/>
        <p:guide pos="3840"/>
      </p:guideLst>
    </p:cSldViewPr>
  </p:slideViewPr>
  <p:outlineViewPr>
    <p:cViewPr>
      <p:scale>
        <a:sx n="33" d="100"/>
        <a:sy n="33" d="100"/>
      </p:scale>
      <p:origin x="6" y="0"/>
    </p:cViewPr>
  </p:outlineViewPr>
  <p:notesTextViewPr>
    <p:cViewPr>
      <p:scale>
        <a:sx n="1" d="1"/>
        <a:sy n="1" d="1"/>
      </p:scale>
      <p:origin x="0" y="0"/>
    </p:cViewPr>
  </p:notesTextViewPr>
  <p:sorterViewPr>
    <p:cViewPr>
      <p:scale>
        <a:sx n="100" d="100"/>
        <a:sy n="100" d="100"/>
      </p:scale>
      <p:origin x="0" y="606"/>
    </p:cViewPr>
  </p:sorterViewPr>
  <p:notesViewPr>
    <p:cSldViewPr snapToGrid="0">
      <p:cViewPr varScale="1">
        <p:scale>
          <a:sx n="78" d="100"/>
          <a:sy n="78" d="100"/>
        </p:scale>
        <p:origin x="-19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5D03F-9434-466E-ACB3-D5D6A5AD4261}" type="datetimeFigureOut">
              <a:rPr lang="nl-NL" smtClean="0"/>
              <a:t>19-11-2021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20425-53CC-4EC3-95E3-63A5206CD72B}" type="slidenum">
              <a:rPr lang="nl-NL" smtClean="0"/>
              <a:t>‹#›</a:t>
            </a:fld>
            <a:endParaRPr lang="nl-NL"/>
          </a:p>
        </p:txBody>
      </p:sp>
    </p:spTree>
    <p:extLst>
      <p:ext uri="{BB962C8B-B14F-4D97-AF65-F5344CB8AC3E}">
        <p14:creationId xmlns:p14="http://schemas.microsoft.com/office/powerpoint/2010/main" val="75367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c.europa.eu/eurostat/statistics-explained/index.php/Glossary:European_statistical_system_(ES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c.europa.eu/eurostat/cros/content/essnet-big-data_en" TargetMode="External"/><Relationship Id="rId4" Type="http://schemas.openxmlformats.org/officeDocument/2006/relationships/hyperlink" Target="https://ec.europa.eu/eurostat/cros/content/ESSnet_Big_Data_partners_e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220425-53CC-4EC3-95E3-63A5206CD72B}" type="slidenum">
              <a:rPr lang="nl-NL" smtClean="0"/>
              <a:t>1</a:t>
            </a:fld>
            <a:endParaRPr lang="nl-NL"/>
          </a:p>
        </p:txBody>
      </p:sp>
    </p:spTree>
    <p:extLst>
      <p:ext uri="{BB962C8B-B14F-4D97-AF65-F5344CB8AC3E}">
        <p14:creationId xmlns:p14="http://schemas.microsoft.com/office/powerpoint/2010/main" val="858307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10</a:t>
            </a:fld>
            <a:endParaRPr lang="nl-NL"/>
          </a:p>
        </p:txBody>
      </p:sp>
    </p:spTree>
    <p:extLst>
      <p:ext uri="{BB962C8B-B14F-4D97-AF65-F5344CB8AC3E}">
        <p14:creationId xmlns:p14="http://schemas.microsoft.com/office/powerpoint/2010/main" val="239178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Without wanting to make this presentation into a tutorial, we’d like to share with you how we did this.</a:t>
            </a:r>
          </a:p>
          <a:p>
            <a:endParaRPr lang="nl-NL" dirty="0"/>
          </a:p>
          <a:p>
            <a:r>
              <a:rPr lang="en-US" dirty="0"/>
              <a:t>This first </a:t>
            </a:r>
            <a:r>
              <a:rPr lang="en-US" dirty="0" smtClean="0"/>
              <a:t>step required </a:t>
            </a:r>
            <a:r>
              <a:rPr lang="en-US" dirty="0"/>
              <a:t>a significant work of re-conceptualization in </a:t>
            </a:r>
            <a:r>
              <a:rPr lang="en-US" dirty="0" smtClean="0"/>
              <a:t>order </a:t>
            </a:r>
            <a:r>
              <a:rPr lang="en-US" dirty="0"/>
              <a:t>to make the different workflows compatible and consistent without tampering with their </a:t>
            </a:r>
            <a:r>
              <a:rPr lang="en-US" dirty="0" smtClean="0"/>
              <a:t>substance</a:t>
            </a:r>
            <a:r>
              <a:rPr lang="en-US" dirty="0"/>
              <a:t>. The majority of the countries used a similar template but its </a:t>
            </a:r>
            <a:r>
              <a:rPr lang="en-US" dirty="0" smtClean="0"/>
              <a:t>implementations </a:t>
            </a:r>
            <a:r>
              <a:rPr lang="en-US" dirty="0"/>
              <a:t>and content </a:t>
            </a:r>
            <a:r>
              <a:rPr lang="en-US" dirty="0" smtClean="0"/>
              <a:t>varied slightly. </a:t>
            </a:r>
            <a:r>
              <a:rPr lang="en-US" dirty="0"/>
              <a:t>Making </a:t>
            </a:r>
            <a:r>
              <a:rPr lang="en-US" dirty="0" smtClean="0"/>
              <a:t>everything compatible was </a:t>
            </a:r>
            <a:r>
              <a:rPr lang="en-US" dirty="0"/>
              <a:t>quite challenging. </a:t>
            </a:r>
            <a:endParaRPr lang="nl-NL" dirty="0" smtClean="0"/>
          </a:p>
          <a:p>
            <a:endParaRPr lang="nl-NL" dirty="0"/>
          </a:p>
          <a:p>
            <a:r>
              <a:rPr lang="nl-NL" dirty="0" smtClean="0"/>
              <a:t>The first thing to do, at least in this particular case, is to “translate the static” workflow into 2 tables (or dataframes): nodes and edges. These</a:t>
            </a:r>
            <a:r>
              <a:rPr lang="nl-NL" baseline="0" dirty="0" smtClean="0"/>
              <a:t> are the core of a network</a:t>
            </a:r>
            <a:endParaRPr lang="nl-NL" dirty="0" smtClean="0"/>
          </a:p>
          <a:p>
            <a:endParaRPr lang="nl-NL" dirty="0" smtClean="0"/>
          </a:p>
          <a:p>
            <a:r>
              <a:rPr lang="nl-NL" dirty="0" smtClean="0"/>
              <a:t>Nodes table has numeric ID of the nodes and their properties: size, shape, colour. It also has label, title (provide the tooltip info when hoovering over a node) and group that have the data to use in the combo boxes. In</a:t>
            </a:r>
            <a:r>
              <a:rPr lang="nl-NL" baseline="0" dirty="0" smtClean="0"/>
              <a:t> this case, size indicates the number of countries that use that particular data source, for example.</a:t>
            </a:r>
            <a:endParaRPr lang="nl-NL" dirty="0" smtClean="0"/>
          </a:p>
          <a:p>
            <a:endParaRPr lang="nl-NL" dirty="0" smtClean="0"/>
          </a:p>
          <a:p>
            <a:r>
              <a:rPr lang="nl-NL" dirty="0" smtClean="0"/>
              <a:t>Edges table has information on the connections (“from” and “to”) and also on length, width and arrow type. The ID’s for the “from” and “to” are the same as node’s ID.</a:t>
            </a:r>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11</a:t>
            </a:fld>
            <a:endParaRPr lang="nl-NL"/>
          </a:p>
        </p:txBody>
      </p:sp>
    </p:spTree>
    <p:extLst>
      <p:ext uri="{BB962C8B-B14F-4D97-AF65-F5344CB8AC3E}">
        <p14:creationId xmlns:p14="http://schemas.microsoft.com/office/powerpoint/2010/main" val="3314917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thing was to create a script to produce a</a:t>
            </a:r>
            <a:r>
              <a:rPr lang="en-US" baseline="0" dirty="0" smtClean="0"/>
              <a:t> dynamic and </a:t>
            </a:r>
            <a:r>
              <a:rPr lang="en-US" dirty="0" smtClean="0"/>
              <a:t>interactive network.</a:t>
            </a:r>
          </a:p>
          <a:p>
            <a:r>
              <a:rPr lang="en-US" dirty="0" smtClean="0"/>
              <a:t>We used the </a:t>
            </a:r>
            <a:r>
              <a:rPr lang="en-US" dirty="0" err="1" smtClean="0"/>
              <a:t>visNetwork</a:t>
            </a:r>
            <a:r>
              <a:rPr lang="en-US" dirty="0"/>
              <a:t> package </a:t>
            </a:r>
            <a:r>
              <a:rPr lang="en-US" dirty="0" err="1"/>
              <a:t>visNetwork</a:t>
            </a:r>
            <a:r>
              <a:rPr lang="en-US" dirty="0"/>
              <a:t> package3, an R interface to “vis.js” JavaScript </a:t>
            </a:r>
            <a:r>
              <a:rPr lang="en-US" dirty="0" smtClean="0"/>
              <a:t>library. Although it </a:t>
            </a:r>
            <a:r>
              <a:rPr lang="en-US" dirty="0"/>
              <a:t>is not mandatory to know JavaScript to use this package, some basic knowledge is helpful for some </a:t>
            </a:r>
            <a:r>
              <a:rPr lang="en-US" dirty="0" smtClean="0"/>
              <a:t>functionality  </a:t>
            </a:r>
            <a:r>
              <a:rPr lang="en-US" dirty="0"/>
              <a:t>such  as  action  related  events.  </a:t>
            </a:r>
            <a:endParaRPr lang="en-US" dirty="0" smtClean="0"/>
          </a:p>
          <a:p>
            <a:r>
              <a:rPr lang="en-US" dirty="0" smtClean="0"/>
              <a:t>The  </a:t>
            </a:r>
            <a:r>
              <a:rPr lang="en-US" dirty="0" err="1"/>
              <a:t>visNetwork</a:t>
            </a:r>
            <a:r>
              <a:rPr lang="en-US" dirty="0"/>
              <a:t>  is  very  flexible  and  accessible  not  only </a:t>
            </a:r>
            <a:r>
              <a:rPr lang="en-US" dirty="0" smtClean="0"/>
              <a:t>because </a:t>
            </a:r>
            <a:r>
              <a:rPr lang="en-US" dirty="0"/>
              <a:t>it is based on open-source software, but also because it works on any modern browser for up </a:t>
            </a:r>
          </a:p>
          <a:p>
            <a:r>
              <a:rPr lang="en-US" dirty="0"/>
              <a:t>to a few thousand nodes and edges</a:t>
            </a:r>
            <a:r>
              <a:rPr lang="en-US" dirty="0" smtClean="0"/>
              <a:t>.</a:t>
            </a:r>
          </a:p>
          <a:p>
            <a:r>
              <a:rPr lang="en-US" dirty="0" smtClean="0"/>
              <a:t>It  </a:t>
            </a:r>
            <a:r>
              <a:rPr lang="en-US" dirty="0"/>
              <a:t>is  based  on  html  widgets,  so  it  is  compatible  with  shiny,  R  Markdown  documents,  and  RStudio </a:t>
            </a:r>
          </a:p>
          <a:p>
            <a:r>
              <a:rPr lang="en-US" dirty="0"/>
              <a:t>viewer. </a:t>
            </a:r>
          </a:p>
          <a:p>
            <a:r>
              <a:rPr lang="en-US" dirty="0" smtClean="0"/>
              <a:t>The script, which can be downloaded from that </a:t>
            </a:r>
            <a:r>
              <a:rPr lang="en-US" dirty="0" err="1" smtClean="0"/>
              <a:t>github</a:t>
            </a:r>
            <a:r>
              <a:rPr lang="en-US" dirty="0" smtClean="0"/>
              <a:t> account is:</a:t>
            </a:r>
          </a:p>
          <a:p>
            <a:pPr marL="171450" indent="-171450">
              <a:buFontTx/>
              <a:buChar char="-"/>
            </a:pPr>
            <a:r>
              <a:rPr lang="en-US" dirty="0" smtClean="0"/>
              <a:t>“Self-contained</a:t>
            </a:r>
            <a:r>
              <a:rPr lang="en-US" dirty="0"/>
              <a:t>” </a:t>
            </a:r>
            <a:r>
              <a:rPr lang="en-US" dirty="0" smtClean="0"/>
              <a:t>in the sense data </a:t>
            </a:r>
            <a:r>
              <a:rPr lang="en-US" dirty="0"/>
              <a:t>is </a:t>
            </a:r>
            <a:r>
              <a:rPr lang="en-US" dirty="0" smtClean="0"/>
              <a:t>embedded. No need to load or import data. We can do this with </a:t>
            </a:r>
            <a:r>
              <a:rPr lang="en-US" dirty="0" err="1" smtClean="0"/>
              <a:t>dput</a:t>
            </a:r>
            <a:r>
              <a:rPr lang="en-US" dirty="0" smtClean="0"/>
              <a:t> </a:t>
            </a:r>
            <a:r>
              <a:rPr lang="en-US" dirty="0"/>
              <a:t>{base} R command to recreate a </a:t>
            </a:r>
            <a:r>
              <a:rPr lang="en-US" dirty="0" err="1" smtClean="0"/>
              <a:t>dataframe</a:t>
            </a:r>
            <a:endParaRPr lang="en-US" dirty="0" smtClean="0"/>
          </a:p>
          <a:p>
            <a:pPr marL="171450" indent="-171450">
              <a:buFontTx/>
              <a:buChar char="-"/>
            </a:pPr>
            <a:r>
              <a:rPr lang="en-US" dirty="0" smtClean="0"/>
              <a:t>Commented, useful </a:t>
            </a:r>
            <a:r>
              <a:rPr lang="en-US" dirty="0"/>
              <a:t>to understand what the script is </a:t>
            </a:r>
            <a:r>
              <a:rPr lang="en-US" dirty="0" smtClean="0"/>
              <a:t>doing and changing parameters</a:t>
            </a:r>
          </a:p>
          <a:p>
            <a:pPr marL="171450" indent="-171450">
              <a:buFontTx/>
              <a:buChar char="-"/>
            </a:pPr>
            <a:r>
              <a:rPr lang="en-US" dirty="0" smtClean="0"/>
              <a:t>Organized </a:t>
            </a:r>
            <a:r>
              <a:rPr lang="en-US" dirty="0"/>
              <a:t>in an outline layout (useful to navigate the code</a:t>
            </a:r>
            <a:r>
              <a:rPr lang="en-US" dirty="0" smtClean="0"/>
              <a:t>), Show </a:t>
            </a:r>
            <a:r>
              <a:rPr lang="en-US" dirty="0"/>
              <a:t>Document Outline: </a:t>
            </a:r>
            <a:r>
              <a:rPr lang="en-US" dirty="0" err="1" smtClean="0"/>
              <a:t>Ctrl+Shift+O</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9220425-53CC-4EC3-95E3-63A5206CD72B}" type="slidenum">
              <a:rPr lang="nl-NL" smtClean="0"/>
              <a:t>12</a:t>
            </a:fld>
            <a:endParaRPr lang="nl-NL"/>
          </a:p>
        </p:txBody>
      </p:sp>
    </p:spTree>
    <p:extLst>
      <p:ext uri="{BB962C8B-B14F-4D97-AF65-F5344CB8AC3E}">
        <p14:creationId xmlns:p14="http://schemas.microsoft.com/office/powerpoint/2010/main" val="37693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Now</a:t>
            </a:r>
            <a:r>
              <a:rPr lang="pt-PT" dirty="0" smtClean="0"/>
              <a:t>,  </a:t>
            </a:r>
            <a:r>
              <a:rPr lang="pt-PT" dirty="0" err="1" smtClean="0"/>
              <a:t>I’d</a:t>
            </a:r>
            <a:r>
              <a:rPr lang="pt-PT" dirty="0" smtClean="0"/>
              <a:t> </a:t>
            </a:r>
            <a:r>
              <a:rPr lang="pt-PT" dirty="0" err="1" smtClean="0"/>
              <a:t>like</a:t>
            </a:r>
            <a:r>
              <a:rPr lang="pt-PT" dirty="0" smtClean="0"/>
              <a:t> to share </a:t>
            </a:r>
            <a:r>
              <a:rPr lang="pt-PT" dirty="0" err="1" smtClean="0"/>
              <a:t>with</a:t>
            </a:r>
            <a:r>
              <a:rPr lang="pt-PT" dirty="0" smtClean="0"/>
              <a:t> </a:t>
            </a:r>
            <a:r>
              <a:rPr lang="pt-PT" dirty="0" err="1" smtClean="0"/>
              <a:t>you</a:t>
            </a:r>
            <a:r>
              <a:rPr lang="pt-PT" dirty="0" smtClean="0"/>
              <a:t> </a:t>
            </a:r>
            <a:r>
              <a:rPr lang="pt-PT" dirty="0" err="1" smtClean="0"/>
              <a:t>this</a:t>
            </a:r>
            <a:r>
              <a:rPr lang="pt-PT" dirty="0" smtClean="0"/>
              <a:t> </a:t>
            </a:r>
            <a:r>
              <a:rPr lang="pt-PT" dirty="0" err="1" smtClean="0"/>
              <a:t>very</a:t>
            </a:r>
            <a:r>
              <a:rPr lang="pt-PT" dirty="0" smtClean="0"/>
              <a:t> </a:t>
            </a:r>
            <a:r>
              <a:rPr lang="pt-PT" dirty="0" err="1" smtClean="0"/>
              <a:t>useful</a:t>
            </a:r>
            <a:r>
              <a:rPr lang="pt-PT" dirty="0" smtClean="0"/>
              <a:t> </a:t>
            </a:r>
            <a:r>
              <a:rPr lang="pt-PT" dirty="0" err="1" smtClean="0"/>
              <a:t>command</a:t>
            </a:r>
            <a:r>
              <a:rPr lang="pt-PT" dirty="0" smtClean="0"/>
              <a:t> (</a:t>
            </a:r>
            <a:r>
              <a:rPr lang="pt-PT" dirty="0" err="1" smtClean="0"/>
              <a:t>visNetworkEditor</a:t>
            </a:r>
            <a:r>
              <a:rPr lang="pt-PT" dirty="0" smtClean="0"/>
              <a:t>) </a:t>
            </a:r>
            <a:r>
              <a:rPr lang="pt-PT" dirty="0" err="1" smtClean="0"/>
              <a:t>that</a:t>
            </a:r>
            <a:r>
              <a:rPr lang="pt-PT" dirty="0" smtClean="0"/>
              <a:t> </a:t>
            </a:r>
            <a:r>
              <a:rPr lang="pt-PT" dirty="0" err="1" smtClean="0"/>
              <a:t>needs</a:t>
            </a:r>
            <a:r>
              <a:rPr lang="pt-PT" dirty="0" smtClean="0"/>
              <a:t> </a:t>
            </a:r>
            <a:r>
              <a:rPr lang="pt-PT" dirty="0" err="1" smtClean="0"/>
              <a:t>shiny</a:t>
            </a:r>
            <a:r>
              <a:rPr lang="pt-PT" dirty="0" smtClean="0"/>
              <a:t> package </a:t>
            </a:r>
            <a:r>
              <a:rPr lang="pt-PT" dirty="0" err="1" smtClean="0"/>
              <a:t>and</a:t>
            </a:r>
            <a:r>
              <a:rPr lang="pt-PT" dirty="0"/>
              <a:t> </a:t>
            </a:r>
            <a:r>
              <a:rPr lang="pt-PT" dirty="0" err="1" smtClean="0"/>
              <a:t>lets</a:t>
            </a:r>
            <a:r>
              <a:rPr lang="pt-PT" dirty="0" smtClean="0"/>
              <a:t> </a:t>
            </a:r>
            <a:r>
              <a:rPr lang="pt-PT" dirty="0" err="1" smtClean="0"/>
              <a:t>you</a:t>
            </a:r>
            <a:r>
              <a:rPr lang="pt-PT" dirty="0" smtClean="0"/>
              <a:t> configure </a:t>
            </a:r>
            <a:r>
              <a:rPr lang="pt-PT" dirty="0" err="1" smtClean="0"/>
              <a:t>and</a:t>
            </a:r>
            <a:r>
              <a:rPr lang="pt-PT" dirty="0" smtClean="0"/>
              <a:t> </a:t>
            </a:r>
            <a:r>
              <a:rPr lang="pt-PT" dirty="0" err="1" smtClean="0"/>
              <a:t>view</a:t>
            </a:r>
            <a:r>
              <a:rPr lang="pt-PT" dirty="0" smtClean="0"/>
              <a:t> </a:t>
            </a:r>
            <a:r>
              <a:rPr lang="pt-PT" dirty="0" err="1" smtClean="0"/>
              <a:t>options</a:t>
            </a:r>
            <a:r>
              <a:rPr lang="pt-PT" dirty="0" smtClean="0"/>
              <a:t> </a:t>
            </a:r>
            <a:r>
              <a:rPr lang="pt-PT" dirty="0" err="1" smtClean="0"/>
              <a:t>directly</a:t>
            </a:r>
            <a:r>
              <a:rPr lang="pt-PT" dirty="0" smtClean="0"/>
              <a:t> </a:t>
            </a:r>
            <a:r>
              <a:rPr lang="pt-PT" dirty="0" err="1" smtClean="0"/>
              <a:t>and</a:t>
            </a:r>
            <a:r>
              <a:rPr lang="pt-PT" dirty="0" smtClean="0"/>
              <a:t> </a:t>
            </a:r>
            <a:r>
              <a:rPr lang="pt-PT" dirty="0" err="1" smtClean="0"/>
              <a:t>imediatly</a:t>
            </a:r>
            <a:r>
              <a:rPr lang="pt-PT" dirty="0" smtClean="0"/>
              <a:t> </a:t>
            </a:r>
            <a:r>
              <a:rPr lang="pt-PT" dirty="0" err="1" smtClean="0"/>
              <a:t>on</a:t>
            </a:r>
            <a:r>
              <a:rPr lang="pt-PT" dirty="0" smtClean="0"/>
              <a:t> </a:t>
            </a:r>
            <a:r>
              <a:rPr lang="pt-PT" dirty="0" err="1" smtClean="0"/>
              <a:t>your</a:t>
            </a:r>
            <a:r>
              <a:rPr lang="pt-PT" dirty="0" smtClean="0"/>
              <a:t> network .</a:t>
            </a:r>
          </a:p>
          <a:p>
            <a:endParaRPr lang="pt-PT" dirty="0" smtClean="0"/>
          </a:p>
          <a:p>
            <a:r>
              <a:rPr lang="pt-PT" dirty="0" err="1" smtClean="0"/>
              <a:t>And</a:t>
            </a:r>
            <a:r>
              <a:rPr lang="pt-PT" dirty="0" smtClean="0"/>
              <a:t> </a:t>
            </a:r>
            <a:r>
              <a:rPr lang="pt-PT" dirty="0" err="1" smtClean="0"/>
              <a:t>without</a:t>
            </a:r>
            <a:r>
              <a:rPr lang="pt-PT" dirty="0" smtClean="0"/>
              <a:t> </a:t>
            </a:r>
            <a:r>
              <a:rPr lang="pt-PT" dirty="0" err="1" smtClean="0"/>
              <a:t>writing</a:t>
            </a:r>
            <a:r>
              <a:rPr lang="pt-PT" dirty="0" smtClean="0"/>
              <a:t> a single </a:t>
            </a:r>
            <a:r>
              <a:rPr lang="pt-PT" dirty="0" err="1" smtClean="0"/>
              <a:t>line</a:t>
            </a:r>
            <a:r>
              <a:rPr lang="pt-PT" dirty="0" smtClean="0"/>
              <a:t> </a:t>
            </a:r>
            <a:r>
              <a:rPr lang="pt-PT" dirty="0" err="1" smtClean="0"/>
              <a:t>of</a:t>
            </a:r>
            <a:r>
              <a:rPr lang="pt-PT" dirty="0" smtClean="0"/>
              <a:t> </a:t>
            </a:r>
            <a:r>
              <a:rPr lang="pt-PT" dirty="0" err="1" smtClean="0"/>
              <a:t>code</a:t>
            </a:r>
            <a:r>
              <a:rPr lang="pt-PT" dirty="0" smtClean="0"/>
              <a:t>.</a:t>
            </a:r>
          </a:p>
          <a:p>
            <a:endParaRPr lang="pt-PT" dirty="0" smtClean="0"/>
          </a:p>
          <a:p>
            <a:r>
              <a:rPr lang="pt-PT" dirty="0" smtClean="0"/>
              <a:t>LIVE DEMO:</a:t>
            </a:r>
          </a:p>
          <a:p>
            <a:endParaRPr lang="pt-PT" dirty="0" smtClean="0"/>
          </a:p>
          <a:p>
            <a:r>
              <a:rPr lang="pt-PT" dirty="0" err="1" smtClean="0"/>
              <a:t>You</a:t>
            </a:r>
            <a:r>
              <a:rPr lang="pt-PT" dirty="0" smtClean="0"/>
              <a:t> </a:t>
            </a:r>
            <a:r>
              <a:rPr lang="pt-PT" dirty="0" err="1" smtClean="0"/>
              <a:t>just</a:t>
            </a:r>
            <a:r>
              <a:rPr lang="pt-PT" dirty="0" smtClean="0"/>
              <a:t> </a:t>
            </a:r>
            <a:r>
              <a:rPr lang="pt-PT" dirty="0" err="1" smtClean="0"/>
              <a:t>change</a:t>
            </a:r>
            <a:r>
              <a:rPr lang="pt-PT" baseline="0" dirty="0" smtClean="0"/>
              <a:t> some </a:t>
            </a:r>
            <a:r>
              <a:rPr lang="pt-PT" baseline="0" dirty="0" err="1" smtClean="0"/>
              <a:t>parameters</a:t>
            </a:r>
            <a:r>
              <a:rPr lang="pt-PT" baseline="0" dirty="0" smtClean="0"/>
              <a:t> (</a:t>
            </a:r>
            <a:r>
              <a:rPr lang="pt-PT" baseline="0" dirty="0" err="1" smtClean="0"/>
              <a:t>check</a:t>
            </a:r>
            <a:r>
              <a:rPr lang="pt-PT" baseline="0" dirty="0" smtClean="0"/>
              <a:t> boxes </a:t>
            </a:r>
            <a:r>
              <a:rPr lang="pt-PT" baseline="0" dirty="0" err="1" smtClean="0"/>
              <a:t>and</a:t>
            </a:r>
            <a:r>
              <a:rPr lang="pt-PT" baseline="0" dirty="0" smtClean="0"/>
              <a:t> </a:t>
            </a:r>
            <a:r>
              <a:rPr lang="pt-PT" baseline="0" dirty="0" err="1" smtClean="0"/>
              <a:t>slidders</a:t>
            </a:r>
            <a:r>
              <a:rPr lang="pt-PT" baseline="0" dirty="0" smtClean="0"/>
              <a:t>) </a:t>
            </a:r>
            <a:r>
              <a:rPr lang="pt-PT" baseline="0" dirty="0" err="1" smtClean="0"/>
              <a:t>and</a:t>
            </a:r>
            <a:r>
              <a:rPr lang="pt-PT" baseline="0" dirty="0" smtClean="0"/>
              <a:t> </a:t>
            </a:r>
            <a:r>
              <a:rPr lang="pt-PT" baseline="0" dirty="0" err="1" smtClean="0"/>
              <a:t>you</a:t>
            </a:r>
            <a:r>
              <a:rPr lang="pt-PT" baseline="0" dirty="0" smtClean="0"/>
              <a:t> </a:t>
            </a:r>
            <a:r>
              <a:rPr lang="pt-PT" baseline="0" dirty="0" err="1" smtClean="0"/>
              <a:t>imediatly</a:t>
            </a:r>
            <a:r>
              <a:rPr lang="pt-PT" baseline="0" dirty="0" smtClean="0"/>
              <a:t> </a:t>
            </a:r>
            <a:r>
              <a:rPr lang="pt-PT" baseline="0" dirty="0" err="1" smtClean="0"/>
              <a:t>see</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Onde </a:t>
            </a:r>
            <a:r>
              <a:rPr lang="pt-PT" baseline="0" dirty="0" err="1" smtClean="0"/>
              <a:t>you’re</a:t>
            </a:r>
            <a:r>
              <a:rPr lang="pt-PT" baseline="0" dirty="0" smtClean="0"/>
              <a:t> </a:t>
            </a:r>
            <a:r>
              <a:rPr lang="pt-PT" baseline="0" dirty="0" err="1" smtClean="0"/>
              <a:t>satisfied</a:t>
            </a:r>
            <a:r>
              <a:rPr lang="pt-PT" baseline="0" dirty="0" smtClean="0"/>
              <a:t> </a:t>
            </a:r>
            <a:r>
              <a:rPr lang="pt-PT" baseline="0" dirty="0" err="1" smtClean="0"/>
              <a:t>with</a:t>
            </a:r>
            <a:r>
              <a:rPr lang="pt-PT" baseline="0" dirty="0" smtClean="0"/>
              <a:t> </a:t>
            </a:r>
            <a:r>
              <a:rPr lang="pt-PT" baseline="0" dirty="0" err="1" smtClean="0"/>
              <a:t>the</a:t>
            </a:r>
            <a:r>
              <a:rPr lang="pt-PT" baseline="0" dirty="0" smtClean="0"/>
              <a:t> </a:t>
            </a:r>
            <a:r>
              <a:rPr lang="pt-PT" baseline="0" dirty="0" err="1" smtClean="0"/>
              <a:t>result</a:t>
            </a:r>
            <a:r>
              <a:rPr lang="pt-PT" baseline="0" dirty="0" smtClean="0"/>
              <a:t>, </a:t>
            </a:r>
            <a:r>
              <a:rPr lang="pt-PT" baseline="0" dirty="0" err="1" smtClean="0"/>
              <a:t>just</a:t>
            </a:r>
            <a:r>
              <a:rPr lang="pt-PT" baseline="0" dirty="0" smtClean="0"/>
              <a:t> use </a:t>
            </a:r>
            <a:r>
              <a:rPr lang="pt-PT" baseline="0" dirty="0" err="1" smtClean="0"/>
              <a:t>it</a:t>
            </a:r>
            <a:r>
              <a:rPr lang="pt-PT" baseline="0" dirty="0" smtClean="0"/>
              <a:t> </a:t>
            </a:r>
            <a:r>
              <a:rPr lang="pt-PT" baseline="0" dirty="0" err="1" smtClean="0"/>
              <a:t>on</a:t>
            </a:r>
            <a:r>
              <a:rPr lang="pt-PT" baseline="0" dirty="0" smtClean="0"/>
              <a:t> </a:t>
            </a:r>
            <a:r>
              <a:rPr lang="pt-PT" baseline="0" dirty="0" err="1" smtClean="0"/>
              <a:t>your</a:t>
            </a:r>
            <a:r>
              <a:rPr lang="pt-PT" baseline="0" dirty="0" smtClean="0"/>
              <a:t> script.</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13</a:t>
            </a:fld>
            <a:endParaRPr lang="nl-NL"/>
          </a:p>
        </p:txBody>
      </p:sp>
    </p:spTree>
    <p:extLst>
      <p:ext uri="{BB962C8B-B14F-4D97-AF65-F5344CB8AC3E}">
        <p14:creationId xmlns:p14="http://schemas.microsoft.com/office/powerpoint/2010/main" val="2195615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these</a:t>
            </a:r>
            <a:r>
              <a:rPr lang="pt-PT" dirty="0" smtClean="0"/>
              <a:t> are</a:t>
            </a:r>
            <a:r>
              <a:rPr lang="pt-PT" baseline="0" dirty="0" smtClean="0"/>
              <a:t> </a:t>
            </a:r>
            <a:r>
              <a:rPr lang="pt-PT" dirty="0" err="1" smtClean="0"/>
              <a:t>the</a:t>
            </a:r>
            <a:r>
              <a:rPr lang="pt-PT" dirty="0" smtClean="0"/>
              <a:t> </a:t>
            </a:r>
            <a:r>
              <a:rPr lang="pt-PT" dirty="0" err="1" smtClean="0"/>
              <a:t>citations</a:t>
            </a:r>
            <a:r>
              <a:rPr lang="pt-PT" baseline="0" dirty="0" smtClean="0"/>
              <a:t> for </a:t>
            </a:r>
            <a:r>
              <a:rPr lang="pt-PT" baseline="0" dirty="0" err="1" smtClean="0"/>
              <a:t>the</a:t>
            </a:r>
            <a:r>
              <a:rPr lang="pt-PT" baseline="0" dirty="0" smtClean="0"/>
              <a:t> packages </a:t>
            </a:r>
            <a:r>
              <a:rPr lang="pt-PT" baseline="0" dirty="0" err="1" smtClean="0"/>
              <a:t>mentioned</a:t>
            </a:r>
            <a:r>
              <a:rPr lang="pt-PT" baseline="0" dirty="0" smtClean="0"/>
              <a:t> in </a:t>
            </a:r>
            <a:r>
              <a:rPr lang="pt-PT" baseline="0" dirty="0" err="1" smtClean="0"/>
              <a:t>this</a:t>
            </a:r>
            <a:r>
              <a:rPr lang="pt-PT" baseline="0" dirty="0" smtClean="0"/>
              <a:t> </a:t>
            </a:r>
            <a:r>
              <a:rPr lang="pt-PT" baseline="0" dirty="0" err="1" smtClean="0"/>
              <a:t>presentation</a:t>
            </a:r>
            <a:r>
              <a:rPr lang="pt-PT" baseline="0" dirty="0" smtClean="0"/>
              <a:t>.</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14</a:t>
            </a:fld>
            <a:endParaRPr lang="nl-NL"/>
          </a:p>
        </p:txBody>
      </p:sp>
    </p:spTree>
    <p:extLst>
      <p:ext uri="{BB962C8B-B14F-4D97-AF65-F5344CB8AC3E}">
        <p14:creationId xmlns:p14="http://schemas.microsoft.com/office/powerpoint/2010/main" val="346581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And</a:t>
            </a:r>
            <a:r>
              <a:rPr lang="pt-PT" dirty="0" smtClean="0"/>
              <a:t>…  </a:t>
            </a:r>
            <a:r>
              <a:rPr lang="pt-PT" dirty="0" err="1" smtClean="0"/>
              <a:t>that’s</a:t>
            </a:r>
            <a:r>
              <a:rPr lang="pt-PT" dirty="0" smtClean="0"/>
              <a:t> </a:t>
            </a:r>
            <a:r>
              <a:rPr lang="pt-PT" dirty="0" err="1" smtClean="0"/>
              <a:t>it</a:t>
            </a:r>
            <a:r>
              <a:rPr lang="pt-PT" dirty="0" smtClean="0"/>
              <a:t> for me. </a:t>
            </a:r>
            <a:r>
              <a:rPr lang="pt-PT" dirty="0" err="1" smtClean="0"/>
              <a:t>Thank</a:t>
            </a:r>
            <a:r>
              <a:rPr lang="pt-PT" dirty="0" smtClean="0"/>
              <a:t> </a:t>
            </a:r>
            <a:r>
              <a:rPr lang="pt-PT" dirty="0" err="1" smtClean="0"/>
              <a:t>you</a:t>
            </a:r>
            <a:r>
              <a:rPr lang="pt-PT" dirty="0" smtClean="0"/>
              <a:t> for </a:t>
            </a:r>
            <a:r>
              <a:rPr lang="pt-PT" dirty="0" err="1" smtClean="0"/>
              <a:t>your</a:t>
            </a:r>
            <a:r>
              <a:rPr lang="pt-PT" dirty="0" smtClean="0"/>
              <a:t> </a:t>
            </a:r>
            <a:r>
              <a:rPr lang="pt-PT" dirty="0" err="1" smtClean="0"/>
              <a:t>attention</a:t>
            </a:r>
            <a:r>
              <a:rPr lang="pt-PT" dirty="0" smtClean="0"/>
              <a:t> </a:t>
            </a: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15</a:t>
            </a:fld>
            <a:endParaRPr lang="nl-NL"/>
          </a:p>
        </p:txBody>
      </p:sp>
    </p:spTree>
    <p:extLst>
      <p:ext uri="{BB962C8B-B14F-4D97-AF65-F5344CB8AC3E}">
        <p14:creationId xmlns:p14="http://schemas.microsoft.com/office/powerpoint/2010/main" val="246831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220425-53CC-4EC3-95E3-63A5206CD72B}" type="slidenum">
              <a:rPr lang="nl-NL" smtClean="0"/>
              <a:t>2</a:t>
            </a:fld>
            <a:endParaRPr lang="nl-NL"/>
          </a:p>
        </p:txBody>
      </p:sp>
    </p:spTree>
    <p:extLst>
      <p:ext uri="{BB962C8B-B14F-4D97-AF65-F5344CB8AC3E}">
        <p14:creationId xmlns:p14="http://schemas.microsoft.com/office/powerpoint/2010/main" val="214997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solidFill>
                  <a:srgbClr val="2B2B2B"/>
                </a:solidFill>
                <a:latin typeface="Source Sans Pro" panose="020B0604020202020204" pitchFamily="34" charset="0"/>
              </a:rPr>
              <a:t>ESSnet Big Data II  was a project within the </a:t>
            </a:r>
            <a:r>
              <a:rPr lang="en-US" dirty="0">
                <a:solidFill>
                  <a:srgbClr val="009AFF"/>
                </a:solidFill>
                <a:latin typeface="Source Sans Pro" panose="020B0604020202020204" pitchFamily="34" charset="0"/>
                <a:hlinkClick r:id="rId3"/>
              </a:rPr>
              <a:t>European statistical system (ESS)</a:t>
            </a:r>
            <a:r>
              <a:rPr lang="en-US" dirty="0">
                <a:solidFill>
                  <a:srgbClr val="2B2B2B"/>
                </a:solidFill>
                <a:latin typeface="Source Sans Pro" panose="020B0604020202020204" pitchFamily="34" charset="0"/>
              </a:rPr>
              <a:t> jointly undertaken by 28 </a:t>
            </a:r>
            <a:r>
              <a:rPr lang="en-US" dirty="0">
                <a:solidFill>
                  <a:srgbClr val="009AFF"/>
                </a:solidFill>
                <a:latin typeface="Source Sans Pro" panose="020B0604020202020204" pitchFamily="34" charset="0"/>
                <a:hlinkClick r:id="rId4" tooltip="ESSnet Big Data partners"/>
              </a:rPr>
              <a:t>partners</a:t>
            </a:r>
            <a:r>
              <a:rPr lang="en-US" dirty="0">
                <a:solidFill>
                  <a:srgbClr val="009AFF"/>
                </a:solidFill>
                <a:latin typeface="Source Sans Pro" panose="020B0604020202020204" pitchFamily="34" charset="0"/>
              </a:rPr>
              <a:t> which was run from November 2018  until December 2020</a:t>
            </a:r>
            <a:r>
              <a:rPr lang="en-US" dirty="0">
                <a:solidFill>
                  <a:srgbClr val="2B2B2B"/>
                </a:solidFill>
                <a:latin typeface="Source Sans Pro" panose="020B0604020202020204" pitchFamily="34" charset="0"/>
              </a:rPr>
              <a:t>. Its objective was the integration of big data in the regular production of official statistics, through pilots exploring the potential of selected big data sources, and through building and implementing concrete applications. It was a continuation of </a:t>
            </a:r>
            <a:r>
              <a:rPr lang="en-US" dirty="0">
                <a:solidFill>
                  <a:srgbClr val="009AFF"/>
                </a:solidFill>
                <a:latin typeface="Source Sans Pro" panose="020B0604020202020204" pitchFamily="34" charset="0"/>
                <a:hlinkClick r:id="rId5" tooltip="Main Page1"/>
              </a:rPr>
              <a:t>ESSnet Big Data I</a:t>
            </a:r>
            <a:r>
              <a:rPr lang="en-US" dirty="0">
                <a:solidFill>
                  <a:srgbClr val="2B2B2B"/>
                </a:solidFill>
                <a:latin typeface="Source Sans Pro" panose="020B0604020202020204" pitchFamily="34" charset="0"/>
              </a:rPr>
              <a:t> (from February 2016 until May 2018) and consists of 12 </a:t>
            </a:r>
            <a:r>
              <a:rPr lang="en-US" dirty="0" err="1">
                <a:solidFill>
                  <a:srgbClr val="2B2B2B"/>
                </a:solidFill>
                <a:latin typeface="Source Sans Pro" panose="020B0604020202020204" pitchFamily="34" charset="0"/>
              </a:rPr>
              <a:t>workpackages</a:t>
            </a:r>
            <a:r>
              <a:rPr lang="en-US" dirty="0">
                <a:solidFill>
                  <a:srgbClr val="2B2B2B"/>
                </a:solidFill>
                <a:latin typeface="Source Sans Pro" panose="020B0604020202020204" pitchFamily="34" charset="0"/>
              </a:rPr>
              <a:t>. </a:t>
            </a:r>
            <a:endParaRPr lang="el-GR" sz="19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2B2B2B"/>
                </a:solidFill>
                <a:latin typeface="Source Sans Pro" panose="020B0604020202020204" pitchFamily="34" charset="0"/>
              </a:rPr>
              <a:t>One of them was WPJ Innovative Tourism Statistics. </a:t>
            </a:r>
            <a:endParaRPr lang="en-US" dirty="0">
              <a:solidFill>
                <a:srgbClr val="2B2B2B"/>
              </a:solidFill>
              <a:latin typeface="Source Sans Pro" panose="020B0604020202020204" pitchFamily="34" charset="0"/>
            </a:endParaRP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3</a:t>
            </a:fld>
            <a:endParaRPr lang="nl-NL"/>
          </a:p>
        </p:txBody>
      </p:sp>
    </p:spTree>
    <p:extLst>
      <p:ext uri="{BB962C8B-B14F-4D97-AF65-F5344CB8AC3E}">
        <p14:creationId xmlns:p14="http://schemas.microsoft.com/office/powerpoint/2010/main" val="36590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Font typeface="Wingdings" panose="05000000000000000000" pitchFamily="2" charset="2"/>
              <a:buChar char="q"/>
            </a:pPr>
            <a:r>
              <a:rPr lang="en-US" dirty="0">
                <a:solidFill>
                  <a:srgbClr val="2B2B2B"/>
                </a:solidFill>
                <a:latin typeface="Source Sans Pro" panose="020B0604020202020204" pitchFamily="34" charset="0"/>
              </a:rPr>
              <a:t>The main objective of this package is to address the need of a conceptual framework and setting up a smart pilot Tourism Information System that will support statistical production in the field of tourism by integrating various big data sources with administrative registers and statistical databases using innovative statistical methods ( data discrepancies,  incoherent concepts,  indirect relations between sources,  redundancies of information).</a:t>
            </a:r>
            <a:endParaRPr lang="nl-NL" dirty="0">
              <a:solidFill>
                <a:srgbClr val="2B2B2B"/>
              </a:solidFill>
              <a:latin typeface="Source Sans Pro" panose="020B0604020202020204" pitchFamily="34" charset="0"/>
            </a:endParaRPr>
          </a:p>
          <a:p>
            <a:pPr marL="0" lvl="1"/>
            <a:endParaRPr lang="en-GB" dirty="0">
              <a:solidFill>
                <a:srgbClr val="2B2B2B"/>
              </a:solidFill>
              <a:latin typeface="Source Sans Pro" panose="020B0604020202020204" pitchFamily="34" charset="0"/>
            </a:endParaRPr>
          </a:p>
          <a:p>
            <a:pPr marL="0" lvl="1"/>
            <a:r>
              <a:rPr lang="en-GB" dirty="0">
                <a:solidFill>
                  <a:srgbClr val="2B2B2B"/>
                </a:solidFill>
                <a:latin typeface="Source Sans Pro" panose="020B0604020202020204" pitchFamily="34" charset="0"/>
              </a:rPr>
              <a:t>The use of new information sources (including Big Data sources) in official statistics opens up completely new possibilities of enriching and improving the system of tourism statistics. Thanks to external sources of information, the data provided by official statistics can be more current and reflect the needs of users. </a:t>
            </a:r>
          </a:p>
          <a:p>
            <a:endParaRPr lang="nl-NL" dirty="0"/>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4</a:t>
            </a:fld>
            <a:endParaRPr lang="nl-NL"/>
          </a:p>
        </p:txBody>
      </p:sp>
    </p:spTree>
    <p:extLst>
      <p:ext uri="{BB962C8B-B14F-4D97-AF65-F5344CB8AC3E}">
        <p14:creationId xmlns:p14="http://schemas.microsoft.com/office/powerpoint/2010/main" val="278104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smtClean="0">
                <a:solidFill>
                  <a:srgbClr val="FF0000"/>
                </a:solidFill>
              </a:rPr>
              <a:t>Why do we need</a:t>
            </a:r>
            <a:r>
              <a:rPr lang="pt-PT" baseline="0" dirty="0" smtClean="0">
                <a:solidFill>
                  <a:srgbClr val="FF0000"/>
                </a:solidFill>
              </a:rPr>
              <a:t> a network tool?</a:t>
            </a:r>
          </a:p>
        </p:txBody>
      </p:sp>
      <p:sp>
        <p:nvSpPr>
          <p:cNvPr id="4" name="Tijdelijke aanduiding voor dianummer 3"/>
          <p:cNvSpPr>
            <a:spLocks noGrp="1"/>
          </p:cNvSpPr>
          <p:nvPr>
            <p:ph type="sldNum" sz="quarter" idx="10"/>
          </p:nvPr>
        </p:nvSpPr>
        <p:spPr/>
        <p:txBody>
          <a:bodyPr/>
          <a:lstStyle/>
          <a:p>
            <a:fld id="{C9220425-53CC-4EC3-95E3-63A5206CD72B}" type="slidenum">
              <a:rPr lang="nl-NL" smtClean="0"/>
              <a:t>5</a:t>
            </a:fld>
            <a:endParaRPr lang="nl-NL"/>
          </a:p>
        </p:txBody>
      </p:sp>
    </p:spTree>
    <p:extLst>
      <p:ext uri="{BB962C8B-B14F-4D97-AF65-F5344CB8AC3E}">
        <p14:creationId xmlns:p14="http://schemas.microsoft.com/office/powerpoint/2010/main" val="384834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220425-53CC-4EC3-95E3-63A5206CD72B}" type="slidenum">
              <a:rPr lang="nl-NL" smtClean="0"/>
              <a:t>6</a:t>
            </a:fld>
            <a:endParaRPr lang="nl-NL"/>
          </a:p>
        </p:txBody>
      </p:sp>
    </p:spTree>
    <p:extLst>
      <p:ext uri="{BB962C8B-B14F-4D97-AF65-F5344CB8AC3E}">
        <p14:creationId xmlns:p14="http://schemas.microsoft.com/office/powerpoint/2010/main" val="337586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pPr marL="171450" indent="-171450">
              <a:buFontTx/>
              <a:buChar char="-"/>
            </a:pPr>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7</a:t>
            </a:fld>
            <a:endParaRPr lang="nl-NL"/>
          </a:p>
        </p:txBody>
      </p:sp>
    </p:spTree>
    <p:extLst>
      <p:ext uri="{BB962C8B-B14F-4D97-AF65-F5344CB8AC3E}">
        <p14:creationId xmlns:p14="http://schemas.microsoft.com/office/powerpoint/2010/main" val="342398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8</a:t>
            </a:fld>
            <a:endParaRPr lang="nl-NL"/>
          </a:p>
        </p:txBody>
      </p:sp>
    </p:spTree>
    <p:extLst>
      <p:ext uri="{BB962C8B-B14F-4D97-AF65-F5344CB8AC3E}">
        <p14:creationId xmlns:p14="http://schemas.microsoft.com/office/powerpoint/2010/main" val="232096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Mention-worthy</a:t>
            </a:r>
            <a:r>
              <a:rPr lang="pt-PT" dirty="0" smtClean="0"/>
              <a:t> </a:t>
            </a:r>
            <a:r>
              <a:rPr lang="pt-PT" dirty="0" err="1" smtClean="0"/>
              <a:t>when</a:t>
            </a:r>
            <a:r>
              <a:rPr lang="pt-PT" dirty="0" smtClean="0"/>
              <a:t> </a:t>
            </a:r>
            <a:r>
              <a:rPr lang="pt-PT" dirty="0" err="1" smtClean="0"/>
              <a:t>it</a:t>
            </a:r>
            <a:r>
              <a:rPr lang="pt-PT" dirty="0" smtClean="0"/>
              <a:t> serves </a:t>
            </a:r>
            <a:r>
              <a:rPr lang="pt-PT" dirty="0" err="1" smtClean="0"/>
              <a:t>the</a:t>
            </a:r>
            <a:r>
              <a:rPr lang="pt-PT" dirty="0" smtClean="0"/>
              <a:t> </a:t>
            </a:r>
            <a:r>
              <a:rPr lang="pt-PT" dirty="0" err="1" smtClean="0"/>
              <a:t>demonstration</a:t>
            </a:r>
            <a:r>
              <a:rPr lang="pt-PT" dirty="0" smtClean="0"/>
              <a:t>:</a:t>
            </a:r>
            <a:r>
              <a:rPr lang="pt-PT" baseline="0" dirty="0" smtClean="0"/>
              <a:t> </a:t>
            </a:r>
          </a:p>
          <a:p>
            <a:endParaRPr lang="pt-PT" baseline="0" dirty="0" smtClean="0"/>
          </a:p>
          <a:p>
            <a:pPr marL="171450" indent="-171450">
              <a:buFontTx/>
              <a:buChar char="-"/>
            </a:pPr>
            <a:r>
              <a:rPr lang="pt-PT" baseline="0" dirty="0" err="1" smtClean="0"/>
              <a:t>Important</a:t>
            </a:r>
            <a:r>
              <a:rPr lang="pt-PT" baseline="0" dirty="0" smtClean="0"/>
              <a:t> nodes are </a:t>
            </a:r>
            <a:r>
              <a:rPr lang="pt-PT" baseline="0" dirty="0" err="1" smtClean="0"/>
              <a:t>centered</a:t>
            </a:r>
            <a:endParaRPr lang="pt-PT" baseline="0" dirty="0" smtClean="0"/>
          </a:p>
          <a:p>
            <a:pPr marL="171450" indent="-171450">
              <a:buFontTx/>
              <a:buChar char="-"/>
            </a:pPr>
            <a:r>
              <a:rPr lang="pt-PT" baseline="0" dirty="0" err="1" smtClean="0"/>
              <a:t>Bigger</a:t>
            </a:r>
            <a:r>
              <a:rPr lang="pt-PT" baseline="0" dirty="0" smtClean="0"/>
              <a:t> nodes relate to more countries.</a:t>
            </a:r>
          </a:p>
          <a:p>
            <a:r>
              <a:rPr lang="pt-PT" baseline="0" dirty="0" smtClean="0"/>
              <a:t>-  Green </a:t>
            </a:r>
            <a:r>
              <a:rPr lang="pt-PT" baseline="0" dirty="0" err="1" smtClean="0"/>
              <a:t>buttons</a:t>
            </a:r>
            <a:r>
              <a:rPr lang="pt-PT" baseline="0" dirty="0" smtClean="0"/>
              <a:t>: </a:t>
            </a:r>
            <a:r>
              <a:rPr lang="pt-PT" baseline="0" dirty="0" err="1" smtClean="0"/>
              <a:t>navigation</a:t>
            </a:r>
            <a:r>
              <a:rPr lang="pt-PT" baseline="0" dirty="0" smtClean="0"/>
              <a:t> , zoom in </a:t>
            </a:r>
            <a:r>
              <a:rPr lang="pt-PT" baseline="0" dirty="0" err="1" smtClean="0"/>
              <a:t>and</a:t>
            </a:r>
            <a:r>
              <a:rPr lang="pt-PT" baseline="0" dirty="0" smtClean="0"/>
              <a:t> out, </a:t>
            </a:r>
            <a:r>
              <a:rPr lang="pt-PT" baseline="0" dirty="0" err="1" smtClean="0"/>
              <a:t>re-center</a:t>
            </a:r>
            <a:endParaRPr lang="pt-PT" baseline="0" dirty="0" smtClean="0"/>
          </a:p>
          <a:p>
            <a:pPr marL="171450" indent="-171450">
              <a:buFontTx/>
              <a:buChar char="-"/>
            </a:pPr>
            <a:r>
              <a:rPr lang="pt-PT" baseline="0" dirty="0" err="1" smtClean="0"/>
              <a:t>Refresh</a:t>
            </a:r>
            <a:r>
              <a:rPr lang="pt-PT" baseline="0" dirty="0" smtClean="0"/>
              <a:t> </a:t>
            </a:r>
            <a:r>
              <a:rPr lang="pt-PT" baseline="0" dirty="0" err="1" smtClean="0"/>
              <a:t>page</a:t>
            </a:r>
            <a:r>
              <a:rPr lang="pt-PT" baseline="0" dirty="0" smtClean="0"/>
              <a:t> in </a:t>
            </a:r>
            <a:r>
              <a:rPr lang="pt-PT" baseline="0" dirty="0" err="1" smtClean="0"/>
              <a:t>the</a:t>
            </a:r>
            <a:r>
              <a:rPr lang="pt-PT" baseline="0" dirty="0" smtClean="0"/>
              <a:t> browser </a:t>
            </a:r>
            <a:r>
              <a:rPr lang="pt-PT" baseline="0" dirty="0" err="1" smtClean="0"/>
              <a:t>re-builds</a:t>
            </a:r>
            <a:r>
              <a:rPr lang="pt-PT" baseline="0" dirty="0" smtClean="0"/>
              <a:t> </a:t>
            </a:r>
            <a:r>
              <a:rPr lang="pt-PT" baseline="0" dirty="0" err="1" smtClean="0"/>
              <a:t>the</a:t>
            </a:r>
            <a:r>
              <a:rPr lang="pt-PT" baseline="0" dirty="0" smtClean="0"/>
              <a:t> network</a:t>
            </a:r>
          </a:p>
          <a:p>
            <a:pPr marL="171450" indent="-171450">
              <a:buFontTx/>
              <a:buChar char="-"/>
            </a:pPr>
            <a:r>
              <a:rPr lang="pt-PT" baseline="0" dirty="0" err="1" smtClean="0"/>
              <a:t>Hoovering</a:t>
            </a:r>
            <a:r>
              <a:rPr lang="pt-PT" baseline="0" dirty="0" smtClean="0"/>
              <a:t> </a:t>
            </a:r>
            <a:r>
              <a:rPr lang="pt-PT" baseline="0" dirty="0" err="1" smtClean="0"/>
              <a:t>the</a:t>
            </a:r>
            <a:r>
              <a:rPr lang="pt-PT" baseline="0" dirty="0" smtClean="0"/>
              <a:t> mouse </a:t>
            </a:r>
            <a:r>
              <a:rPr lang="pt-PT" baseline="0" dirty="0" err="1" smtClean="0"/>
              <a:t>over</a:t>
            </a:r>
            <a:r>
              <a:rPr lang="pt-PT" baseline="0" dirty="0" smtClean="0"/>
              <a:t> a node shows </a:t>
            </a:r>
            <a:r>
              <a:rPr lang="pt-PT" baseline="0" dirty="0" err="1" smtClean="0"/>
              <a:t>additional</a:t>
            </a:r>
            <a:r>
              <a:rPr lang="pt-PT" baseline="0" dirty="0" smtClean="0"/>
              <a:t> </a:t>
            </a:r>
            <a:r>
              <a:rPr lang="pt-PT" baseline="0" dirty="0" err="1" smtClean="0"/>
              <a:t>information</a:t>
            </a:r>
            <a:endParaRPr lang="pt-PT" baseline="0" dirty="0" smtClean="0"/>
          </a:p>
          <a:p>
            <a:pPr marL="171450" indent="-171450">
              <a:buFontTx/>
              <a:buChar char="-"/>
            </a:pPr>
            <a:r>
              <a:rPr lang="pt-PT" baseline="0" dirty="0" smtClean="0"/>
              <a:t>“Live” “</a:t>
            </a:r>
            <a:r>
              <a:rPr lang="pt-PT" baseline="0" dirty="0" err="1" smtClean="0"/>
              <a:t>visit</a:t>
            </a:r>
            <a:r>
              <a:rPr lang="pt-PT" baseline="0" dirty="0" smtClean="0"/>
              <a:t> </a:t>
            </a:r>
            <a:r>
              <a:rPr lang="pt-PT" baseline="0" dirty="0" err="1" smtClean="0"/>
              <a:t>external</a:t>
            </a:r>
            <a:r>
              <a:rPr lang="pt-PT" baseline="0" dirty="0" smtClean="0"/>
              <a:t> link” url </a:t>
            </a:r>
            <a:r>
              <a:rPr lang="pt-PT" baseline="0" dirty="0" err="1" smtClean="0"/>
              <a:t>inside</a:t>
            </a:r>
            <a:r>
              <a:rPr lang="pt-PT" baseline="0" dirty="0" smtClean="0"/>
              <a:t> </a:t>
            </a:r>
            <a:r>
              <a:rPr lang="pt-PT" baseline="0" dirty="0" err="1" smtClean="0"/>
              <a:t>the</a:t>
            </a:r>
            <a:r>
              <a:rPr lang="pt-PT" baseline="0" dirty="0" smtClean="0"/>
              <a:t> </a:t>
            </a:r>
            <a:r>
              <a:rPr lang="pt-PT" baseline="0" dirty="0" err="1" smtClean="0"/>
              <a:t>triangle</a:t>
            </a:r>
            <a:r>
              <a:rPr lang="pt-PT" baseline="0" dirty="0" smtClean="0"/>
              <a:t> nodes: </a:t>
            </a:r>
            <a:r>
              <a:rPr lang="pt-PT" baseline="0" dirty="0" err="1" smtClean="0"/>
              <a:t>these</a:t>
            </a:r>
            <a:r>
              <a:rPr lang="pt-PT" baseline="0" dirty="0" smtClean="0"/>
              <a:t> </a:t>
            </a:r>
            <a:r>
              <a:rPr lang="pt-PT" baseline="0" dirty="0" err="1" smtClean="0"/>
              <a:t>external</a:t>
            </a:r>
            <a:r>
              <a:rPr lang="pt-PT" baseline="0" dirty="0" smtClean="0"/>
              <a:t> link can </a:t>
            </a:r>
            <a:r>
              <a:rPr lang="pt-PT" baseline="0" dirty="0" err="1" smtClean="0"/>
              <a:t>be</a:t>
            </a:r>
            <a:r>
              <a:rPr lang="pt-PT" baseline="0" dirty="0" smtClean="0"/>
              <a:t> html, PDF, </a:t>
            </a:r>
            <a:r>
              <a:rPr lang="pt-PT" baseline="0" dirty="0" err="1" smtClean="0"/>
              <a:t>images</a:t>
            </a:r>
            <a:r>
              <a:rPr lang="pt-PT" baseline="0" dirty="0" smtClean="0"/>
              <a:t>, Excel files, etc…</a:t>
            </a:r>
          </a:p>
          <a:p>
            <a:pPr marL="171450" indent="-171450">
              <a:buFontTx/>
              <a:buChar char="-"/>
            </a:pPr>
            <a:r>
              <a:rPr lang="pt-PT" baseline="0" dirty="0" err="1" smtClean="0"/>
              <a:t>Multi-selection</a:t>
            </a:r>
            <a:r>
              <a:rPr lang="pt-PT" baseline="0" dirty="0" smtClean="0"/>
              <a:t>: </a:t>
            </a:r>
            <a:r>
              <a:rPr lang="pt-PT" baseline="0" dirty="0" err="1" smtClean="0"/>
              <a:t>ctrl+click</a:t>
            </a:r>
            <a:endParaRPr lang="pt-PT" baseline="0" dirty="0" smtClean="0"/>
          </a:p>
          <a:p>
            <a:pPr marL="171450" indent="-171450">
              <a:buFontTx/>
              <a:buChar char="-"/>
            </a:pPr>
            <a:r>
              <a:rPr lang="pt-PT" baseline="0" dirty="0" smtClean="0"/>
              <a:t>“</a:t>
            </a:r>
            <a:r>
              <a:rPr lang="pt-PT" baseline="0" dirty="0" err="1" smtClean="0"/>
              <a:t>Export</a:t>
            </a:r>
            <a:r>
              <a:rPr lang="pt-PT" baseline="0" dirty="0" smtClean="0"/>
              <a:t> as PNG” </a:t>
            </a:r>
            <a:r>
              <a:rPr lang="pt-PT" baseline="0" dirty="0" err="1" smtClean="0"/>
              <a:t>option</a:t>
            </a:r>
            <a:endParaRPr lang="pt-PT" baseline="0" dirty="0" smtClean="0"/>
          </a:p>
          <a:p>
            <a:pPr marL="171450" indent="-171450">
              <a:buFontTx/>
              <a:buChar char="-"/>
            </a:pPr>
            <a:endParaRPr lang="pt-PT" baseline="0" dirty="0" smtClean="0"/>
          </a:p>
          <a:p>
            <a:endParaRPr lang="pt-PT" dirty="0"/>
          </a:p>
        </p:txBody>
      </p:sp>
      <p:sp>
        <p:nvSpPr>
          <p:cNvPr id="4" name="Slide Number Placeholder 3"/>
          <p:cNvSpPr>
            <a:spLocks noGrp="1"/>
          </p:cNvSpPr>
          <p:nvPr>
            <p:ph type="sldNum" sz="quarter" idx="10"/>
          </p:nvPr>
        </p:nvSpPr>
        <p:spPr/>
        <p:txBody>
          <a:bodyPr/>
          <a:lstStyle/>
          <a:p>
            <a:fld id="{C9220425-53CC-4EC3-95E3-63A5206CD72B}" type="slidenum">
              <a:rPr lang="nl-NL" smtClean="0"/>
              <a:t>9</a:t>
            </a:fld>
            <a:endParaRPr lang="nl-NL"/>
          </a:p>
        </p:txBody>
      </p:sp>
    </p:spTree>
    <p:extLst>
      <p:ext uri="{BB962C8B-B14F-4D97-AF65-F5344CB8AC3E}">
        <p14:creationId xmlns:p14="http://schemas.microsoft.com/office/powerpoint/2010/main" val="199436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38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245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702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20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339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02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1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8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623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686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764DE79-268F-4C1A-8933-263129D2AF90}" type="datetimeFigureOut">
              <a:rPr lang="en-US" smtClean="0"/>
              <a:t>11/19/2021</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104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11/19/2021</a:t>
            </a:fld>
            <a:endParaRPr lang="en-US"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60547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ran.r-project.org/package=shiny" TargetMode="External"/><Relationship Id="rId5" Type="http://schemas.openxmlformats.org/officeDocument/2006/relationships/hyperlink" Target="https://cran.r-project.org/package=rstudioap" TargetMode="External"/><Relationship Id="rId4" Type="http://schemas.openxmlformats.org/officeDocument/2006/relationships/hyperlink" Target="https://cran.r-project.org/package=visNetwork"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uialv/VizNet-uRos202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ec.europa.eu/eurostat/cros/content/essnet-big-data-i_en#WP7_Multiple_domai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c.europa.eu/eurostat/cros/content/WPJ_Innovative_tourism_statistics_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c.europa.eu/eurostat/cros/content/WPJ_Innovative_tourism_statistics_en"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498811"/>
            <a:ext cx="9144000" cy="2387600"/>
          </a:xfrm>
        </p:spPr>
        <p:txBody>
          <a:bodyPr>
            <a:normAutofit/>
          </a:bodyPr>
          <a:lstStyle/>
          <a:p>
            <a:r>
              <a:rPr lang="nl-NL" sz="4000" b="1" dirty="0" smtClean="0">
                <a:solidFill>
                  <a:srgbClr val="173571"/>
                </a:solidFill>
                <a:latin typeface="Ubuntu"/>
              </a:rPr>
              <a:t>uRos </a:t>
            </a:r>
            <a:r>
              <a:rPr lang="nl-NL" sz="4000" b="1" dirty="0" smtClean="0">
                <a:solidFill>
                  <a:srgbClr val="173571"/>
                </a:solidFill>
                <a:latin typeface="Ubuntu"/>
              </a:rPr>
              <a:t>2021: </a:t>
            </a:r>
            <a:r>
              <a:rPr lang="en-GB" sz="4000" b="1" dirty="0">
                <a:solidFill>
                  <a:srgbClr val="173571"/>
                </a:solidFill>
                <a:latin typeface="Ubuntu"/>
              </a:rPr>
              <a:t>“Network Visualization of Multi-data Sources using R</a:t>
            </a:r>
            <a:r>
              <a:rPr lang="en-GB" sz="4000" b="1" dirty="0" smtClean="0">
                <a:solidFill>
                  <a:srgbClr val="173571"/>
                </a:solidFill>
                <a:latin typeface="Ubuntu"/>
              </a:rPr>
              <a:t>”</a:t>
            </a:r>
            <a:endParaRPr lang="nl-NL" sz="4000" b="1" dirty="0">
              <a:solidFill>
                <a:srgbClr val="173571"/>
              </a:solidFill>
              <a:latin typeface="Ubuntu"/>
            </a:endParaRPr>
          </a:p>
        </p:txBody>
      </p:sp>
      <p:sp>
        <p:nvSpPr>
          <p:cNvPr id="3" name="Ondertitel 2"/>
          <p:cNvSpPr>
            <a:spLocks noGrp="1"/>
          </p:cNvSpPr>
          <p:nvPr>
            <p:ph type="subTitle" idx="1"/>
          </p:nvPr>
        </p:nvSpPr>
        <p:spPr>
          <a:xfrm>
            <a:off x="3990975" y="4838324"/>
            <a:ext cx="4909929" cy="1574352"/>
          </a:xfrm>
        </p:spPr>
        <p:txBody>
          <a:bodyPr>
            <a:normAutofit/>
          </a:bodyPr>
          <a:lstStyle/>
          <a:p>
            <a:pPr algn="r"/>
            <a:r>
              <a:rPr lang="nl-NL" sz="2000" dirty="0" smtClean="0">
                <a:solidFill>
                  <a:srgbClr val="173571"/>
                </a:solidFill>
                <a:latin typeface="Ubuntu"/>
              </a:rPr>
              <a:t>Rui ALVES</a:t>
            </a:r>
            <a:endParaRPr lang="nl-NL" sz="2000" dirty="0" smtClean="0">
              <a:solidFill>
                <a:srgbClr val="173571"/>
              </a:solidFill>
              <a:latin typeface="Ubuntu"/>
            </a:endParaRPr>
          </a:p>
          <a:p>
            <a:pPr algn="r"/>
            <a:r>
              <a:rPr lang="nl-NL" sz="2000" dirty="0" smtClean="0">
                <a:solidFill>
                  <a:srgbClr val="173571"/>
                </a:solidFill>
                <a:latin typeface="Ubuntu"/>
              </a:rPr>
              <a:t>Shirley ORTEGA-AZURDUY </a:t>
            </a:r>
          </a:p>
          <a:p>
            <a:pPr algn="r"/>
            <a:r>
              <a:rPr lang="nl-NL" sz="2000" dirty="0" smtClean="0">
                <a:solidFill>
                  <a:srgbClr val="173571"/>
                </a:solidFill>
                <a:latin typeface="Ubuntu"/>
              </a:rPr>
              <a:t>Christina PIERRAKOU </a:t>
            </a:r>
            <a:endParaRPr lang="nl-NL" sz="2000" dirty="0">
              <a:solidFill>
                <a:srgbClr val="173571"/>
              </a:solidFill>
              <a:latin typeface="Ubuntu"/>
            </a:endParaRPr>
          </a:p>
        </p:txBody>
      </p:sp>
      <p:pic>
        <p:nvPicPr>
          <p:cNvPr id="4" name="Afbeelding 3"/>
          <p:cNvPicPr>
            <a:picLocks noChangeAspect="1"/>
          </p:cNvPicPr>
          <p:nvPr/>
        </p:nvPicPr>
        <p:blipFill>
          <a:blip r:embed="rId3"/>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grpSp>
        <p:nvGrpSpPr>
          <p:cNvPr id="13" name="Groep 12"/>
          <p:cNvGrpSpPr/>
          <p:nvPr/>
        </p:nvGrpSpPr>
        <p:grpSpPr>
          <a:xfrm>
            <a:off x="8900904" y="4749410"/>
            <a:ext cx="2452947" cy="1457564"/>
            <a:chOff x="8900904" y="4749410"/>
            <a:chExt cx="2452947" cy="1457564"/>
          </a:xfrm>
        </p:grpSpPr>
        <p:pic>
          <p:nvPicPr>
            <p:cNvPr id="8" name="Afbeelding 7"/>
            <p:cNvPicPr>
              <a:picLocks noChangeAspect="1"/>
            </p:cNvPicPr>
            <p:nvPr userDrawn="1"/>
          </p:nvPicPr>
          <p:blipFill>
            <a:blip r:embed="rId4"/>
            <a:stretch>
              <a:fillRect/>
            </a:stretch>
          </p:blipFill>
          <p:spPr>
            <a:xfrm>
              <a:off x="9073654" y="5233280"/>
              <a:ext cx="200117" cy="350947"/>
            </a:xfrm>
            <a:prstGeom prst="rect">
              <a:avLst/>
            </a:prstGeom>
          </p:spPr>
        </p:pic>
        <p:pic>
          <p:nvPicPr>
            <p:cNvPr id="9" name="Afbeelding 8"/>
            <p:cNvPicPr>
              <a:picLocks noChangeAspect="1"/>
            </p:cNvPicPr>
            <p:nvPr userDrawn="1"/>
          </p:nvPicPr>
          <p:blipFill>
            <a:blip r:embed="rId5"/>
            <a:stretch>
              <a:fillRect/>
            </a:stretch>
          </p:blipFill>
          <p:spPr>
            <a:xfrm>
              <a:off x="8981842" y="4749410"/>
              <a:ext cx="2314859" cy="403269"/>
            </a:xfrm>
            <a:prstGeom prst="rect">
              <a:avLst/>
            </a:prstGeom>
          </p:spPr>
        </p:pic>
        <p:pic>
          <p:nvPicPr>
            <p:cNvPr id="10" name="Afbeelding 9"/>
            <p:cNvPicPr>
              <a:picLocks noChangeAspect="1"/>
            </p:cNvPicPr>
            <p:nvPr userDrawn="1"/>
          </p:nvPicPr>
          <p:blipFill>
            <a:blip r:embed="rId6"/>
            <a:stretch>
              <a:fillRect/>
            </a:stretch>
          </p:blipFill>
          <p:spPr>
            <a:xfrm>
              <a:off x="8900904" y="5584227"/>
              <a:ext cx="545615" cy="622747"/>
            </a:xfrm>
            <a:prstGeom prst="rect">
              <a:avLst/>
            </a:prstGeom>
          </p:spPr>
        </p:pic>
        <p:sp>
          <p:nvSpPr>
            <p:cNvPr id="11" name="Rechthoek 10"/>
            <p:cNvSpPr/>
            <p:nvPr userDrawn="1"/>
          </p:nvSpPr>
          <p:spPr>
            <a:xfrm>
              <a:off x="9386806" y="5787878"/>
              <a:ext cx="1967045" cy="215444"/>
            </a:xfrm>
            <a:prstGeom prst="rect">
              <a:avLst/>
            </a:prstGeom>
          </p:spPr>
          <p:txBody>
            <a:bodyPr wrap="square">
              <a:spAutoFit/>
            </a:bodyPr>
            <a:lstStyle/>
            <a:p>
              <a:r>
                <a:rPr lang="nl-NL" sz="800" b="1" i="0" dirty="0" err="1" smtClean="0">
                  <a:solidFill>
                    <a:srgbClr val="000000"/>
                  </a:solidFill>
                  <a:effectLst/>
                  <a:latin typeface="Ubuntu"/>
                </a:rPr>
                <a:t>Hellenic</a:t>
              </a:r>
              <a:r>
                <a:rPr lang="nl-NL" sz="800" b="1" i="0" dirty="0" smtClean="0">
                  <a:solidFill>
                    <a:srgbClr val="000000"/>
                  </a:solidFill>
                  <a:effectLst/>
                  <a:latin typeface="Ubuntu"/>
                </a:rPr>
                <a:t> Statistical </a:t>
              </a:r>
              <a:r>
                <a:rPr lang="nl-NL" sz="800" b="1" i="0" dirty="0" err="1" smtClean="0">
                  <a:solidFill>
                    <a:srgbClr val="000000"/>
                  </a:solidFill>
                  <a:effectLst/>
                  <a:latin typeface="Ubuntu"/>
                </a:rPr>
                <a:t>Authority</a:t>
              </a:r>
              <a:endParaRPr lang="nl-NL" sz="1000" dirty="0"/>
            </a:p>
          </p:txBody>
        </p:sp>
        <p:sp>
          <p:nvSpPr>
            <p:cNvPr id="12" name="Rechthoek 11"/>
            <p:cNvSpPr/>
            <p:nvPr/>
          </p:nvSpPr>
          <p:spPr>
            <a:xfrm>
              <a:off x="9342861" y="5328530"/>
              <a:ext cx="1181734" cy="215444"/>
            </a:xfrm>
            <a:prstGeom prst="rect">
              <a:avLst/>
            </a:prstGeom>
          </p:spPr>
          <p:txBody>
            <a:bodyPr wrap="none">
              <a:spAutoFit/>
            </a:bodyPr>
            <a:lstStyle/>
            <a:p>
              <a:r>
                <a:rPr lang="nl-NL" sz="800" dirty="0" err="1">
                  <a:solidFill>
                    <a:srgbClr val="42A3D1"/>
                  </a:solidFill>
                  <a:latin typeface="Ubuntu"/>
                </a:rPr>
                <a:t>Statistics</a:t>
              </a:r>
              <a:r>
                <a:rPr lang="nl-NL" sz="800" dirty="0">
                  <a:solidFill>
                    <a:srgbClr val="42A3D1"/>
                  </a:solidFill>
                  <a:latin typeface="Ubuntu"/>
                </a:rPr>
                <a:t> Netherlands</a:t>
              </a:r>
            </a:p>
          </p:txBody>
        </p:sp>
      </p:grpSp>
    </p:spTree>
    <p:extLst>
      <p:ext uri="{BB962C8B-B14F-4D97-AF65-F5344CB8AC3E}">
        <p14:creationId xmlns:p14="http://schemas.microsoft.com/office/powerpoint/2010/main" val="271774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How many data sources are used to improve quality of tourist expenses data?</a:t>
            </a:r>
            <a:endParaRPr lang="pt-PT" sz="3600" b="1" dirty="0">
              <a:solidFill>
                <a:srgbClr val="173571"/>
              </a:solidFill>
              <a:latin typeface="Ubuntu"/>
            </a:endParaRPr>
          </a:p>
        </p:txBody>
      </p:sp>
    </p:spTree>
    <p:extLst>
      <p:ext uri="{BB962C8B-B14F-4D97-AF65-F5344CB8AC3E}">
        <p14:creationId xmlns:p14="http://schemas.microsoft.com/office/powerpoint/2010/main" val="308445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0"/>
            <a:ext cx="10998958" cy="1325563"/>
          </a:xfrm>
        </p:spPr>
        <p:txBody>
          <a:bodyPr/>
          <a:lstStyle/>
          <a:p>
            <a:r>
              <a:rPr lang="pt-PT" sz="4000" b="1" dirty="0" err="1" smtClean="0">
                <a:solidFill>
                  <a:srgbClr val="173571"/>
                </a:solidFill>
                <a:latin typeface="Ubuntu"/>
              </a:rPr>
              <a:t>How</a:t>
            </a:r>
            <a:r>
              <a:rPr lang="pt-PT" sz="4000" b="1" dirty="0" smtClean="0">
                <a:solidFill>
                  <a:srgbClr val="173571"/>
                </a:solidFill>
                <a:latin typeface="Ubuntu"/>
              </a:rPr>
              <a:t> does </a:t>
            </a:r>
            <a:r>
              <a:rPr lang="pt-PT" sz="4000" b="1" dirty="0" err="1" smtClean="0">
                <a:solidFill>
                  <a:srgbClr val="173571"/>
                </a:solidFill>
                <a:latin typeface="Ubuntu"/>
              </a:rPr>
              <a:t>it</a:t>
            </a:r>
            <a:r>
              <a:rPr lang="pt-PT" sz="4000" b="1" dirty="0" smtClean="0">
                <a:solidFill>
                  <a:srgbClr val="173571"/>
                </a:solidFill>
                <a:latin typeface="Ubuntu"/>
              </a:rPr>
              <a:t> </a:t>
            </a:r>
            <a:r>
              <a:rPr lang="pt-PT" sz="4000" b="1" dirty="0" err="1" smtClean="0">
                <a:solidFill>
                  <a:srgbClr val="173571"/>
                </a:solidFill>
                <a:latin typeface="Ubuntu"/>
              </a:rPr>
              <a:t>work</a:t>
            </a:r>
            <a:r>
              <a:rPr lang="pt-PT" sz="4000" b="1" dirty="0" smtClean="0">
                <a:solidFill>
                  <a:srgbClr val="173571"/>
                </a:solidFill>
                <a:latin typeface="Ubuntu"/>
              </a:rPr>
              <a:t>?</a:t>
            </a:r>
            <a:endParaRPr lang="pt-PT"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73457" y="1037230"/>
            <a:ext cx="10304060" cy="5820770"/>
          </a:xfrm>
          <a:prstGeom prst="rect">
            <a:avLst/>
          </a:prstGeom>
        </p:spPr>
      </p:pic>
    </p:spTree>
    <p:extLst>
      <p:ext uri="{BB962C8B-B14F-4D97-AF65-F5344CB8AC3E}">
        <p14:creationId xmlns:p14="http://schemas.microsoft.com/office/powerpoint/2010/main" val="361529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nl-NL" sz="2000" b="1" dirty="0">
                <a:solidFill>
                  <a:srgbClr val="173571"/>
                </a:solidFill>
                <a:latin typeface="Ubuntu"/>
                <a:hlinkClick r:id="rId3"/>
              </a:rPr>
              <a:t>https://github.com/ruialv/VizNet-uRos2021</a:t>
            </a:r>
            <a:endParaRPr lang="pt-PT" b="1" dirty="0"/>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0452"/>
          <a:stretch/>
        </p:blipFill>
        <p:spPr bwMode="auto">
          <a:xfrm>
            <a:off x="857250" y="1408112"/>
            <a:ext cx="10477500" cy="4789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1876503">
            <a:off x="10604305" y="1117988"/>
            <a:ext cx="584200" cy="384438"/>
          </a:xfrm>
          <a:prstGeom prst="rightArrow">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extBox 5"/>
          <p:cNvSpPr txBox="1"/>
          <p:nvPr/>
        </p:nvSpPr>
        <p:spPr>
          <a:xfrm>
            <a:off x="9265920" y="887166"/>
            <a:ext cx="1372482" cy="369332"/>
          </a:xfrm>
          <a:prstGeom prst="rect">
            <a:avLst/>
          </a:prstGeom>
          <a:noFill/>
        </p:spPr>
        <p:txBody>
          <a:bodyPr wrap="square" rtlCol="0">
            <a:spAutoFit/>
          </a:bodyPr>
          <a:lstStyle/>
          <a:p>
            <a:pPr algn="r"/>
            <a:r>
              <a:rPr lang="pt-PT" dirty="0" err="1" smtClean="0"/>
              <a:t>Ctrl+Shift+O</a:t>
            </a:r>
            <a:endParaRPr lang="pt-PT" dirty="0"/>
          </a:p>
        </p:txBody>
      </p:sp>
    </p:spTree>
    <p:extLst>
      <p:ext uri="{BB962C8B-B14F-4D97-AF65-F5344CB8AC3E}">
        <p14:creationId xmlns:p14="http://schemas.microsoft.com/office/powerpoint/2010/main" val="3454345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1327642" cy="1325563"/>
          </a:xfrm>
        </p:spPr>
        <p:txBody>
          <a:bodyPr/>
          <a:lstStyle/>
          <a:p>
            <a:r>
              <a:rPr lang="pt-PT" b="1" dirty="0" err="1" smtClean="0">
                <a:solidFill>
                  <a:srgbClr val="173571"/>
                </a:solidFill>
                <a:latin typeface="Ubuntu"/>
              </a:rPr>
              <a:t>How</a:t>
            </a:r>
            <a:r>
              <a:rPr lang="pt-PT" b="1" dirty="0" smtClean="0">
                <a:solidFill>
                  <a:srgbClr val="173571"/>
                </a:solidFill>
                <a:latin typeface="Ubuntu"/>
              </a:rPr>
              <a:t> </a:t>
            </a:r>
            <a:r>
              <a:rPr lang="pt-PT" b="1" dirty="0">
                <a:solidFill>
                  <a:srgbClr val="173571"/>
                </a:solidFill>
                <a:latin typeface="Ubuntu"/>
              </a:rPr>
              <a:t>does </a:t>
            </a:r>
            <a:r>
              <a:rPr lang="pt-PT" b="1" dirty="0" err="1">
                <a:solidFill>
                  <a:srgbClr val="173571"/>
                </a:solidFill>
                <a:latin typeface="Ubuntu"/>
              </a:rPr>
              <a:t>it</a:t>
            </a:r>
            <a:r>
              <a:rPr lang="pt-PT" b="1" dirty="0">
                <a:solidFill>
                  <a:srgbClr val="173571"/>
                </a:solidFill>
                <a:latin typeface="Ubuntu"/>
              </a:rPr>
              <a:t> </a:t>
            </a:r>
            <a:r>
              <a:rPr lang="pt-PT" b="1" dirty="0" err="1">
                <a:solidFill>
                  <a:srgbClr val="173571"/>
                </a:solidFill>
                <a:latin typeface="Ubuntu"/>
              </a:rPr>
              <a:t>work</a:t>
            </a:r>
            <a:r>
              <a:rPr lang="pt-PT" b="1" dirty="0" smtClean="0">
                <a:solidFill>
                  <a:srgbClr val="173571"/>
                </a:solidFill>
                <a:latin typeface="Ubuntu"/>
              </a:rPr>
              <a:t>? </a:t>
            </a:r>
            <a:r>
              <a:rPr lang="pt-PT" sz="3600" dirty="0" err="1" smtClean="0"/>
              <a:t>visNetworkEditor</a:t>
            </a:r>
            <a:r>
              <a:rPr lang="pt-PT" sz="3600" dirty="0" smtClean="0"/>
              <a:t>{</a:t>
            </a:r>
            <a:r>
              <a:rPr lang="pt-PT" sz="3600" dirty="0" err="1" smtClean="0"/>
              <a:t>visNetwork</a:t>
            </a:r>
            <a:r>
              <a:rPr lang="pt-PT" sz="3600" dirty="0"/>
              <a:t>}</a:t>
            </a:r>
            <a:endParaRPr lang="pt-PT" sz="360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2" y="1674011"/>
            <a:ext cx="8899977" cy="470501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4924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solidFill>
                  <a:srgbClr val="173571"/>
                </a:solidFill>
                <a:latin typeface="Ubuntu"/>
              </a:rPr>
              <a:t>R Packages</a:t>
            </a:r>
            <a:endParaRPr lang="pt-PT" dirty="0"/>
          </a:p>
        </p:txBody>
      </p:sp>
      <p:sp>
        <p:nvSpPr>
          <p:cNvPr id="3" name="Content Placeholder 2"/>
          <p:cNvSpPr>
            <a:spLocks noGrp="1"/>
          </p:cNvSpPr>
          <p:nvPr>
            <p:ph idx="1"/>
          </p:nvPr>
        </p:nvSpPr>
        <p:spPr>
          <a:xfrm>
            <a:off x="826325" y="1813750"/>
            <a:ext cx="10515600" cy="4351338"/>
          </a:xfrm>
        </p:spPr>
        <p:txBody>
          <a:bodyPr>
            <a:normAutofit/>
          </a:bodyPr>
          <a:lstStyle/>
          <a:p>
            <a:r>
              <a:rPr lang="pt-PT" sz="2000" b="1" dirty="0" err="1">
                <a:solidFill>
                  <a:srgbClr val="173571"/>
                </a:solidFill>
                <a:latin typeface="Ubuntu"/>
              </a:rPr>
              <a:t>d</a:t>
            </a:r>
            <a:r>
              <a:rPr lang="pt-PT" sz="2000" b="1" dirty="0" err="1" smtClean="0">
                <a:solidFill>
                  <a:srgbClr val="173571"/>
                </a:solidFill>
                <a:latin typeface="Ubuntu"/>
              </a:rPr>
              <a:t>plyr</a:t>
            </a:r>
            <a:endParaRPr lang="pt-PT" sz="2000" b="1" dirty="0" smtClean="0">
              <a:solidFill>
                <a:srgbClr val="173571"/>
              </a:solidFill>
              <a:latin typeface="Ubuntu"/>
            </a:endParaRPr>
          </a:p>
          <a:p>
            <a:pPr lvl="1"/>
            <a:r>
              <a:rPr lang="pt-PT" sz="1800" dirty="0" err="1" smtClean="0">
                <a:solidFill>
                  <a:srgbClr val="173571"/>
                </a:solidFill>
                <a:latin typeface="Ubuntu"/>
              </a:rPr>
              <a:t>Hadley</a:t>
            </a:r>
            <a:r>
              <a:rPr lang="pt-PT" sz="1800" dirty="0" smtClean="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Romain</a:t>
            </a:r>
            <a:r>
              <a:rPr lang="pt-PT" sz="1800" dirty="0">
                <a:solidFill>
                  <a:srgbClr val="173571"/>
                </a:solidFill>
                <a:latin typeface="Ubuntu"/>
              </a:rPr>
              <a:t> François, Lionel Henry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Kirill</a:t>
            </a:r>
            <a:r>
              <a:rPr lang="pt-PT" sz="1800" dirty="0">
                <a:solidFill>
                  <a:srgbClr val="173571"/>
                </a:solidFill>
                <a:latin typeface="Ubuntu"/>
              </a:rPr>
              <a:t> </a:t>
            </a:r>
            <a:r>
              <a:rPr lang="pt-PT" sz="1800" dirty="0" err="1">
                <a:solidFill>
                  <a:srgbClr val="173571"/>
                </a:solidFill>
                <a:latin typeface="Ubuntu"/>
              </a:rPr>
              <a:t>Müller</a:t>
            </a:r>
            <a:r>
              <a:rPr lang="pt-PT" sz="1800" dirty="0">
                <a:solidFill>
                  <a:srgbClr val="173571"/>
                </a:solidFill>
                <a:latin typeface="Ubuntu"/>
              </a:rPr>
              <a:t> (2021). </a:t>
            </a:r>
            <a:r>
              <a:rPr lang="pt-PT" sz="1800" dirty="0" err="1">
                <a:solidFill>
                  <a:srgbClr val="173571"/>
                </a:solidFill>
                <a:latin typeface="Ubuntu"/>
              </a:rPr>
              <a:t>dplyr</a:t>
            </a:r>
            <a:r>
              <a:rPr lang="pt-PT" sz="1800" dirty="0">
                <a:solidFill>
                  <a:srgbClr val="173571"/>
                </a:solidFill>
                <a:latin typeface="Ubuntu"/>
              </a:rPr>
              <a:t>: A </a:t>
            </a:r>
            <a:r>
              <a:rPr lang="pt-PT" sz="1800" dirty="0" err="1">
                <a:solidFill>
                  <a:srgbClr val="173571"/>
                </a:solidFill>
                <a:latin typeface="Ubuntu"/>
              </a:rPr>
              <a:t>Grammar</a:t>
            </a:r>
            <a:r>
              <a:rPr lang="pt-PT" sz="1800" dirty="0">
                <a:solidFill>
                  <a:srgbClr val="173571"/>
                </a:solidFill>
                <a:latin typeface="Ubuntu"/>
              </a:rPr>
              <a:t> </a:t>
            </a:r>
            <a:r>
              <a:rPr lang="pt-PT" sz="1800" dirty="0" err="1">
                <a:solidFill>
                  <a:srgbClr val="173571"/>
                </a:solidFill>
                <a:latin typeface="Ubuntu"/>
              </a:rPr>
              <a:t>of</a:t>
            </a:r>
            <a:r>
              <a:rPr lang="pt-PT" sz="1800" dirty="0">
                <a:solidFill>
                  <a:srgbClr val="173571"/>
                </a:solidFill>
                <a:latin typeface="Ubuntu"/>
              </a:rPr>
              <a:t> Data </a:t>
            </a:r>
            <a:r>
              <a:rPr lang="pt-PT" sz="1800" dirty="0" err="1">
                <a:solidFill>
                  <a:srgbClr val="173571"/>
                </a:solidFill>
                <a:latin typeface="Ubuntu"/>
              </a:rPr>
              <a:t>Manipulation</a:t>
            </a:r>
            <a:r>
              <a:rPr lang="pt-PT" sz="1800" dirty="0">
                <a:solidFill>
                  <a:srgbClr val="173571"/>
                </a:solidFill>
                <a:latin typeface="Ubuntu"/>
              </a:rPr>
              <a:t>. R package </a:t>
            </a:r>
            <a:r>
              <a:rPr lang="pt-PT" sz="1800" dirty="0" err="1">
                <a:solidFill>
                  <a:srgbClr val="173571"/>
                </a:solidFill>
                <a:latin typeface="Ubuntu"/>
              </a:rPr>
              <a:t>version</a:t>
            </a:r>
            <a:r>
              <a:rPr lang="pt-PT" sz="1800" dirty="0">
                <a:solidFill>
                  <a:srgbClr val="173571"/>
                </a:solidFill>
                <a:latin typeface="Ubuntu"/>
              </a:rPr>
              <a:t> </a:t>
            </a:r>
            <a:r>
              <a:rPr lang="pt-PT" sz="1800" dirty="0" smtClean="0">
                <a:solidFill>
                  <a:srgbClr val="173571"/>
                </a:solidFill>
                <a:latin typeface="Ubuntu"/>
              </a:rPr>
              <a:t>1.0.7 </a:t>
            </a:r>
            <a:r>
              <a:rPr lang="pt-PT" sz="1800" dirty="0" smtClean="0">
                <a:solidFill>
                  <a:srgbClr val="173571"/>
                </a:solidFill>
                <a:latin typeface="Ubuntu"/>
                <a:hlinkClick r:id="rId3"/>
              </a:rPr>
              <a:t>htttps</a:t>
            </a:r>
            <a:r>
              <a:rPr lang="pt-PT" sz="1800" dirty="0">
                <a:solidFill>
                  <a:srgbClr val="173571"/>
                </a:solidFill>
                <a:latin typeface="Ubuntu"/>
                <a:hlinkClick r:id="rId3"/>
              </a:rPr>
              <a:t>://</a:t>
            </a:r>
            <a:r>
              <a:rPr lang="pt-PT" sz="1800" dirty="0" smtClean="0">
                <a:solidFill>
                  <a:srgbClr val="173571"/>
                </a:solidFill>
                <a:latin typeface="Ubuntu"/>
                <a:hlinkClick r:id="rId3"/>
              </a:rPr>
              <a:t>CRAN.R-project.org/package=dplyr</a:t>
            </a:r>
            <a:endParaRPr lang="pt-PT" sz="1800" dirty="0" smtClean="0">
              <a:solidFill>
                <a:srgbClr val="173571"/>
              </a:solidFill>
              <a:latin typeface="Ubuntu"/>
            </a:endParaRPr>
          </a:p>
          <a:p>
            <a:r>
              <a:rPr lang="pt-PT" sz="2000" b="1" dirty="0" err="1" smtClean="0">
                <a:solidFill>
                  <a:srgbClr val="173571"/>
                </a:solidFill>
                <a:latin typeface="Ubuntu"/>
              </a:rPr>
              <a:t>visNetwork</a:t>
            </a:r>
            <a:endParaRPr lang="pt-PT" sz="2000" b="1" dirty="0" smtClean="0">
              <a:solidFill>
                <a:srgbClr val="173571"/>
              </a:solidFill>
              <a:latin typeface="Ubuntu"/>
            </a:endParaRPr>
          </a:p>
          <a:p>
            <a:pPr lvl="1"/>
            <a:r>
              <a:rPr lang="pt-PT" sz="1800" dirty="0" err="1" smtClean="0">
                <a:solidFill>
                  <a:srgbClr val="173571"/>
                </a:solidFill>
                <a:latin typeface="Ubuntu"/>
              </a:rPr>
              <a:t>Almende</a:t>
            </a:r>
            <a:r>
              <a:rPr lang="pt-PT" sz="1800" dirty="0" smtClean="0">
                <a:solidFill>
                  <a:srgbClr val="173571"/>
                </a:solidFill>
                <a:latin typeface="Ubuntu"/>
              </a:rPr>
              <a:t> B.V.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Contributors</a:t>
            </a:r>
            <a:r>
              <a:rPr lang="pt-PT" sz="1800" dirty="0" smtClean="0">
                <a:solidFill>
                  <a:srgbClr val="173571"/>
                </a:solidFill>
                <a:latin typeface="Ubuntu"/>
              </a:rPr>
              <a:t>, </a:t>
            </a:r>
            <a:r>
              <a:rPr lang="pt-PT" sz="1800" dirty="0" err="1" smtClean="0">
                <a:solidFill>
                  <a:srgbClr val="173571"/>
                </a:solidFill>
                <a:latin typeface="Ubuntu"/>
              </a:rPr>
              <a:t>Benoit</a:t>
            </a:r>
            <a:r>
              <a:rPr lang="pt-PT" sz="1800" dirty="0" smtClean="0">
                <a:solidFill>
                  <a:srgbClr val="173571"/>
                </a:solidFill>
                <a:latin typeface="Ubuntu"/>
              </a:rPr>
              <a:t> </a:t>
            </a:r>
            <a:r>
              <a:rPr lang="pt-PT" sz="1800" dirty="0" err="1" smtClean="0">
                <a:solidFill>
                  <a:srgbClr val="173571"/>
                </a:solidFill>
                <a:latin typeface="Ubuntu"/>
              </a:rPr>
              <a:t>Thieurmel</a:t>
            </a:r>
            <a:r>
              <a:rPr lang="pt-PT" sz="1800" dirty="0" smtClean="0">
                <a:solidFill>
                  <a:srgbClr val="173571"/>
                </a:solidFill>
                <a:latin typeface="Ubuntu"/>
              </a:rPr>
              <a:t> </a:t>
            </a:r>
            <a:r>
              <a:rPr lang="pt-PT" sz="1800" dirty="0" err="1" smtClean="0">
                <a:solidFill>
                  <a:srgbClr val="173571"/>
                </a:solidFill>
                <a:latin typeface="Ubuntu"/>
              </a:rPr>
              <a:t>and</a:t>
            </a:r>
            <a:r>
              <a:rPr lang="pt-PT" sz="1800" dirty="0" smtClean="0">
                <a:solidFill>
                  <a:srgbClr val="173571"/>
                </a:solidFill>
                <a:latin typeface="Ubuntu"/>
              </a:rPr>
              <a:t> </a:t>
            </a:r>
            <a:r>
              <a:rPr lang="pt-PT" sz="1800" dirty="0" err="1" smtClean="0">
                <a:solidFill>
                  <a:srgbClr val="173571"/>
                </a:solidFill>
                <a:latin typeface="Ubuntu"/>
              </a:rPr>
              <a:t>Titouan</a:t>
            </a:r>
            <a:r>
              <a:rPr lang="pt-PT" sz="1800" dirty="0" smtClean="0">
                <a:solidFill>
                  <a:srgbClr val="173571"/>
                </a:solidFill>
                <a:latin typeface="Ubuntu"/>
              </a:rPr>
              <a:t> Robert (2021). </a:t>
            </a:r>
            <a:r>
              <a:rPr lang="pt-PT" sz="1800" dirty="0" err="1" smtClean="0">
                <a:solidFill>
                  <a:srgbClr val="173571"/>
                </a:solidFill>
                <a:latin typeface="Ubuntu"/>
              </a:rPr>
              <a:t>visNetwork</a:t>
            </a:r>
            <a:r>
              <a:rPr lang="pt-PT" sz="1800" dirty="0" smtClean="0">
                <a:solidFill>
                  <a:srgbClr val="173571"/>
                </a:solidFill>
                <a:latin typeface="Ubuntu"/>
              </a:rPr>
              <a:t>: Network </a:t>
            </a:r>
            <a:r>
              <a:rPr lang="pt-PT" sz="1800" dirty="0" err="1" smtClean="0">
                <a:solidFill>
                  <a:srgbClr val="173571"/>
                </a:solidFill>
                <a:latin typeface="Ubuntu"/>
              </a:rPr>
              <a:t>Visualization</a:t>
            </a:r>
            <a:r>
              <a:rPr lang="pt-PT" sz="1800" dirty="0" smtClean="0">
                <a:solidFill>
                  <a:srgbClr val="173571"/>
                </a:solidFill>
                <a:latin typeface="Ubuntu"/>
              </a:rPr>
              <a:t> </a:t>
            </a:r>
            <a:r>
              <a:rPr lang="pt-PT" sz="1800" dirty="0" err="1" smtClean="0">
                <a:solidFill>
                  <a:srgbClr val="173571"/>
                </a:solidFill>
                <a:latin typeface="Ubuntu"/>
              </a:rPr>
              <a:t>using</a:t>
            </a:r>
            <a:r>
              <a:rPr lang="pt-PT" sz="1800" dirty="0" smtClean="0">
                <a:solidFill>
                  <a:srgbClr val="173571"/>
                </a:solidFill>
                <a:latin typeface="Ubuntu"/>
              </a:rPr>
              <a:t> 'vis.js' </a:t>
            </a:r>
            <a:r>
              <a:rPr lang="pt-PT" sz="1800" dirty="0" err="1" smtClean="0">
                <a:solidFill>
                  <a:srgbClr val="173571"/>
                </a:solidFill>
                <a:latin typeface="Ubuntu"/>
              </a:rPr>
              <a:t>Library</a:t>
            </a:r>
            <a:r>
              <a:rPr lang="pt-PT" sz="1800" dirty="0" smtClean="0">
                <a:solidFill>
                  <a:srgbClr val="173571"/>
                </a:solidFill>
                <a:latin typeface="Ubuntu"/>
              </a:rPr>
              <a:t>. </a:t>
            </a:r>
            <a:r>
              <a:rPr lang="pt-PT" sz="1800" dirty="0" err="1" smtClean="0">
                <a:solidFill>
                  <a:srgbClr val="173571"/>
                </a:solidFill>
                <a:latin typeface="Ubuntu"/>
              </a:rPr>
              <a:t>Rpackage</a:t>
            </a:r>
            <a:r>
              <a:rPr lang="pt-PT" sz="1800" dirty="0" smtClean="0">
                <a:solidFill>
                  <a:srgbClr val="173571"/>
                </a:solidFill>
                <a:latin typeface="Ubuntu"/>
              </a:rPr>
              <a:t> </a:t>
            </a:r>
            <a:r>
              <a:rPr lang="pt-PT" sz="1800" dirty="0" err="1" smtClean="0">
                <a:solidFill>
                  <a:srgbClr val="173571"/>
                </a:solidFill>
                <a:latin typeface="Ubuntu"/>
              </a:rPr>
              <a:t>version</a:t>
            </a:r>
            <a:r>
              <a:rPr lang="pt-PT" sz="1800" dirty="0" smtClean="0">
                <a:solidFill>
                  <a:srgbClr val="173571"/>
                </a:solidFill>
                <a:latin typeface="Ubuntu"/>
              </a:rPr>
              <a:t> 2.1.0. </a:t>
            </a:r>
            <a:r>
              <a:rPr lang="pt-PT" sz="1800" dirty="0" smtClean="0">
                <a:solidFill>
                  <a:srgbClr val="173571"/>
                </a:solidFill>
                <a:latin typeface="Ubuntu"/>
                <a:hlinkClick r:id="rId4"/>
              </a:rPr>
              <a:t>https://CRAN.R-project.org/package=visNetwork</a:t>
            </a:r>
            <a:endParaRPr lang="pt-PT" sz="1800" dirty="0" smtClean="0">
              <a:solidFill>
                <a:srgbClr val="173571"/>
              </a:solidFill>
              <a:latin typeface="Ubuntu"/>
            </a:endParaRPr>
          </a:p>
          <a:p>
            <a:r>
              <a:rPr lang="pt-PT" sz="2000" b="1" dirty="0" err="1" smtClean="0">
                <a:solidFill>
                  <a:srgbClr val="173571"/>
                </a:solidFill>
                <a:latin typeface="Ubuntu"/>
              </a:rPr>
              <a:t>rstudioapi</a:t>
            </a:r>
            <a:endParaRPr lang="pt-PT" sz="2000" b="1" dirty="0" smtClean="0">
              <a:solidFill>
                <a:srgbClr val="173571"/>
              </a:solidFill>
              <a:latin typeface="Ubuntu"/>
            </a:endParaRPr>
          </a:p>
          <a:p>
            <a:pPr lvl="1"/>
            <a:r>
              <a:rPr lang="pt-PT" sz="1800" dirty="0" smtClean="0">
                <a:solidFill>
                  <a:srgbClr val="173571"/>
                </a:solidFill>
                <a:latin typeface="Ubuntu"/>
              </a:rPr>
              <a:t>Kevin </a:t>
            </a:r>
            <a:r>
              <a:rPr lang="pt-PT" sz="1800" dirty="0" err="1">
                <a:solidFill>
                  <a:srgbClr val="173571"/>
                </a:solidFill>
                <a:latin typeface="Ubuntu"/>
              </a:rPr>
              <a:t>Ushey</a:t>
            </a:r>
            <a:r>
              <a:rPr lang="pt-PT" sz="1800" dirty="0">
                <a:solidFill>
                  <a:srgbClr val="173571"/>
                </a:solidFill>
                <a:latin typeface="Ubuntu"/>
              </a:rPr>
              <a:t>,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Hadley</a:t>
            </a:r>
            <a:r>
              <a:rPr lang="pt-PT" sz="1800" dirty="0">
                <a:solidFill>
                  <a:srgbClr val="173571"/>
                </a:solidFill>
                <a:latin typeface="Ubuntu"/>
              </a:rPr>
              <a:t> </a:t>
            </a:r>
            <a:r>
              <a:rPr lang="pt-PT" sz="1800" dirty="0" err="1">
                <a:solidFill>
                  <a:srgbClr val="173571"/>
                </a:solidFill>
                <a:latin typeface="Ubuntu"/>
              </a:rPr>
              <a:t>Wickham</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a:t>
            </a:r>
            <a:r>
              <a:rPr lang="pt-PT" sz="1800" dirty="0" err="1">
                <a:solidFill>
                  <a:srgbClr val="173571"/>
                </a:solidFill>
                <a:latin typeface="Ubuntu"/>
              </a:rPr>
              <a:t>Gary</a:t>
            </a:r>
            <a:r>
              <a:rPr lang="pt-PT" sz="1800" dirty="0">
                <a:solidFill>
                  <a:srgbClr val="173571"/>
                </a:solidFill>
                <a:latin typeface="Ubuntu"/>
              </a:rPr>
              <a:t> Ritchie (2020). </a:t>
            </a:r>
            <a:r>
              <a:rPr lang="pt-PT" sz="1800" dirty="0" err="1">
                <a:solidFill>
                  <a:srgbClr val="173571"/>
                </a:solidFill>
                <a:latin typeface="Ubuntu"/>
              </a:rPr>
              <a:t>rstudioapi</a:t>
            </a:r>
            <a:r>
              <a:rPr lang="pt-PT" sz="1800" dirty="0">
                <a:solidFill>
                  <a:srgbClr val="173571"/>
                </a:solidFill>
                <a:latin typeface="Ubuntu"/>
              </a:rPr>
              <a:t>: </a:t>
            </a:r>
            <a:r>
              <a:rPr lang="pt-PT" sz="1800" dirty="0" err="1">
                <a:solidFill>
                  <a:srgbClr val="173571"/>
                </a:solidFill>
                <a:latin typeface="Ubuntu"/>
              </a:rPr>
              <a:t>Safely</a:t>
            </a:r>
            <a:r>
              <a:rPr lang="pt-PT" sz="1800" dirty="0">
                <a:solidFill>
                  <a:srgbClr val="173571"/>
                </a:solidFill>
                <a:latin typeface="Ubuntu"/>
              </a:rPr>
              <a:t> Access </a:t>
            </a:r>
            <a:r>
              <a:rPr lang="pt-PT" sz="1800" dirty="0" err="1">
                <a:solidFill>
                  <a:srgbClr val="173571"/>
                </a:solidFill>
                <a:latin typeface="Ubuntu"/>
              </a:rPr>
              <a:t>the</a:t>
            </a:r>
            <a:r>
              <a:rPr lang="pt-PT" sz="1800" dirty="0">
                <a:solidFill>
                  <a:srgbClr val="173571"/>
                </a:solidFill>
                <a:latin typeface="Ubuntu"/>
              </a:rPr>
              <a:t> RStudio API. R package </a:t>
            </a:r>
            <a:r>
              <a:rPr lang="pt-PT" sz="1800" dirty="0" err="1">
                <a:solidFill>
                  <a:srgbClr val="173571"/>
                </a:solidFill>
                <a:latin typeface="Ubuntu"/>
              </a:rPr>
              <a:t>version</a:t>
            </a:r>
            <a:r>
              <a:rPr lang="pt-PT" sz="1800" dirty="0">
                <a:solidFill>
                  <a:srgbClr val="173571"/>
                </a:solidFill>
                <a:latin typeface="Ubuntu"/>
              </a:rPr>
              <a:t> 0.13</a:t>
            </a:r>
            <a:r>
              <a:rPr lang="pt-PT" sz="1800" dirty="0" smtClean="0">
                <a:solidFill>
                  <a:srgbClr val="173571"/>
                </a:solidFill>
                <a:latin typeface="Ubuntu"/>
              </a:rPr>
              <a:t>.   </a:t>
            </a:r>
            <a:r>
              <a:rPr lang="pt-PT" sz="1800" dirty="0">
                <a:solidFill>
                  <a:srgbClr val="173571"/>
                </a:solidFill>
                <a:latin typeface="Ubuntu"/>
                <a:hlinkClick r:id="rId5"/>
              </a:rPr>
              <a:t>https://</a:t>
            </a:r>
            <a:r>
              <a:rPr lang="pt-PT" sz="1800" dirty="0" smtClean="0">
                <a:solidFill>
                  <a:srgbClr val="173571"/>
                </a:solidFill>
                <a:latin typeface="Ubuntu"/>
                <a:hlinkClick r:id="rId5"/>
              </a:rPr>
              <a:t>CRAN.R-project.org/package=rstudioap</a:t>
            </a:r>
            <a:endParaRPr lang="pt-PT" sz="1800" dirty="0" smtClean="0">
              <a:solidFill>
                <a:srgbClr val="173571"/>
              </a:solidFill>
              <a:latin typeface="Ubuntu"/>
            </a:endParaRPr>
          </a:p>
          <a:p>
            <a:r>
              <a:rPr lang="pt-PT" sz="2100" b="1" dirty="0" err="1" smtClean="0">
                <a:solidFill>
                  <a:srgbClr val="173571"/>
                </a:solidFill>
                <a:latin typeface="Ubuntu"/>
              </a:rPr>
              <a:t>shiny</a:t>
            </a:r>
            <a:endParaRPr lang="pt-PT" sz="2100" dirty="0">
              <a:solidFill>
                <a:srgbClr val="173571"/>
              </a:solidFill>
              <a:latin typeface="Ubuntu"/>
            </a:endParaRPr>
          </a:p>
          <a:p>
            <a:pPr lvl="1"/>
            <a:r>
              <a:rPr lang="pt-PT" sz="1800" dirty="0">
                <a:solidFill>
                  <a:srgbClr val="173571"/>
                </a:solidFill>
                <a:latin typeface="Ubuntu"/>
              </a:rPr>
              <a:t>Winston Chang, Joe Cheng, JJ </a:t>
            </a:r>
            <a:r>
              <a:rPr lang="pt-PT" sz="1800" dirty="0" err="1">
                <a:solidFill>
                  <a:srgbClr val="173571"/>
                </a:solidFill>
                <a:latin typeface="Ubuntu"/>
              </a:rPr>
              <a:t>Allaire</a:t>
            </a:r>
            <a:r>
              <a:rPr lang="pt-PT" sz="1800" dirty="0">
                <a:solidFill>
                  <a:srgbClr val="173571"/>
                </a:solidFill>
                <a:latin typeface="Ubuntu"/>
              </a:rPr>
              <a:t>, </a:t>
            </a:r>
            <a:r>
              <a:rPr lang="pt-PT" sz="1800" dirty="0" err="1">
                <a:solidFill>
                  <a:srgbClr val="173571"/>
                </a:solidFill>
                <a:latin typeface="Ubuntu"/>
              </a:rPr>
              <a:t>Carson</a:t>
            </a:r>
            <a:r>
              <a:rPr lang="pt-PT" sz="1800" dirty="0">
                <a:solidFill>
                  <a:srgbClr val="173571"/>
                </a:solidFill>
                <a:latin typeface="Ubuntu"/>
              </a:rPr>
              <a:t> Sievert, </a:t>
            </a:r>
            <a:r>
              <a:rPr lang="pt-PT" sz="1800" dirty="0" err="1">
                <a:solidFill>
                  <a:srgbClr val="173571"/>
                </a:solidFill>
                <a:latin typeface="Ubuntu"/>
              </a:rPr>
              <a:t>Barret</a:t>
            </a:r>
            <a:r>
              <a:rPr lang="pt-PT" sz="1800" dirty="0">
                <a:solidFill>
                  <a:srgbClr val="173571"/>
                </a:solidFill>
                <a:latin typeface="Ubuntu"/>
              </a:rPr>
              <a:t> </a:t>
            </a:r>
            <a:r>
              <a:rPr lang="pt-PT" sz="1800" dirty="0" err="1">
                <a:solidFill>
                  <a:srgbClr val="173571"/>
                </a:solidFill>
                <a:latin typeface="Ubuntu"/>
              </a:rPr>
              <a:t>Schloerke</a:t>
            </a:r>
            <a:r>
              <a:rPr lang="pt-PT" sz="1800" dirty="0">
                <a:solidFill>
                  <a:srgbClr val="173571"/>
                </a:solidFill>
                <a:latin typeface="Ubuntu"/>
              </a:rPr>
              <a:t>, </a:t>
            </a:r>
            <a:r>
              <a:rPr lang="pt-PT" sz="1800" dirty="0" err="1">
                <a:solidFill>
                  <a:srgbClr val="173571"/>
                </a:solidFill>
                <a:latin typeface="Ubuntu"/>
              </a:rPr>
              <a:t>Yihui</a:t>
            </a:r>
            <a:r>
              <a:rPr lang="pt-PT" sz="1800" dirty="0">
                <a:solidFill>
                  <a:srgbClr val="173571"/>
                </a:solidFill>
                <a:latin typeface="Ubuntu"/>
              </a:rPr>
              <a:t> </a:t>
            </a:r>
            <a:r>
              <a:rPr lang="pt-PT" sz="1800" dirty="0" err="1">
                <a:solidFill>
                  <a:srgbClr val="173571"/>
                </a:solidFill>
                <a:latin typeface="Ubuntu"/>
              </a:rPr>
              <a:t>Xie</a:t>
            </a:r>
            <a:r>
              <a:rPr lang="pt-PT" sz="1800" dirty="0">
                <a:solidFill>
                  <a:srgbClr val="173571"/>
                </a:solidFill>
                <a:latin typeface="Ubuntu"/>
              </a:rPr>
              <a:t>, </a:t>
            </a:r>
            <a:r>
              <a:rPr lang="pt-PT" sz="1800" dirty="0" err="1">
                <a:solidFill>
                  <a:srgbClr val="173571"/>
                </a:solidFill>
                <a:latin typeface="Ubuntu"/>
              </a:rPr>
              <a:t>Jeff</a:t>
            </a:r>
            <a:r>
              <a:rPr lang="pt-PT" sz="1800" dirty="0">
                <a:solidFill>
                  <a:srgbClr val="173571"/>
                </a:solidFill>
                <a:latin typeface="Ubuntu"/>
              </a:rPr>
              <a:t> </a:t>
            </a:r>
            <a:r>
              <a:rPr lang="pt-PT" sz="1800" dirty="0" err="1">
                <a:solidFill>
                  <a:srgbClr val="173571"/>
                </a:solidFill>
                <a:latin typeface="Ubuntu"/>
              </a:rPr>
              <a:t>Allen</a:t>
            </a:r>
            <a:r>
              <a:rPr lang="pt-PT" sz="1800" dirty="0">
                <a:solidFill>
                  <a:srgbClr val="173571"/>
                </a:solidFill>
                <a:latin typeface="Ubuntu"/>
              </a:rPr>
              <a:t>, Jonathan </a:t>
            </a:r>
            <a:r>
              <a:rPr lang="pt-PT" sz="1800" dirty="0" err="1">
                <a:solidFill>
                  <a:srgbClr val="173571"/>
                </a:solidFill>
                <a:latin typeface="Ubuntu"/>
              </a:rPr>
              <a:t>McPherson</a:t>
            </a:r>
            <a:r>
              <a:rPr lang="pt-PT" sz="1800" dirty="0">
                <a:solidFill>
                  <a:srgbClr val="173571"/>
                </a:solidFill>
                <a:latin typeface="Ubuntu"/>
              </a:rPr>
              <a:t>, Alan </a:t>
            </a:r>
            <a:r>
              <a:rPr lang="pt-PT" sz="1800" dirty="0" err="1">
                <a:solidFill>
                  <a:srgbClr val="173571"/>
                </a:solidFill>
                <a:latin typeface="Ubuntu"/>
              </a:rPr>
              <a:t>Dipert</a:t>
            </a:r>
            <a:r>
              <a:rPr lang="pt-PT" sz="1800" dirty="0">
                <a:solidFill>
                  <a:srgbClr val="173571"/>
                </a:solidFill>
                <a:latin typeface="Ubuntu"/>
              </a:rPr>
              <a:t> </a:t>
            </a:r>
            <a:r>
              <a:rPr lang="pt-PT" sz="1800" dirty="0" err="1">
                <a:solidFill>
                  <a:srgbClr val="173571"/>
                </a:solidFill>
                <a:latin typeface="Ubuntu"/>
              </a:rPr>
              <a:t>and</a:t>
            </a:r>
            <a:r>
              <a:rPr lang="pt-PT" sz="1800" dirty="0">
                <a:solidFill>
                  <a:srgbClr val="173571"/>
                </a:solidFill>
                <a:latin typeface="Ubuntu"/>
              </a:rPr>
              <a:t> Barbara Borges (2021). </a:t>
            </a:r>
            <a:r>
              <a:rPr lang="pt-PT" sz="1800" dirty="0" err="1">
                <a:solidFill>
                  <a:srgbClr val="173571"/>
                </a:solidFill>
                <a:latin typeface="Ubuntu"/>
              </a:rPr>
              <a:t>shiny</a:t>
            </a:r>
            <a:r>
              <a:rPr lang="pt-PT" sz="1800" dirty="0">
                <a:solidFill>
                  <a:srgbClr val="173571"/>
                </a:solidFill>
                <a:latin typeface="Ubuntu"/>
              </a:rPr>
              <a:t>: </a:t>
            </a:r>
            <a:r>
              <a:rPr lang="pt-PT" sz="1800" dirty="0" smtClean="0">
                <a:solidFill>
                  <a:srgbClr val="173571"/>
                </a:solidFill>
                <a:latin typeface="Ubuntu"/>
              </a:rPr>
              <a:t>Web   </a:t>
            </a:r>
            <a:r>
              <a:rPr lang="pt-PT" sz="1800" dirty="0" err="1">
                <a:solidFill>
                  <a:srgbClr val="173571"/>
                </a:solidFill>
                <a:latin typeface="Ubuntu"/>
              </a:rPr>
              <a:t>Application</a:t>
            </a:r>
            <a:r>
              <a:rPr lang="pt-PT" sz="1800" dirty="0">
                <a:solidFill>
                  <a:srgbClr val="173571"/>
                </a:solidFill>
                <a:latin typeface="Ubuntu"/>
              </a:rPr>
              <a:t> Framework for R. R package </a:t>
            </a:r>
            <a:r>
              <a:rPr lang="pt-PT" sz="1800" dirty="0" err="1">
                <a:solidFill>
                  <a:srgbClr val="173571"/>
                </a:solidFill>
                <a:latin typeface="Ubuntu"/>
              </a:rPr>
              <a:t>version</a:t>
            </a:r>
            <a:r>
              <a:rPr lang="pt-PT" sz="1800" dirty="0">
                <a:solidFill>
                  <a:srgbClr val="173571"/>
                </a:solidFill>
                <a:latin typeface="Ubuntu"/>
              </a:rPr>
              <a:t> 1.7.1. </a:t>
            </a:r>
            <a:r>
              <a:rPr lang="pt-PT" sz="1800" dirty="0">
                <a:solidFill>
                  <a:srgbClr val="173571"/>
                </a:solidFill>
                <a:latin typeface="Ubuntu"/>
                <a:hlinkClick r:id="rId6"/>
              </a:rPr>
              <a:t>https://</a:t>
            </a:r>
            <a:r>
              <a:rPr lang="pt-PT" sz="1800" dirty="0" smtClean="0">
                <a:solidFill>
                  <a:srgbClr val="173571"/>
                </a:solidFill>
                <a:latin typeface="Ubuntu"/>
                <a:hlinkClick r:id="rId6"/>
              </a:rPr>
              <a:t>CRAN.R-project.org/package=shiny</a:t>
            </a:r>
            <a:endParaRPr lang="pt-PT" sz="1800" dirty="0" smtClean="0">
              <a:solidFill>
                <a:srgbClr val="173571"/>
              </a:solidFill>
              <a:latin typeface="Ubuntu"/>
            </a:endParaRPr>
          </a:p>
          <a:p>
            <a:pPr lvl="1"/>
            <a:endParaRPr lang="pt-PT" sz="1800" dirty="0" smtClean="0">
              <a:latin typeface="Ubuntu"/>
            </a:endParaRPr>
          </a:p>
        </p:txBody>
      </p:sp>
    </p:spTree>
    <p:extLst>
      <p:ext uri="{BB962C8B-B14F-4D97-AF65-F5344CB8AC3E}">
        <p14:creationId xmlns:p14="http://schemas.microsoft.com/office/powerpoint/2010/main" val="228685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4800" b="1" dirty="0" err="1" smtClean="0">
                <a:solidFill>
                  <a:srgbClr val="173571"/>
                </a:solidFill>
                <a:latin typeface="Ubuntu"/>
              </a:rPr>
              <a:t>Thank</a:t>
            </a:r>
            <a:r>
              <a:rPr lang="nl-NL" sz="4800" b="1" dirty="0" smtClean="0">
                <a:solidFill>
                  <a:srgbClr val="173571"/>
                </a:solidFill>
                <a:latin typeface="Ubuntu"/>
              </a:rPr>
              <a:t> </a:t>
            </a:r>
            <a:r>
              <a:rPr lang="nl-NL" sz="4800" b="1" dirty="0" err="1" smtClean="0">
                <a:solidFill>
                  <a:srgbClr val="173571"/>
                </a:solidFill>
                <a:latin typeface="Ubuntu"/>
              </a:rPr>
              <a:t>you</a:t>
            </a:r>
            <a:r>
              <a:rPr lang="nl-NL" sz="4800" b="1" dirty="0" smtClean="0">
                <a:solidFill>
                  <a:srgbClr val="173571"/>
                </a:solidFill>
                <a:latin typeface="Ubuntu"/>
              </a:rPr>
              <a:t> </a:t>
            </a:r>
            <a:r>
              <a:rPr lang="nl-NL" sz="4800" b="1" dirty="0" err="1" smtClean="0">
                <a:solidFill>
                  <a:srgbClr val="173571"/>
                </a:solidFill>
                <a:latin typeface="Ubuntu"/>
              </a:rPr>
              <a:t>for</a:t>
            </a:r>
            <a:r>
              <a:rPr lang="nl-NL" sz="4800" b="1" dirty="0" smtClean="0">
                <a:solidFill>
                  <a:srgbClr val="173571"/>
                </a:solidFill>
                <a:latin typeface="Ubuntu"/>
              </a:rPr>
              <a:t> </a:t>
            </a:r>
            <a:r>
              <a:rPr lang="nl-NL" sz="4800" b="1" dirty="0" err="1" smtClean="0">
                <a:solidFill>
                  <a:srgbClr val="173571"/>
                </a:solidFill>
                <a:latin typeface="Ubuntu"/>
              </a:rPr>
              <a:t>your</a:t>
            </a:r>
            <a:r>
              <a:rPr lang="nl-NL" sz="4800" b="1" dirty="0" smtClean="0">
                <a:solidFill>
                  <a:srgbClr val="173571"/>
                </a:solidFill>
                <a:latin typeface="Ubuntu"/>
              </a:rPr>
              <a:t> attention</a:t>
            </a:r>
            <a:endParaRPr lang="nl-NL" sz="4800" b="1" dirty="0">
              <a:solidFill>
                <a:srgbClr val="173571"/>
              </a:solidFill>
              <a:latin typeface="Ubuntu"/>
            </a:endParaRPr>
          </a:p>
        </p:txBody>
      </p:sp>
      <p:sp>
        <p:nvSpPr>
          <p:cNvPr id="3" name="Tijdelijke aanduiding voor tekst 2"/>
          <p:cNvSpPr>
            <a:spLocks noGrp="1"/>
          </p:cNvSpPr>
          <p:nvPr>
            <p:ph type="body" idx="1"/>
          </p:nvPr>
        </p:nvSpPr>
        <p:spPr/>
        <p:txBody>
          <a:bodyPr>
            <a:normAutofit/>
          </a:bodyPr>
          <a:lstStyle/>
          <a:p>
            <a:r>
              <a:rPr lang="nl-NL" sz="1800" b="1" dirty="0">
                <a:solidFill>
                  <a:srgbClr val="173571"/>
                </a:solidFill>
                <a:latin typeface="Ubuntu"/>
                <a:hlinkClick r:id="rId3"/>
              </a:rPr>
              <a:t>https://github.com/ruialv/VizNet-uRos2021</a:t>
            </a:r>
            <a:endParaRPr lang="nl-NL" sz="1800" dirty="0"/>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pic>
        <p:nvPicPr>
          <p:cNvPr id="6" name="Afbeelding 5"/>
          <p:cNvPicPr>
            <a:picLocks noChangeAspect="1"/>
          </p:cNvPicPr>
          <p:nvPr/>
        </p:nvPicPr>
        <p:blipFill>
          <a:blip r:embed="rId5"/>
          <a:stretch>
            <a:fillRect/>
          </a:stretch>
        </p:blipFill>
        <p:spPr>
          <a:xfrm>
            <a:off x="9476258" y="5339556"/>
            <a:ext cx="2462997" cy="1457070"/>
          </a:xfrm>
          <a:prstGeom prst="rect">
            <a:avLst/>
          </a:prstGeom>
        </p:spPr>
      </p:pic>
    </p:spTree>
    <p:extLst>
      <p:ext uri="{BB962C8B-B14F-4D97-AF65-F5344CB8AC3E}">
        <p14:creationId xmlns:p14="http://schemas.microsoft.com/office/powerpoint/2010/main" val="85293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1850" y="2992582"/>
            <a:ext cx="10515600" cy="1569893"/>
          </a:xfrm>
        </p:spPr>
        <p:txBody>
          <a:bodyPr>
            <a:normAutofit/>
          </a:bodyPr>
          <a:lstStyle/>
          <a:p>
            <a:pPr algn="ctr"/>
            <a:r>
              <a:rPr lang="nl-NL" sz="4000" b="1" dirty="0">
                <a:solidFill>
                  <a:srgbClr val="173571"/>
                </a:solidFill>
                <a:latin typeface="Ubuntu"/>
                <a:hlinkClick r:id="rId3"/>
              </a:rPr>
              <a:t>https://</a:t>
            </a:r>
            <a:r>
              <a:rPr lang="nl-NL" sz="4000" b="1" dirty="0" smtClean="0">
                <a:solidFill>
                  <a:srgbClr val="173571"/>
                </a:solidFill>
                <a:latin typeface="Ubuntu"/>
                <a:hlinkClick r:id="rId3"/>
              </a:rPr>
              <a:t>github.com/ruialv/VizNet-uRos2021</a:t>
            </a:r>
            <a:r>
              <a:rPr lang="nl-NL" sz="4800" b="1" dirty="0" smtClean="0">
                <a:solidFill>
                  <a:srgbClr val="173571"/>
                </a:solidFill>
                <a:latin typeface="Ubuntu"/>
              </a:rPr>
              <a:t/>
            </a:r>
            <a:br>
              <a:rPr lang="nl-NL" sz="4800" b="1" dirty="0" smtClean="0">
                <a:solidFill>
                  <a:srgbClr val="173571"/>
                </a:solidFill>
                <a:latin typeface="Ubuntu"/>
              </a:rPr>
            </a:br>
            <a:endParaRPr lang="nl-NL" sz="4800" b="1" dirty="0">
              <a:solidFill>
                <a:srgbClr val="173571"/>
              </a:solidFill>
              <a:latin typeface="Ubuntu"/>
            </a:endParaRPr>
          </a:p>
        </p:txBody>
      </p:sp>
      <p:pic>
        <p:nvPicPr>
          <p:cNvPr id="4" name="Afbeelding 3"/>
          <p:cNvPicPr>
            <a:picLocks noChangeAspect="1"/>
          </p:cNvPicPr>
          <p:nvPr/>
        </p:nvPicPr>
        <p:blipFill>
          <a:blip r:embed="rId4"/>
          <a:stretch>
            <a:fillRect/>
          </a:stretch>
        </p:blipFill>
        <p:spPr>
          <a:xfrm>
            <a:off x="312533" y="122832"/>
            <a:ext cx="954292" cy="1105358"/>
          </a:xfrm>
          <a:prstGeom prst="rect">
            <a:avLst/>
          </a:prstGeom>
        </p:spPr>
      </p:pic>
      <p:sp>
        <p:nvSpPr>
          <p:cNvPr id="5" name="Tekstvak 4"/>
          <p:cNvSpPr txBox="1"/>
          <p:nvPr/>
        </p:nvSpPr>
        <p:spPr>
          <a:xfrm>
            <a:off x="1266825" y="401408"/>
            <a:ext cx="9696893" cy="400110"/>
          </a:xfrm>
          <a:prstGeom prst="rect">
            <a:avLst/>
          </a:prstGeom>
          <a:noFill/>
        </p:spPr>
        <p:txBody>
          <a:bodyPr wrap="square" rtlCol="0">
            <a:spAutoFit/>
          </a:bodyPr>
          <a:lstStyle/>
          <a:p>
            <a:r>
              <a:rPr lang="nl-NL" sz="2000" b="1" dirty="0" err="1" smtClean="0">
                <a:solidFill>
                  <a:srgbClr val="173571"/>
                </a:solidFill>
                <a:latin typeface="Ubuntu"/>
              </a:rPr>
              <a:t>Scientific</a:t>
            </a:r>
            <a:r>
              <a:rPr lang="nl-NL" sz="2000" b="1" dirty="0" smtClean="0">
                <a:solidFill>
                  <a:srgbClr val="173571"/>
                </a:solidFill>
                <a:latin typeface="Ubuntu"/>
              </a:rPr>
              <a:t> </a:t>
            </a:r>
            <a:r>
              <a:rPr lang="nl-NL" sz="2000" b="1" dirty="0" err="1" smtClean="0">
                <a:solidFill>
                  <a:srgbClr val="173571"/>
                </a:solidFill>
                <a:latin typeface="Ubuntu"/>
              </a:rPr>
              <a:t>Session</a:t>
            </a:r>
            <a:r>
              <a:rPr lang="nl-NL" sz="2000" b="1" dirty="0" smtClean="0">
                <a:solidFill>
                  <a:srgbClr val="173571"/>
                </a:solidFill>
                <a:latin typeface="Ubuntu"/>
              </a:rPr>
              <a:t>: BIG DATA</a:t>
            </a:r>
            <a:endParaRPr lang="nl-NL" sz="2000" b="1" dirty="0">
              <a:solidFill>
                <a:srgbClr val="173571"/>
              </a:solidFill>
              <a:latin typeface="Ubuntu"/>
            </a:endParaRPr>
          </a:p>
        </p:txBody>
      </p:sp>
      <p:sp>
        <p:nvSpPr>
          <p:cNvPr id="7" name="Titel 1"/>
          <p:cNvSpPr txBox="1">
            <a:spLocks/>
          </p:cNvSpPr>
          <p:nvPr/>
        </p:nvSpPr>
        <p:spPr>
          <a:xfrm>
            <a:off x="984250" y="1575089"/>
            <a:ext cx="10515600" cy="15698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nl-NL" sz="2400" b="1" dirty="0" smtClean="0">
                <a:solidFill>
                  <a:srgbClr val="173571"/>
                </a:solidFill>
                <a:latin typeface="Ubuntu"/>
              </a:rPr>
              <a:t>Visit the github page and download the R script or the html file</a:t>
            </a:r>
            <a:endParaRPr lang="nl-NL" sz="3200" b="1" dirty="0">
              <a:solidFill>
                <a:srgbClr val="173571"/>
              </a:solidFill>
              <a:latin typeface="Ubuntu"/>
            </a:endParaRPr>
          </a:p>
        </p:txBody>
      </p:sp>
    </p:spTree>
    <p:extLst>
      <p:ext uri="{BB962C8B-B14F-4D97-AF65-F5344CB8AC3E}">
        <p14:creationId xmlns:p14="http://schemas.microsoft.com/office/powerpoint/2010/main" val="207106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smtClean="0">
                <a:solidFill>
                  <a:srgbClr val="173571"/>
                </a:solidFill>
                <a:latin typeface="Ubuntu"/>
              </a:rPr>
              <a:t>context</a:t>
            </a:r>
            <a:endParaRPr lang="pt-PT" sz="4000" b="1" dirty="0">
              <a:solidFill>
                <a:srgbClr val="173571"/>
              </a:solidFill>
              <a:latin typeface="Ubuntu"/>
            </a:endParaRPr>
          </a:p>
        </p:txBody>
      </p:sp>
      <p:sp>
        <p:nvSpPr>
          <p:cNvPr id="8" name="Subtitle 7"/>
          <p:cNvSpPr>
            <a:spLocks noGrp="1"/>
          </p:cNvSpPr>
          <p:nvPr>
            <p:ph idx="1"/>
          </p:nvPr>
        </p:nvSpPr>
        <p:spPr>
          <a:xfrm>
            <a:off x="838199" y="1825625"/>
            <a:ext cx="11132127" cy="4351338"/>
          </a:xfrm>
        </p:spPr>
        <p:txBody>
          <a:bodyPr/>
          <a:lstStyle/>
          <a:p>
            <a:r>
              <a:rPr lang="en-US" dirty="0" smtClean="0">
                <a:solidFill>
                  <a:srgbClr val="173571"/>
                </a:solidFill>
                <a:latin typeface="Ubuntu"/>
              </a:rPr>
              <a:t>[</a:t>
            </a:r>
            <a:r>
              <a:rPr lang="en-US" dirty="0" smtClean="0">
                <a:solidFill>
                  <a:srgbClr val="173571"/>
                </a:solidFill>
                <a:latin typeface="Ubuntu"/>
              </a:rPr>
              <a:t>ESSnet2018</a:t>
            </a:r>
            <a:r>
              <a:rPr lang="en-US" dirty="0">
                <a:solidFill>
                  <a:srgbClr val="173571"/>
                </a:solidFill>
                <a:latin typeface="Ubuntu"/>
              </a:rPr>
              <a:t>] ESSnet on Big Data 2018 -2020 - Eurostat grant ESTAT-PA11-2018-8 Multipurpose statistics and efficiency gains in production</a:t>
            </a:r>
            <a:r>
              <a:rPr lang="en-US" dirty="0" smtClean="0">
                <a:solidFill>
                  <a:srgbClr val="173571"/>
                </a:solidFill>
                <a:latin typeface="Ubuntu"/>
              </a:rPr>
              <a:t>.</a:t>
            </a:r>
          </a:p>
          <a:p>
            <a:pPr marL="0" indent="0" algn="ctr">
              <a:buNone/>
            </a:pPr>
            <a:r>
              <a:rPr lang="en-US" dirty="0">
                <a:solidFill>
                  <a:srgbClr val="173571"/>
                </a:solidFill>
                <a:latin typeface="Ubuntu"/>
                <a:hlinkClick r:id="rId3"/>
              </a:rPr>
              <a:t>https://</a:t>
            </a:r>
            <a:r>
              <a:rPr lang="en-US" dirty="0" smtClean="0">
                <a:solidFill>
                  <a:srgbClr val="173571"/>
                </a:solidFill>
                <a:latin typeface="Ubuntu"/>
                <a:hlinkClick r:id="rId3"/>
              </a:rPr>
              <a:t>ec.europa.eu/eurostat/cros/content/essnet-big-data-i_en#WP7_Multiple_domains</a:t>
            </a:r>
            <a:endParaRPr lang="en-US" dirty="0" smtClean="0">
              <a:solidFill>
                <a:srgbClr val="173571"/>
              </a:solidFill>
              <a:latin typeface="Ubuntu"/>
            </a:endParaRPr>
          </a:p>
          <a:p>
            <a:endParaRPr lang="en-US" dirty="0" smtClean="0">
              <a:solidFill>
                <a:srgbClr val="173571"/>
              </a:solidFill>
              <a:latin typeface="Ubuntu"/>
            </a:endParaRPr>
          </a:p>
          <a:p>
            <a:r>
              <a:rPr lang="pt-PT" dirty="0" smtClean="0">
                <a:solidFill>
                  <a:srgbClr val="173571"/>
                </a:solidFill>
                <a:latin typeface="Ubuntu"/>
              </a:rPr>
              <a:t>ESSnet </a:t>
            </a:r>
            <a:r>
              <a:rPr lang="pt-PT" dirty="0">
                <a:solidFill>
                  <a:srgbClr val="173571"/>
                </a:solidFill>
                <a:latin typeface="Ubuntu"/>
              </a:rPr>
              <a:t>Big Data II </a:t>
            </a:r>
            <a:r>
              <a:rPr lang="pt-PT" dirty="0" smtClean="0">
                <a:solidFill>
                  <a:srgbClr val="173571"/>
                </a:solidFill>
                <a:latin typeface="Ubuntu"/>
              </a:rPr>
              <a:t>WPJ </a:t>
            </a:r>
            <a:r>
              <a:rPr lang="pt-PT" dirty="0">
                <a:solidFill>
                  <a:srgbClr val="173571"/>
                </a:solidFill>
                <a:latin typeface="Ubuntu"/>
              </a:rPr>
              <a:t>– </a:t>
            </a:r>
            <a:r>
              <a:rPr lang="pt-PT" dirty="0" err="1" smtClean="0">
                <a:solidFill>
                  <a:srgbClr val="173571"/>
                </a:solidFill>
                <a:latin typeface="Ubuntu"/>
              </a:rPr>
              <a:t>Innovative</a:t>
            </a:r>
            <a:r>
              <a:rPr lang="pt-PT" dirty="0" smtClean="0">
                <a:solidFill>
                  <a:srgbClr val="173571"/>
                </a:solidFill>
                <a:latin typeface="Ubuntu"/>
              </a:rPr>
              <a:t> </a:t>
            </a:r>
            <a:r>
              <a:rPr lang="pt-PT" dirty="0">
                <a:solidFill>
                  <a:srgbClr val="173571"/>
                </a:solidFill>
                <a:latin typeface="Ubuntu"/>
              </a:rPr>
              <a:t>Tourism </a:t>
            </a:r>
            <a:r>
              <a:rPr lang="pt-PT" dirty="0" smtClean="0">
                <a:solidFill>
                  <a:srgbClr val="173571"/>
                </a:solidFill>
                <a:latin typeface="Ubuntu"/>
              </a:rPr>
              <a:t>Statistics - </a:t>
            </a:r>
            <a:r>
              <a:rPr lang="pt-PT" dirty="0" err="1" smtClean="0">
                <a:solidFill>
                  <a:srgbClr val="173571"/>
                </a:solidFill>
                <a:latin typeface="Ubuntu"/>
              </a:rPr>
              <a:t>Task</a:t>
            </a:r>
            <a:r>
              <a:rPr lang="pt-PT" dirty="0" smtClean="0">
                <a:solidFill>
                  <a:srgbClr val="173571"/>
                </a:solidFill>
                <a:latin typeface="Ubuntu"/>
              </a:rPr>
              <a:t> </a:t>
            </a:r>
            <a:r>
              <a:rPr lang="pt-PT" dirty="0" smtClean="0">
                <a:solidFill>
                  <a:srgbClr val="173571"/>
                </a:solidFill>
                <a:latin typeface="Ubuntu"/>
              </a:rPr>
              <a:t>1C</a:t>
            </a:r>
          </a:p>
          <a:p>
            <a:pPr marL="0" indent="0" algn="ctr">
              <a:buNone/>
            </a:pPr>
            <a:r>
              <a:rPr lang="pt-PT" dirty="0">
                <a:solidFill>
                  <a:srgbClr val="173571"/>
                </a:solidFill>
                <a:latin typeface="Ubuntu"/>
                <a:hlinkClick r:id="rId4"/>
              </a:rPr>
              <a:t>https://</a:t>
            </a:r>
            <a:r>
              <a:rPr lang="pt-PT" dirty="0" smtClean="0">
                <a:solidFill>
                  <a:srgbClr val="173571"/>
                </a:solidFill>
                <a:latin typeface="Ubuntu"/>
                <a:hlinkClick r:id="rId4"/>
              </a:rPr>
              <a:t>ec.europa.eu/eurostat/cros/content/WPJ_Innovative_tourism_statistics_en</a:t>
            </a:r>
            <a:endParaRPr lang="pt-PT" dirty="0" smtClean="0">
              <a:solidFill>
                <a:srgbClr val="173571"/>
              </a:solidFill>
              <a:latin typeface="Ubuntu"/>
            </a:endParaRPr>
          </a:p>
          <a:p>
            <a:endParaRPr lang="pt-PT" dirty="0" smtClean="0">
              <a:solidFill>
                <a:srgbClr val="173571"/>
              </a:solidFill>
              <a:latin typeface="Ubuntu"/>
            </a:endParaRPr>
          </a:p>
        </p:txBody>
      </p:sp>
    </p:spTree>
    <p:extLst>
      <p:ext uri="{BB962C8B-B14F-4D97-AF65-F5344CB8AC3E}">
        <p14:creationId xmlns:p14="http://schemas.microsoft.com/office/powerpoint/2010/main" val="1921842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a:solidFill>
                  <a:srgbClr val="173571"/>
                </a:solidFill>
                <a:latin typeface="Ubuntu"/>
              </a:rPr>
              <a:t>context</a:t>
            </a:r>
            <a:endParaRPr lang="pt-PT" sz="4000" dirty="0"/>
          </a:p>
        </p:txBody>
      </p:sp>
      <p:sp>
        <p:nvSpPr>
          <p:cNvPr id="5" name="Text Placeholder 4"/>
          <p:cNvSpPr>
            <a:spLocks noGrp="1"/>
          </p:cNvSpPr>
          <p:nvPr>
            <p:ph type="body" sz="quarter" idx="3"/>
          </p:nvPr>
        </p:nvSpPr>
        <p:spPr>
          <a:xfrm>
            <a:off x="6182249" y="1249084"/>
            <a:ext cx="5183188" cy="549571"/>
          </a:xfrm>
        </p:spPr>
        <p:txBody>
          <a:bodyPr>
            <a:normAutofit/>
          </a:bodyPr>
          <a:lstStyle/>
          <a:p>
            <a:r>
              <a:rPr lang="pt-PT" sz="2800" dirty="0" smtClean="0">
                <a:solidFill>
                  <a:srgbClr val="173571"/>
                </a:solidFill>
                <a:latin typeface="Ubuntu"/>
              </a:rPr>
              <a:t>Objective</a:t>
            </a:r>
            <a:endParaRPr lang="pt-PT" sz="2800" dirty="0">
              <a:solidFill>
                <a:srgbClr val="173571"/>
              </a:solidFill>
              <a:latin typeface="Ubuntu"/>
            </a:endParaRPr>
          </a:p>
        </p:txBody>
      </p:sp>
      <p:sp>
        <p:nvSpPr>
          <p:cNvPr id="6" name="Content Placeholder 5"/>
          <p:cNvSpPr>
            <a:spLocks noGrp="1"/>
          </p:cNvSpPr>
          <p:nvPr>
            <p:ph sz="quarter" idx="4"/>
          </p:nvPr>
        </p:nvSpPr>
        <p:spPr>
          <a:xfrm>
            <a:off x="6172200" y="1915841"/>
            <a:ext cx="5564875" cy="1705971"/>
          </a:xfrm>
        </p:spPr>
        <p:txBody>
          <a:bodyPr/>
          <a:lstStyle/>
          <a:p>
            <a:pPr marL="0" indent="0">
              <a:buNone/>
            </a:pPr>
            <a:r>
              <a:rPr lang="en-US" dirty="0" smtClean="0">
                <a:solidFill>
                  <a:srgbClr val="173571"/>
                </a:solidFill>
                <a:latin typeface="Ubuntu"/>
              </a:rPr>
              <a:t>Develop a </a:t>
            </a:r>
            <a:r>
              <a:rPr lang="en-US" dirty="0">
                <a:solidFill>
                  <a:srgbClr val="173571"/>
                </a:solidFill>
                <a:latin typeface="Ubuntu"/>
              </a:rPr>
              <a:t>conceptual framework </a:t>
            </a:r>
            <a:r>
              <a:rPr lang="en-US" dirty="0" smtClean="0">
                <a:solidFill>
                  <a:srgbClr val="173571"/>
                </a:solidFill>
                <a:latin typeface="Ubuntu"/>
              </a:rPr>
              <a:t>and </a:t>
            </a:r>
            <a:r>
              <a:rPr lang="en-US" dirty="0">
                <a:solidFill>
                  <a:srgbClr val="173571"/>
                </a:solidFill>
                <a:latin typeface="Ubuntu"/>
              </a:rPr>
              <a:t>setting up a prototype of </a:t>
            </a:r>
            <a:r>
              <a:rPr lang="en-US" dirty="0" smtClean="0">
                <a:solidFill>
                  <a:srgbClr val="173571"/>
                </a:solidFill>
                <a:latin typeface="Ubuntu"/>
              </a:rPr>
              <a:t>Tourism </a:t>
            </a:r>
            <a:r>
              <a:rPr lang="en-US" dirty="0">
                <a:solidFill>
                  <a:srgbClr val="173571"/>
                </a:solidFill>
                <a:latin typeface="Ubuntu"/>
              </a:rPr>
              <a:t>Information and Monitoring </a:t>
            </a:r>
            <a:r>
              <a:rPr lang="en-US" dirty="0" smtClean="0">
                <a:solidFill>
                  <a:srgbClr val="173571"/>
                </a:solidFill>
                <a:latin typeface="Ubuntu"/>
              </a:rPr>
              <a:t>System</a:t>
            </a:r>
          </a:p>
          <a:p>
            <a:endParaRPr lang="en-US" dirty="0" smtClean="0"/>
          </a:p>
        </p:txBody>
      </p:sp>
      <p:grpSp>
        <p:nvGrpSpPr>
          <p:cNvPr id="18" name="Grupa 27"/>
          <p:cNvGrpSpPr>
            <a:grpSpLocks noChangeAspect="1"/>
          </p:cNvGrpSpPr>
          <p:nvPr/>
        </p:nvGrpSpPr>
        <p:grpSpPr>
          <a:xfrm>
            <a:off x="1171723" y="2021361"/>
            <a:ext cx="4084154" cy="3564000"/>
            <a:chOff x="191344" y="1556792"/>
            <a:chExt cx="4536504" cy="3958740"/>
          </a:xfrm>
        </p:grpSpPr>
        <p:sp>
          <p:nvSpPr>
            <p:cNvPr id="19" name="Tytuł 1"/>
            <p:cNvSpPr txBox="1">
              <a:spLocks/>
            </p:cNvSpPr>
            <p:nvPr/>
          </p:nvSpPr>
          <p:spPr>
            <a:xfrm>
              <a:off x="1320641" y="2216506"/>
              <a:ext cx="2130018" cy="264191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2500" b="1" dirty="0" smtClean="0">
                  <a:latin typeface="+mn-lt"/>
                  <a:cs typeface="Arial" panose="020B0604020202020204" pitchFamily="34" charset="0"/>
                  <a:hlinkClick r:id="rId3"/>
                </a:rPr>
                <a:t>WPJ </a:t>
              </a:r>
              <a:r>
                <a:rPr lang="pl-PL" sz="2500" dirty="0" smtClean="0">
                  <a:latin typeface="+mn-lt"/>
                  <a:cs typeface="Arial" panose="020B0604020202020204" pitchFamily="34" charset="0"/>
                  <a:hlinkClick r:id="rId3"/>
                </a:rPr>
                <a:t/>
              </a:r>
              <a:br>
                <a:rPr lang="pl-PL" sz="25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Innovative</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Tourism</a:t>
              </a:r>
              <a:r>
                <a:rPr lang="pl-PL" sz="2400" dirty="0" smtClean="0">
                  <a:latin typeface="+mn-lt"/>
                  <a:cs typeface="Arial" panose="020B0604020202020204" pitchFamily="34" charset="0"/>
                  <a:hlinkClick r:id="rId3"/>
                </a:rPr>
                <a:t> </a:t>
              </a:r>
              <a:br>
                <a:rPr lang="pl-PL" sz="2400" dirty="0" smtClean="0">
                  <a:latin typeface="+mn-lt"/>
                  <a:cs typeface="Arial" panose="020B0604020202020204" pitchFamily="34" charset="0"/>
                  <a:hlinkClick r:id="rId3"/>
                </a:rPr>
              </a:br>
              <a:r>
                <a:rPr lang="pl-PL" sz="2400" dirty="0" err="1" smtClean="0">
                  <a:latin typeface="+mn-lt"/>
                  <a:cs typeface="Arial" panose="020B0604020202020204" pitchFamily="34" charset="0"/>
                  <a:hlinkClick r:id="rId3"/>
                </a:rPr>
                <a:t>Statistics</a:t>
              </a:r>
              <a:endParaRPr lang="pl-PL" sz="2500" dirty="0">
                <a:latin typeface="+mn-lt"/>
                <a:cs typeface="Arial" panose="020B0604020202020204" pitchFamily="34" charset="0"/>
              </a:endParaRPr>
            </a:p>
          </p:txBody>
        </p:sp>
        <p:pic>
          <p:nvPicPr>
            <p:cNvPr id="20"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349"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Obraz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349" y="4254557"/>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Obraz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0773" y="492912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Obraz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197" y="4242031"/>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Obraz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60773" y="1628800"/>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Obraz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6946" y="3176122"/>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Obraz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75644" y="2256376"/>
              <a:ext cx="850902" cy="51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Obraz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1344" y="3177020"/>
              <a:ext cx="774621" cy="5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Elipsa 14"/>
            <p:cNvSpPr/>
            <p:nvPr/>
          </p:nvSpPr>
          <p:spPr bwMode="auto">
            <a:xfrm>
              <a:off x="447667" y="1556792"/>
              <a:ext cx="3960000" cy="3958740"/>
            </a:xfrm>
            <a:prstGeom prst="ellipse">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pl-PL" sz="1800" b="0" i="0" u="none" strike="noStrike" cap="none" normalizeH="0" baseline="0" smtClean="0">
                <a:ln>
                  <a:noFill/>
                </a:ln>
                <a:effectLst/>
                <a:latin typeface="Arial" panose="020B0604020202020204" pitchFamily="34" charset="0"/>
                <a:ea typeface="Microsoft YaHei" panose="020B0503020204020204" pitchFamily="34" charset="-122"/>
              </a:endParaRPr>
            </a:p>
          </p:txBody>
        </p:sp>
      </p:grpSp>
      <p:sp>
        <p:nvSpPr>
          <p:cNvPr id="16" name="Text Placeholder 4"/>
          <p:cNvSpPr>
            <a:spLocks noGrp="1"/>
          </p:cNvSpPr>
          <p:nvPr>
            <p:ph type="body" sz="quarter" idx="3"/>
          </p:nvPr>
        </p:nvSpPr>
        <p:spPr>
          <a:xfrm>
            <a:off x="6334649" y="3958630"/>
            <a:ext cx="5183188" cy="549571"/>
          </a:xfrm>
        </p:spPr>
        <p:txBody>
          <a:bodyPr>
            <a:normAutofit/>
          </a:bodyPr>
          <a:lstStyle/>
          <a:p>
            <a:r>
              <a:rPr lang="pt-PT" sz="2800" dirty="0" err="1" smtClean="0">
                <a:solidFill>
                  <a:srgbClr val="173571"/>
                </a:solidFill>
                <a:latin typeface="Ubuntu"/>
              </a:rPr>
              <a:t>Combining</a:t>
            </a:r>
            <a:r>
              <a:rPr lang="pt-PT" sz="2800" dirty="0" smtClean="0">
                <a:solidFill>
                  <a:srgbClr val="173571"/>
                </a:solidFill>
                <a:latin typeface="Ubuntu"/>
              </a:rPr>
              <a:t> data</a:t>
            </a:r>
            <a:endParaRPr lang="pt-PT" sz="2800" dirty="0">
              <a:solidFill>
                <a:srgbClr val="173571"/>
              </a:solidFill>
              <a:latin typeface="Ubuntu"/>
            </a:endParaRPr>
          </a:p>
        </p:txBody>
      </p:sp>
      <p:sp>
        <p:nvSpPr>
          <p:cNvPr id="17" name="Content Placeholder 5"/>
          <p:cNvSpPr>
            <a:spLocks noGrp="1"/>
          </p:cNvSpPr>
          <p:nvPr>
            <p:ph sz="quarter" idx="4"/>
          </p:nvPr>
        </p:nvSpPr>
        <p:spPr>
          <a:xfrm>
            <a:off x="6324600" y="4625387"/>
            <a:ext cx="5564875" cy="1705971"/>
          </a:xfrm>
        </p:spPr>
        <p:txBody>
          <a:bodyPr>
            <a:normAutofit fontScale="92500"/>
          </a:bodyPr>
          <a:lstStyle/>
          <a:p>
            <a:pPr>
              <a:buSzPts val="2800"/>
            </a:pPr>
            <a:r>
              <a:rPr lang="en-US" dirty="0" smtClean="0">
                <a:solidFill>
                  <a:srgbClr val="173571"/>
                </a:solidFill>
                <a:latin typeface="Ubuntu"/>
              </a:rPr>
              <a:t>Multi-purpose data (administrative)</a:t>
            </a:r>
          </a:p>
          <a:p>
            <a:pPr>
              <a:buSzPts val="2800"/>
            </a:pPr>
            <a:r>
              <a:rPr lang="en-US" dirty="0">
                <a:solidFill>
                  <a:srgbClr val="173571"/>
                </a:solidFill>
                <a:latin typeface="Ubuntu"/>
              </a:rPr>
              <a:t>S</a:t>
            </a:r>
            <a:r>
              <a:rPr lang="en-US" dirty="0" smtClean="0">
                <a:solidFill>
                  <a:srgbClr val="173571"/>
                </a:solidFill>
                <a:latin typeface="Ubuntu"/>
              </a:rPr>
              <a:t>urvey data</a:t>
            </a:r>
          </a:p>
          <a:p>
            <a:pPr>
              <a:buSzPts val="2800"/>
            </a:pPr>
            <a:r>
              <a:rPr lang="en-US" dirty="0" smtClean="0">
                <a:solidFill>
                  <a:srgbClr val="173571"/>
                </a:solidFill>
                <a:latin typeface="Ubuntu"/>
              </a:rPr>
              <a:t>Web data (</a:t>
            </a:r>
            <a:r>
              <a:rPr lang="en-US" dirty="0" err="1" smtClean="0">
                <a:solidFill>
                  <a:srgbClr val="173571"/>
                </a:solidFill>
                <a:latin typeface="Ubuntu"/>
              </a:rPr>
              <a:t>webscraping</a:t>
            </a:r>
            <a:r>
              <a:rPr lang="en-US" dirty="0" smtClean="0">
                <a:solidFill>
                  <a:srgbClr val="173571"/>
                </a:solidFill>
                <a:latin typeface="Ubuntu"/>
              </a:rPr>
              <a:t>)</a:t>
            </a:r>
            <a:endParaRPr lang="en-US" dirty="0">
              <a:solidFill>
                <a:srgbClr val="173571"/>
              </a:solidFill>
              <a:latin typeface="Ubuntu"/>
            </a:endParaRPr>
          </a:p>
          <a:p>
            <a:endParaRPr lang="en-US" dirty="0" smtClean="0"/>
          </a:p>
        </p:txBody>
      </p:sp>
    </p:spTree>
    <p:extLst>
      <p:ext uri="{BB962C8B-B14F-4D97-AF65-F5344CB8AC3E}">
        <p14:creationId xmlns:p14="http://schemas.microsoft.com/office/powerpoint/2010/main" val="158092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0"/>
            <a:ext cx="10515600" cy="1325563"/>
          </a:xfrm>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Problem</a:t>
            </a:r>
            <a:endParaRPr lang="pt-PT" sz="4000" b="1" dirty="0">
              <a:solidFill>
                <a:srgbClr val="173571"/>
              </a:solidFill>
              <a:latin typeface="Ubuntu"/>
            </a:endParaRPr>
          </a:p>
        </p:txBody>
      </p:sp>
      <p:sp>
        <p:nvSpPr>
          <p:cNvPr id="4" name="Rechthoek 3"/>
          <p:cNvSpPr/>
          <p:nvPr/>
        </p:nvSpPr>
        <p:spPr>
          <a:xfrm>
            <a:off x="736979" y="1813381"/>
            <a:ext cx="10281314" cy="3194721"/>
          </a:xfrm>
          <a:prstGeom prst="rect">
            <a:avLst/>
          </a:prstGeom>
        </p:spPr>
        <p:txBody>
          <a:bodyPr wrap="square">
            <a:spAutoFit/>
          </a:bodyPr>
          <a:lstStyle/>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a:t>
            </a:r>
            <a:r>
              <a:rPr lang="pt-PT" sz="2400" dirty="0" err="1" smtClean="0">
                <a:solidFill>
                  <a:srgbClr val="173571"/>
                </a:solidFill>
                <a:latin typeface="Ubuntu"/>
              </a:rPr>
              <a:t>get</a:t>
            </a:r>
            <a:r>
              <a:rPr lang="pt-PT" sz="2400" dirty="0" smtClean="0">
                <a:solidFill>
                  <a:srgbClr val="173571"/>
                </a:solidFill>
                <a:latin typeface="Ubuntu"/>
              </a:rPr>
              <a:t> </a:t>
            </a:r>
            <a:r>
              <a:rPr lang="pt-PT" sz="2400" dirty="0">
                <a:solidFill>
                  <a:srgbClr val="173571"/>
                </a:solidFill>
                <a:latin typeface="Ubuntu"/>
              </a:rPr>
              <a:t>rapid overview of the data sources </a:t>
            </a:r>
            <a:r>
              <a:rPr lang="pt-PT" sz="2400" dirty="0" smtClean="0">
                <a:solidFill>
                  <a:srgbClr val="173571"/>
                </a:solidFill>
                <a:latin typeface="Ubuntu"/>
              </a:rPr>
              <a:t>types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How</a:t>
            </a:r>
            <a:r>
              <a:rPr lang="pt-PT" sz="2400" dirty="0" smtClean="0">
                <a:solidFill>
                  <a:srgbClr val="173571"/>
                </a:solidFill>
                <a:latin typeface="Ubuntu"/>
              </a:rPr>
              <a:t> to trace </a:t>
            </a:r>
            <a:r>
              <a:rPr lang="pt-PT" sz="2400" dirty="0">
                <a:solidFill>
                  <a:srgbClr val="173571"/>
                </a:solidFill>
                <a:latin typeface="Ubuntu"/>
              </a:rPr>
              <a:t>back </a:t>
            </a:r>
            <a:r>
              <a:rPr lang="pt-PT" sz="2400" dirty="0" err="1">
                <a:solidFill>
                  <a:srgbClr val="173571"/>
                </a:solidFill>
                <a:latin typeface="Ubuntu"/>
              </a:rPr>
              <a:t>and</a:t>
            </a:r>
            <a:r>
              <a:rPr lang="pt-PT" sz="2400" dirty="0">
                <a:solidFill>
                  <a:srgbClr val="173571"/>
                </a:solidFill>
                <a:latin typeface="Ubuntu"/>
              </a:rPr>
              <a:t> </a:t>
            </a:r>
            <a:r>
              <a:rPr lang="pt-PT" sz="2400" dirty="0" err="1" smtClean="0">
                <a:solidFill>
                  <a:srgbClr val="173571"/>
                </a:solidFill>
                <a:latin typeface="Ubuntu"/>
              </a:rPr>
              <a:t>forth</a:t>
            </a:r>
            <a:r>
              <a:rPr lang="pt-PT" sz="2400" dirty="0" smtClean="0">
                <a:solidFill>
                  <a:srgbClr val="173571"/>
                </a:solidFill>
                <a:latin typeface="Ubuntu"/>
              </a:rPr>
              <a:t> </a:t>
            </a:r>
            <a:r>
              <a:rPr lang="pt-PT" sz="2400" dirty="0" err="1">
                <a:solidFill>
                  <a:srgbClr val="173571"/>
                </a:solidFill>
                <a:latin typeface="Ubuntu"/>
              </a:rPr>
              <a:t>where</a:t>
            </a:r>
            <a:r>
              <a:rPr lang="pt-PT" sz="2400" dirty="0">
                <a:solidFill>
                  <a:srgbClr val="173571"/>
                </a:solidFill>
                <a:latin typeface="Ubuntu"/>
              </a:rPr>
              <a:t> </a:t>
            </a:r>
            <a:r>
              <a:rPr lang="pt-PT" sz="2400" dirty="0">
                <a:solidFill>
                  <a:srgbClr val="173571"/>
                </a:solidFill>
                <a:latin typeface="Ubuntu"/>
              </a:rPr>
              <a:t>are </a:t>
            </a:r>
            <a:r>
              <a:rPr lang="pt-PT" sz="2400" dirty="0" err="1">
                <a:solidFill>
                  <a:srgbClr val="173571"/>
                </a:solidFill>
                <a:latin typeface="Ubuntu"/>
              </a:rPr>
              <a:t>sources</a:t>
            </a:r>
            <a:r>
              <a:rPr lang="pt-PT" sz="2400" dirty="0">
                <a:solidFill>
                  <a:srgbClr val="173571"/>
                </a:solidFill>
                <a:latin typeface="Ubuntu"/>
              </a:rPr>
              <a:t> </a:t>
            </a:r>
            <a:r>
              <a:rPr lang="pt-PT" sz="2400" dirty="0">
                <a:solidFill>
                  <a:srgbClr val="173571"/>
                </a:solidFill>
                <a:latin typeface="Ubuntu"/>
              </a:rPr>
              <a:t>used and to which end</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Identify</a:t>
            </a:r>
            <a:r>
              <a:rPr lang="pt-PT" dirty="0" smtClean="0">
                <a:solidFill>
                  <a:srgbClr val="173571"/>
                </a:solidFill>
                <a:latin typeface="Ubuntu"/>
              </a:rPr>
              <a:t>/Visualize </a:t>
            </a:r>
            <a:r>
              <a:rPr lang="pt-PT" dirty="0">
                <a:solidFill>
                  <a:srgbClr val="173571"/>
                </a:solidFill>
                <a:latin typeface="Ubuntu"/>
              </a:rPr>
              <a:t>which other countries use the same (or similar) sources  </a:t>
            </a:r>
          </a:p>
          <a:p>
            <a:pPr marL="742950" lvl="1" indent="-285750">
              <a:lnSpc>
                <a:spcPct val="160000"/>
              </a:lnSpc>
              <a:buFont typeface="Arial" panose="020B0604020202020204" pitchFamily="34" charset="0"/>
              <a:buChar char="•"/>
              <a:defRPr/>
            </a:pPr>
            <a:r>
              <a:rPr lang="pt-PT" dirty="0" err="1" smtClean="0">
                <a:solidFill>
                  <a:srgbClr val="173571"/>
                </a:solidFill>
                <a:latin typeface="Ubuntu"/>
              </a:rPr>
              <a:t>Understand</a:t>
            </a:r>
            <a:r>
              <a:rPr lang="pt-PT" dirty="0" smtClean="0">
                <a:solidFill>
                  <a:srgbClr val="173571"/>
                </a:solidFill>
                <a:latin typeface="Ubuntu"/>
              </a:rPr>
              <a:t> </a:t>
            </a:r>
            <a:r>
              <a:rPr lang="pt-PT" dirty="0">
                <a:solidFill>
                  <a:srgbClr val="173571"/>
                </a:solidFill>
                <a:latin typeface="Ubuntu"/>
              </a:rPr>
              <a:t>the different purposes leading to the use of an specific source</a:t>
            </a:r>
          </a:p>
          <a:p>
            <a:pPr marL="742950" lvl="1" indent="-285750">
              <a:lnSpc>
                <a:spcPct val="160000"/>
              </a:lnSpc>
              <a:buFont typeface="Arial" panose="020B0604020202020204" pitchFamily="34" charset="0"/>
              <a:buChar char="•"/>
              <a:defRPr/>
            </a:pPr>
            <a:r>
              <a:rPr lang="pt-PT" dirty="0" smtClean="0">
                <a:solidFill>
                  <a:srgbClr val="173571"/>
                </a:solidFill>
                <a:latin typeface="Ubuntu"/>
              </a:rPr>
              <a:t> </a:t>
            </a:r>
            <a:r>
              <a:rPr lang="pt-PT" dirty="0">
                <a:solidFill>
                  <a:srgbClr val="173571"/>
                </a:solidFill>
                <a:latin typeface="Ubuntu"/>
              </a:rPr>
              <a:t>Be able to directly browse into the external sources and get new insights</a:t>
            </a:r>
          </a:p>
          <a:p>
            <a:pPr marL="342900" lvl="0" indent="-342900">
              <a:lnSpc>
                <a:spcPct val="160000"/>
              </a:lnSpc>
              <a:spcBef>
                <a:spcPts val="0"/>
              </a:spcBef>
              <a:buFont typeface="Arial" panose="020B0604020202020204" pitchFamily="34" charset="0"/>
              <a:buChar char="•"/>
              <a:defRPr/>
            </a:pPr>
            <a:r>
              <a:rPr lang="pt-PT" sz="2400" dirty="0" smtClean="0">
                <a:solidFill>
                  <a:srgbClr val="173571"/>
                </a:solidFill>
                <a:latin typeface="Ubuntu"/>
              </a:rPr>
              <a:t> </a:t>
            </a:r>
            <a:r>
              <a:rPr lang="pt-PT" sz="2400" dirty="0" err="1" smtClean="0">
                <a:solidFill>
                  <a:srgbClr val="173571"/>
                </a:solidFill>
                <a:latin typeface="Ubuntu"/>
              </a:rPr>
              <a:t>Need</a:t>
            </a:r>
            <a:r>
              <a:rPr lang="pt-PT" sz="2400" dirty="0" smtClean="0">
                <a:solidFill>
                  <a:srgbClr val="173571"/>
                </a:solidFill>
                <a:latin typeface="Ubuntu"/>
              </a:rPr>
              <a:t> to </a:t>
            </a:r>
            <a:r>
              <a:rPr lang="pt-PT" sz="2400" dirty="0" err="1" smtClean="0">
                <a:solidFill>
                  <a:srgbClr val="173571"/>
                </a:solidFill>
                <a:latin typeface="Ubuntu"/>
              </a:rPr>
              <a:t>support</a:t>
            </a:r>
            <a:r>
              <a:rPr lang="pt-PT" sz="2400" dirty="0" smtClean="0">
                <a:solidFill>
                  <a:srgbClr val="173571"/>
                </a:solidFill>
                <a:latin typeface="Ubuntu"/>
              </a:rPr>
              <a:t> </a:t>
            </a:r>
            <a:r>
              <a:rPr lang="pt-PT" sz="2400" dirty="0" err="1">
                <a:solidFill>
                  <a:srgbClr val="173571"/>
                </a:solidFill>
                <a:latin typeface="Ubuntu"/>
              </a:rPr>
              <a:t>production</a:t>
            </a:r>
            <a:r>
              <a:rPr lang="pt-PT" sz="2400" dirty="0">
                <a:solidFill>
                  <a:srgbClr val="173571"/>
                </a:solidFill>
                <a:latin typeface="Ubuntu"/>
              </a:rPr>
              <a:t> </a:t>
            </a:r>
            <a:r>
              <a:rPr lang="pt-PT" sz="2400" dirty="0" err="1" smtClean="0">
                <a:solidFill>
                  <a:srgbClr val="173571"/>
                </a:solidFill>
                <a:latin typeface="Ubuntu"/>
              </a:rPr>
              <a:t>process</a:t>
            </a:r>
            <a:r>
              <a:rPr lang="pt-PT" sz="2400" dirty="0" smtClean="0">
                <a:solidFill>
                  <a:srgbClr val="173571"/>
                </a:solidFill>
                <a:latin typeface="Ubuntu"/>
              </a:rPr>
              <a:t> </a:t>
            </a:r>
            <a:r>
              <a:rPr lang="pt-PT" sz="2400" dirty="0">
                <a:solidFill>
                  <a:srgbClr val="173571"/>
                </a:solidFill>
                <a:latin typeface="Ubuntu"/>
              </a:rPr>
              <a:t>to assess potential efficiency gains </a:t>
            </a:r>
            <a:endParaRPr lang="pt-PT" sz="1400" i="1" dirty="0">
              <a:latin typeface="Ubuntu"/>
            </a:endParaRPr>
          </a:p>
        </p:txBody>
      </p:sp>
    </p:spTree>
    <p:extLst>
      <p:ext uri="{BB962C8B-B14F-4D97-AF65-F5344CB8AC3E}">
        <p14:creationId xmlns:p14="http://schemas.microsoft.com/office/powerpoint/2010/main" val="17885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187704"/>
            <a:ext cx="10515600" cy="1325563"/>
          </a:xfrm>
        </p:spPr>
        <p:txBody>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Problem</a:t>
            </a:r>
            <a:endParaRPr lang="pt-PT" sz="4000" b="1" dirty="0">
              <a:solidFill>
                <a:srgbClr val="173571"/>
              </a:solidFill>
              <a:latin typeface="Ubuntu"/>
            </a:endParaRPr>
          </a:p>
        </p:txBody>
      </p:sp>
      <p:sp>
        <p:nvSpPr>
          <p:cNvPr id="3" name="Content Placeholder 2"/>
          <p:cNvSpPr>
            <a:spLocks noGrp="1"/>
          </p:cNvSpPr>
          <p:nvPr>
            <p:ph idx="1"/>
          </p:nvPr>
        </p:nvSpPr>
        <p:spPr>
          <a:xfrm>
            <a:off x="628981" y="1907511"/>
            <a:ext cx="3397109" cy="4351338"/>
          </a:xfrm>
        </p:spPr>
        <p:txBody>
          <a:bodyPr>
            <a:normAutofit/>
          </a:bodyPr>
          <a:lstStyle/>
          <a:p>
            <a:pPr marL="0" indent="0">
              <a:buNone/>
            </a:pPr>
            <a:r>
              <a:rPr lang="pt-PT" dirty="0">
                <a:solidFill>
                  <a:srgbClr val="173571"/>
                </a:solidFill>
                <a:latin typeface="Ubuntu"/>
                <a:ea typeface="+mj-ea"/>
                <a:cs typeface="+mj-cs"/>
              </a:rPr>
              <a:t>Multiple individual workflows do not give the full picture</a:t>
            </a:r>
          </a:p>
        </p:txBody>
      </p:sp>
      <p:pic>
        <p:nvPicPr>
          <p:cNvPr id="5" name="Picture 4"/>
          <p:cNvPicPr/>
          <p:nvPr/>
        </p:nvPicPr>
        <p:blipFill rotWithShape="1">
          <a:blip r:embed="rId3">
            <a:extLst>
              <a:ext uri="{28A0092B-C50C-407E-A947-70E740481C1C}">
                <a14:useLocalDpi xmlns:a14="http://schemas.microsoft.com/office/drawing/2010/main" val="0"/>
              </a:ext>
            </a:extLst>
          </a:blip>
          <a:srcRect r="51726"/>
          <a:stretch/>
        </p:blipFill>
        <p:spPr>
          <a:xfrm>
            <a:off x="5320145" y="329898"/>
            <a:ext cx="5949539" cy="6373722"/>
          </a:xfrm>
          <a:prstGeom prst="rect">
            <a:avLst/>
          </a:prstGeom>
        </p:spPr>
      </p:pic>
    </p:spTree>
    <p:extLst>
      <p:ext uri="{BB962C8B-B14F-4D97-AF65-F5344CB8AC3E}">
        <p14:creationId xmlns:p14="http://schemas.microsoft.com/office/powerpoint/2010/main" val="2355873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b="1" dirty="0" err="1" smtClean="0">
                <a:solidFill>
                  <a:srgbClr val="173571"/>
                </a:solidFill>
                <a:latin typeface="Ubuntu"/>
              </a:rPr>
              <a:t>The</a:t>
            </a:r>
            <a:r>
              <a:rPr lang="pt-PT" sz="4000" b="1" dirty="0" smtClean="0">
                <a:solidFill>
                  <a:srgbClr val="173571"/>
                </a:solidFill>
                <a:latin typeface="Ubuntu"/>
              </a:rPr>
              <a:t> </a:t>
            </a:r>
            <a:r>
              <a:rPr lang="pt-PT" sz="4000" b="1" dirty="0" err="1" smtClean="0">
                <a:solidFill>
                  <a:srgbClr val="173571"/>
                </a:solidFill>
                <a:latin typeface="Ubuntu"/>
              </a:rPr>
              <a:t>Solution</a:t>
            </a:r>
            <a:r>
              <a:rPr lang="pt-PT" sz="4000" b="1" dirty="0">
                <a:solidFill>
                  <a:srgbClr val="173571"/>
                </a:solidFill>
                <a:latin typeface="Ubuntu"/>
              </a:rPr>
              <a:t>: </a:t>
            </a:r>
            <a:r>
              <a:rPr lang="pt-PT" sz="3200" b="1" dirty="0" err="1">
                <a:solidFill>
                  <a:srgbClr val="173571"/>
                </a:solidFill>
                <a:latin typeface="Ubuntu"/>
              </a:rPr>
              <a:t>Interactive</a:t>
            </a:r>
            <a:r>
              <a:rPr lang="pt-PT" sz="3200" b="1" dirty="0">
                <a:solidFill>
                  <a:srgbClr val="173571"/>
                </a:solidFill>
                <a:latin typeface="Ubuntu"/>
              </a:rPr>
              <a:t> network </a:t>
            </a:r>
            <a:r>
              <a:rPr lang="pt-PT" sz="3200" b="1" dirty="0" err="1" smtClean="0">
                <a:solidFill>
                  <a:srgbClr val="173571"/>
                </a:solidFill>
                <a:latin typeface="Ubuntu"/>
              </a:rPr>
              <a:t>visualisation</a:t>
            </a:r>
            <a:endParaRPr lang="pt-PT" sz="3200" b="1" dirty="0">
              <a:solidFill>
                <a:srgbClr val="173571"/>
              </a:solidFill>
              <a:latin typeface="Ubuntu"/>
            </a:endParaRPr>
          </a:p>
        </p:txBody>
      </p:sp>
    </p:spTree>
    <p:extLst>
      <p:ext uri="{BB962C8B-B14F-4D97-AF65-F5344CB8AC3E}">
        <p14:creationId xmlns:p14="http://schemas.microsoft.com/office/powerpoint/2010/main" val="2277186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What's the importance of booking.com? How many countries use it? To what results?</a:t>
            </a:r>
            <a:endParaRPr lang="pt-PT" sz="3600" b="1" dirty="0">
              <a:solidFill>
                <a:srgbClr val="173571"/>
              </a:solidFill>
              <a:latin typeface="Ubuntu"/>
            </a:endParaRPr>
          </a:p>
        </p:txBody>
      </p:sp>
    </p:spTree>
    <p:extLst>
      <p:ext uri="{BB962C8B-B14F-4D97-AF65-F5344CB8AC3E}">
        <p14:creationId xmlns:p14="http://schemas.microsoft.com/office/powerpoint/2010/main" val="79844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173571"/>
                </a:solidFill>
                <a:latin typeface="Ubuntu"/>
              </a:rPr>
              <a:t>How many countries use </a:t>
            </a:r>
            <a:r>
              <a:rPr lang="en-US" sz="3600" b="1" dirty="0" err="1">
                <a:solidFill>
                  <a:srgbClr val="173571"/>
                </a:solidFill>
                <a:latin typeface="Ubuntu"/>
              </a:rPr>
              <a:t>airbnb</a:t>
            </a:r>
            <a:r>
              <a:rPr lang="en-US" sz="3600" b="1" dirty="0">
                <a:solidFill>
                  <a:srgbClr val="173571"/>
                </a:solidFill>
                <a:latin typeface="Ubuntu"/>
              </a:rPr>
              <a:t>?</a:t>
            </a:r>
            <a:endParaRPr lang="pt-PT" sz="3600" b="1" dirty="0">
              <a:solidFill>
                <a:srgbClr val="173571"/>
              </a:solidFill>
              <a:latin typeface="Ubuntu"/>
            </a:endParaRPr>
          </a:p>
        </p:txBody>
      </p:sp>
    </p:spTree>
    <p:extLst>
      <p:ext uri="{BB962C8B-B14F-4D97-AF65-F5344CB8AC3E}">
        <p14:creationId xmlns:p14="http://schemas.microsoft.com/office/powerpoint/2010/main" val="131419127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4402</TotalTime>
  <Words>1438</Words>
  <Application>Microsoft Office PowerPoint</Application>
  <PresentationFormat>Custom</PresentationFormat>
  <Paragraphs>142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Kantoorthema</vt:lpstr>
      <vt:lpstr>uRos 2021: “Network Visualization of Multi-data Sources using R”</vt:lpstr>
      <vt:lpstr>https://github.com/ruialv/VizNet-uRos2021 </vt:lpstr>
      <vt:lpstr>The context</vt:lpstr>
      <vt:lpstr>The context</vt:lpstr>
      <vt:lpstr>The Problem</vt:lpstr>
      <vt:lpstr>The Problem</vt:lpstr>
      <vt:lpstr>The Solution: Interactive network visualisation</vt:lpstr>
      <vt:lpstr>What's the importance of booking.com? How many countries use it? To what results?</vt:lpstr>
      <vt:lpstr>How many countries use airbnb?</vt:lpstr>
      <vt:lpstr>How many data sources are used to improve quality of tourist expenses data?</vt:lpstr>
      <vt:lpstr>How does it work?</vt:lpstr>
      <vt:lpstr>https://github.com/ruialv/VizNet-uRos2021</vt:lpstr>
      <vt:lpstr>How does it work? visNetworkEditor{visNetwork}</vt:lpstr>
      <vt:lpstr>R Packages</vt:lpstr>
      <vt:lpstr>Thank you for your attention</vt:lpstr>
    </vt:vector>
  </TitlesOfParts>
  <Company>CBS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uROS 2021: “Network Visualization of Multi-data Sources using R”</dc:title>
  <dc:creator>Ortega Azurduy, S.A. (Shirley)</dc:creator>
  <cp:lastModifiedBy>Rui Alves</cp:lastModifiedBy>
  <cp:revision>101</cp:revision>
  <dcterms:created xsi:type="dcterms:W3CDTF">2021-10-25T15:05:07Z</dcterms:created>
  <dcterms:modified xsi:type="dcterms:W3CDTF">2021-11-22T17:00:08Z</dcterms:modified>
</cp:coreProperties>
</file>