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69" r:id="rId4"/>
    <p:sldId id="262" r:id="rId5"/>
    <p:sldId id="260" r:id="rId6"/>
    <p:sldId id="261" r:id="rId7"/>
    <p:sldId id="263" r:id="rId8"/>
    <p:sldId id="264" r:id="rId9"/>
    <p:sldId id="265" r:id="rId10"/>
    <p:sldId id="273" r:id="rId11"/>
    <p:sldId id="274" r:id="rId12"/>
    <p:sldId id="275" r:id="rId13"/>
    <p:sldId id="268" r:id="rId14"/>
    <p:sldId id="267" r:id="rId15"/>
    <p:sldId id="277" r:id="rId16"/>
    <p:sldId id="272" r:id="rId17"/>
    <p:sldId id="270" r:id="rId18"/>
    <p:sldId id="271" r:id="rId19"/>
    <p:sldId id="266" r:id="rId20"/>
    <p:sldId id="257" r:id="rId21"/>
    <p:sldId id="259" r:id="rId22"/>
    <p:sldId id="258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tega Azurduy, S.A. (Shirley)" initials="OAS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571"/>
    <a:srgbClr val="FC60A8"/>
    <a:srgbClr val="ACA9BA"/>
    <a:srgbClr val="42A3D1"/>
    <a:srgbClr val="22B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79" autoAdjust="0"/>
  </p:normalViewPr>
  <p:slideViewPr>
    <p:cSldViewPr snapToGrid="0">
      <p:cViewPr>
        <p:scale>
          <a:sx n="80" d="100"/>
          <a:sy n="80" d="100"/>
        </p:scale>
        <p:origin x="-8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5D03F-9434-466E-ACB3-D5D6A5AD426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0425-53CC-4EC3-95E3-63A5206CD7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67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ESSnet</a:t>
            </a:r>
            <a:r>
              <a:rPr lang="nl-NL" dirty="0" smtClean="0"/>
              <a:t>: Network of ESS </a:t>
            </a:r>
            <a:r>
              <a:rPr lang="nl-NL" dirty="0" err="1" smtClean="0"/>
              <a:t>organizations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European Statistical System.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is:"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of several ESS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aimed at providing results that will be beneficial to the whole 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0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>
                <a:solidFill>
                  <a:srgbClr val="FF0000"/>
                </a:solidFill>
              </a:rPr>
              <a:t>[</a:t>
            </a:r>
            <a:r>
              <a:rPr lang="pt-PT" i="1" dirty="0" smtClean="0">
                <a:solidFill>
                  <a:srgbClr val="FF0000"/>
                </a:solidFill>
              </a:rPr>
              <a:t>note: this was taken from the WPJ BDES 2020 presentation</a:t>
            </a:r>
            <a:r>
              <a:rPr lang="pt-PT" dirty="0" smtClean="0">
                <a:solidFill>
                  <a:srgbClr val="FF0000"/>
                </a:solidFill>
              </a:rPr>
              <a:t>]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04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>
                <a:solidFill>
                  <a:srgbClr val="FF0000"/>
                </a:solidFill>
              </a:rPr>
              <a:t>[</a:t>
            </a:r>
            <a:r>
              <a:rPr lang="pt-PT" i="1" dirty="0" smtClean="0">
                <a:solidFill>
                  <a:srgbClr val="FF0000"/>
                </a:solidFill>
              </a:rPr>
              <a:t>note: this was taken from the WPJ BDES 2020 presentation</a:t>
            </a:r>
            <a:r>
              <a:rPr lang="pt-PT" dirty="0" smtClean="0">
                <a:solidFill>
                  <a:srgbClr val="FF0000"/>
                </a:solidFill>
              </a:rPr>
              <a:t>]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21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>
                <a:solidFill>
                  <a:srgbClr val="FF0000"/>
                </a:solidFill>
              </a:rPr>
              <a:t>Why do we need</a:t>
            </a:r>
            <a:r>
              <a:rPr lang="pt-PT" baseline="0" dirty="0" smtClean="0">
                <a:solidFill>
                  <a:srgbClr val="FF0000"/>
                </a:solidFill>
              </a:rPr>
              <a:t> a network tool?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34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491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02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87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20425-53CC-4EC3-95E3-63A5206CD72B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79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4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visNetwork" TargetMode="External"/><Relationship Id="rId2" Type="http://schemas.openxmlformats.org/officeDocument/2006/relationships/hyperlink" Target="https://cran.r-project.org/package=dply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digest" TargetMode="External"/><Relationship Id="rId4" Type="http://schemas.openxmlformats.org/officeDocument/2006/relationships/hyperlink" Target="https://cran.r-project.org/package=rstudioa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ialv/VizNet-uRos2021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cros/content/essnet-big-data-i_en#WP7_Multiple_domai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eurostat/cros/content/WPJ_Innovative_tourism_statistics_e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c.europa.eu/eurostat/cros/content/WPJ_Innovative_tourism_statistics_en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8811"/>
            <a:ext cx="9144000" cy="2387600"/>
          </a:xfrm>
        </p:spPr>
        <p:txBody>
          <a:bodyPr>
            <a:normAutofit/>
          </a:bodyPr>
          <a:lstStyle/>
          <a:p>
            <a:r>
              <a:rPr lang="nl-NL" sz="4000" b="1" dirty="0" smtClean="0">
                <a:solidFill>
                  <a:srgbClr val="173571"/>
                </a:solidFill>
                <a:latin typeface="Ubuntu"/>
              </a:rPr>
              <a:t>uRos </a:t>
            </a:r>
            <a:r>
              <a:rPr lang="nl-NL" sz="4000" b="1" dirty="0" smtClean="0">
                <a:solidFill>
                  <a:srgbClr val="173571"/>
                </a:solidFill>
                <a:latin typeface="Ubuntu"/>
              </a:rPr>
              <a:t>2021: </a:t>
            </a:r>
            <a:r>
              <a:rPr lang="en-GB" sz="4000" b="1" dirty="0">
                <a:solidFill>
                  <a:srgbClr val="173571"/>
                </a:solidFill>
                <a:latin typeface="Ubuntu"/>
              </a:rPr>
              <a:t>“Network Visualization of Multi-data Sources using R</a:t>
            </a:r>
            <a:r>
              <a:rPr lang="en-GB" sz="4000" b="1" dirty="0" smtClean="0">
                <a:solidFill>
                  <a:srgbClr val="173571"/>
                </a:solidFill>
                <a:latin typeface="Ubuntu"/>
              </a:rPr>
              <a:t>”</a:t>
            </a:r>
            <a:endParaRPr lang="nl-NL" sz="40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90975" y="4838324"/>
            <a:ext cx="4909929" cy="1574352"/>
          </a:xfrm>
        </p:spPr>
        <p:txBody>
          <a:bodyPr>
            <a:normAutofit/>
          </a:bodyPr>
          <a:lstStyle/>
          <a:p>
            <a:pPr algn="r"/>
            <a:r>
              <a:rPr lang="nl-NL" dirty="0" smtClean="0">
                <a:solidFill>
                  <a:srgbClr val="173571"/>
                </a:solidFill>
              </a:rPr>
              <a:t>Rui ALVES</a:t>
            </a:r>
            <a:endParaRPr lang="nl-NL" dirty="0" smtClean="0">
              <a:solidFill>
                <a:srgbClr val="173571"/>
              </a:solidFill>
            </a:endParaRPr>
          </a:p>
          <a:p>
            <a:pPr algn="r"/>
            <a:r>
              <a:rPr lang="nl-NL" dirty="0" smtClean="0">
                <a:solidFill>
                  <a:srgbClr val="173571"/>
                </a:solidFill>
              </a:rPr>
              <a:t>Shirley ORTEGA-AZURDUY </a:t>
            </a:r>
          </a:p>
          <a:p>
            <a:pPr algn="r"/>
            <a:r>
              <a:rPr lang="nl-NL" dirty="0" smtClean="0">
                <a:solidFill>
                  <a:srgbClr val="173571"/>
                </a:solidFill>
              </a:rPr>
              <a:t>Christina PIERRAKOU </a:t>
            </a:r>
            <a:endParaRPr lang="nl-NL" dirty="0">
              <a:solidFill>
                <a:srgbClr val="17357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122832"/>
            <a:ext cx="954292" cy="110535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266825" y="401408"/>
            <a:ext cx="969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Scientific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Session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: BIG DATA</a:t>
            </a:r>
            <a:endParaRPr lang="nl-NL" sz="2000" b="1" dirty="0">
              <a:solidFill>
                <a:srgbClr val="173571"/>
              </a:solidFill>
              <a:latin typeface="Ubuntu"/>
            </a:endParaRPr>
          </a:p>
        </p:txBody>
      </p:sp>
      <p:grpSp>
        <p:nvGrpSpPr>
          <p:cNvPr id="13" name="Groep 12"/>
          <p:cNvGrpSpPr/>
          <p:nvPr/>
        </p:nvGrpSpPr>
        <p:grpSpPr>
          <a:xfrm>
            <a:off x="8900904" y="4749410"/>
            <a:ext cx="2452947" cy="1457564"/>
            <a:chOff x="8900904" y="4749410"/>
            <a:chExt cx="2452947" cy="1457564"/>
          </a:xfrm>
        </p:grpSpPr>
        <p:pic>
          <p:nvPicPr>
            <p:cNvPr id="8" name="Afbeelding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073654" y="5233280"/>
              <a:ext cx="200117" cy="350947"/>
            </a:xfrm>
            <a:prstGeom prst="rect">
              <a:avLst/>
            </a:prstGeom>
          </p:spPr>
        </p:pic>
        <p:pic>
          <p:nvPicPr>
            <p:cNvPr id="9" name="Afbeelding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981842" y="4749410"/>
              <a:ext cx="2314859" cy="403269"/>
            </a:xfrm>
            <a:prstGeom prst="rect">
              <a:avLst/>
            </a:prstGeom>
          </p:spPr>
        </p:pic>
        <p:pic>
          <p:nvPicPr>
            <p:cNvPr id="10" name="Afbeelding 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900904" y="5584227"/>
              <a:ext cx="545615" cy="622747"/>
            </a:xfrm>
            <a:prstGeom prst="rect">
              <a:avLst/>
            </a:prstGeom>
          </p:spPr>
        </p:pic>
        <p:sp>
          <p:nvSpPr>
            <p:cNvPr id="11" name="Rechthoek 10"/>
            <p:cNvSpPr/>
            <p:nvPr userDrawn="1"/>
          </p:nvSpPr>
          <p:spPr>
            <a:xfrm>
              <a:off x="9386806" y="5787878"/>
              <a:ext cx="196704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800" b="1" i="0" dirty="0" err="1" smtClean="0">
                  <a:solidFill>
                    <a:srgbClr val="000000"/>
                  </a:solidFill>
                  <a:effectLst/>
                  <a:latin typeface="Ubuntu"/>
                </a:rPr>
                <a:t>Hellenic</a:t>
              </a:r>
              <a:r>
                <a:rPr lang="nl-NL" sz="800" b="1" i="0" dirty="0" smtClean="0">
                  <a:solidFill>
                    <a:srgbClr val="000000"/>
                  </a:solidFill>
                  <a:effectLst/>
                  <a:latin typeface="Ubuntu"/>
                </a:rPr>
                <a:t> Statistical </a:t>
              </a:r>
              <a:r>
                <a:rPr lang="nl-NL" sz="800" b="1" i="0" dirty="0" err="1" smtClean="0">
                  <a:solidFill>
                    <a:srgbClr val="000000"/>
                  </a:solidFill>
                  <a:effectLst/>
                  <a:latin typeface="Ubuntu"/>
                </a:rPr>
                <a:t>Authority</a:t>
              </a:r>
              <a:endParaRPr lang="nl-NL" sz="1000" dirty="0"/>
            </a:p>
          </p:txBody>
        </p:sp>
        <p:sp>
          <p:nvSpPr>
            <p:cNvPr id="12" name="Rechthoek 11"/>
            <p:cNvSpPr/>
            <p:nvPr/>
          </p:nvSpPr>
          <p:spPr>
            <a:xfrm>
              <a:off x="9342861" y="5328530"/>
              <a:ext cx="11817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800" dirty="0" err="1">
                  <a:solidFill>
                    <a:srgbClr val="42A3D1"/>
                  </a:solidFill>
                  <a:latin typeface="Ubuntu"/>
                </a:rPr>
                <a:t>Statistics</a:t>
              </a:r>
              <a:r>
                <a:rPr lang="nl-NL" sz="800" dirty="0">
                  <a:solidFill>
                    <a:srgbClr val="42A3D1"/>
                  </a:solidFill>
                  <a:latin typeface="Ubuntu"/>
                </a:rPr>
                <a:t> Netherlands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173571"/>
                </a:solidFill>
                <a:latin typeface="Ubuntu"/>
              </a:rPr>
              <a:t>What's the importance of booking.com? How many countries use it? To what results?</a:t>
            </a:r>
            <a:endParaRPr lang="pt-PT" sz="3600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9844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173571"/>
                </a:solidFill>
                <a:latin typeface="Ubuntu"/>
              </a:rPr>
              <a:t>How many countries use </a:t>
            </a:r>
            <a:r>
              <a:rPr lang="en-US" sz="3600" b="1" dirty="0" err="1">
                <a:solidFill>
                  <a:srgbClr val="173571"/>
                </a:solidFill>
                <a:latin typeface="Ubuntu"/>
              </a:rPr>
              <a:t>airbnb</a:t>
            </a:r>
            <a:r>
              <a:rPr lang="en-US" sz="3600" b="1" dirty="0">
                <a:solidFill>
                  <a:srgbClr val="173571"/>
                </a:solidFill>
                <a:latin typeface="Ubuntu"/>
              </a:rPr>
              <a:t>?</a:t>
            </a:r>
            <a:endParaRPr lang="pt-PT" sz="3600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31419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173571"/>
                </a:solidFill>
                <a:latin typeface="Ubuntu"/>
              </a:rPr>
              <a:t>How many data sources are used to improve quality of tourist expenses data?</a:t>
            </a:r>
            <a:endParaRPr lang="pt-PT" sz="3600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844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10998958" cy="1325563"/>
          </a:xfrm>
        </p:spPr>
        <p:txBody>
          <a:bodyPr/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does </a:t>
            </a:r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it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work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?</a:t>
            </a:r>
            <a:endParaRPr lang="pt-PT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1037230"/>
            <a:ext cx="10304060" cy="58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365125"/>
            <a:ext cx="11327642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b="1" dirty="0">
                <a:solidFill>
                  <a:srgbClr val="173571"/>
                </a:solidFill>
                <a:latin typeface="Ubuntu"/>
              </a:rPr>
              <a:t>does </a:t>
            </a:r>
            <a:r>
              <a:rPr lang="pt-PT" b="1" dirty="0" err="1">
                <a:solidFill>
                  <a:srgbClr val="173571"/>
                </a:solidFill>
                <a:latin typeface="Ubuntu"/>
              </a:rPr>
              <a:t>it</a:t>
            </a:r>
            <a:r>
              <a:rPr lang="pt-PT" b="1" dirty="0">
                <a:solidFill>
                  <a:srgbClr val="173571"/>
                </a:solidFill>
                <a:latin typeface="Ubuntu"/>
              </a:rPr>
              <a:t> </a:t>
            </a:r>
            <a:r>
              <a:rPr lang="pt-PT" b="1" dirty="0" err="1">
                <a:solidFill>
                  <a:srgbClr val="173571"/>
                </a:solidFill>
                <a:latin typeface="Ubuntu"/>
              </a:rPr>
              <a:t>work</a:t>
            </a:r>
            <a:r>
              <a:rPr lang="pt-PT" b="1" dirty="0">
                <a:solidFill>
                  <a:srgbClr val="173571"/>
                </a:solidFill>
                <a:latin typeface="Ubuntu"/>
              </a:rPr>
              <a:t>?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PT" b="1" dirty="0" smtClean="0">
                <a:solidFill>
                  <a:srgbClr val="173571"/>
                </a:solidFill>
                <a:latin typeface="Ubuntu"/>
              </a:rPr>
              <a:t>R Script</a:t>
            </a:r>
          </a:p>
          <a:p>
            <a:pPr lvl="1"/>
            <a:r>
              <a:rPr lang="pt-PT" dirty="0" smtClean="0">
                <a:solidFill>
                  <a:srgbClr val="173571"/>
                </a:solidFill>
                <a:latin typeface="Ubuntu"/>
              </a:rPr>
              <a:t>Self-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contained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(data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is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embedded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)</a:t>
            </a:r>
          </a:p>
          <a:p>
            <a:pPr lvl="2"/>
            <a:r>
              <a:rPr lang="en-US" dirty="0" err="1">
                <a:solidFill>
                  <a:srgbClr val="173571"/>
                </a:solidFill>
                <a:latin typeface="Ubuntu"/>
              </a:rPr>
              <a:t>dput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 {base} R command that conveniently recreates an object, such as a </a:t>
            </a:r>
            <a:r>
              <a:rPr lang="en-US" dirty="0" err="1">
                <a:solidFill>
                  <a:srgbClr val="173571"/>
                </a:solidFill>
                <a:latin typeface="Ubuntu"/>
              </a:rPr>
              <a:t>dataframe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. </a:t>
            </a:r>
            <a:endParaRPr lang="pt-PT" dirty="0" smtClean="0">
              <a:solidFill>
                <a:srgbClr val="173571"/>
              </a:solidFill>
              <a:latin typeface="Ubuntu"/>
            </a:endParaRPr>
          </a:p>
          <a:p>
            <a:pPr lvl="1"/>
            <a:r>
              <a:rPr lang="en-GB" dirty="0" smtClean="0">
                <a:solidFill>
                  <a:srgbClr val="173571"/>
                </a:solidFill>
                <a:latin typeface="Ubuntu"/>
              </a:rPr>
              <a:t>Commented (useful to understand what the script is doing)</a:t>
            </a:r>
          </a:p>
          <a:p>
            <a:pPr lvl="1"/>
            <a:r>
              <a:rPr lang="en-GB" dirty="0" smtClean="0">
                <a:solidFill>
                  <a:srgbClr val="173571"/>
                </a:solidFill>
                <a:latin typeface="Ubuntu"/>
              </a:rPr>
              <a:t>Organized </a:t>
            </a:r>
            <a:r>
              <a:rPr lang="en-GB" dirty="0">
                <a:solidFill>
                  <a:srgbClr val="173571"/>
                </a:solidFill>
                <a:latin typeface="Ubuntu"/>
              </a:rPr>
              <a:t>in an outline </a:t>
            </a:r>
            <a:r>
              <a:rPr lang="en-GB" dirty="0" smtClean="0">
                <a:solidFill>
                  <a:srgbClr val="173571"/>
                </a:solidFill>
                <a:latin typeface="Ubuntu"/>
              </a:rPr>
              <a:t>layout (useful to navigate the code</a:t>
            </a:r>
            <a:r>
              <a:rPr lang="en-GB" dirty="0" smtClean="0">
                <a:solidFill>
                  <a:srgbClr val="173571"/>
                </a:solidFill>
                <a:latin typeface="Ubuntu"/>
              </a:rPr>
              <a:t>)</a:t>
            </a:r>
          </a:p>
          <a:p>
            <a:pPr lvl="2"/>
            <a:r>
              <a:rPr lang="en-GB" dirty="0" smtClean="0">
                <a:solidFill>
                  <a:srgbClr val="173571"/>
                </a:solidFill>
                <a:latin typeface="Ubuntu"/>
              </a:rPr>
              <a:t>Show Document Outline: </a:t>
            </a:r>
            <a:r>
              <a:rPr lang="en-GB" dirty="0" err="1" smtClean="0">
                <a:solidFill>
                  <a:srgbClr val="173571"/>
                </a:solidFill>
                <a:latin typeface="Ubuntu"/>
              </a:rPr>
              <a:t>Ctrl+Shift+O</a:t>
            </a:r>
            <a:endParaRPr lang="pt-PT" dirty="0" smtClean="0">
              <a:solidFill>
                <a:srgbClr val="173571"/>
              </a:solidFill>
              <a:latin typeface="Ubuntu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PT" b="1" dirty="0" err="1" smtClean="0">
                <a:solidFill>
                  <a:srgbClr val="173571"/>
                </a:solidFill>
                <a:latin typeface="Ubuntu"/>
              </a:rPr>
              <a:t>Tips</a:t>
            </a:r>
            <a:r>
              <a:rPr lang="pt-PT" b="1" dirty="0" smtClean="0">
                <a:solidFill>
                  <a:srgbClr val="173571"/>
                </a:solidFill>
                <a:latin typeface="Ubuntu"/>
              </a:rPr>
              <a:t> &amp; </a:t>
            </a:r>
            <a:r>
              <a:rPr lang="pt-PT" b="1" dirty="0" err="1" smtClean="0">
                <a:solidFill>
                  <a:srgbClr val="173571"/>
                </a:solidFill>
                <a:latin typeface="Ubuntu"/>
              </a:rPr>
              <a:t>tricks</a:t>
            </a:r>
            <a:endParaRPr lang="pt-PT" b="1" dirty="0" smtClean="0">
              <a:solidFill>
                <a:srgbClr val="173571"/>
              </a:solidFill>
              <a:latin typeface="Ubuntu"/>
            </a:endParaRPr>
          </a:p>
          <a:p>
            <a:pPr lvl="1"/>
            <a:r>
              <a:rPr lang="en-US" dirty="0" smtClean="0">
                <a:solidFill>
                  <a:srgbClr val="173571"/>
                </a:solidFill>
                <a:latin typeface="Ubuntu"/>
              </a:rPr>
              <a:t>digest2int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{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digest} R command that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calculates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integer hash of an arbitrary string.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Good to create ID’s from labels (long text strings such as the nodes labels)</a:t>
            </a:r>
            <a:endParaRPr lang="pt-PT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916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365125"/>
            <a:ext cx="11327642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b="1" dirty="0">
                <a:solidFill>
                  <a:srgbClr val="173571"/>
                </a:solidFill>
                <a:latin typeface="Ubuntu"/>
              </a:rPr>
              <a:t>does </a:t>
            </a:r>
            <a:r>
              <a:rPr lang="pt-PT" b="1" dirty="0" err="1">
                <a:solidFill>
                  <a:srgbClr val="173571"/>
                </a:solidFill>
                <a:latin typeface="Ubuntu"/>
              </a:rPr>
              <a:t>it</a:t>
            </a:r>
            <a:r>
              <a:rPr lang="pt-PT" b="1" dirty="0">
                <a:solidFill>
                  <a:srgbClr val="173571"/>
                </a:solidFill>
                <a:latin typeface="Ubuntu"/>
              </a:rPr>
              <a:t> </a:t>
            </a:r>
            <a:r>
              <a:rPr lang="pt-PT" b="1" dirty="0" err="1">
                <a:solidFill>
                  <a:srgbClr val="173571"/>
                </a:solidFill>
                <a:latin typeface="Ubuntu"/>
              </a:rPr>
              <a:t>work</a:t>
            </a:r>
            <a:r>
              <a:rPr lang="pt-PT" b="1" dirty="0" smtClean="0">
                <a:solidFill>
                  <a:srgbClr val="173571"/>
                </a:solidFill>
                <a:latin typeface="Ubuntu"/>
              </a:rPr>
              <a:t>? </a:t>
            </a:r>
            <a:r>
              <a:rPr lang="pt-PT" sz="3600" dirty="0" err="1" smtClean="0"/>
              <a:t>visNetworkEditor</a:t>
            </a:r>
            <a:r>
              <a:rPr lang="pt-PT" sz="3600" dirty="0" smtClean="0"/>
              <a:t>{</a:t>
            </a:r>
            <a:r>
              <a:rPr lang="pt-PT" sz="3600" dirty="0" err="1" smtClean="0"/>
              <a:t>visNetwork</a:t>
            </a:r>
            <a:r>
              <a:rPr lang="pt-PT" sz="3600" dirty="0"/>
              <a:t>}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24649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 Packages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18137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PT" sz="2000" b="1" dirty="0" err="1"/>
              <a:t>d</a:t>
            </a:r>
            <a:r>
              <a:rPr lang="pt-PT" sz="2000" b="1" dirty="0" err="1" smtClean="0"/>
              <a:t>plyr</a:t>
            </a:r>
            <a:endParaRPr lang="pt-PT" sz="2000" b="1" dirty="0" smtClean="0"/>
          </a:p>
          <a:p>
            <a:pPr lvl="1"/>
            <a:r>
              <a:rPr lang="pt-PT" sz="1800" dirty="0" err="1" smtClean="0"/>
              <a:t>Hadley</a:t>
            </a:r>
            <a:r>
              <a:rPr lang="pt-PT" sz="1800" dirty="0" smtClean="0"/>
              <a:t> </a:t>
            </a:r>
            <a:r>
              <a:rPr lang="pt-PT" sz="1800" dirty="0" err="1"/>
              <a:t>Wickham</a:t>
            </a:r>
            <a:r>
              <a:rPr lang="pt-PT" sz="1800" dirty="0"/>
              <a:t>, </a:t>
            </a:r>
            <a:r>
              <a:rPr lang="pt-PT" sz="1800" dirty="0" err="1"/>
              <a:t>Romain</a:t>
            </a:r>
            <a:r>
              <a:rPr lang="pt-PT" sz="1800" dirty="0"/>
              <a:t> François, Lionel Henry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Kirill</a:t>
            </a:r>
            <a:r>
              <a:rPr lang="pt-PT" sz="1800" dirty="0"/>
              <a:t> </a:t>
            </a:r>
            <a:r>
              <a:rPr lang="pt-PT" sz="1800" dirty="0" err="1"/>
              <a:t>Müller</a:t>
            </a:r>
            <a:r>
              <a:rPr lang="pt-PT" sz="1800" dirty="0"/>
              <a:t> (2021). </a:t>
            </a:r>
            <a:r>
              <a:rPr lang="pt-PT" sz="1800" dirty="0" err="1"/>
              <a:t>dplyr</a:t>
            </a:r>
            <a:r>
              <a:rPr lang="pt-PT" sz="1800" dirty="0"/>
              <a:t>: A </a:t>
            </a:r>
            <a:r>
              <a:rPr lang="pt-PT" sz="1800" dirty="0" err="1"/>
              <a:t>Grammar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Data </a:t>
            </a:r>
            <a:r>
              <a:rPr lang="pt-PT" sz="1800" dirty="0" err="1"/>
              <a:t>Manipulation</a:t>
            </a:r>
            <a:r>
              <a:rPr lang="pt-PT" sz="1800" dirty="0"/>
              <a:t>. R package </a:t>
            </a:r>
            <a:r>
              <a:rPr lang="pt-PT" sz="1800" dirty="0" err="1"/>
              <a:t>version</a:t>
            </a:r>
            <a:r>
              <a:rPr lang="pt-PT" sz="1800" dirty="0"/>
              <a:t> </a:t>
            </a:r>
            <a:r>
              <a:rPr lang="pt-PT" sz="1800" dirty="0" smtClean="0"/>
              <a:t>1.0.7 </a:t>
            </a:r>
            <a:r>
              <a:rPr lang="pt-PT" sz="1800" dirty="0" smtClean="0">
                <a:hlinkClick r:id="rId2"/>
              </a:rPr>
              <a:t>htttps</a:t>
            </a:r>
            <a:r>
              <a:rPr lang="pt-PT" sz="1800" dirty="0">
                <a:hlinkClick r:id="rId2"/>
              </a:rPr>
              <a:t>://</a:t>
            </a:r>
            <a:r>
              <a:rPr lang="pt-PT" sz="1800" dirty="0" smtClean="0">
                <a:hlinkClick r:id="rId2"/>
              </a:rPr>
              <a:t>CRAN.R-project.org/package=dplyr</a:t>
            </a:r>
            <a:endParaRPr lang="pt-PT" sz="1800" dirty="0" smtClean="0"/>
          </a:p>
          <a:p>
            <a:r>
              <a:rPr lang="pt-PT" sz="2000" b="1" dirty="0" err="1" smtClean="0"/>
              <a:t>visNetwork</a:t>
            </a:r>
            <a:endParaRPr lang="pt-PT" sz="2000" b="1" dirty="0" smtClean="0"/>
          </a:p>
          <a:p>
            <a:pPr lvl="1"/>
            <a:r>
              <a:rPr lang="pt-PT" sz="1800" dirty="0" err="1" smtClean="0"/>
              <a:t>Almende</a:t>
            </a:r>
            <a:r>
              <a:rPr lang="pt-PT" sz="1800" dirty="0" smtClean="0"/>
              <a:t> B.V.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Contributors</a:t>
            </a:r>
            <a:r>
              <a:rPr lang="pt-PT" sz="1800" dirty="0" smtClean="0"/>
              <a:t>, </a:t>
            </a:r>
            <a:r>
              <a:rPr lang="pt-PT" sz="1800" dirty="0" err="1" smtClean="0"/>
              <a:t>Benoit</a:t>
            </a:r>
            <a:r>
              <a:rPr lang="pt-PT" sz="1800" dirty="0" smtClean="0"/>
              <a:t> </a:t>
            </a:r>
            <a:r>
              <a:rPr lang="pt-PT" sz="1800" dirty="0" err="1" smtClean="0"/>
              <a:t>Thieurmel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Titouan</a:t>
            </a:r>
            <a:r>
              <a:rPr lang="pt-PT" sz="1800" dirty="0" smtClean="0"/>
              <a:t> Robert (2021). </a:t>
            </a:r>
            <a:r>
              <a:rPr lang="pt-PT" sz="1800" dirty="0" err="1" smtClean="0"/>
              <a:t>visNetwork</a:t>
            </a:r>
            <a:r>
              <a:rPr lang="pt-PT" sz="1800" dirty="0" smtClean="0"/>
              <a:t>: Network </a:t>
            </a:r>
            <a:r>
              <a:rPr lang="pt-PT" sz="1800" dirty="0" err="1" smtClean="0"/>
              <a:t>Visualization</a:t>
            </a:r>
            <a:r>
              <a:rPr lang="pt-PT" sz="1800" dirty="0" smtClean="0"/>
              <a:t> </a:t>
            </a:r>
            <a:r>
              <a:rPr lang="pt-PT" sz="1800" dirty="0" err="1" smtClean="0"/>
              <a:t>using</a:t>
            </a:r>
            <a:r>
              <a:rPr lang="pt-PT" sz="1800" dirty="0" smtClean="0"/>
              <a:t> 'vis.js' </a:t>
            </a:r>
            <a:r>
              <a:rPr lang="pt-PT" sz="1800" dirty="0" err="1" smtClean="0"/>
              <a:t>Library</a:t>
            </a:r>
            <a:r>
              <a:rPr lang="pt-PT" sz="1800" dirty="0" smtClean="0"/>
              <a:t>. </a:t>
            </a:r>
            <a:r>
              <a:rPr lang="pt-PT" sz="1800" dirty="0" err="1" smtClean="0"/>
              <a:t>Rpackage</a:t>
            </a:r>
            <a:r>
              <a:rPr lang="pt-PT" sz="1800" dirty="0" smtClean="0"/>
              <a:t> </a:t>
            </a:r>
            <a:r>
              <a:rPr lang="pt-PT" sz="1800" dirty="0" err="1" smtClean="0"/>
              <a:t>version</a:t>
            </a:r>
            <a:r>
              <a:rPr lang="pt-PT" sz="1800" dirty="0" smtClean="0"/>
              <a:t> 2.1.0. </a:t>
            </a:r>
            <a:r>
              <a:rPr lang="pt-PT" sz="1800" dirty="0" smtClean="0">
                <a:hlinkClick r:id="rId3"/>
              </a:rPr>
              <a:t>https://CRAN.R-project.org/package=visNetwork</a:t>
            </a:r>
            <a:endParaRPr lang="pt-PT" sz="1800" dirty="0" smtClean="0"/>
          </a:p>
          <a:p>
            <a:r>
              <a:rPr lang="pt-PT" sz="2000" b="1" dirty="0" err="1" smtClean="0"/>
              <a:t>rstudioapi</a:t>
            </a:r>
            <a:endParaRPr lang="pt-PT" sz="2000" b="1" dirty="0" smtClean="0"/>
          </a:p>
          <a:p>
            <a:pPr lvl="1"/>
            <a:r>
              <a:rPr lang="pt-PT" sz="1800" dirty="0" smtClean="0"/>
              <a:t>Kevin </a:t>
            </a:r>
            <a:r>
              <a:rPr lang="pt-PT" sz="1800" dirty="0" err="1"/>
              <a:t>Ushey</a:t>
            </a:r>
            <a:r>
              <a:rPr lang="pt-PT" sz="1800" dirty="0"/>
              <a:t>, JJ </a:t>
            </a:r>
            <a:r>
              <a:rPr lang="pt-PT" sz="1800" dirty="0" err="1"/>
              <a:t>Allaire</a:t>
            </a:r>
            <a:r>
              <a:rPr lang="pt-PT" sz="1800" dirty="0"/>
              <a:t>, </a:t>
            </a:r>
            <a:r>
              <a:rPr lang="pt-PT" sz="1800" dirty="0" err="1"/>
              <a:t>Hadley</a:t>
            </a:r>
            <a:r>
              <a:rPr lang="pt-PT" sz="1800" dirty="0"/>
              <a:t> </a:t>
            </a:r>
            <a:r>
              <a:rPr lang="pt-PT" sz="1800" dirty="0" err="1"/>
              <a:t>Wickham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Gary</a:t>
            </a:r>
            <a:r>
              <a:rPr lang="pt-PT" sz="1800" dirty="0"/>
              <a:t> Ritchie (2020). </a:t>
            </a:r>
            <a:r>
              <a:rPr lang="pt-PT" sz="1800" dirty="0" err="1"/>
              <a:t>rstudioapi</a:t>
            </a:r>
            <a:r>
              <a:rPr lang="pt-PT" sz="1800" dirty="0"/>
              <a:t>: </a:t>
            </a:r>
            <a:r>
              <a:rPr lang="pt-PT" sz="1800" dirty="0" err="1"/>
              <a:t>Safely</a:t>
            </a:r>
            <a:r>
              <a:rPr lang="pt-PT" sz="1800" dirty="0"/>
              <a:t> Access </a:t>
            </a:r>
            <a:r>
              <a:rPr lang="pt-PT" sz="1800" dirty="0" err="1"/>
              <a:t>the</a:t>
            </a:r>
            <a:r>
              <a:rPr lang="pt-PT" sz="1800" dirty="0"/>
              <a:t> RStudio API. R package </a:t>
            </a:r>
            <a:r>
              <a:rPr lang="pt-PT" sz="1800" dirty="0" err="1"/>
              <a:t>version</a:t>
            </a:r>
            <a:r>
              <a:rPr lang="pt-PT" sz="1800" dirty="0"/>
              <a:t> 0.13</a:t>
            </a:r>
            <a:r>
              <a:rPr lang="pt-PT" sz="1800" dirty="0" smtClean="0"/>
              <a:t>.   </a:t>
            </a:r>
            <a:r>
              <a:rPr lang="pt-PT" sz="1800" dirty="0">
                <a:hlinkClick r:id="rId4"/>
              </a:rPr>
              <a:t>https://</a:t>
            </a:r>
            <a:r>
              <a:rPr lang="pt-PT" sz="1800" dirty="0" smtClean="0">
                <a:hlinkClick r:id="rId4"/>
              </a:rPr>
              <a:t>CRAN.R-project.org/package=rstudioap</a:t>
            </a:r>
            <a:endParaRPr lang="pt-PT" sz="1800" dirty="0" smtClean="0"/>
          </a:p>
          <a:p>
            <a:r>
              <a:rPr lang="pt-PT" sz="2100" b="1" dirty="0" err="1" smtClean="0"/>
              <a:t>digest</a:t>
            </a:r>
            <a:endParaRPr lang="pt-PT" sz="2100" dirty="0"/>
          </a:p>
          <a:p>
            <a:pPr lvl="1"/>
            <a:r>
              <a:rPr lang="pt-PT" sz="1800" dirty="0" err="1"/>
              <a:t>Dirk</a:t>
            </a:r>
            <a:r>
              <a:rPr lang="pt-PT" sz="1800" dirty="0"/>
              <a:t> </a:t>
            </a:r>
            <a:r>
              <a:rPr lang="pt-PT" sz="1800" dirty="0" err="1"/>
              <a:t>Eddelbuettel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contributions</a:t>
            </a:r>
            <a:r>
              <a:rPr lang="pt-PT" sz="1800" dirty="0"/>
              <a:t> </a:t>
            </a:r>
            <a:r>
              <a:rPr lang="pt-PT" sz="1800" dirty="0" err="1"/>
              <a:t>by</a:t>
            </a:r>
            <a:r>
              <a:rPr lang="pt-PT" sz="1800" dirty="0"/>
              <a:t> Antoine Lucas, </a:t>
            </a:r>
            <a:r>
              <a:rPr lang="pt-PT" sz="1800" dirty="0" err="1"/>
              <a:t>Jarek</a:t>
            </a:r>
            <a:r>
              <a:rPr lang="pt-PT" sz="1800" dirty="0"/>
              <a:t> </a:t>
            </a:r>
            <a:r>
              <a:rPr lang="pt-PT" sz="1800" dirty="0" err="1"/>
              <a:t>Tuszynski</a:t>
            </a:r>
            <a:r>
              <a:rPr lang="pt-PT" sz="1800" dirty="0"/>
              <a:t>, </a:t>
            </a:r>
            <a:r>
              <a:rPr lang="pt-PT" sz="1800" dirty="0" err="1"/>
              <a:t>Henrik</a:t>
            </a:r>
            <a:r>
              <a:rPr lang="pt-PT" sz="1800" dirty="0"/>
              <a:t> </a:t>
            </a:r>
            <a:r>
              <a:rPr lang="pt-PT" sz="1800" dirty="0" err="1"/>
              <a:t>Bengtsson</a:t>
            </a:r>
            <a:r>
              <a:rPr lang="pt-PT" sz="1800" dirty="0"/>
              <a:t>, Simon </a:t>
            </a:r>
            <a:r>
              <a:rPr lang="pt-PT" sz="1800" dirty="0" err="1"/>
              <a:t>Urbanek</a:t>
            </a:r>
            <a:r>
              <a:rPr lang="pt-PT" sz="1800" dirty="0"/>
              <a:t>, </a:t>
            </a:r>
            <a:r>
              <a:rPr lang="pt-PT" sz="1800" dirty="0" err="1"/>
              <a:t>Mario</a:t>
            </a:r>
            <a:r>
              <a:rPr lang="pt-PT" sz="1800" dirty="0"/>
              <a:t> Frasca, </a:t>
            </a:r>
            <a:r>
              <a:rPr lang="pt-PT" sz="1800" dirty="0" err="1"/>
              <a:t>Bryan</a:t>
            </a:r>
            <a:r>
              <a:rPr lang="pt-PT" sz="1800" dirty="0"/>
              <a:t> Lewis</a:t>
            </a:r>
            <a:r>
              <a:rPr lang="pt-PT" sz="1800" dirty="0" smtClean="0"/>
              <a:t>, </a:t>
            </a:r>
            <a:r>
              <a:rPr lang="pt-PT" sz="1800" dirty="0" err="1" smtClean="0"/>
              <a:t>Murray</a:t>
            </a:r>
            <a:r>
              <a:rPr lang="pt-PT" sz="1800" dirty="0" smtClean="0"/>
              <a:t> </a:t>
            </a:r>
            <a:r>
              <a:rPr lang="pt-PT" sz="1800" dirty="0" err="1"/>
              <a:t>Stokely</a:t>
            </a:r>
            <a:r>
              <a:rPr lang="pt-PT" sz="1800" dirty="0"/>
              <a:t>, </a:t>
            </a:r>
            <a:r>
              <a:rPr lang="pt-PT" sz="1800" dirty="0" err="1"/>
              <a:t>Hannes</a:t>
            </a:r>
            <a:r>
              <a:rPr lang="pt-PT" sz="1800" dirty="0"/>
              <a:t> </a:t>
            </a:r>
            <a:r>
              <a:rPr lang="pt-PT" sz="1800" dirty="0" err="1"/>
              <a:t>Muehleisen</a:t>
            </a:r>
            <a:r>
              <a:rPr lang="pt-PT" sz="1800" dirty="0"/>
              <a:t>, </a:t>
            </a:r>
            <a:r>
              <a:rPr lang="pt-PT" sz="1800" dirty="0" err="1"/>
              <a:t>Duncan</a:t>
            </a:r>
            <a:r>
              <a:rPr lang="pt-PT" sz="1800" dirty="0"/>
              <a:t> Murdoch, Jim </a:t>
            </a:r>
            <a:r>
              <a:rPr lang="pt-PT" sz="1800" dirty="0" err="1"/>
              <a:t>Hester</a:t>
            </a:r>
            <a:r>
              <a:rPr lang="pt-PT" sz="1800" dirty="0"/>
              <a:t>, </a:t>
            </a:r>
            <a:r>
              <a:rPr lang="pt-PT" sz="1800" dirty="0" err="1"/>
              <a:t>Wush</a:t>
            </a:r>
            <a:r>
              <a:rPr lang="pt-PT" sz="1800" dirty="0"/>
              <a:t> Wu, </a:t>
            </a:r>
            <a:r>
              <a:rPr lang="pt-PT" sz="1800" dirty="0" err="1"/>
              <a:t>Qiang</a:t>
            </a:r>
            <a:r>
              <a:rPr lang="pt-PT" sz="1800" dirty="0"/>
              <a:t> </a:t>
            </a:r>
            <a:r>
              <a:rPr lang="pt-PT" sz="1800" dirty="0" err="1"/>
              <a:t>Kou</a:t>
            </a:r>
            <a:r>
              <a:rPr lang="pt-PT" sz="1800" dirty="0"/>
              <a:t>, </a:t>
            </a:r>
            <a:r>
              <a:rPr lang="pt-PT" sz="1800" dirty="0" err="1"/>
              <a:t>Thierry</a:t>
            </a:r>
            <a:r>
              <a:rPr lang="pt-PT" sz="1800" dirty="0"/>
              <a:t> </a:t>
            </a:r>
            <a:r>
              <a:rPr lang="pt-PT" sz="1800" dirty="0" err="1"/>
              <a:t>Onkelinx</a:t>
            </a:r>
            <a:r>
              <a:rPr lang="pt-PT" sz="1800" dirty="0"/>
              <a:t>, Michel Lang, </a:t>
            </a:r>
            <a:r>
              <a:rPr lang="pt-PT" sz="1800" dirty="0" err="1"/>
              <a:t>Viliam</a:t>
            </a:r>
            <a:r>
              <a:rPr lang="pt-PT" sz="1800" dirty="0"/>
              <a:t> </a:t>
            </a:r>
            <a:r>
              <a:rPr lang="pt-PT" sz="1800" dirty="0" err="1"/>
              <a:t>Simko</a:t>
            </a:r>
            <a:r>
              <a:rPr lang="pt-PT" sz="1800" dirty="0"/>
              <a:t>, </a:t>
            </a:r>
            <a:r>
              <a:rPr lang="pt-PT" sz="1800" dirty="0" smtClean="0"/>
              <a:t>Kurt </a:t>
            </a:r>
            <a:r>
              <a:rPr lang="pt-PT" sz="1800" dirty="0" err="1"/>
              <a:t>Hornik</a:t>
            </a:r>
            <a:r>
              <a:rPr lang="pt-PT" sz="1800" dirty="0"/>
              <a:t>, Radford </a:t>
            </a:r>
            <a:r>
              <a:rPr lang="pt-PT" sz="1800" dirty="0" err="1"/>
              <a:t>Neal</a:t>
            </a:r>
            <a:r>
              <a:rPr lang="pt-PT" sz="1800" dirty="0"/>
              <a:t>, </a:t>
            </a:r>
            <a:r>
              <a:rPr lang="pt-PT" sz="1800" dirty="0" err="1"/>
              <a:t>Kendon</a:t>
            </a:r>
            <a:r>
              <a:rPr lang="pt-PT" sz="1800" dirty="0"/>
              <a:t> Bell, </a:t>
            </a:r>
            <a:r>
              <a:rPr lang="pt-PT" sz="1800" dirty="0" err="1"/>
              <a:t>Matthew</a:t>
            </a:r>
            <a:r>
              <a:rPr lang="pt-PT" sz="1800" dirty="0"/>
              <a:t> de </a:t>
            </a:r>
            <a:r>
              <a:rPr lang="pt-PT" sz="1800" dirty="0" err="1"/>
              <a:t>Queljoe</a:t>
            </a:r>
            <a:r>
              <a:rPr lang="pt-PT" sz="1800" dirty="0"/>
              <a:t>, </a:t>
            </a:r>
            <a:r>
              <a:rPr lang="pt-PT" sz="1800" dirty="0" err="1"/>
              <a:t>Ion</a:t>
            </a:r>
            <a:r>
              <a:rPr lang="pt-PT" sz="1800" dirty="0"/>
              <a:t> </a:t>
            </a:r>
            <a:r>
              <a:rPr lang="pt-PT" sz="1800" dirty="0" err="1"/>
              <a:t>Suruceanu</a:t>
            </a:r>
            <a:r>
              <a:rPr lang="pt-PT" sz="1800" dirty="0"/>
              <a:t>, Bill </a:t>
            </a:r>
            <a:r>
              <a:rPr lang="pt-PT" sz="1800" dirty="0" err="1"/>
              <a:t>Denney</a:t>
            </a:r>
            <a:r>
              <a:rPr lang="pt-PT" sz="1800" dirty="0"/>
              <a:t>, </a:t>
            </a:r>
            <a:r>
              <a:rPr lang="pt-PT" sz="1800" dirty="0" err="1"/>
              <a:t>Dirk</a:t>
            </a:r>
            <a:r>
              <a:rPr lang="pt-PT" sz="1800" dirty="0"/>
              <a:t> Schumacher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smtClean="0"/>
              <a:t>Winston </a:t>
            </a:r>
            <a:r>
              <a:rPr lang="pt-PT" sz="1800" dirty="0"/>
              <a:t>Chang. </a:t>
            </a:r>
            <a:r>
              <a:rPr lang="pt-PT" sz="1800" dirty="0"/>
              <a:t>(2021). </a:t>
            </a:r>
            <a:r>
              <a:rPr lang="pt-PT" sz="1800" dirty="0" err="1"/>
              <a:t>digest</a:t>
            </a:r>
            <a:r>
              <a:rPr lang="pt-PT" sz="1800" dirty="0" smtClean="0"/>
              <a:t>: </a:t>
            </a:r>
            <a:r>
              <a:rPr lang="pt-PT" sz="1800" dirty="0" err="1" smtClean="0"/>
              <a:t>Create</a:t>
            </a:r>
            <a:r>
              <a:rPr lang="pt-PT" sz="1800" dirty="0" smtClean="0"/>
              <a:t> </a:t>
            </a:r>
            <a:r>
              <a:rPr lang="pt-PT" sz="1800" dirty="0" err="1"/>
              <a:t>Compact</a:t>
            </a:r>
            <a:r>
              <a:rPr lang="pt-PT" sz="1800" dirty="0"/>
              <a:t> </a:t>
            </a:r>
            <a:r>
              <a:rPr lang="pt-PT" sz="1800" dirty="0" err="1"/>
              <a:t>Hash</a:t>
            </a:r>
            <a:r>
              <a:rPr lang="pt-PT" sz="1800" dirty="0"/>
              <a:t> </a:t>
            </a:r>
            <a:r>
              <a:rPr lang="pt-PT" sz="1800" dirty="0" err="1"/>
              <a:t>Digests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R </a:t>
            </a:r>
            <a:r>
              <a:rPr lang="pt-PT" sz="1800" dirty="0" err="1"/>
              <a:t>Objects</a:t>
            </a:r>
            <a:r>
              <a:rPr lang="pt-PT" sz="1800" dirty="0"/>
              <a:t>. R package </a:t>
            </a:r>
            <a:r>
              <a:rPr lang="pt-PT" sz="1800" dirty="0" err="1"/>
              <a:t>version</a:t>
            </a:r>
            <a:r>
              <a:rPr lang="pt-PT" sz="1800" dirty="0"/>
              <a:t> 0.6.28. </a:t>
            </a:r>
            <a:r>
              <a:rPr lang="pt-PT" sz="1800" dirty="0">
                <a:hlinkClick r:id="rId5"/>
              </a:rPr>
              <a:t>https://</a:t>
            </a:r>
            <a:r>
              <a:rPr lang="pt-PT" sz="1800" dirty="0" smtClean="0">
                <a:hlinkClick r:id="rId5"/>
              </a:rPr>
              <a:t>CRAN.R-project.org/package=digest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228685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b="1" dirty="0" err="1" smtClean="0">
                <a:solidFill>
                  <a:srgbClr val="173571"/>
                </a:solidFill>
                <a:latin typeface="Ubuntu"/>
              </a:rPr>
              <a:t>Thank</a:t>
            </a:r>
            <a:r>
              <a:rPr lang="nl-NL" sz="48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4800" b="1" dirty="0" err="1" smtClean="0">
                <a:solidFill>
                  <a:srgbClr val="173571"/>
                </a:solidFill>
                <a:latin typeface="Ubuntu"/>
              </a:rPr>
              <a:t>you</a:t>
            </a:r>
            <a:r>
              <a:rPr lang="nl-NL" sz="48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4800" b="1" dirty="0" err="1" smtClean="0">
                <a:solidFill>
                  <a:srgbClr val="173571"/>
                </a:solidFill>
                <a:latin typeface="Ubuntu"/>
              </a:rPr>
              <a:t>for</a:t>
            </a:r>
            <a:r>
              <a:rPr lang="nl-NL" sz="48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4800" b="1" dirty="0" err="1" smtClean="0">
                <a:solidFill>
                  <a:srgbClr val="173571"/>
                </a:solidFill>
                <a:latin typeface="Ubuntu"/>
              </a:rPr>
              <a:t>your</a:t>
            </a:r>
            <a:r>
              <a:rPr lang="nl-NL" sz="4800" b="1" dirty="0" smtClean="0">
                <a:solidFill>
                  <a:srgbClr val="173571"/>
                </a:solidFill>
                <a:latin typeface="Ubuntu"/>
              </a:rPr>
              <a:t> attention</a:t>
            </a:r>
            <a:endParaRPr lang="nl-NL" sz="48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173571"/>
                </a:solidFill>
                <a:latin typeface="Ubuntu"/>
              </a:rPr>
              <a:t>rui.alves@ine.pt </a:t>
            </a:r>
            <a:endParaRPr lang="nl-NL" b="1" dirty="0">
              <a:solidFill>
                <a:srgbClr val="173571"/>
              </a:solidFill>
              <a:latin typeface="Ubuntu"/>
            </a:endParaRP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122832"/>
            <a:ext cx="954292" cy="110535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266825" y="401408"/>
            <a:ext cx="969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Scientific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Session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: BIG DATA</a:t>
            </a:r>
            <a:endParaRPr lang="nl-NL" sz="2000" b="1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258" y="5339556"/>
            <a:ext cx="2462997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0" y="1709738"/>
            <a:ext cx="6775450" cy="1674907"/>
          </a:xfrm>
        </p:spPr>
        <p:txBody>
          <a:bodyPr/>
          <a:lstStyle/>
          <a:p>
            <a:r>
              <a:rPr lang="nl-NL" b="1" dirty="0" smtClean="0">
                <a:solidFill>
                  <a:srgbClr val="173571"/>
                </a:solidFill>
                <a:latin typeface="Ubuntu"/>
              </a:rPr>
              <a:t>DEMO</a:t>
            </a:r>
            <a:endParaRPr lang="nl-NL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33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>
                <a:solidFill>
                  <a:srgbClr val="173571"/>
                </a:solidFill>
                <a:latin typeface="Ubuntu"/>
              </a:rPr>
              <a:t>“</a:t>
            </a:r>
            <a:r>
              <a:rPr lang="pt-PT" sz="4000" b="1" dirty="0" err="1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err="1">
                <a:solidFill>
                  <a:srgbClr val="173571"/>
                </a:solidFill>
                <a:latin typeface="Ubuntu"/>
              </a:rPr>
              <a:t>Solution</a:t>
            </a:r>
            <a:r>
              <a:rPr lang="pt-PT" sz="4000" b="1" dirty="0">
                <a:solidFill>
                  <a:srgbClr val="173571"/>
                </a:solidFill>
                <a:latin typeface="Ubuntu"/>
              </a:rPr>
              <a:t>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smtClean="0">
                <a:solidFill>
                  <a:srgbClr val="173571"/>
                </a:solidFill>
                <a:latin typeface="Ubuntu"/>
              </a:rPr>
              <a:t>Typical Policy-related Questions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173571"/>
                </a:solidFill>
                <a:latin typeface="Ubuntu"/>
              </a:rPr>
              <a:t>What’s the impact / importance of e.g. booking.com website?</a:t>
            </a:r>
          </a:p>
          <a:p>
            <a:pPr lvl="2"/>
            <a:r>
              <a:rPr lang="pt-PT" sz="2400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sz="240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2400" dirty="0" err="1" smtClean="0">
                <a:solidFill>
                  <a:srgbClr val="173571"/>
                </a:solidFill>
                <a:latin typeface="Ubuntu"/>
              </a:rPr>
              <a:t>many</a:t>
            </a:r>
            <a:r>
              <a:rPr lang="pt-PT" sz="2400" dirty="0" smtClean="0">
                <a:solidFill>
                  <a:srgbClr val="173571"/>
                </a:solidFill>
                <a:latin typeface="Ubuntu"/>
              </a:rPr>
              <a:t> countries use </a:t>
            </a:r>
            <a:r>
              <a:rPr lang="pt-PT" sz="2400" dirty="0" err="1" smtClean="0">
                <a:solidFill>
                  <a:srgbClr val="173571"/>
                </a:solidFill>
                <a:latin typeface="Ubuntu"/>
              </a:rPr>
              <a:t>it</a:t>
            </a:r>
            <a:r>
              <a:rPr lang="pt-PT" sz="2400" dirty="0" smtClean="0">
                <a:solidFill>
                  <a:srgbClr val="173571"/>
                </a:solidFill>
                <a:latin typeface="Ubuntu"/>
              </a:rPr>
              <a:t>?</a:t>
            </a:r>
          </a:p>
          <a:p>
            <a:pPr lvl="2"/>
            <a:r>
              <a:rPr lang="pt-PT" sz="2400" dirty="0" smtClean="0">
                <a:solidFill>
                  <a:srgbClr val="173571"/>
                </a:solidFill>
                <a:latin typeface="Ubuntu"/>
              </a:rPr>
              <a:t>Which results depend on it?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many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countries use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Airbnb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as a data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source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dirty="0" err="1" smtClean="0">
                <a:solidFill>
                  <a:srgbClr val="173571"/>
                </a:solidFill>
                <a:latin typeface="Ubuntu"/>
              </a:rPr>
              <a:t>How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many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data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sources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are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used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to Improve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Quality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of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Tourist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Expenses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Data?</a:t>
            </a:r>
          </a:p>
          <a:p>
            <a:pPr lvl="1"/>
            <a:endParaRPr lang="pt-PT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87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2992582"/>
            <a:ext cx="10515600" cy="1569893"/>
          </a:xfrm>
        </p:spPr>
        <p:txBody>
          <a:bodyPr>
            <a:normAutofit/>
          </a:bodyPr>
          <a:lstStyle/>
          <a:p>
            <a:pPr algn="ctr"/>
            <a:r>
              <a:rPr lang="nl-NL" sz="4000" b="1" dirty="0">
                <a:solidFill>
                  <a:srgbClr val="173571"/>
                </a:solidFill>
                <a:latin typeface="Ubuntu"/>
                <a:hlinkClick r:id="rId2"/>
              </a:rPr>
              <a:t>https://</a:t>
            </a:r>
            <a:r>
              <a:rPr lang="nl-NL" sz="4000" b="1" dirty="0" smtClean="0">
                <a:solidFill>
                  <a:srgbClr val="173571"/>
                </a:solidFill>
                <a:latin typeface="Ubuntu"/>
                <a:hlinkClick r:id="rId2"/>
              </a:rPr>
              <a:t>github.com/ruialv/VizNet-uRos2021</a:t>
            </a:r>
            <a:r>
              <a:rPr lang="nl-NL" sz="4800" b="1" dirty="0" smtClean="0">
                <a:solidFill>
                  <a:srgbClr val="173571"/>
                </a:solidFill>
                <a:latin typeface="Ubuntu"/>
              </a:rPr>
              <a:t/>
            </a:r>
            <a:br>
              <a:rPr lang="nl-NL" sz="4800" b="1" dirty="0" smtClean="0">
                <a:solidFill>
                  <a:srgbClr val="173571"/>
                </a:solidFill>
                <a:latin typeface="Ubuntu"/>
              </a:rPr>
            </a:br>
            <a:endParaRPr lang="nl-NL" sz="4800" b="1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" y="122832"/>
            <a:ext cx="954292" cy="110535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266825" y="401408"/>
            <a:ext cx="969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Scientific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Session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: BIG DATA</a:t>
            </a:r>
            <a:endParaRPr lang="nl-NL" sz="20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84250" y="1575089"/>
            <a:ext cx="10515600" cy="156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Visit the github page and download the R script or the html file</a:t>
            </a:r>
            <a:endParaRPr lang="nl-NL" sz="3200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71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614" y="284098"/>
            <a:ext cx="11938601" cy="343699"/>
          </a:xfrm>
        </p:spPr>
        <p:txBody>
          <a:bodyPr>
            <a:noAutofit/>
          </a:bodyPr>
          <a:lstStyle/>
          <a:p>
            <a:r>
              <a:rPr lang="nl-NL" sz="2800" b="1" dirty="0" smtClean="0">
                <a:solidFill>
                  <a:srgbClr val="173571"/>
                </a:solidFill>
                <a:latin typeface="Ubuntu"/>
              </a:rPr>
              <a:t>Complex </a:t>
            </a:r>
            <a:r>
              <a:rPr lang="nl-NL" sz="2800" b="1" dirty="0" err="1" smtClean="0">
                <a:solidFill>
                  <a:srgbClr val="173571"/>
                </a:solidFill>
                <a:latin typeface="Ubuntu"/>
              </a:rPr>
              <a:t>and</a:t>
            </a:r>
            <a:r>
              <a:rPr lang="nl-NL" sz="28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800" b="1" dirty="0" err="1" smtClean="0">
                <a:solidFill>
                  <a:srgbClr val="173571"/>
                </a:solidFill>
                <a:latin typeface="Ubuntu"/>
              </a:rPr>
              <a:t>dynamic</a:t>
            </a:r>
            <a:r>
              <a:rPr lang="nl-NL" sz="28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800" b="1" dirty="0" err="1" smtClean="0">
                <a:solidFill>
                  <a:srgbClr val="173571"/>
                </a:solidFill>
                <a:latin typeface="Ubuntu"/>
              </a:rPr>
              <a:t>relationships</a:t>
            </a:r>
            <a:r>
              <a:rPr lang="nl-NL" sz="2800" b="1" dirty="0" smtClean="0">
                <a:solidFill>
                  <a:srgbClr val="173571"/>
                </a:solidFill>
                <a:latin typeface="Ubuntu"/>
              </a:rPr>
              <a:t> (v.Beta2)</a:t>
            </a:r>
            <a:endParaRPr lang="nl-NL" sz="28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08409" y="746745"/>
            <a:ext cx="5181600" cy="4351338"/>
          </a:xfrm>
        </p:spPr>
        <p:txBody>
          <a:bodyPr>
            <a:normAutofit/>
          </a:bodyPr>
          <a:lstStyle/>
          <a:p>
            <a:r>
              <a:rPr lang="nl-NL" sz="1800" dirty="0" smtClean="0">
                <a:solidFill>
                  <a:srgbClr val="173571"/>
                </a:solidFill>
                <a:latin typeface="Ubuntu"/>
              </a:rPr>
              <a:t>At European level</a:t>
            </a:r>
            <a:endParaRPr lang="nl-NL" sz="1800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99" y="746745"/>
            <a:ext cx="8168478" cy="5892973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kstvak 5"/>
          <p:cNvSpPr txBox="1"/>
          <p:nvPr/>
        </p:nvSpPr>
        <p:spPr>
          <a:xfrm>
            <a:off x="5446380" y="3399906"/>
            <a:ext cx="287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>
                <a:solidFill>
                  <a:schemeClr val="bg1"/>
                </a:solidFill>
              </a:rPr>
              <a:t> 3</a:t>
            </a:r>
          </a:p>
          <a:p>
            <a:endParaRPr lang="nl-NL" sz="800" dirty="0" smtClean="0"/>
          </a:p>
          <a:p>
            <a:r>
              <a:rPr lang="nl-NL" sz="800" dirty="0" smtClean="0"/>
              <a:t>46</a:t>
            </a:r>
            <a:endParaRPr lang="nl-NL" sz="800" dirty="0"/>
          </a:p>
          <a:p>
            <a:endParaRPr lang="nl-NL" sz="800" dirty="0" smtClean="0"/>
          </a:p>
          <a:p>
            <a:r>
              <a:rPr lang="nl-NL" sz="800" dirty="0" smtClean="0">
                <a:solidFill>
                  <a:schemeClr val="bg1"/>
                </a:solidFill>
              </a:rPr>
              <a:t>12</a:t>
            </a:r>
          </a:p>
          <a:p>
            <a:endParaRPr lang="nl-NL" sz="800" dirty="0" smtClean="0"/>
          </a:p>
          <a:p>
            <a:r>
              <a:rPr lang="nl-NL" sz="800" dirty="0" smtClean="0"/>
              <a:t>19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9916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236" y="104107"/>
            <a:ext cx="11796442" cy="763659"/>
          </a:xfrm>
        </p:spPr>
        <p:txBody>
          <a:bodyPr>
            <a:noAutofit/>
          </a:bodyPr>
          <a:lstStyle/>
          <a:p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visNetwork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flow as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analytical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tool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to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support policy making</a:t>
            </a:r>
            <a:endParaRPr lang="nl-NL" sz="24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76433" y="1267831"/>
            <a:ext cx="5181600" cy="5310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At </a:t>
            </a:r>
            <a:r>
              <a:rPr lang="nl-NL" sz="2000" b="1" dirty="0" err="1" smtClean="0">
                <a:solidFill>
                  <a:srgbClr val="173571"/>
                </a:solidFill>
                <a:latin typeface="Ubuntu"/>
              </a:rPr>
              <a:t>national</a:t>
            </a:r>
            <a:r>
              <a:rPr lang="nl-NL" sz="2000" b="1" dirty="0" smtClean="0">
                <a:solidFill>
                  <a:srgbClr val="173571"/>
                </a:solidFill>
                <a:latin typeface="Ubuntu"/>
              </a:rPr>
              <a:t> level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" y="1604979"/>
            <a:ext cx="5150009" cy="371536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09" y="600106"/>
            <a:ext cx="4189193" cy="3048719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875670" y="2711395"/>
            <a:ext cx="208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>
                <a:solidFill>
                  <a:schemeClr val="bg1"/>
                </a:solidFill>
              </a:rPr>
              <a:t> 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r>
              <a:rPr lang="nl-NL" sz="800" dirty="0" smtClean="0"/>
              <a:t>5</a:t>
            </a:r>
            <a:endParaRPr lang="nl-NL" sz="800" dirty="0"/>
          </a:p>
          <a:p>
            <a:endParaRPr lang="nl-NL" sz="800" dirty="0" smtClean="0"/>
          </a:p>
          <a:p>
            <a:endParaRPr lang="nl-NL" sz="800" dirty="0"/>
          </a:p>
          <a:p>
            <a:endParaRPr lang="nl-NL" sz="800" dirty="0" smtClean="0"/>
          </a:p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r>
              <a:rPr lang="nl-NL" sz="800" dirty="0" smtClean="0"/>
              <a:t>4</a:t>
            </a:r>
            <a:endParaRPr lang="nl-NL" sz="800" dirty="0"/>
          </a:p>
        </p:txBody>
      </p:sp>
      <p:sp>
        <p:nvSpPr>
          <p:cNvPr id="8" name="Tekstvak 7"/>
          <p:cNvSpPr txBox="1"/>
          <p:nvPr/>
        </p:nvSpPr>
        <p:spPr>
          <a:xfrm>
            <a:off x="10463559" y="1565236"/>
            <a:ext cx="28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>
              <a:solidFill>
                <a:schemeClr val="bg1"/>
              </a:solidFill>
            </a:endParaRPr>
          </a:p>
          <a:p>
            <a:endParaRPr lang="nl-NL" sz="800" dirty="0" smtClean="0"/>
          </a:p>
          <a:p>
            <a:r>
              <a:rPr lang="nl-NL" sz="800" dirty="0" smtClean="0"/>
              <a:t>13</a:t>
            </a:r>
            <a:endParaRPr lang="nl-NL" sz="800" dirty="0"/>
          </a:p>
          <a:p>
            <a:endParaRPr lang="nl-NL" sz="800" dirty="0" smtClean="0"/>
          </a:p>
          <a:p>
            <a:r>
              <a:rPr lang="nl-NL" sz="800" dirty="0" smtClean="0">
                <a:solidFill>
                  <a:schemeClr val="bg1"/>
                </a:solidFill>
              </a:rPr>
              <a:t>4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r>
              <a:rPr lang="nl-NL" sz="800" dirty="0" smtClean="0"/>
              <a:t>10</a:t>
            </a:r>
            <a:endParaRPr lang="nl-NL" sz="800" dirty="0"/>
          </a:p>
        </p:txBody>
      </p:sp>
      <p:sp>
        <p:nvSpPr>
          <p:cNvPr id="9" name="Tekstvak 8"/>
          <p:cNvSpPr txBox="1"/>
          <p:nvPr/>
        </p:nvSpPr>
        <p:spPr>
          <a:xfrm>
            <a:off x="9477956" y="996905"/>
            <a:ext cx="25457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Did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you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know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that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b="1" dirty="0" err="1" smtClean="0">
                <a:solidFill>
                  <a:srgbClr val="173571"/>
                </a:solidFill>
                <a:latin typeface="Ubuntu"/>
              </a:rPr>
              <a:t>Statistics</a:t>
            </a:r>
            <a:r>
              <a:rPr lang="nl-NL" sz="1050" b="1" dirty="0" smtClean="0">
                <a:solidFill>
                  <a:srgbClr val="173571"/>
                </a:solidFill>
                <a:latin typeface="Ubuntu"/>
              </a:rPr>
              <a:t> Netherlands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focusses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on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improving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quality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of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tourists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expenses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data?</a:t>
            </a:r>
            <a:endParaRPr lang="nl-NL" sz="1050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01" y="3742226"/>
            <a:ext cx="3967304" cy="283576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9974571" y="4586215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r>
              <a:rPr lang="nl-NL" sz="800" dirty="0" smtClean="0"/>
              <a:t>5</a:t>
            </a:r>
            <a:endParaRPr lang="nl-NL" sz="800" dirty="0"/>
          </a:p>
          <a:p>
            <a:endParaRPr lang="nl-NL" sz="800" dirty="0" smtClean="0"/>
          </a:p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r>
              <a:rPr lang="nl-NL" sz="800" dirty="0" smtClean="0"/>
              <a:t>5</a:t>
            </a:r>
            <a:endParaRPr lang="nl-NL" sz="800" dirty="0"/>
          </a:p>
        </p:txBody>
      </p:sp>
      <p:sp>
        <p:nvSpPr>
          <p:cNvPr id="12" name="Tekstvak 11"/>
          <p:cNvSpPr txBox="1"/>
          <p:nvPr/>
        </p:nvSpPr>
        <p:spPr>
          <a:xfrm>
            <a:off x="9262382" y="4062815"/>
            <a:ext cx="2945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Did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you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know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that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b="1" dirty="0" err="1" smtClean="0">
                <a:solidFill>
                  <a:srgbClr val="173571"/>
                </a:solidFill>
                <a:latin typeface="Ubuntu"/>
              </a:rPr>
              <a:t>Statistics</a:t>
            </a:r>
            <a:r>
              <a:rPr lang="nl-NL" sz="1050" b="1" dirty="0" smtClean="0">
                <a:solidFill>
                  <a:srgbClr val="173571"/>
                </a:solidFill>
                <a:latin typeface="Ubuntu"/>
              </a:rPr>
              <a:t> Portugal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uses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</a:p>
          <a:p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Open Data 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to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improve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its</a:t>
            </a:r>
            <a:endParaRPr lang="nl-NL" sz="1050" dirty="0" smtClean="0">
              <a:solidFill>
                <a:srgbClr val="173571"/>
              </a:solidFill>
              <a:latin typeface="Ubuntu"/>
            </a:endParaRPr>
          </a:p>
          <a:p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Tourism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Accommodations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Base?</a:t>
            </a:r>
            <a:endParaRPr lang="nl-NL" sz="1050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533" y="3907103"/>
            <a:ext cx="360000" cy="239564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2307" y="645210"/>
            <a:ext cx="528859" cy="3814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6333" y="1791569"/>
            <a:ext cx="448892" cy="298717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4346496" y="2124466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Did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you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know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that</a:t>
            </a:r>
            <a:endParaRPr lang="nl-NL" sz="1050" dirty="0" smtClean="0">
              <a:solidFill>
                <a:srgbClr val="173571"/>
              </a:solidFill>
              <a:latin typeface="Ubuntu"/>
            </a:endParaRPr>
          </a:p>
          <a:p>
            <a:r>
              <a:rPr lang="nl-NL" sz="1050" b="1" dirty="0" err="1" smtClean="0">
                <a:solidFill>
                  <a:srgbClr val="173571"/>
                </a:solidFill>
                <a:latin typeface="Ubuntu"/>
              </a:rPr>
              <a:t>Statistics</a:t>
            </a:r>
            <a:r>
              <a:rPr lang="nl-NL" sz="1050" b="1" dirty="0" smtClean="0">
                <a:solidFill>
                  <a:srgbClr val="173571"/>
                </a:solidFill>
                <a:latin typeface="Ubuntu"/>
              </a:rPr>
              <a:t> Greece </a:t>
            </a:r>
            <a:r>
              <a:rPr lang="nl-NL" sz="1050" b="1" dirty="0" err="1" smtClean="0">
                <a:solidFill>
                  <a:srgbClr val="173571"/>
                </a:solidFill>
                <a:latin typeface="Ubuntu"/>
              </a:rPr>
              <a:t>focusses</a:t>
            </a:r>
            <a:r>
              <a:rPr lang="nl-NL" sz="1050" b="1" dirty="0" smtClean="0">
                <a:solidFill>
                  <a:srgbClr val="173571"/>
                </a:solidFill>
                <a:latin typeface="Ubuntu"/>
              </a:rPr>
              <a:t> </a:t>
            </a:r>
            <a:endParaRPr lang="nl-NL" sz="1050" dirty="0" smtClean="0">
              <a:solidFill>
                <a:srgbClr val="173571"/>
              </a:solidFill>
              <a:latin typeface="Ubuntu"/>
            </a:endParaRPr>
          </a:p>
          <a:p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on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improving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its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</a:p>
          <a:p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Tourism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dirty="0" err="1" smtClean="0">
                <a:solidFill>
                  <a:srgbClr val="173571"/>
                </a:solidFill>
                <a:latin typeface="Ubuntu"/>
              </a:rPr>
              <a:t>Accommodation</a:t>
            </a:r>
            <a:r>
              <a:rPr lang="nl-NL" sz="1050" dirty="0" smtClean="0">
                <a:solidFill>
                  <a:srgbClr val="173571"/>
                </a:solidFill>
                <a:latin typeface="Ubuntu"/>
              </a:rPr>
              <a:t> Base?</a:t>
            </a:r>
            <a:endParaRPr lang="nl-NL" sz="1050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044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899" y="135999"/>
            <a:ext cx="11878101" cy="820208"/>
          </a:xfrm>
        </p:spPr>
        <p:txBody>
          <a:bodyPr>
            <a:noAutofit/>
          </a:bodyPr>
          <a:lstStyle/>
          <a:p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VisNetwork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allows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to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get a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rapid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overview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400" b="1" dirty="0" err="1" smtClean="0">
                <a:solidFill>
                  <a:srgbClr val="173571"/>
                </a:solidFill>
                <a:latin typeface="Ubuntu"/>
              </a:rPr>
              <a:t>about</a:t>
            </a:r>
            <a:r>
              <a:rPr lang="nl-NL" sz="2400" b="1" dirty="0" smtClean="0">
                <a:solidFill>
                  <a:srgbClr val="173571"/>
                </a:solidFill>
                <a:latin typeface="Ubuntu"/>
              </a:rPr>
              <a:t> topics of interest</a:t>
            </a:r>
            <a:endParaRPr lang="nl-NL" sz="24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95530" y="933206"/>
            <a:ext cx="9409646" cy="450321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rgbClr val="173571"/>
                </a:solidFill>
                <a:latin typeface="Ubuntu"/>
              </a:rPr>
              <a:t>Per topic: </a:t>
            </a:r>
            <a:r>
              <a:rPr lang="nl-NL" sz="2000" dirty="0" err="1" smtClean="0">
                <a:solidFill>
                  <a:srgbClr val="173571"/>
                </a:solidFill>
                <a:latin typeface="Ubuntu"/>
              </a:rPr>
              <a:t>Improve</a:t>
            </a:r>
            <a:r>
              <a:rPr lang="nl-NL" sz="200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000" dirty="0" err="1" smtClean="0">
                <a:solidFill>
                  <a:srgbClr val="173571"/>
                </a:solidFill>
                <a:latin typeface="Ubuntu"/>
              </a:rPr>
              <a:t>quality</a:t>
            </a:r>
            <a:r>
              <a:rPr lang="nl-NL" sz="2000" dirty="0" smtClean="0">
                <a:solidFill>
                  <a:srgbClr val="173571"/>
                </a:solidFill>
                <a:latin typeface="Ubuntu"/>
              </a:rPr>
              <a:t> of </a:t>
            </a:r>
            <a:r>
              <a:rPr lang="nl-NL" sz="2000" dirty="0" err="1" smtClean="0">
                <a:solidFill>
                  <a:srgbClr val="173571"/>
                </a:solidFill>
                <a:latin typeface="Ubuntu"/>
              </a:rPr>
              <a:t>tourists</a:t>
            </a:r>
            <a:r>
              <a:rPr lang="nl-NL" sz="2000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2000" dirty="0" err="1" smtClean="0">
                <a:solidFill>
                  <a:srgbClr val="173571"/>
                </a:solidFill>
                <a:latin typeface="Ubuntu"/>
              </a:rPr>
              <a:t>expenses</a:t>
            </a:r>
            <a:r>
              <a:rPr lang="nl-NL" sz="2000" dirty="0" smtClean="0">
                <a:solidFill>
                  <a:srgbClr val="173571"/>
                </a:solidFill>
                <a:latin typeface="Ubuntu"/>
              </a:rPr>
              <a:t> data</a:t>
            </a:r>
            <a:endParaRPr lang="nl-NL" sz="2000" dirty="0">
              <a:solidFill>
                <a:srgbClr val="173571"/>
              </a:solidFill>
              <a:latin typeface="Ubuntu"/>
            </a:endParaRP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62" y="1383527"/>
            <a:ext cx="6923783" cy="4460306"/>
          </a:xfrm>
        </p:spPr>
      </p:pic>
      <p:sp>
        <p:nvSpPr>
          <p:cNvPr id="9" name="Tekstvak 8"/>
          <p:cNvSpPr txBox="1"/>
          <p:nvPr/>
        </p:nvSpPr>
        <p:spPr>
          <a:xfrm>
            <a:off x="8059112" y="2783657"/>
            <a:ext cx="2872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endParaRPr lang="nl-NL" sz="800" dirty="0"/>
          </a:p>
          <a:p>
            <a:r>
              <a:rPr lang="nl-NL" sz="800" dirty="0" smtClean="0"/>
              <a:t>20</a:t>
            </a:r>
            <a:endParaRPr lang="nl-NL" sz="800" dirty="0"/>
          </a:p>
          <a:p>
            <a:endParaRPr lang="nl-NL" sz="800" dirty="0" smtClean="0"/>
          </a:p>
          <a:p>
            <a:endParaRPr lang="nl-NL" sz="800" dirty="0" smtClean="0">
              <a:solidFill>
                <a:schemeClr val="bg1"/>
              </a:solidFill>
            </a:endParaRPr>
          </a:p>
          <a:p>
            <a:endParaRPr lang="nl-NL" sz="800" dirty="0">
              <a:solidFill>
                <a:schemeClr val="bg1"/>
              </a:solidFill>
            </a:endParaRPr>
          </a:p>
          <a:p>
            <a:r>
              <a:rPr lang="nl-NL" sz="800" dirty="0" smtClean="0">
                <a:solidFill>
                  <a:schemeClr val="bg1"/>
                </a:solidFill>
              </a:rPr>
              <a:t>3</a:t>
            </a:r>
          </a:p>
          <a:p>
            <a:endParaRPr lang="nl-NL" sz="800" dirty="0" smtClean="0"/>
          </a:p>
          <a:p>
            <a:endParaRPr lang="nl-NL" sz="800" dirty="0" smtClean="0"/>
          </a:p>
          <a:p>
            <a:endParaRPr lang="nl-NL" sz="800" dirty="0"/>
          </a:p>
          <a:p>
            <a:r>
              <a:rPr lang="nl-NL" sz="800" dirty="0" smtClean="0"/>
              <a:t>2</a:t>
            </a:r>
            <a:endParaRPr lang="nl-NL" sz="800" dirty="0"/>
          </a:p>
        </p:txBody>
      </p:sp>
      <p:sp>
        <p:nvSpPr>
          <p:cNvPr id="4" name="Tekstvak 3"/>
          <p:cNvSpPr txBox="1"/>
          <p:nvPr/>
        </p:nvSpPr>
        <p:spPr>
          <a:xfrm>
            <a:off x="8817998" y="2503336"/>
            <a:ext cx="34038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Did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you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know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that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b="1" i="1" dirty="0" err="1" smtClean="0">
                <a:solidFill>
                  <a:srgbClr val="173571"/>
                </a:solidFill>
                <a:latin typeface="Ubuntu"/>
              </a:rPr>
              <a:t>Statistics</a:t>
            </a:r>
            <a:r>
              <a:rPr lang="nl-NL" sz="1050" b="1" i="1" dirty="0" smtClean="0">
                <a:solidFill>
                  <a:srgbClr val="173571"/>
                </a:solidFill>
                <a:latin typeface="Ubuntu"/>
              </a:rPr>
              <a:t> Netherlands </a:t>
            </a:r>
          </a:p>
          <a:p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shares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goal of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improving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quality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of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tourists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</a:t>
            </a:r>
          </a:p>
          <a:p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expenses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data </a:t>
            </a:r>
            <a:r>
              <a:rPr lang="nl-NL" sz="1050" i="1" dirty="0" err="1" smtClean="0">
                <a:solidFill>
                  <a:srgbClr val="173571"/>
                </a:solidFill>
                <a:latin typeface="Ubuntu"/>
              </a:rPr>
              <a:t>with</a:t>
            </a:r>
            <a:r>
              <a:rPr lang="nl-NL" sz="1050" i="1" dirty="0" smtClean="0">
                <a:solidFill>
                  <a:srgbClr val="173571"/>
                </a:solidFill>
                <a:latin typeface="Ubuntu"/>
              </a:rPr>
              <a:t>  </a:t>
            </a:r>
            <a:r>
              <a:rPr lang="nl-NL" sz="1050" b="1" i="1" dirty="0" err="1" smtClean="0">
                <a:solidFill>
                  <a:srgbClr val="173571"/>
                </a:solidFill>
                <a:latin typeface="Ubuntu"/>
              </a:rPr>
              <a:t>other</a:t>
            </a:r>
            <a:r>
              <a:rPr lang="nl-NL" sz="1050" b="1" i="1" dirty="0" smtClean="0">
                <a:solidFill>
                  <a:srgbClr val="173571"/>
                </a:solidFill>
                <a:latin typeface="Ubuntu"/>
              </a:rPr>
              <a:t> 5 </a:t>
            </a:r>
            <a:r>
              <a:rPr lang="nl-NL" sz="1050" b="1" i="1" dirty="0" err="1" smtClean="0">
                <a:solidFill>
                  <a:srgbClr val="173571"/>
                </a:solidFill>
                <a:latin typeface="Ubuntu"/>
              </a:rPr>
              <a:t>ESSnet-countries</a:t>
            </a:r>
            <a:r>
              <a:rPr lang="nl-NL" sz="1050" b="1" i="1" dirty="0" smtClean="0">
                <a:solidFill>
                  <a:srgbClr val="173571"/>
                </a:solidFill>
                <a:latin typeface="Ubuntu"/>
              </a:rPr>
              <a:t>?</a:t>
            </a:r>
            <a:endParaRPr lang="nl-NL" sz="1050" b="1" i="1" dirty="0">
              <a:solidFill>
                <a:srgbClr val="173571"/>
              </a:solidFill>
              <a:latin typeface="Ubuntu"/>
            </a:endParaRPr>
          </a:p>
        </p:txBody>
      </p:sp>
      <p:grpSp>
        <p:nvGrpSpPr>
          <p:cNvPr id="17" name="Groep 16"/>
          <p:cNvGrpSpPr/>
          <p:nvPr/>
        </p:nvGrpSpPr>
        <p:grpSpPr>
          <a:xfrm>
            <a:off x="7710704" y="956207"/>
            <a:ext cx="1455101" cy="1368913"/>
            <a:chOff x="10517515" y="1154417"/>
            <a:chExt cx="1455101" cy="1368913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07638" y="1154417"/>
              <a:ext cx="528859" cy="38149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17515" y="1479686"/>
              <a:ext cx="528859" cy="31731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Afbeelding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9173" y="1507474"/>
              <a:ext cx="573443" cy="381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3" name="Afbeelding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8579" y="1889074"/>
              <a:ext cx="528859" cy="3519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" name="Afbeelding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70314" y="2170742"/>
              <a:ext cx="565735" cy="3525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6" name="Afbeelding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88695" y="1921162"/>
              <a:ext cx="573443" cy="381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b="1" dirty="0" smtClean="0">
                <a:solidFill>
                  <a:srgbClr val="173571"/>
                </a:solidFill>
                <a:latin typeface="Ubuntu"/>
              </a:rPr>
              <a:t>Contents</a:t>
            </a:r>
            <a:endParaRPr lang="nl-NL" sz="54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838200" y="1585610"/>
            <a:ext cx="90687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1. Context</a:t>
            </a:r>
          </a:p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2.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Problem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definition</a:t>
            </a:r>
            <a:endParaRPr lang="nl-NL" sz="2800" dirty="0">
              <a:solidFill>
                <a:srgbClr val="173571"/>
              </a:solidFill>
              <a:latin typeface="Ubuntu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3. Technical </a:t>
            </a:r>
            <a:r>
              <a:rPr lang="nl-NL" sz="2800" dirty="0" err="1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requirements</a:t>
            </a:r>
            <a:r>
              <a:rPr lang="nl-NL" sz="2800" dirty="0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(How </a:t>
            </a:r>
            <a:r>
              <a:rPr lang="nl-NL" sz="2800" dirty="0" err="1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it</a:t>
            </a:r>
            <a:r>
              <a:rPr lang="nl-NL" sz="2800" dirty="0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 err="1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works</a:t>
            </a:r>
            <a:r>
              <a:rPr lang="nl-NL" sz="2800" dirty="0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)</a:t>
            </a:r>
            <a:endParaRPr lang="nl-NL" sz="2800" dirty="0">
              <a:solidFill>
                <a:srgbClr val="173571"/>
              </a:solidFill>
              <a:latin typeface="Ubuntu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4. </a:t>
            </a:r>
            <a:r>
              <a:rPr lang="nl-NL" sz="2800" dirty="0" err="1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visNetwork</a:t>
            </a:r>
            <a:r>
              <a:rPr lang="nl-NL" sz="2800" dirty="0" smtClean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as tool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for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Innovation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of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Tourism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Statistics</a:t>
            </a:r>
            <a:endParaRPr lang="nl-NL" sz="2800" dirty="0">
              <a:solidFill>
                <a:srgbClr val="173571"/>
              </a:solidFill>
              <a:latin typeface="Ubuntu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5.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Conclusions</a:t>
            </a:r>
            <a:endParaRPr lang="nl-NL" sz="2800" dirty="0">
              <a:solidFill>
                <a:srgbClr val="173571"/>
              </a:solidFill>
              <a:latin typeface="Ubuntu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6.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Future</a:t>
            </a:r>
            <a:r>
              <a:rPr lang="nl-NL" sz="2800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 </a:t>
            </a:r>
            <a:r>
              <a:rPr lang="nl-NL" sz="2800" dirty="0" err="1">
                <a:solidFill>
                  <a:srgbClr val="173571"/>
                </a:solidFill>
                <a:latin typeface="Ubuntu"/>
                <a:ea typeface="+mj-ea"/>
                <a:cs typeface="+mj-cs"/>
              </a:rPr>
              <a:t>work</a:t>
            </a:r>
            <a:endParaRPr lang="nl-NL" sz="2800" dirty="0">
              <a:solidFill>
                <a:srgbClr val="173571"/>
              </a:solidFill>
              <a:latin typeface="Ubuntu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02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context</a:t>
            </a:r>
            <a:endParaRPr lang="pt-PT" sz="40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8" name="Subtitle 7"/>
          <p:cNvSpPr>
            <a:spLocks noGrp="1"/>
          </p:cNvSpPr>
          <p:nvPr>
            <p:ph idx="1"/>
          </p:nvPr>
        </p:nvSpPr>
        <p:spPr>
          <a:xfrm>
            <a:off x="838199" y="1825625"/>
            <a:ext cx="11132127" cy="4351338"/>
          </a:xfrm>
        </p:spPr>
        <p:txBody>
          <a:bodyPr/>
          <a:lstStyle/>
          <a:p>
            <a:r>
              <a:rPr lang="en-US" dirty="0" smtClean="0">
                <a:solidFill>
                  <a:srgbClr val="173571"/>
                </a:solidFill>
                <a:latin typeface="Ubuntu"/>
              </a:rPr>
              <a:t>[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ESSnet2018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] ESSnet on Big Data 2018 -2020 - Eurostat grant ESTAT-PA11-2018-8 Multipurpose statistics and efficiency gains in production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73571"/>
                </a:solidFill>
                <a:latin typeface="Ubuntu"/>
                <a:hlinkClick r:id="rId3"/>
              </a:rPr>
              <a:t>https://</a:t>
            </a:r>
            <a:r>
              <a:rPr lang="en-US" dirty="0" smtClean="0">
                <a:solidFill>
                  <a:srgbClr val="173571"/>
                </a:solidFill>
                <a:latin typeface="Ubuntu"/>
                <a:hlinkClick r:id="rId3"/>
              </a:rPr>
              <a:t>ec.europa.eu/eurostat/cros/content/essnet-big-data-i_en#WP7_Multiple_domains</a:t>
            </a:r>
            <a:endParaRPr lang="en-US" dirty="0" smtClean="0">
              <a:solidFill>
                <a:srgbClr val="173571"/>
              </a:solidFill>
              <a:latin typeface="Ubuntu"/>
            </a:endParaRPr>
          </a:p>
          <a:p>
            <a:endParaRPr lang="en-US" dirty="0" smtClean="0">
              <a:solidFill>
                <a:srgbClr val="173571"/>
              </a:solidFill>
              <a:latin typeface="Ubuntu"/>
            </a:endParaRPr>
          </a:p>
          <a:p>
            <a:r>
              <a:rPr lang="pt-PT" dirty="0" smtClean="0">
                <a:solidFill>
                  <a:srgbClr val="173571"/>
                </a:solidFill>
                <a:latin typeface="Ubuntu"/>
              </a:rPr>
              <a:t>ESSnet </a:t>
            </a:r>
            <a:r>
              <a:rPr lang="pt-PT" dirty="0">
                <a:solidFill>
                  <a:srgbClr val="173571"/>
                </a:solidFill>
                <a:latin typeface="Ubuntu"/>
              </a:rPr>
              <a:t>Big Data II 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WPJ </a:t>
            </a:r>
            <a:r>
              <a:rPr lang="pt-PT" dirty="0">
                <a:solidFill>
                  <a:srgbClr val="173571"/>
                </a:solidFill>
                <a:latin typeface="Ubuntu"/>
              </a:rPr>
              <a:t>–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Innovative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>
                <a:solidFill>
                  <a:srgbClr val="173571"/>
                </a:solidFill>
                <a:latin typeface="Ubuntu"/>
              </a:rPr>
              <a:t>Tourism 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Statistics - </a:t>
            </a:r>
            <a:r>
              <a:rPr lang="pt-PT" dirty="0" err="1" smtClean="0">
                <a:solidFill>
                  <a:srgbClr val="173571"/>
                </a:solidFill>
                <a:latin typeface="Ubuntu"/>
              </a:rPr>
              <a:t>Task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dirty="0" smtClean="0">
                <a:solidFill>
                  <a:srgbClr val="173571"/>
                </a:solidFill>
                <a:latin typeface="Ubuntu"/>
              </a:rPr>
              <a:t>1C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173571"/>
                </a:solidFill>
                <a:latin typeface="Ubuntu"/>
                <a:hlinkClick r:id="rId4"/>
              </a:rPr>
              <a:t>https://</a:t>
            </a:r>
            <a:r>
              <a:rPr lang="pt-PT" dirty="0" smtClean="0">
                <a:solidFill>
                  <a:srgbClr val="173571"/>
                </a:solidFill>
                <a:latin typeface="Ubuntu"/>
                <a:hlinkClick r:id="rId4"/>
              </a:rPr>
              <a:t>ec.europa.eu/eurostat/cros/content/WPJ_Innovative_tourism_statistics_en</a:t>
            </a:r>
            <a:endParaRPr lang="pt-PT" dirty="0" smtClean="0">
              <a:solidFill>
                <a:srgbClr val="173571"/>
              </a:solidFill>
              <a:latin typeface="Ubuntu"/>
            </a:endParaRPr>
          </a:p>
          <a:p>
            <a:endParaRPr lang="pt-PT" dirty="0" smtClean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21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>
                <a:solidFill>
                  <a:srgbClr val="173571"/>
                </a:solidFill>
                <a:latin typeface="Ubuntu"/>
              </a:rPr>
              <a:t>context</a:t>
            </a:r>
            <a:endParaRPr lang="pt-PT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PT" sz="2800" dirty="0" smtClean="0">
                <a:solidFill>
                  <a:srgbClr val="173571"/>
                </a:solidFill>
                <a:latin typeface="Ubuntu"/>
              </a:rPr>
              <a:t>Objective</a:t>
            </a:r>
            <a:endParaRPr lang="pt-PT" sz="2800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866029"/>
            <a:ext cx="5564875" cy="33236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Develop a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conceptual framework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and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setting up a prototype of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Tourism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Information and Monitoring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System</a:t>
            </a:r>
          </a:p>
          <a:p>
            <a:endParaRPr lang="en-US" dirty="0" smtClean="0"/>
          </a:p>
        </p:txBody>
      </p:sp>
      <p:grpSp>
        <p:nvGrpSpPr>
          <p:cNvPr id="18" name="Grupa 27"/>
          <p:cNvGrpSpPr>
            <a:grpSpLocks noChangeAspect="1"/>
          </p:cNvGrpSpPr>
          <p:nvPr/>
        </p:nvGrpSpPr>
        <p:grpSpPr>
          <a:xfrm>
            <a:off x="1171723" y="2021361"/>
            <a:ext cx="4084154" cy="3564000"/>
            <a:chOff x="191344" y="1556792"/>
            <a:chExt cx="4536504" cy="3958740"/>
          </a:xfrm>
        </p:grpSpPr>
        <p:sp>
          <p:nvSpPr>
            <p:cNvPr id="19" name="Tytuł 1"/>
            <p:cNvSpPr txBox="1">
              <a:spLocks/>
            </p:cNvSpPr>
            <p:nvPr/>
          </p:nvSpPr>
          <p:spPr>
            <a:xfrm>
              <a:off x="1320641" y="2216506"/>
              <a:ext cx="2130018" cy="26419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500" b="1" dirty="0" smtClean="0">
                  <a:latin typeface="+mn-lt"/>
                  <a:cs typeface="Arial" panose="020B0604020202020204" pitchFamily="34" charset="0"/>
                  <a:hlinkClick r:id="rId3"/>
                </a:rPr>
                <a:t>WPJ </a:t>
              </a:r>
              <a:r>
                <a:rPr lang="pl-PL" sz="2500" dirty="0" smtClean="0">
                  <a:latin typeface="+mn-lt"/>
                  <a:cs typeface="Arial" panose="020B0604020202020204" pitchFamily="34" charset="0"/>
                  <a:hlinkClick r:id="rId3"/>
                </a:rPr>
                <a:t/>
              </a:r>
              <a:br>
                <a:rPr lang="pl-PL" sz="2500" dirty="0" smtClean="0">
                  <a:latin typeface="+mn-lt"/>
                  <a:cs typeface="Arial" panose="020B0604020202020204" pitchFamily="34" charset="0"/>
                  <a:hlinkClick r:id="rId3"/>
                </a:rPr>
              </a:br>
              <a:r>
                <a:rPr lang="pl-PL" sz="2400" dirty="0" err="1" smtClean="0">
                  <a:latin typeface="+mn-lt"/>
                  <a:cs typeface="Arial" panose="020B0604020202020204" pitchFamily="34" charset="0"/>
                  <a:hlinkClick r:id="rId3"/>
                </a:rPr>
                <a:t>Innovative</a:t>
              </a:r>
              <a:r>
                <a:rPr lang="pl-PL" sz="2400" dirty="0" smtClean="0">
                  <a:latin typeface="+mn-lt"/>
                  <a:cs typeface="Arial" panose="020B0604020202020204" pitchFamily="34" charset="0"/>
                  <a:hlinkClick r:id="rId3"/>
                </a:rPr>
                <a:t> </a:t>
              </a:r>
              <a:br>
                <a:rPr lang="pl-PL" sz="2400" dirty="0" smtClean="0">
                  <a:latin typeface="+mn-lt"/>
                  <a:cs typeface="Arial" panose="020B0604020202020204" pitchFamily="34" charset="0"/>
                  <a:hlinkClick r:id="rId3"/>
                </a:rPr>
              </a:br>
              <a:r>
                <a:rPr lang="pl-PL" sz="2400" dirty="0" err="1" smtClean="0">
                  <a:latin typeface="+mn-lt"/>
                  <a:cs typeface="Arial" panose="020B0604020202020204" pitchFamily="34" charset="0"/>
                  <a:hlinkClick r:id="rId3"/>
                </a:rPr>
                <a:t>Tourism</a:t>
              </a:r>
              <a:r>
                <a:rPr lang="pl-PL" sz="2400" dirty="0" smtClean="0">
                  <a:latin typeface="+mn-lt"/>
                  <a:cs typeface="Arial" panose="020B0604020202020204" pitchFamily="34" charset="0"/>
                  <a:hlinkClick r:id="rId3"/>
                </a:rPr>
                <a:t> </a:t>
              </a:r>
              <a:br>
                <a:rPr lang="pl-PL" sz="2400" dirty="0" smtClean="0">
                  <a:latin typeface="+mn-lt"/>
                  <a:cs typeface="Arial" panose="020B0604020202020204" pitchFamily="34" charset="0"/>
                  <a:hlinkClick r:id="rId3"/>
                </a:rPr>
              </a:br>
              <a:r>
                <a:rPr lang="pl-PL" sz="2400" dirty="0" err="1" smtClean="0">
                  <a:latin typeface="+mn-lt"/>
                  <a:cs typeface="Arial" panose="020B0604020202020204" pitchFamily="34" charset="0"/>
                  <a:hlinkClick r:id="rId3"/>
                </a:rPr>
                <a:t>Statistics</a:t>
              </a:r>
              <a:endParaRPr lang="pl-PL" sz="2500" dirty="0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0" name="Obraz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49" y="2256376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Obraz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49" y="4254557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2" name="Obraz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73" y="4929126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3" name="Obraz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197" y="4242031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Obraz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73" y="1628800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Obraz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946" y="3176122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" name="Obraz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644" y="2256376"/>
              <a:ext cx="850902" cy="5156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7" name="Obraz 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3177020"/>
              <a:ext cx="774621" cy="514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8" name="Elipsa 14"/>
            <p:cNvSpPr/>
            <p:nvPr/>
          </p:nvSpPr>
          <p:spPr bwMode="auto">
            <a:xfrm>
              <a:off x="447667" y="1556792"/>
              <a:ext cx="3960000" cy="395874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>
                <a:solidFill>
                  <a:srgbClr val="173571"/>
                </a:solidFill>
                <a:latin typeface="Ubuntu"/>
              </a:rPr>
              <a:t>context</a:t>
            </a:r>
            <a:endParaRPr lang="pt-PT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 Supporting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statistical production in the field of tourism by integrating various big data sources with administrative registers and statistical databases using innovative statistical methods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 data discrepancies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 incoherent concepts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 indirect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relations between sources </a:t>
            </a:r>
            <a:endParaRPr lang="en-US" dirty="0" smtClean="0">
              <a:solidFill>
                <a:srgbClr val="173571"/>
              </a:solidFill>
              <a:latin typeface="Ubuntu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73571"/>
                </a:solidFill>
                <a:latin typeface="Ubuntu"/>
              </a:rPr>
              <a:t> redundancies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of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information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173571"/>
              </a:solidFill>
              <a:latin typeface="Ubuntu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Combining </a:t>
            </a:r>
            <a:r>
              <a:rPr lang="en-US" dirty="0" smtClean="0">
                <a:solidFill>
                  <a:srgbClr val="173571"/>
                </a:solidFill>
                <a:latin typeface="Ubuntu"/>
              </a:rPr>
              <a:t>multi-purpose (administrative), survey 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and </a:t>
            </a:r>
            <a:r>
              <a:rPr lang="en-US" dirty="0" err="1">
                <a:solidFill>
                  <a:srgbClr val="173571"/>
                </a:solidFill>
                <a:latin typeface="Ubuntu"/>
              </a:rPr>
              <a:t>Webscraping</a:t>
            </a:r>
            <a:r>
              <a:rPr lang="en-US" dirty="0">
                <a:solidFill>
                  <a:srgbClr val="173571"/>
                </a:solidFill>
                <a:latin typeface="Ubuntu"/>
              </a:rPr>
              <a:t>-data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72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Problem</a:t>
            </a:r>
            <a:endParaRPr lang="pt-PT" sz="40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736979" y="1813381"/>
            <a:ext cx="1028131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 err="1" smtClean="0">
                <a:solidFill>
                  <a:srgbClr val="173571"/>
                </a:solidFill>
              </a:rPr>
              <a:t>How</a:t>
            </a:r>
            <a:r>
              <a:rPr lang="pt-PT" sz="2400" dirty="0" smtClean="0">
                <a:solidFill>
                  <a:srgbClr val="173571"/>
                </a:solidFill>
              </a:rPr>
              <a:t> to </a:t>
            </a:r>
            <a:r>
              <a:rPr lang="pt-PT" sz="2400" dirty="0" err="1" smtClean="0">
                <a:solidFill>
                  <a:srgbClr val="173571"/>
                </a:solidFill>
              </a:rPr>
              <a:t>get</a:t>
            </a: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>
                <a:solidFill>
                  <a:srgbClr val="173571"/>
                </a:solidFill>
              </a:rPr>
              <a:t>rapid overview of the data sources </a:t>
            </a:r>
            <a:r>
              <a:rPr lang="pt-PT" sz="2400" dirty="0" smtClean="0">
                <a:solidFill>
                  <a:srgbClr val="173571"/>
                </a:solidFill>
              </a:rPr>
              <a:t>types</a:t>
            </a:r>
          </a:p>
          <a:p>
            <a:pPr lvl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 err="1" smtClean="0">
                <a:solidFill>
                  <a:srgbClr val="173571"/>
                </a:solidFill>
              </a:rPr>
              <a:t>How</a:t>
            </a:r>
            <a:r>
              <a:rPr lang="pt-PT" sz="2400" dirty="0" smtClean="0">
                <a:solidFill>
                  <a:srgbClr val="173571"/>
                </a:solidFill>
              </a:rPr>
              <a:t> to trace </a:t>
            </a:r>
            <a:r>
              <a:rPr lang="pt-PT" sz="2400" dirty="0">
                <a:solidFill>
                  <a:srgbClr val="173571"/>
                </a:solidFill>
              </a:rPr>
              <a:t>back and forward where sources are used and to which end</a:t>
            </a:r>
          </a:p>
          <a:p>
            <a:pPr lvl="1">
              <a:lnSpc>
                <a:spcPct val="160000"/>
              </a:lnSpc>
              <a:defRPr/>
            </a:pPr>
            <a:r>
              <a:rPr lang="pt-PT" dirty="0">
                <a:solidFill>
                  <a:srgbClr val="173571"/>
                </a:solidFill>
              </a:rPr>
              <a:t>a) Identify/Visualize which other countries use the same (or similar) sources  </a:t>
            </a:r>
          </a:p>
          <a:p>
            <a:pPr lvl="1">
              <a:lnSpc>
                <a:spcPct val="160000"/>
              </a:lnSpc>
              <a:defRPr/>
            </a:pPr>
            <a:r>
              <a:rPr lang="pt-PT" dirty="0">
                <a:solidFill>
                  <a:srgbClr val="173571"/>
                </a:solidFill>
              </a:rPr>
              <a:t>b) Understand the different purposes leading to the use of an specific source</a:t>
            </a:r>
          </a:p>
          <a:p>
            <a:pPr lvl="1">
              <a:lnSpc>
                <a:spcPct val="160000"/>
              </a:lnSpc>
              <a:defRPr/>
            </a:pPr>
            <a:r>
              <a:rPr lang="pt-PT" dirty="0">
                <a:solidFill>
                  <a:srgbClr val="173571"/>
                </a:solidFill>
              </a:rPr>
              <a:t>c) Be able to directly browse into the external sources and get new insights</a:t>
            </a:r>
          </a:p>
          <a:p>
            <a:pPr lvl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 err="1" smtClean="0">
                <a:solidFill>
                  <a:srgbClr val="173571"/>
                </a:solidFill>
              </a:rPr>
              <a:t>Need</a:t>
            </a:r>
            <a:r>
              <a:rPr lang="pt-PT" sz="2400" dirty="0" smtClean="0">
                <a:solidFill>
                  <a:srgbClr val="173571"/>
                </a:solidFill>
              </a:rPr>
              <a:t> to </a:t>
            </a:r>
            <a:r>
              <a:rPr lang="pt-PT" sz="2400" dirty="0" err="1" smtClean="0">
                <a:solidFill>
                  <a:srgbClr val="173571"/>
                </a:solidFill>
              </a:rPr>
              <a:t>support</a:t>
            </a: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 err="1">
                <a:solidFill>
                  <a:srgbClr val="173571"/>
                </a:solidFill>
              </a:rPr>
              <a:t>production</a:t>
            </a:r>
            <a:r>
              <a:rPr lang="pt-PT" sz="2400" dirty="0">
                <a:solidFill>
                  <a:srgbClr val="173571"/>
                </a:solidFill>
              </a:rPr>
              <a:t> </a:t>
            </a:r>
            <a:r>
              <a:rPr lang="pt-PT" sz="2400" dirty="0" err="1" smtClean="0">
                <a:solidFill>
                  <a:srgbClr val="173571"/>
                </a:solidFill>
              </a:rPr>
              <a:t>process</a:t>
            </a:r>
            <a:r>
              <a:rPr lang="pt-PT" sz="2400" dirty="0" smtClean="0">
                <a:solidFill>
                  <a:srgbClr val="173571"/>
                </a:solidFill>
              </a:rPr>
              <a:t> </a:t>
            </a:r>
            <a:r>
              <a:rPr lang="pt-PT" sz="2400" dirty="0">
                <a:solidFill>
                  <a:srgbClr val="173571"/>
                </a:solidFill>
              </a:rPr>
              <a:t>to assess potential efficiency gains </a:t>
            </a:r>
            <a:endParaRPr lang="pt-PT" sz="1400" i="1" dirty="0"/>
          </a:p>
        </p:txBody>
      </p:sp>
    </p:spTree>
    <p:extLst>
      <p:ext uri="{BB962C8B-B14F-4D97-AF65-F5344CB8AC3E}">
        <p14:creationId xmlns:p14="http://schemas.microsoft.com/office/powerpoint/2010/main" val="17885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87704"/>
            <a:ext cx="10515600" cy="1325563"/>
          </a:xfrm>
        </p:spPr>
        <p:txBody>
          <a:bodyPr/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Problem</a:t>
            </a:r>
            <a:endParaRPr lang="pt-PT" sz="4000" b="1" dirty="0">
              <a:solidFill>
                <a:srgbClr val="173571"/>
              </a:solidFill>
              <a:latin typeface="Ubuntu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81" y="1907511"/>
            <a:ext cx="3397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rgbClr val="173571"/>
                </a:solidFill>
                <a:latin typeface="Ubuntu"/>
                <a:ea typeface="+mj-ea"/>
                <a:cs typeface="+mj-cs"/>
              </a:rPr>
              <a:t>Multiple individual workflows do not give the full picture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6"/>
          <a:stretch/>
        </p:blipFill>
        <p:spPr>
          <a:xfrm>
            <a:off x="5320145" y="329898"/>
            <a:ext cx="5949539" cy="63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The</a:t>
            </a:r>
            <a:r>
              <a:rPr lang="pt-PT" sz="4000" b="1" dirty="0" smtClean="0">
                <a:solidFill>
                  <a:srgbClr val="173571"/>
                </a:solidFill>
                <a:latin typeface="Ubuntu"/>
              </a:rPr>
              <a:t> </a:t>
            </a:r>
            <a:r>
              <a:rPr lang="pt-PT" sz="4000" b="1" dirty="0" err="1" smtClean="0">
                <a:solidFill>
                  <a:srgbClr val="173571"/>
                </a:solidFill>
                <a:latin typeface="Ubuntu"/>
              </a:rPr>
              <a:t>Solution</a:t>
            </a:r>
            <a:r>
              <a:rPr lang="pt-PT" sz="4000" b="1" dirty="0">
                <a:solidFill>
                  <a:srgbClr val="173571"/>
                </a:solidFill>
                <a:latin typeface="Ubuntu"/>
              </a:rPr>
              <a:t>: </a:t>
            </a:r>
            <a:r>
              <a:rPr lang="pt-PT" sz="3200" b="1" dirty="0" err="1">
                <a:solidFill>
                  <a:srgbClr val="173571"/>
                </a:solidFill>
                <a:latin typeface="Ubuntu"/>
              </a:rPr>
              <a:t>Interactive</a:t>
            </a:r>
            <a:r>
              <a:rPr lang="pt-PT" sz="3200" b="1" dirty="0">
                <a:solidFill>
                  <a:srgbClr val="173571"/>
                </a:solidFill>
                <a:latin typeface="Ubuntu"/>
              </a:rPr>
              <a:t> network </a:t>
            </a:r>
            <a:r>
              <a:rPr lang="pt-PT" sz="3200" b="1" dirty="0" err="1" smtClean="0">
                <a:solidFill>
                  <a:srgbClr val="173571"/>
                </a:solidFill>
                <a:latin typeface="Ubuntu"/>
              </a:rPr>
              <a:t>visualisation</a:t>
            </a:r>
            <a:endParaRPr lang="pt-PT" sz="3200" b="1" dirty="0">
              <a:solidFill>
                <a:srgbClr val="17357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771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901</Words>
  <Application>Microsoft Office PowerPoint</Application>
  <PresentationFormat>Custom</PresentationFormat>
  <Paragraphs>158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Kantoorthema</vt:lpstr>
      <vt:lpstr>uRos 2021: “Network Visualization of Multi-data Sources using R”</vt:lpstr>
      <vt:lpstr>https://github.com/ruialv/VizNet-uRos2021 </vt:lpstr>
      <vt:lpstr>Contents</vt:lpstr>
      <vt:lpstr>The context</vt:lpstr>
      <vt:lpstr>The context</vt:lpstr>
      <vt:lpstr>The context</vt:lpstr>
      <vt:lpstr>The Problem</vt:lpstr>
      <vt:lpstr>The Problem</vt:lpstr>
      <vt:lpstr>The Solution: Interactive network visualisation</vt:lpstr>
      <vt:lpstr>What's the importance of booking.com? How many countries use it? To what results?</vt:lpstr>
      <vt:lpstr>How many countries use airbnb?</vt:lpstr>
      <vt:lpstr>How many data sources are used to improve quality of tourist expenses data?</vt:lpstr>
      <vt:lpstr>How does it work?</vt:lpstr>
      <vt:lpstr>How does it work?</vt:lpstr>
      <vt:lpstr>How does it work? visNetworkEditor{visNetwork}</vt:lpstr>
      <vt:lpstr>R Packages</vt:lpstr>
      <vt:lpstr>Thank you for your attention</vt:lpstr>
      <vt:lpstr>DEMO</vt:lpstr>
      <vt:lpstr>“The Solution”</vt:lpstr>
      <vt:lpstr>Complex and dynamic relationships (v.Beta2)</vt:lpstr>
      <vt:lpstr>visNetwork flow as analytical tool to support policy making</vt:lpstr>
      <vt:lpstr>VisNetwork allows to get a rapid overview about topics of interest</vt:lpstr>
    </vt:vector>
  </TitlesOfParts>
  <Company>CBS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uROS 2021: “Network Visualization of Multi-data Sources using R”</dc:title>
  <dc:creator>Ortega Azurduy, S.A. (Shirley)</dc:creator>
  <cp:lastModifiedBy>Rui Alves</cp:lastModifiedBy>
  <cp:revision>80</cp:revision>
  <dcterms:created xsi:type="dcterms:W3CDTF">2021-10-25T15:05:07Z</dcterms:created>
  <dcterms:modified xsi:type="dcterms:W3CDTF">2021-11-19T16:20:40Z</dcterms:modified>
</cp:coreProperties>
</file>