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2" r:id="rId2"/>
    <p:sldMasterId id="2147483657" r:id="rId3"/>
  </p:sldMasterIdLst>
  <p:notesMasterIdLst>
    <p:notesMasterId r:id="rId6"/>
  </p:notesMasterIdLst>
  <p:handoutMasterIdLst>
    <p:handoutMasterId r:id="rId7"/>
  </p:handoutMasterIdLst>
  <p:sldIdLst>
    <p:sldId id="940" r:id="rId4"/>
    <p:sldId id="941" r:id="rId5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等线" panose="02010600030101010101" pitchFamily="2" charset="-122"/>
      <p:regular r:id="rId18"/>
      <p:bold r:id="rId19"/>
    </p:embeddedFont>
  </p:embeddedFontLst>
  <p:custDataLst>
    <p:tags r:id="rId20"/>
  </p:custDataLst>
  <p:defaultTextStyle>
    <a:defPPr>
      <a:defRPr lang="zh-TW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6" autoAdjust="0"/>
    <p:restoredTop sz="94295" autoAdjust="0"/>
  </p:normalViewPr>
  <p:slideViewPr>
    <p:cSldViewPr snapToGrid="0" showGuides="1">
      <p:cViewPr varScale="1">
        <p:scale>
          <a:sx n="80" d="100"/>
          <a:sy n="80" d="100"/>
        </p:scale>
        <p:origin x="672" y="48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30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A377-80B1-4E7D-B28C-4D0B3FBF7CFC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7062C-9936-4336-B70A-5D63CF7FD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2" charset="0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4996DB-0F17-C247-9DDD-B35CA02AC0BA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2" charset="0"/>
                <a:ea typeface="微软雅黑" panose="020B0503020204020204" pitchFamily="2" charset="-122"/>
                <a:cs typeface="+mn-cs"/>
              </a:rPr>
              <a:t>2023-04-14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2" charset="0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2" charset="0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6272F05-9518-BE4E-8702-3B8395FC289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2" charset="0"/>
                <a:ea typeface="微软雅黑" panose="020B0503020204020204" pitchFamily="2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2" charset="0"/>
              <a:ea typeface="微软雅黑" panose="020B0503020204020204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6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3D2B1-C557-4625-8AFE-25200CAF0E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圈箭头"/>
          <p:cNvSpPr/>
          <p:nvPr userDrawn="1"/>
        </p:nvSpPr>
        <p:spPr>
          <a:xfrm>
            <a:off x="11360151" y="6269039"/>
            <a:ext cx="215900" cy="214312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圈箭头"/>
          <p:cNvSpPr/>
          <p:nvPr userDrawn="1"/>
        </p:nvSpPr>
        <p:spPr>
          <a:xfrm flipH="1">
            <a:off x="10420353" y="6269043"/>
            <a:ext cx="209551" cy="217487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5" name="灯片编号占位符 5"/>
          <p:cNvSpPr txBox="1">
            <a:spLocks noChangeArrowheads="1"/>
          </p:cNvSpPr>
          <p:nvPr userDrawn="1"/>
        </p:nvSpPr>
        <p:spPr bwMode="auto">
          <a:xfrm>
            <a:off x="10585451" y="6299201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>
              <a:buFontTx/>
              <a:buNone/>
            </a:pPr>
            <a:fld id="{68859FBD-4202-4CE0-A18A-220614D359BB}" type="slidenum"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‹#›</a:t>
            </a:fld>
            <a:endParaRPr lang="zh-CN" altLang="en-US" b="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 userDrawn="1"/>
        </p:nvSpPr>
        <p:spPr>
          <a:xfrm>
            <a:off x="263525" y="433388"/>
            <a:ext cx="431800" cy="431800"/>
          </a:xfrm>
          <a:prstGeom prst="homePlate">
            <a:avLst>
              <a:gd name="adj" fmla="val 3824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fontAlgn="auto">
              <a:buFontTx/>
              <a:buNone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31765" y="433388"/>
            <a:ext cx="95251" cy="431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fontAlgn="auto">
              <a:buFontTx/>
              <a:buNone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433388"/>
            <a:ext cx="95251" cy="431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fontAlgn="auto">
              <a:buFontTx/>
              <a:buNone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7" name="圈箭头"/>
          <p:cNvSpPr/>
          <p:nvPr userDrawn="1"/>
        </p:nvSpPr>
        <p:spPr>
          <a:xfrm>
            <a:off x="11360151" y="6269039"/>
            <a:ext cx="215900" cy="214312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8" name="圈箭头"/>
          <p:cNvSpPr/>
          <p:nvPr userDrawn="1"/>
        </p:nvSpPr>
        <p:spPr>
          <a:xfrm flipH="1">
            <a:off x="10420353" y="6269043"/>
            <a:ext cx="209551" cy="217487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0" name="灯片编号占位符 5"/>
          <p:cNvSpPr txBox="1">
            <a:spLocks noChangeArrowheads="1"/>
          </p:cNvSpPr>
          <p:nvPr userDrawn="1"/>
        </p:nvSpPr>
        <p:spPr bwMode="auto">
          <a:xfrm>
            <a:off x="10585451" y="6299201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>
              <a:buFontTx/>
              <a:buNone/>
            </a:pPr>
            <a:fld id="{847E876F-1F78-4290-8820-2C92E88C6ACF}" type="slidenum"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‹#›</a:t>
            </a:fld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487046"/>
            <a:ext cx="10515600" cy="499745"/>
          </a:xfrm>
        </p:spPr>
        <p:txBody>
          <a:bodyPr anchor="t">
            <a:no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 spd="slow"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3D2B1-C557-4625-8AFE-25200CAF0E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圈箭头"/>
          <p:cNvSpPr/>
          <p:nvPr userDrawn="1"/>
        </p:nvSpPr>
        <p:spPr>
          <a:xfrm>
            <a:off x="11360150" y="6269038"/>
            <a:ext cx="215900" cy="214312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圈箭头"/>
          <p:cNvSpPr/>
          <p:nvPr userDrawn="1"/>
        </p:nvSpPr>
        <p:spPr>
          <a:xfrm flipH="1">
            <a:off x="10420350" y="6269038"/>
            <a:ext cx="209550" cy="217487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5" name="灯片编号占位符 5"/>
          <p:cNvSpPr txBox="1">
            <a:spLocks noChangeArrowheads="1"/>
          </p:cNvSpPr>
          <p:nvPr userDrawn="1"/>
        </p:nvSpPr>
        <p:spPr bwMode="auto">
          <a:xfrm>
            <a:off x="10585450" y="6299200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fld id="{68859FBD-4202-4CE0-A18A-220614D359BB}" type="slidenum">
              <a:rPr lang="zh-CN" altLang="en-US" b="1">
                <a:solidFill>
                  <a:srgbClr val="C00000"/>
                </a:solidFill>
              </a:rPr>
              <a:t>‹#›</a:t>
            </a:fld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 userDrawn="1"/>
        </p:nvSpPr>
        <p:spPr>
          <a:xfrm>
            <a:off x="263525" y="433388"/>
            <a:ext cx="431800" cy="431800"/>
          </a:xfrm>
          <a:prstGeom prst="homePlate">
            <a:avLst>
              <a:gd name="adj" fmla="val 3824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矩形 3"/>
          <p:cNvSpPr/>
          <p:nvPr userDrawn="1"/>
        </p:nvSpPr>
        <p:spPr>
          <a:xfrm>
            <a:off x="131763" y="433388"/>
            <a:ext cx="95250" cy="431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433388"/>
            <a:ext cx="95250" cy="431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灯片编号占位符 5"/>
          <p:cNvSpPr txBox="1">
            <a:spLocks noChangeArrowheads="1"/>
          </p:cNvSpPr>
          <p:nvPr userDrawn="1"/>
        </p:nvSpPr>
        <p:spPr bwMode="auto">
          <a:xfrm>
            <a:off x="10585450" y="6267450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fld id="{847E876F-1F78-4290-8820-2C92E88C6ACF}" type="slidenum">
              <a:rPr lang="zh-CN" altLang="en-US" b="1">
                <a:solidFill>
                  <a:srgbClr val="C00000"/>
                </a:solidFill>
              </a:rPr>
              <a:t>‹#›</a:t>
            </a:fld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499745"/>
          </a:xfrm>
        </p:spPr>
        <p:txBody>
          <a:bodyPr anchor="t">
            <a:no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 spd="slow"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8659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F2F2F2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5"/>
            </p:custDataLst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6"/>
            </p:custDataLst>
          </p:nvPr>
        </p:nvSpPr>
        <p:spPr bwMode="auto">
          <a:xfrm>
            <a:off x="838200" y="1825624"/>
            <a:ext cx="105156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endParaRPr lang="zh-CN" altLang="en-US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endParaRPr lang="zh-CN" altLang="en-US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norm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buFontTx/>
              <a:buNone/>
            </a:pPr>
            <a:fld id="{81DBA935-B787-491F-8D18-7879B2EE85E5}" type="slidenum"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‹#›</a:t>
            </a:fld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fontAlgn="auto">
              <a:buFontTx/>
              <a:buNone/>
            </a:pPr>
            <a:endParaRPr lang="zh-CN" altLang="en-US" noProof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pull dir="lu"/>
  </p:transition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F2F2F2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6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7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1DBA935-B787-491F-8D18-7879B2EE85E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ransition spd="slow">
    <p:pull dir="lu"/>
  </p:transition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86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html/html-tutorial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7BB706C-7F53-99DB-DF69-7540D6182C64}"/>
              </a:ext>
            </a:extLst>
          </p:cNvPr>
          <p:cNvSpPr txBox="1"/>
          <p:nvPr/>
        </p:nvSpPr>
        <p:spPr>
          <a:xfrm>
            <a:off x="497841" y="1197103"/>
            <a:ext cx="11028218" cy="446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b="1" dirty="0"/>
              <a:t>网络爬虫技术系列活动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活动形式：线上进行，自愿参加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活动时间：共</a:t>
            </a:r>
            <a:r>
              <a:rPr lang="en-US" altLang="zh-CN" dirty="0"/>
              <a:t>4</a:t>
            </a:r>
            <a:r>
              <a:rPr lang="zh-CN" altLang="en-US" dirty="0"/>
              <a:t>次，每次</a:t>
            </a:r>
            <a:r>
              <a:rPr lang="en-US" altLang="zh-CN" dirty="0"/>
              <a:t>1</a:t>
            </a:r>
            <a:r>
              <a:rPr lang="zh-CN" altLang="en-US" dirty="0"/>
              <a:t>小时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活动安排（暂定）：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0.  </a:t>
            </a:r>
            <a:r>
              <a:rPr lang="zh-CN" altLang="en-US" dirty="0">
                <a:solidFill>
                  <a:srgbClr val="FF0000"/>
                </a:solidFill>
              </a:rPr>
              <a:t>简介</a:t>
            </a:r>
            <a:r>
              <a:rPr lang="en-US" altLang="zh-CN" dirty="0">
                <a:solidFill>
                  <a:srgbClr val="FF0000"/>
                </a:solidFill>
              </a:rPr>
              <a:t>							2023.03.24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  <a:hlinkClick r:id="rId2"/>
              </a:rPr>
              <a:t>https://www.runoob.com/html/html-tutorial.html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	2023.03.24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B/S</a:t>
            </a:r>
            <a:r>
              <a:rPr lang="zh-CN" altLang="en-US" dirty="0"/>
              <a:t>架构、</a:t>
            </a:r>
            <a:r>
              <a:rPr lang="en-US" altLang="zh-CN" dirty="0"/>
              <a:t>C/S</a:t>
            </a:r>
            <a:r>
              <a:rPr lang="zh-CN" altLang="en-US" dirty="0"/>
              <a:t>架构、</a:t>
            </a:r>
            <a:r>
              <a:rPr lang="en-US" altLang="zh-CN" dirty="0"/>
              <a:t>URL				2023.03.31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Python requests</a:t>
            </a:r>
            <a:r>
              <a:rPr lang="zh-CN" altLang="en-US" dirty="0"/>
              <a:t>库的使用，利用</a:t>
            </a:r>
            <a:r>
              <a:rPr lang="en-US" altLang="zh-CN" dirty="0"/>
              <a:t>pandas</a:t>
            </a:r>
            <a:r>
              <a:rPr lang="zh-CN" altLang="en-US" dirty="0"/>
              <a:t>保存</a:t>
            </a:r>
            <a:r>
              <a:rPr lang="en-US" altLang="zh-CN" dirty="0"/>
              <a:t>excel</a:t>
            </a:r>
            <a:r>
              <a:rPr lang="zh-CN" altLang="en-US" dirty="0"/>
              <a:t>或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r>
              <a:rPr lang="en-US" altLang="zh-CN" dirty="0"/>
              <a:t>	2023.04.07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JSON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XPATH</a:t>
            </a:r>
            <a:r>
              <a:rPr lang="zh-CN" altLang="en-US" dirty="0"/>
              <a:t>的应用</a:t>
            </a:r>
            <a:r>
              <a:rPr lang="en-US" altLang="zh-CN" dirty="0"/>
              <a:t>					2023.04.14</a:t>
            </a:r>
          </a:p>
        </p:txBody>
      </p:sp>
    </p:spTree>
    <p:extLst>
      <p:ext uri="{BB962C8B-B14F-4D97-AF65-F5344CB8AC3E}">
        <p14:creationId xmlns:p14="http://schemas.microsoft.com/office/powerpoint/2010/main" val="153769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C888E0-B1F1-D535-0A0E-1151167C66C3}"/>
              </a:ext>
            </a:extLst>
          </p:cNvPr>
          <p:cNvSpPr txBox="1"/>
          <p:nvPr/>
        </p:nvSpPr>
        <p:spPr>
          <a:xfrm>
            <a:off x="985520" y="1669534"/>
            <a:ext cx="10088880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网络爬虫的定义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网络爬虫（又称为网页蜘蛛，网络机器人），是一种按照</a:t>
            </a:r>
            <a:r>
              <a:rPr lang="zh-CN" altLang="en-US" sz="2800" dirty="0">
                <a:solidFill>
                  <a:srgbClr val="FF0000"/>
                </a:solidFill>
              </a:rPr>
              <a:t>一定的规则</a:t>
            </a:r>
            <a:r>
              <a:rPr lang="zh-CN" altLang="en-US" sz="2800" dirty="0"/>
              <a:t>，自动地抓取万维网</a:t>
            </a:r>
            <a:r>
              <a:rPr lang="en-US" altLang="zh-CN" sz="2800" dirty="0"/>
              <a:t>world wide web: www</a:t>
            </a:r>
            <a:r>
              <a:rPr lang="zh-CN" altLang="en-US" sz="2800" dirty="0"/>
              <a:t>信息的程序或者脚本。另外一些不常使用的名字还有蚂蚁、自动索引、模拟程序或者蠕虫。</a:t>
            </a:r>
          </a:p>
        </p:txBody>
      </p:sp>
    </p:spTree>
    <p:extLst>
      <p:ext uri="{BB962C8B-B14F-4D97-AF65-F5344CB8AC3E}">
        <p14:creationId xmlns:p14="http://schemas.microsoft.com/office/powerpoint/2010/main" val="2094603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2f5faaf-b0b9-4e9b-9875-8bbe5ee09224"/>
  <p:tag name="COMMONDATA" val="eyJoZGlkIjoiYTNhM2EzZjg3ZTk1YzFmY2RkNDBiNmM1OTM1MjI1Z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1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160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Segoe UI</vt:lpstr>
      <vt:lpstr>Calibri</vt:lpstr>
      <vt:lpstr>等线</vt:lpstr>
      <vt:lpstr>Arial</vt:lpstr>
      <vt:lpstr>Calibri Light</vt:lpstr>
      <vt:lpstr>1_Office 主题​​</vt:lpstr>
      <vt:lpstr>Office 主题​​</vt:lpstr>
      <vt:lpstr>1_Office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Ruibin Liu</cp:lastModifiedBy>
  <cp:revision>438</cp:revision>
  <dcterms:created xsi:type="dcterms:W3CDTF">2014-05-23T07:15:00Z</dcterms:created>
  <dcterms:modified xsi:type="dcterms:W3CDTF">2023-04-14T10:47:53Z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977055DD793449008AB70668D68AC3F3</vt:lpwstr>
  </property>
</Properties>
</file>