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2" r:id="rId2"/>
    <p:sldMasterId id="2147483657" r:id="rId3"/>
  </p:sldMasterIdLst>
  <p:notesMasterIdLst>
    <p:notesMasterId r:id="rId21"/>
  </p:notesMasterIdLst>
  <p:handoutMasterIdLst>
    <p:handoutMasterId r:id="rId22"/>
  </p:handoutMasterIdLst>
  <p:sldIdLst>
    <p:sldId id="940" r:id="rId4"/>
    <p:sldId id="945" r:id="rId5"/>
    <p:sldId id="941" r:id="rId6"/>
    <p:sldId id="943" r:id="rId7"/>
    <p:sldId id="946" r:id="rId8"/>
    <p:sldId id="947" r:id="rId9"/>
    <p:sldId id="948" r:id="rId10"/>
    <p:sldId id="957" r:id="rId11"/>
    <p:sldId id="952" r:id="rId12"/>
    <p:sldId id="958" r:id="rId13"/>
    <p:sldId id="953" r:id="rId14"/>
    <p:sldId id="951" r:id="rId15"/>
    <p:sldId id="954" r:id="rId16"/>
    <p:sldId id="949" r:id="rId17"/>
    <p:sldId id="950" r:id="rId18"/>
    <p:sldId id="955" r:id="rId19"/>
    <p:sldId id="956" r:id="rId20"/>
  </p:sldIdLst>
  <p:sldSz cx="12192000" cy="6858000"/>
  <p:notesSz cx="6858000" cy="9144000"/>
  <p:embeddedFontLst>
    <p:embeddedFont>
      <p:font typeface="等线" panose="02010600030101010101" pitchFamily="2" charset="-122"/>
      <p:regular r:id="rId23"/>
      <p:bold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微软雅黑" panose="020B0503020204020204" pitchFamily="34" charset="-122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>
      <a:defRPr lang="zh-TW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Segoe UI" panose="020B0502040204020203" pitchFamily="2" charset="0"/>
        <a:ea typeface="微软雅黑" panose="020B0503020204020204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6" autoAdjust="0"/>
    <p:restoredTop sz="94295" autoAdjust="0"/>
  </p:normalViewPr>
  <p:slideViewPr>
    <p:cSldViewPr snapToGrid="0" showGuides="1">
      <p:cViewPr varScale="1">
        <p:scale>
          <a:sx n="83" d="100"/>
          <a:sy n="83" d="100"/>
        </p:scale>
        <p:origin x="576" y="-5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30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A377-80B1-4E7D-B28C-4D0B3FBF7CFC}" type="datetimeFigureOut">
              <a:rPr lang="zh-CN" altLang="en-US" smtClean="0"/>
              <a:t>2023-03-31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7062C-9936-4336-B70A-5D63CF7FD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2" charset="0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4996DB-0F17-C247-9DDD-B35CA02AC0BA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2" charset="0"/>
                <a:ea typeface="微软雅黑" panose="020B0503020204020204" pitchFamily="2" charset="-122"/>
                <a:cs typeface="+mn-cs"/>
              </a:rPr>
              <a:t>2023-03-31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2" charset="0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2" charset="0"/>
              <a:ea typeface="微软雅黑" panose="020B0503020204020204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272F05-9518-BE4E-8702-3B8395FC289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2" charset="0"/>
                <a:ea typeface="微软雅黑" panose="020B0503020204020204" pitchFamily="2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2" charset="0"/>
              <a:ea typeface="微软雅黑" panose="020B0503020204020204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6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3D2B1-C557-4625-8AFE-25200CAF0E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2023-03-31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2023-03-31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2023-03-31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2023-03-31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2023-03-31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2023-03-31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2023-03-31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2023-03-31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2023-03-31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圈箭头"/>
          <p:cNvSpPr/>
          <p:nvPr userDrawn="1"/>
        </p:nvSpPr>
        <p:spPr>
          <a:xfrm>
            <a:off x="11360151" y="6269039"/>
            <a:ext cx="215900" cy="214312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圈箭头"/>
          <p:cNvSpPr/>
          <p:nvPr userDrawn="1"/>
        </p:nvSpPr>
        <p:spPr>
          <a:xfrm flipH="1">
            <a:off x="10420353" y="6269043"/>
            <a:ext cx="209551" cy="217487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5" name="灯片编号占位符 5"/>
          <p:cNvSpPr txBox="1">
            <a:spLocks noChangeArrowheads="1"/>
          </p:cNvSpPr>
          <p:nvPr userDrawn="1"/>
        </p:nvSpPr>
        <p:spPr bwMode="auto">
          <a:xfrm>
            <a:off x="10585451" y="6299201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>
              <a:buFontTx/>
              <a:buNone/>
            </a:pPr>
            <a:fld id="{68859FBD-4202-4CE0-A18A-220614D359BB}" type="slidenum"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‹#›</a:t>
            </a:fld>
            <a:endParaRPr lang="zh-CN" altLang="en-US" b="1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>
            <a:off x="263525" y="433388"/>
            <a:ext cx="431800" cy="431800"/>
          </a:xfrm>
          <a:prstGeom prst="homePlate">
            <a:avLst>
              <a:gd name="adj" fmla="val 3824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buFontTx/>
              <a:buNone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31765" y="433388"/>
            <a:ext cx="95251" cy="431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buFontTx/>
              <a:buNone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433388"/>
            <a:ext cx="95251" cy="431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buFontTx/>
              <a:buNone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7" name="圈箭头"/>
          <p:cNvSpPr/>
          <p:nvPr userDrawn="1"/>
        </p:nvSpPr>
        <p:spPr>
          <a:xfrm>
            <a:off x="11360151" y="6269039"/>
            <a:ext cx="215900" cy="214312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8" name="圈箭头"/>
          <p:cNvSpPr/>
          <p:nvPr userDrawn="1"/>
        </p:nvSpPr>
        <p:spPr>
          <a:xfrm flipH="1">
            <a:off x="10420353" y="6269043"/>
            <a:ext cx="209551" cy="217487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0" name="灯片编号占位符 5"/>
          <p:cNvSpPr txBox="1">
            <a:spLocks noChangeArrowheads="1"/>
          </p:cNvSpPr>
          <p:nvPr userDrawn="1"/>
        </p:nvSpPr>
        <p:spPr bwMode="auto">
          <a:xfrm>
            <a:off x="10585451" y="6299201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/>
          <a:lstStyle/>
          <a:p>
            <a:pPr algn="ctr">
              <a:buFontTx/>
              <a:buNone/>
            </a:pPr>
            <a:fld id="{847E876F-1F78-4290-8820-2C92E88C6ACF}" type="slidenum"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‹#›</a:t>
            </a:fld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487046"/>
            <a:ext cx="10515600" cy="499745"/>
          </a:xfrm>
        </p:spPr>
        <p:txBody>
          <a:bodyPr anchor="t">
            <a:no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 spd="slow"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3D2B1-C557-4625-8AFE-25200CAF0E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圈箭头"/>
          <p:cNvSpPr/>
          <p:nvPr userDrawn="1"/>
        </p:nvSpPr>
        <p:spPr>
          <a:xfrm>
            <a:off x="11360150" y="6269038"/>
            <a:ext cx="215900" cy="214312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圈箭头"/>
          <p:cNvSpPr/>
          <p:nvPr userDrawn="1"/>
        </p:nvSpPr>
        <p:spPr>
          <a:xfrm flipH="1">
            <a:off x="10420350" y="6269038"/>
            <a:ext cx="209550" cy="217487"/>
          </a:xfrm>
          <a:custGeom>
            <a:avLst/>
            <a:gdLst>
              <a:gd name="connsiteX0" fmla="*/ 158628 w 585904"/>
              <a:gd name="connsiteY0" fmla="*/ 130053 h 585904"/>
              <a:gd name="connsiteX1" fmla="*/ 321527 w 585904"/>
              <a:gd name="connsiteY1" fmla="*/ 130053 h 585904"/>
              <a:gd name="connsiteX2" fmla="*/ 484425 w 585904"/>
              <a:gd name="connsiteY2" fmla="*/ 292952 h 585904"/>
              <a:gd name="connsiteX3" fmla="*/ 321527 w 585904"/>
              <a:gd name="connsiteY3" fmla="*/ 455850 h 585904"/>
              <a:gd name="connsiteX4" fmla="*/ 158628 w 585904"/>
              <a:gd name="connsiteY4" fmla="*/ 455850 h 585904"/>
              <a:gd name="connsiteX5" fmla="*/ 321527 w 585904"/>
              <a:gd name="connsiteY5" fmla="*/ 292952 h 585904"/>
              <a:gd name="connsiteX6" fmla="*/ 292951 w 585904"/>
              <a:gd name="connsiteY6" fmla="*/ 28505 h 585904"/>
              <a:gd name="connsiteX7" fmla="*/ 28504 w 585904"/>
              <a:gd name="connsiteY7" fmla="*/ 292952 h 585904"/>
              <a:gd name="connsiteX8" fmla="*/ 292951 w 585904"/>
              <a:gd name="connsiteY8" fmla="*/ 557399 h 585904"/>
              <a:gd name="connsiteX9" fmla="*/ 557398 w 585904"/>
              <a:gd name="connsiteY9" fmla="*/ 292952 h 585904"/>
              <a:gd name="connsiteX10" fmla="*/ 292951 w 585904"/>
              <a:gd name="connsiteY10" fmla="*/ 28505 h 585904"/>
              <a:gd name="connsiteX11" fmla="*/ 292952 w 585904"/>
              <a:gd name="connsiteY11" fmla="*/ 0 h 585904"/>
              <a:gd name="connsiteX12" fmla="*/ 585904 w 585904"/>
              <a:gd name="connsiteY12" fmla="*/ 292952 h 585904"/>
              <a:gd name="connsiteX13" fmla="*/ 292952 w 585904"/>
              <a:gd name="connsiteY13" fmla="*/ 585904 h 585904"/>
              <a:gd name="connsiteX14" fmla="*/ 0 w 585904"/>
              <a:gd name="connsiteY14" fmla="*/ 292952 h 585904"/>
              <a:gd name="connsiteX15" fmla="*/ 292952 w 585904"/>
              <a:gd name="connsiteY15" fmla="*/ 0 h 5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5904" h="585904">
                <a:moveTo>
                  <a:pt x="158628" y="130053"/>
                </a:moveTo>
                <a:lnTo>
                  <a:pt x="321527" y="130053"/>
                </a:lnTo>
                <a:lnTo>
                  <a:pt x="484425" y="292952"/>
                </a:lnTo>
                <a:lnTo>
                  <a:pt x="321527" y="455850"/>
                </a:lnTo>
                <a:lnTo>
                  <a:pt x="158628" y="455850"/>
                </a:lnTo>
                <a:lnTo>
                  <a:pt x="321527" y="292952"/>
                </a:lnTo>
                <a:close/>
                <a:moveTo>
                  <a:pt x="292951" y="28505"/>
                </a:moveTo>
                <a:cubicBezTo>
                  <a:pt x="146901" y="28505"/>
                  <a:pt x="28504" y="146902"/>
                  <a:pt x="28504" y="292952"/>
                </a:cubicBezTo>
                <a:cubicBezTo>
                  <a:pt x="28504" y="439002"/>
                  <a:pt x="146901" y="557399"/>
                  <a:pt x="292951" y="557399"/>
                </a:cubicBezTo>
                <a:cubicBezTo>
                  <a:pt x="439001" y="557399"/>
                  <a:pt x="557398" y="439002"/>
                  <a:pt x="557398" y="292952"/>
                </a:cubicBezTo>
                <a:cubicBezTo>
                  <a:pt x="557398" y="146902"/>
                  <a:pt x="439001" y="28505"/>
                  <a:pt x="292951" y="28505"/>
                </a:cubicBez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5" name="灯片编号占位符 5"/>
          <p:cNvSpPr txBox="1">
            <a:spLocks noChangeArrowheads="1"/>
          </p:cNvSpPr>
          <p:nvPr userDrawn="1"/>
        </p:nvSpPr>
        <p:spPr bwMode="auto">
          <a:xfrm>
            <a:off x="10585450" y="6299200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fld id="{68859FBD-4202-4CE0-A18A-220614D359BB}" type="slidenum">
              <a:rPr lang="zh-CN" altLang="en-US" b="1">
                <a:solidFill>
                  <a:srgbClr val="C00000"/>
                </a:solidFill>
              </a:rPr>
              <a:t>‹#›</a:t>
            </a:fld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>
            <a:off x="263525" y="433388"/>
            <a:ext cx="431800" cy="431800"/>
          </a:xfrm>
          <a:prstGeom prst="homePlate">
            <a:avLst>
              <a:gd name="adj" fmla="val 3824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4" name="矩形 3"/>
          <p:cNvSpPr/>
          <p:nvPr userDrawn="1"/>
        </p:nvSpPr>
        <p:spPr>
          <a:xfrm>
            <a:off x="131763" y="433388"/>
            <a:ext cx="95250" cy="431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433388"/>
            <a:ext cx="95250" cy="431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0" name="灯片编号占位符 5"/>
          <p:cNvSpPr txBox="1">
            <a:spLocks noChangeArrowheads="1"/>
          </p:cNvSpPr>
          <p:nvPr userDrawn="1"/>
        </p:nvSpPr>
        <p:spPr bwMode="auto">
          <a:xfrm>
            <a:off x="10585450" y="6267450"/>
            <a:ext cx="78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fld id="{847E876F-1F78-4290-8820-2C92E88C6ACF}" type="slidenum">
              <a:rPr lang="zh-CN" altLang="en-US" b="1">
                <a:solidFill>
                  <a:srgbClr val="C00000"/>
                </a:solidFill>
              </a:rPr>
              <a:t>‹#›</a:t>
            </a:fld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487045"/>
            <a:ext cx="10515600" cy="499745"/>
          </a:xfrm>
        </p:spPr>
        <p:txBody>
          <a:bodyPr anchor="t">
            <a:no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 spd="slow"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2023-03-31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2023-03-31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8659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F2F2F2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5"/>
            </p:custDataLst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6"/>
            </p:custDataLst>
          </p:nvPr>
        </p:nvSpPr>
        <p:spPr bwMode="auto">
          <a:xfrm>
            <a:off x="838200" y="1825624"/>
            <a:ext cx="10515600" cy="435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endParaRPr lang="zh-CN" altLang="en-US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norm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buFontTx/>
              <a:buNone/>
            </a:pPr>
            <a:fld id="{81DBA935-B787-491F-8D18-7879B2EE85E5}" type="slidenum">
              <a:rPr lang="zh-CN" altLang="en-US">
                <a:latin typeface="Arial" panose="020B0604020202020204" pitchFamily="34" charset="0"/>
                <a:ea typeface="微软雅黑" panose="020B0503020204020204" pitchFamily="2" charset="-122"/>
              </a:rPr>
              <a:t>‹#›</a:t>
            </a:fld>
            <a:endParaRPr lang="zh-CN" altLang="en-US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buFontTx/>
              <a:buNone/>
            </a:pPr>
            <a:endParaRPr lang="zh-CN" altLang="en-US" noProof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pull dir="lu"/>
  </p:transition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F2F2F2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6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7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1DBA935-B787-491F-8D18-7879B2EE85E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ransition spd="slow">
    <p:pull dir="lu"/>
  </p:transition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ea typeface="微软雅黑" panose="020B0503020204020204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C02D9732-17DD-4945-82AA-9A68E37534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2023-03-31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667158A1-2C7B-437D-A023-DDB3B5F6224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86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html/html-tutorial.html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8240894" TargetMode="External"/><Relationship Id="rId2" Type="http://schemas.openxmlformats.org/officeDocument/2006/relationships/hyperlink" Target="https://www.runoob.com/http/http-tutorial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loud.tencent.com/developer/article/214850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7BB706C-7F53-99DB-DF69-7540D6182C64}"/>
              </a:ext>
            </a:extLst>
          </p:cNvPr>
          <p:cNvSpPr txBox="1"/>
          <p:nvPr/>
        </p:nvSpPr>
        <p:spPr>
          <a:xfrm>
            <a:off x="497841" y="1197103"/>
            <a:ext cx="11028218" cy="446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b="1" dirty="0"/>
              <a:t>网络爬虫技术系列活动</a:t>
            </a:r>
            <a:endParaRPr lang="en-US" altLang="zh-CN" sz="2800" b="1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活动形式：线上进行，自愿参加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活动时间：共</a:t>
            </a:r>
            <a:r>
              <a:rPr lang="en-US" altLang="zh-CN" dirty="0"/>
              <a:t>4</a:t>
            </a:r>
            <a:r>
              <a:rPr lang="zh-CN" altLang="en-US" dirty="0"/>
              <a:t>次，每次</a:t>
            </a:r>
            <a:r>
              <a:rPr lang="en-US" altLang="zh-CN" dirty="0"/>
              <a:t>1</a:t>
            </a:r>
            <a:r>
              <a:rPr lang="zh-CN" altLang="en-US" dirty="0"/>
              <a:t>小时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活动安排（暂定）：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0.  </a:t>
            </a:r>
            <a:r>
              <a:rPr lang="zh-CN" altLang="en-US" dirty="0"/>
              <a:t>简介</a:t>
            </a:r>
            <a:r>
              <a:rPr lang="en-US" altLang="zh-CN" dirty="0"/>
              <a:t>							2023.03.24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HTML</a:t>
            </a:r>
            <a:r>
              <a:rPr lang="zh-CN" altLang="en-US" dirty="0"/>
              <a:t>（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https://www.runoob.com/html/html-tutorial.html</a:t>
            </a:r>
            <a:r>
              <a:rPr lang="zh-CN" altLang="en-US" dirty="0"/>
              <a:t>）</a:t>
            </a:r>
            <a:r>
              <a:rPr lang="en-US" altLang="zh-CN" dirty="0"/>
              <a:t>	2023.03.24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B/S</a:t>
            </a:r>
            <a:r>
              <a:rPr lang="zh-CN" altLang="en-US" dirty="0">
                <a:solidFill>
                  <a:srgbClr val="FF0000"/>
                </a:solidFill>
              </a:rPr>
              <a:t>架构、</a:t>
            </a:r>
            <a:r>
              <a:rPr lang="en-US" altLang="zh-CN" dirty="0">
                <a:solidFill>
                  <a:srgbClr val="FF0000"/>
                </a:solidFill>
              </a:rPr>
              <a:t>C/S</a:t>
            </a:r>
            <a:r>
              <a:rPr lang="zh-CN" altLang="en-US" dirty="0">
                <a:solidFill>
                  <a:srgbClr val="FF0000"/>
                </a:solidFill>
              </a:rPr>
              <a:t>架构、</a:t>
            </a:r>
            <a:r>
              <a:rPr lang="en-US" altLang="zh-CN" dirty="0">
                <a:solidFill>
                  <a:srgbClr val="FF0000"/>
                </a:solidFill>
              </a:rPr>
              <a:t>URL				2023.03.31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Python requests</a:t>
            </a:r>
            <a:r>
              <a:rPr lang="zh-CN" altLang="en-US" dirty="0"/>
              <a:t>库的使用，利用</a:t>
            </a:r>
            <a:r>
              <a:rPr lang="en-US" altLang="zh-CN" dirty="0"/>
              <a:t>pandas</a:t>
            </a:r>
            <a:r>
              <a:rPr lang="zh-CN" altLang="en-US" dirty="0"/>
              <a:t>保存</a:t>
            </a:r>
            <a:r>
              <a:rPr lang="en-US" altLang="zh-CN" dirty="0"/>
              <a:t>excel</a:t>
            </a:r>
            <a:r>
              <a:rPr lang="zh-CN" altLang="en-US" dirty="0"/>
              <a:t>或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r>
              <a:rPr lang="en-US" altLang="zh-CN" dirty="0"/>
              <a:t>	2023.04.07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JSON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XPATH</a:t>
            </a:r>
            <a:r>
              <a:rPr lang="zh-CN" altLang="en-US" dirty="0"/>
              <a:t>的应用</a:t>
            </a:r>
            <a:r>
              <a:rPr lang="en-US" altLang="zh-CN" dirty="0"/>
              <a:t>					2023.04.14</a:t>
            </a:r>
          </a:p>
        </p:txBody>
      </p:sp>
    </p:spTree>
    <p:extLst>
      <p:ext uri="{BB962C8B-B14F-4D97-AF65-F5344CB8AC3E}">
        <p14:creationId xmlns:p14="http://schemas.microsoft.com/office/powerpoint/2010/main" val="153769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E327B3-DB3B-6F1B-A76E-CC63358F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016289"/>
            <a:ext cx="90582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0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4113602-CFC1-552B-714F-E4A1CA5412E7}"/>
              </a:ext>
            </a:extLst>
          </p:cNvPr>
          <p:cNvSpPr txBox="1"/>
          <p:nvPr/>
        </p:nvSpPr>
        <p:spPr>
          <a:xfrm>
            <a:off x="794328" y="1951672"/>
            <a:ext cx="9984508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0" u="sng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协议是</a:t>
            </a:r>
            <a:r>
              <a:rPr lang="en-US" altLang="zh-CN" sz="2400" b="1" i="0" u="sng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Hyper Text Transfer Protocol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（超文本传输协议）的缩写，是用于从万维网（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WWW: World Wide Web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）服务器传输超文本到本地浏览器的传送协议。</a:t>
            </a:r>
          </a:p>
          <a:p>
            <a:pPr marL="457200" indent="-45720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通信协议来传递数据（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文件、图片文件、查询结果等）。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A4DE71-2A51-46E6-174E-9CEA3527380D}"/>
              </a:ext>
            </a:extLst>
          </p:cNvPr>
          <p:cNvSpPr txBox="1"/>
          <p:nvPr/>
        </p:nvSpPr>
        <p:spPr>
          <a:xfrm>
            <a:off x="794328" y="113593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4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721D141-D19A-C8B0-2473-92D6947D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61" y="3096492"/>
            <a:ext cx="8645278" cy="162173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3716CB-8495-CF22-290E-127246858D71}"/>
              </a:ext>
            </a:extLst>
          </p:cNvPr>
          <p:cNvSpPr txBox="1"/>
          <p:nvPr/>
        </p:nvSpPr>
        <p:spPr>
          <a:xfrm>
            <a:off x="951345" y="1699356"/>
            <a:ext cx="8645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Locator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，统一资源定位器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F10C2C-830A-CEBD-EBB3-180341862B39}"/>
              </a:ext>
            </a:extLst>
          </p:cNvPr>
          <p:cNvSpPr txBox="1"/>
          <p:nvPr/>
        </p:nvSpPr>
        <p:spPr>
          <a:xfrm>
            <a:off x="5570054" y="485832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263811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C7BCB2-BF16-60D6-EFED-B4E341AB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5" y="256771"/>
            <a:ext cx="4117300" cy="3548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4075AB-5275-DD06-DFF8-2C59F332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82" y="840855"/>
            <a:ext cx="5310680" cy="59294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02AC6AC-0090-AFC1-72B5-B6909AF7E358}"/>
              </a:ext>
            </a:extLst>
          </p:cNvPr>
          <p:cNvSpPr/>
          <p:nvPr/>
        </p:nvSpPr>
        <p:spPr>
          <a:xfrm>
            <a:off x="7315199" y="1089891"/>
            <a:ext cx="2272145" cy="360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EE3E42-41AD-B511-E775-0B29F4F7B0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38"/>
          <a:stretch/>
        </p:blipFill>
        <p:spPr>
          <a:xfrm>
            <a:off x="159365" y="3942421"/>
            <a:ext cx="5702450" cy="30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7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A4B7AC6-3E07-0D71-408C-206ED2EFB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825570"/>
            <a:ext cx="502920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7A2315-EFB1-553B-3E96-3E265D860E59}"/>
              </a:ext>
            </a:extLst>
          </p:cNvPr>
          <p:cNvSpPr txBox="1"/>
          <p:nvPr/>
        </p:nvSpPr>
        <p:spPr>
          <a:xfrm>
            <a:off x="7025201" y="6772429"/>
            <a:ext cx="5166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来源：一次完整的</a:t>
            </a:r>
            <a:r>
              <a:rPr lang="en-US" altLang="zh-CN" sz="1050" dirty="0"/>
              <a:t>HTTP</a:t>
            </a:r>
            <a:r>
              <a:rPr lang="zh-CN" altLang="en-US" sz="1050" dirty="0"/>
              <a:t>请求过程</a:t>
            </a:r>
            <a:r>
              <a:rPr lang="en-US" altLang="zh-CN" sz="1050" dirty="0"/>
              <a:t>, </a:t>
            </a:r>
            <a:r>
              <a:rPr lang="zh-CN" altLang="en-US" sz="1050" dirty="0"/>
              <a:t>知乎（</a:t>
            </a:r>
            <a:r>
              <a:rPr lang="en-US" altLang="zh-CN" sz="1050" dirty="0"/>
              <a:t> https://zhuanlan.zhihu.com/p/38240894 </a:t>
            </a:r>
            <a:r>
              <a:rPr lang="zh-CN" altLang="en-US" sz="1050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766145-4595-2E37-1ACA-90277DD6813E}"/>
              </a:ext>
            </a:extLst>
          </p:cNvPr>
          <p:cNvSpPr txBox="1"/>
          <p:nvPr/>
        </p:nvSpPr>
        <p:spPr>
          <a:xfrm>
            <a:off x="3860800" y="134012"/>
            <a:ext cx="4253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一次完整的</a:t>
            </a:r>
            <a:r>
              <a:rPr lang="en-US" altLang="zh-CN" sz="2800" dirty="0">
                <a:solidFill>
                  <a:schemeClr val="bg1"/>
                </a:solidFill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</a:rPr>
              <a:t>请求过程</a:t>
            </a:r>
          </a:p>
        </p:txBody>
      </p:sp>
    </p:spTree>
    <p:extLst>
      <p:ext uri="{BB962C8B-B14F-4D97-AF65-F5344CB8AC3E}">
        <p14:creationId xmlns:p14="http://schemas.microsoft.com/office/powerpoint/2010/main" val="189396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E547A1-C395-1F4C-AC88-63B148F7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78" y="3024308"/>
            <a:ext cx="5472667" cy="19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263305-A96C-C59E-DB60-EF39E83B53F4}"/>
              </a:ext>
            </a:extLst>
          </p:cNvPr>
          <p:cNvSpPr txBox="1"/>
          <p:nvPr/>
        </p:nvSpPr>
        <p:spPr>
          <a:xfrm>
            <a:off x="82725" y="3024308"/>
            <a:ext cx="6476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/hello.txt HTTP/1.1</a:t>
            </a:r>
          </a:p>
          <a:p>
            <a:r>
              <a:rPr lang="en-US" altLang="zh-CN" dirty="0"/>
              <a:t>User-Agent: curl/7.16.3 </a:t>
            </a:r>
            <a:r>
              <a:rPr lang="en-US" altLang="zh-CN" dirty="0" err="1"/>
              <a:t>libcurl</a:t>
            </a:r>
            <a:r>
              <a:rPr lang="en-US" altLang="zh-CN" dirty="0"/>
              <a:t>/7.16.3 OpenSSL/0.9.7l </a:t>
            </a:r>
            <a:r>
              <a:rPr lang="en-US" altLang="zh-CN" dirty="0" err="1"/>
              <a:t>zlib</a:t>
            </a:r>
            <a:r>
              <a:rPr lang="en-US" altLang="zh-CN" dirty="0"/>
              <a:t>/1.2.3</a:t>
            </a:r>
          </a:p>
          <a:p>
            <a:r>
              <a:rPr lang="en-US" altLang="zh-CN" dirty="0"/>
              <a:t>Host: www.example.com</a:t>
            </a:r>
          </a:p>
          <a:p>
            <a:r>
              <a:rPr lang="en-US" altLang="zh-CN" dirty="0"/>
              <a:t>Accept-Language: </a:t>
            </a:r>
            <a:r>
              <a:rPr lang="en-US" altLang="zh-CN" dirty="0" err="1"/>
              <a:t>en</a:t>
            </a:r>
            <a:r>
              <a:rPr lang="en-US" altLang="zh-CN" dirty="0"/>
              <a:t>, mi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E5A48-273D-658C-9306-E2804EAF8ED4}"/>
              </a:ext>
            </a:extLst>
          </p:cNvPr>
          <p:cNvSpPr txBox="1"/>
          <p:nvPr/>
        </p:nvSpPr>
        <p:spPr>
          <a:xfrm>
            <a:off x="600363" y="1034473"/>
            <a:ext cx="2545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</a:t>
            </a:r>
            <a:r>
              <a:rPr lang="zh-CN" altLang="en-US" sz="2800" b="1" dirty="0"/>
              <a:t>请求格式</a:t>
            </a:r>
          </a:p>
        </p:txBody>
      </p:sp>
    </p:spTree>
    <p:extLst>
      <p:ext uri="{BB962C8B-B14F-4D97-AF65-F5344CB8AC3E}">
        <p14:creationId xmlns:p14="http://schemas.microsoft.com/office/powerpoint/2010/main" val="207418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F06F74-D484-E8BA-D6A0-9EB52454BEAD}"/>
              </a:ext>
            </a:extLst>
          </p:cNvPr>
          <p:cNvSpPr txBox="1"/>
          <p:nvPr/>
        </p:nvSpPr>
        <p:spPr>
          <a:xfrm>
            <a:off x="600363" y="1034473"/>
            <a:ext cx="2545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</a:t>
            </a:r>
            <a:r>
              <a:rPr lang="zh-CN" altLang="en-US" sz="2800" b="1" dirty="0"/>
              <a:t>响应格式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0CD9DC-2266-E28B-E5B2-7AE2A7E1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07" y="1976437"/>
            <a:ext cx="9573815" cy="427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4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35177C-26FA-9BC5-531A-66D5EA791EAB}"/>
              </a:ext>
            </a:extLst>
          </p:cNvPr>
          <p:cNvSpPr txBox="1"/>
          <p:nvPr/>
        </p:nvSpPr>
        <p:spPr>
          <a:xfrm>
            <a:off x="868218" y="93201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28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390557-9C75-CF1D-42A9-0A3062A0E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5"/>
          <a:stretch/>
        </p:blipFill>
        <p:spPr>
          <a:xfrm>
            <a:off x="1921163" y="1455229"/>
            <a:ext cx="7499928" cy="51617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DC2B15-B4C7-A6F7-2D82-8EC87DE57EA0}"/>
              </a:ext>
            </a:extLst>
          </p:cNvPr>
          <p:cNvSpPr txBox="1"/>
          <p:nvPr/>
        </p:nvSpPr>
        <p:spPr>
          <a:xfrm>
            <a:off x="7998691" y="6731042"/>
            <a:ext cx="402705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截图来源：https://www.runoob.com/http/http-status-codes.html</a:t>
            </a:r>
          </a:p>
        </p:txBody>
      </p:sp>
    </p:spTree>
    <p:extLst>
      <p:ext uri="{BB962C8B-B14F-4D97-AF65-F5344CB8AC3E}">
        <p14:creationId xmlns:p14="http://schemas.microsoft.com/office/powerpoint/2010/main" val="353193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757C8-281C-749D-810C-E60357A9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A3743-C560-5336-90E3-C6BEF8D86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2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C888E0-B1F1-D535-0A0E-1151167C66C3}"/>
              </a:ext>
            </a:extLst>
          </p:cNvPr>
          <p:cNvSpPr txBox="1"/>
          <p:nvPr/>
        </p:nvSpPr>
        <p:spPr>
          <a:xfrm>
            <a:off x="846975" y="1327789"/>
            <a:ext cx="10088880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网络爬虫的定义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网络爬虫（又称为网页蜘蛛，网络机器人），是一种按照</a:t>
            </a:r>
            <a:r>
              <a:rPr lang="zh-CN" altLang="en-US" sz="2800" dirty="0">
                <a:solidFill>
                  <a:srgbClr val="FF0000"/>
                </a:solidFill>
              </a:rPr>
              <a:t>一定的规则</a:t>
            </a:r>
            <a:r>
              <a:rPr lang="zh-CN" altLang="en-US" sz="2800" dirty="0"/>
              <a:t>，自动地抓取万维网</a:t>
            </a:r>
            <a:r>
              <a:rPr lang="en-US" altLang="zh-CN" sz="2800" dirty="0"/>
              <a:t>world wide web: www</a:t>
            </a:r>
            <a:r>
              <a:rPr lang="zh-CN" altLang="en-US" sz="2800" dirty="0"/>
              <a:t>信息的程序或者脚本。</a:t>
            </a:r>
          </a:p>
        </p:txBody>
      </p:sp>
    </p:spTree>
    <p:extLst>
      <p:ext uri="{BB962C8B-B14F-4D97-AF65-F5344CB8AC3E}">
        <p14:creationId xmlns:p14="http://schemas.microsoft.com/office/powerpoint/2010/main" val="209460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CE5F38-C3BD-BCA7-7283-F318AFD41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1" y="1811231"/>
            <a:ext cx="9253331" cy="48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FFBFE8-DDE8-26C9-E6C6-7616E8E6A666}"/>
              </a:ext>
            </a:extLst>
          </p:cNvPr>
          <p:cNvSpPr txBox="1"/>
          <p:nvPr/>
        </p:nvSpPr>
        <p:spPr>
          <a:xfrm>
            <a:off x="813351" y="1288011"/>
            <a:ext cx="826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HTML</a:t>
            </a:r>
            <a:r>
              <a:rPr lang="zh-CN" altLang="en-US" sz="2800" b="1" dirty="0"/>
              <a:t>的结构</a:t>
            </a:r>
          </a:p>
        </p:txBody>
      </p:sp>
    </p:spTree>
    <p:extLst>
      <p:ext uri="{BB962C8B-B14F-4D97-AF65-F5344CB8AC3E}">
        <p14:creationId xmlns:p14="http://schemas.microsoft.com/office/powerpoint/2010/main" val="116362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FFBFE8-DDE8-26C9-E6C6-7616E8E6A666}"/>
              </a:ext>
            </a:extLst>
          </p:cNvPr>
          <p:cNvSpPr txBox="1"/>
          <p:nvPr/>
        </p:nvSpPr>
        <p:spPr>
          <a:xfrm>
            <a:off x="600914" y="1038629"/>
            <a:ext cx="826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常见的</a:t>
            </a:r>
            <a:r>
              <a:rPr lang="en-US" altLang="zh-CN" sz="2800" b="1" dirty="0"/>
              <a:t>HTML</a:t>
            </a:r>
            <a:r>
              <a:rPr lang="zh-CN" altLang="en-US" sz="2800" b="1" dirty="0"/>
              <a:t>标签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E5E891-8CC0-FB73-EDC7-610574EA439D}"/>
              </a:ext>
            </a:extLst>
          </p:cNvPr>
          <p:cNvSpPr txBox="1"/>
          <p:nvPr/>
        </p:nvSpPr>
        <p:spPr>
          <a:xfrm>
            <a:off x="600914" y="1788924"/>
            <a:ext cx="66704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这是一个标题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这是一个标题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这是一个标题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这是一个段落。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这是另外一个段落。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zh-CN" b="0" i="0" dirty="0">
                <a:solidFill>
                  <a:srgbClr val="00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https://www.runoob.com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pt-BR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这是一个链接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altLang="zh-CN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BR" altLang="zh-CN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altLang="zh-CN" b="0" i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it-IT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altLang="zh-CN" b="0" i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&gt;Coffee&lt;/</a:t>
            </a:r>
            <a:r>
              <a:rPr lang="it-IT" altLang="zh-CN" b="0" i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it-IT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altLang="zh-CN" b="0" i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&gt;Milk&lt;/</a:t>
            </a:r>
            <a:r>
              <a:rPr lang="it-IT" altLang="zh-CN" b="0" i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it-IT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t-IT" altLang="zh-CN" b="0" i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it-IT" altLang="zh-CN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altLang="zh-CN" b="0" i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it-IT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altLang="zh-CN" b="0" i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&gt;Coffee&lt;/</a:t>
            </a:r>
            <a:r>
              <a:rPr lang="it-IT" altLang="zh-CN" b="0" i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it-IT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altLang="zh-CN" b="0" i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&gt;Milk&lt;/</a:t>
            </a:r>
            <a:r>
              <a:rPr lang="it-IT" altLang="zh-CN" b="0" i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it-IT" altLang="zh-C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t-IT" altLang="zh-CN" b="0" i="0" dirty="0"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it-IT" altLang="zh-CN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290BF-8FF0-14F6-5002-97AA5C9B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303" y="1788924"/>
            <a:ext cx="4200783" cy="46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67707-34F3-BDE7-314E-E399BC39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B/S</a:t>
            </a:r>
            <a:r>
              <a:rPr lang="zh-CN" altLang="en-US" dirty="0"/>
              <a:t>架构、</a:t>
            </a:r>
            <a:r>
              <a:rPr lang="en-US" altLang="zh-CN" dirty="0"/>
              <a:t>C/S</a:t>
            </a:r>
            <a:r>
              <a:rPr lang="zh-CN" altLang="en-US" dirty="0"/>
              <a:t>架构、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9AA91-0E30-6B6B-3537-0F224E15B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2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198DAFD-E8C5-5E60-1ADD-717FB1A77214}"/>
              </a:ext>
            </a:extLst>
          </p:cNvPr>
          <p:cNvSpPr txBox="1"/>
          <p:nvPr/>
        </p:nvSpPr>
        <p:spPr>
          <a:xfrm>
            <a:off x="1118427" y="1289690"/>
            <a:ext cx="10270010" cy="3912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学习资料：</a:t>
            </a:r>
            <a:endParaRPr lang="en-US" altLang="zh-CN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HTTP </a:t>
            </a:r>
            <a:r>
              <a:rPr lang="zh-CN" altLang="en-US" sz="2000" dirty="0"/>
              <a:t>教程：</a:t>
            </a:r>
            <a:r>
              <a:rPr lang="zh-CN" altLang="en-US" sz="2000" dirty="0">
                <a:hlinkClick r:id="rId2"/>
              </a:rPr>
              <a:t>https://www.runoob.com/http/http-tutorial.html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一次完整的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请求过程：</a:t>
            </a:r>
            <a:r>
              <a:rPr lang="en-US" altLang="zh-CN" sz="2000" dirty="0">
                <a:hlinkClick r:id="rId3"/>
              </a:rPr>
              <a:t>https://zhuanlan.zhihu.com/p/38240894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BS</a:t>
            </a:r>
            <a:r>
              <a:rPr lang="zh-CN" altLang="en-US" sz="2000" dirty="0"/>
              <a:t>架构与</a:t>
            </a:r>
            <a:r>
              <a:rPr lang="en-US" altLang="zh-CN" sz="2000" dirty="0"/>
              <a:t>CS</a:t>
            </a:r>
            <a:r>
              <a:rPr lang="zh-CN" altLang="en-US" sz="2000" dirty="0"/>
              <a:t>架构的区别：</a:t>
            </a:r>
            <a:r>
              <a:rPr lang="en-US" altLang="zh-CN" sz="2000" dirty="0">
                <a:hlinkClick r:id="rId4"/>
              </a:rPr>
              <a:t>https://cloud.tencent.com/developer/article/2148508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软件工具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Chrome/Firefox</a:t>
            </a:r>
            <a:r>
              <a:rPr lang="zh-CN" altLang="en-US" sz="2000" dirty="0"/>
              <a:t>浏览器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226101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6D97E1-66AC-96EB-1744-E369171A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88" y="5082727"/>
            <a:ext cx="1135628" cy="14875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55B4B0A-AF3C-8601-CAB3-1A84F3BB1B1F}"/>
              </a:ext>
            </a:extLst>
          </p:cNvPr>
          <p:cNvSpPr txBox="1"/>
          <p:nvPr/>
        </p:nvSpPr>
        <p:spPr>
          <a:xfrm>
            <a:off x="2963660" y="65960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塔式服务器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F3737A-66D7-F4D0-BE6A-662FD75D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27" y="5082727"/>
            <a:ext cx="3095097" cy="17885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377C8E-1327-7B80-C43B-C22234EF8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124" y="4942585"/>
            <a:ext cx="2361622" cy="1928658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FA34C6AC-7265-47A0-43F6-ACBB200D1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488" y="169188"/>
            <a:ext cx="307429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什么是服务器？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BC04CE-FE31-F540-D053-28737184F28E}"/>
              </a:ext>
            </a:extLst>
          </p:cNvPr>
          <p:cNvSpPr txBox="1"/>
          <p:nvPr/>
        </p:nvSpPr>
        <p:spPr>
          <a:xfrm>
            <a:off x="443345" y="894266"/>
            <a:ext cx="10621819" cy="416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服务器</a:t>
            </a:r>
            <a:r>
              <a:rPr lang="zh-CN" altLang="en-US" dirty="0"/>
              <a:t>，是一种高性能计算机，作为网络的节点，存储、处理网络上</a:t>
            </a:r>
            <a:r>
              <a:rPr lang="en-US" altLang="zh-CN" dirty="0"/>
              <a:t>80</a:t>
            </a:r>
            <a:r>
              <a:rPr lang="zh-CN" altLang="en-US" dirty="0"/>
              <a:t>％的数据、信息，因此也被称为网络的灵魂。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服务器</a:t>
            </a:r>
            <a:r>
              <a:rPr lang="zh-CN" altLang="en-US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en-US" altLang="zh-CN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PC</a:t>
            </a:r>
            <a:r>
              <a:rPr lang="zh-CN" altLang="en-US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机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的区别：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稳定性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要求不同：服务器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7*24*365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运行，一旦出现服务器宕机，后果是非常严重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性能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要求不同：为了实现提供服务所需的高处理能力，服务器的硬件采用与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不同的专门设计</a:t>
            </a:r>
            <a:endParaRPr lang="en-US" altLang="zh-CN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服务器分类</a:t>
            </a:r>
            <a:endParaRPr lang="en-US" altLang="zh-CN" b="1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数据库服务器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——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如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Oracle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数据库服务器，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Microsoft SQL Server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邮件服务器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——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Sendmail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Postfix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Qmail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Microsoft Exchange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Lotus Domino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网页服务器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——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如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Apache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lighttpd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Nginx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，微软的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IIS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FTP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服务器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——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Pureftpd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Vsftpd,Proftpd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WU-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ftpd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Serv-U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应用服务器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——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如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Bea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公司的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WebLogic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JBoss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GlassFish</a:t>
            </a:r>
            <a:endParaRPr lang="en-US" altLang="zh-CN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7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E65DDA0A-4BEF-DCE0-D2BC-FB6811FA1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27" y="1523172"/>
            <a:ext cx="4743450" cy="514350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C2EFB5D-97D1-A734-F7AF-BE8DB3C32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19"/>
          <a:stretch/>
        </p:blipFill>
        <p:spPr bwMode="auto">
          <a:xfrm>
            <a:off x="6470789" y="1523172"/>
            <a:ext cx="5078481" cy="514350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7">
            <a:extLst>
              <a:ext uri="{FF2B5EF4-FFF2-40B4-BE49-F238E27FC236}">
                <a16:creationId xmlns:a16="http://schemas.microsoft.com/office/drawing/2014/main" id="{5E148EC8-EA33-62E7-40BB-70058ADB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789" y="2272472"/>
            <a:ext cx="25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ea typeface="Pingfang SC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Pingfang SC"/>
              </a:rPr>
              <a:t>90</a:t>
            </a:r>
            <a:endParaRPr kumimoji="0" lang="zh-CN" altLang="zh-CN" sz="1000" b="0" i="0" u="none" strike="noStrike" cap="none" normalizeH="0" baseline="0">
              <a:ln>
                <a:noFill/>
              </a:ln>
              <a:solidFill>
                <a:srgbClr val="181818"/>
              </a:solidFill>
              <a:effectLst/>
              <a:latin typeface="Arial" panose="020B0604020202020204" pitchFamily="34" charset="0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BAC1EFC-E4D0-43EE-F28C-AF7B7B471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789" y="2272472"/>
            <a:ext cx="254000" cy="457200"/>
          </a:xfrm>
          <a:prstGeom prst="rect">
            <a:avLst/>
          </a:prstGeom>
          <a:solidFill>
            <a:srgbClr val="F7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1746A82-21CF-0CFB-B39F-8C4C4C2B7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89" y="10659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C779FCB-2339-5771-0797-D63BA1C4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89" y="10659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BD9B682-549E-60FE-B283-9DC0BDB8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854" y="863685"/>
            <a:ext cx="307429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BS架构与CS架构</a:t>
            </a:r>
          </a:p>
        </p:txBody>
      </p:sp>
    </p:spTree>
    <p:extLst>
      <p:ext uri="{BB962C8B-B14F-4D97-AF65-F5344CB8AC3E}">
        <p14:creationId xmlns:p14="http://schemas.microsoft.com/office/powerpoint/2010/main" val="1687604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2f5faaf-b0b9-4e9b-9875-8bbe5ee09224"/>
  <p:tag name="COMMONDATA" val="eyJoZGlkIjoiYTNhM2EzZjg3ZTk1YzFmY2RkNDBiNmM1OTM1MjI1Z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1_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702</Words>
  <Application>Microsoft Office PowerPoint</Application>
  <PresentationFormat>宽屏</PresentationFormat>
  <Paragraphs>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微软雅黑</vt:lpstr>
      <vt:lpstr>Calibri Light</vt:lpstr>
      <vt:lpstr>Segoe UI</vt:lpstr>
      <vt:lpstr>Calibri</vt:lpstr>
      <vt:lpstr>微软雅黑</vt:lpstr>
      <vt:lpstr>courier new</vt:lpstr>
      <vt:lpstr>等线</vt:lpstr>
      <vt:lpstr>1_Office 主题​​</vt:lpstr>
      <vt:lpstr>Office 主题​​</vt:lpstr>
      <vt:lpstr>1_Office 主题</vt:lpstr>
      <vt:lpstr>PowerPoint 演示文稿</vt:lpstr>
      <vt:lpstr>内容回顾</vt:lpstr>
      <vt:lpstr>PowerPoint 演示文稿</vt:lpstr>
      <vt:lpstr>PowerPoint 演示文稿</vt:lpstr>
      <vt:lpstr>PowerPoint 演示文稿</vt:lpstr>
      <vt:lpstr>HTTP、B/S架构、C/S架构、URL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Lee</dc:creator>
  <cp:lastModifiedBy>Ruibin Liu</cp:lastModifiedBy>
  <cp:revision>478</cp:revision>
  <dcterms:created xsi:type="dcterms:W3CDTF">2014-05-23T07:15:00Z</dcterms:created>
  <dcterms:modified xsi:type="dcterms:W3CDTF">2023-03-31T12:30:38Z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977055DD793449008AB70668D68AC3F3</vt:lpwstr>
  </property>
</Properties>
</file>