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8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enhamner/sf-bay-area-bike-sha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67C7-8E73-944B-9DAD-CA2743525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Forecasting Bike Rental Demand in SF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31A6B-1DC1-0F45-9AF6-DC341C9C2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capstone project</a:t>
            </a:r>
          </a:p>
          <a:p>
            <a:r>
              <a:rPr lang="en-US" dirty="0"/>
              <a:t>Rui </a:t>
            </a:r>
            <a:r>
              <a:rPr lang="en-US" dirty="0" err="1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7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07D5-EDCD-FF40-82DB-91B71CBD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0AD6-40AC-C545-AD26-EE7F39F4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ridership increases slightly in the first half of the year</a:t>
            </a:r>
          </a:p>
          <a:p>
            <a:r>
              <a:rPr lang="en-US" sz="1600" dirty="0"/>
              <a:t> peaking in summer (week 34/35) in ideal bike weather</a:t>
            </a:r>
          </a:p>
          <a:p>
            <a:r>
              <a:rPr lang="en-US" sz="1600" dirty="0"/>
              <a:t>start to drop off in the Fall.</a:t>
            </a:r>
          </a:p>
          <a:p>
            <a:r>
              <a:rPr lang="en-US" sz="1600" dirty="0"/>
              <a:t> big drop on December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image11.png">
            <a:extLst>
              <a:ext uri="{FF2B5EF4-FFF2-40B4-BE49-F238E27FC236}">
                <a16:creationId xmlns:a16="http://schemas.microsoft.com/office/drawing/2014/main" id="{2EC14D7E-2071-8C4C-A6A7-BB00682BE0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84956" y="2931501"/>
            <a:ext cx="6158802" cy="2756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317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769DB-23C2-534A-B523-A6C5B8E0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FB22-DB15-0349-8DFB-F1A65D24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Subscriber - a distinct bi-modal daily usage pattern, </a:t>
            </a:r>
          </a:p>
          <a:p>
            <a:r>
              <a:rPr lang="en-US">
                <a:solidFill>
                  <a:schemeClr val="tx1"/>
                </a:solidFill>
              </a:rPr>
              <a:t>Subscriber - peaks during AM &amp; PM commute hours, and a small increase during lunch.</a:t>
            </a:r>
          </a:p>
          <a:p>
            <a:r>
              <a:rPr lang="en-US">
                <a:solidFill>
                  <a:schemeClr val="tx1"/>
                </a:solidFill>
              </a:rPr>
              <a:t> No subscriber - gets a later start (as one does on vacation), with steady usage 11am until the early evening 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image16.png">
            <a:extLst>
              <a:ext uri="{FF2B5EF4-FFF2-40B4-BE49-F238E27FC236}">
                <a16:creationId xmlns:a16="http://schemas.microsoft.com/office/drawing/2014/main" id="{4EB9EA34-FFE9-1B49-8129-93A6B09B23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70134" y="919878"/>
            <a:ext cx="4973410" cy="2374848"/>
          </a:xfrm>
          <a:prstGeom prst="rect">
            <a:avLst/>
          </a:prstGeom>
        </p:spPr>
      </p:pic>
      <p:pic>
        <p:nvPicPr>
          <p:cNvPr id="13" name="image24.png">
            <a:extLst>
              <a:ext uri="{FF2B5EF4-FFF2-40B4-BE49-F238E27FC236}">
                <a16:creationId xmlns:a16="http://schemas.microsoft.com/office/drawing/2014/main" id="{2D770809-A7BA-5E44-972C-9597A7AE14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68207" y="3770714"/>
            <a:ext cx="4973410" cy="23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1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85E-9D3D-4C4D-AA91-040B6B27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E449F-9343-414C-B2C7-DB1DB97B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/>
              <a:t>No clear relationships between weather and trip counts</a:t>
            </a:r>
          </a:p>
          <a:p>
            <a:r>
              <a:rPr lang="en-US" sz="1600"/>
              <a:t>people are willing to use a bike rental service on a normal day rather than fog or raining day </a:t>
            </a:r>
          </a:p>
          <a:p>
            <a:r>
              <a:rPr lang="en-US" sz="1600"/>
              <a:t>The trip counts have no significant difference between fog and rain</a:t>
            </a:r>
          </a:p>
          <a:p>
            <a:r>
              <a:rPr lang="en-US" sz="1600"/>
              <a:t>more fog weather in wintertime them summer.</a:t>
            </a:r>
          </a:p>
          <a:p>
            <a:endParaRPr lang="en-US" sz="1600"/>
          </a:p>
        </p:txBody>
      </p:sp>
      <p:pic>
        <p:nvPicPr>
          <p:cNvPr id="4" name="image13.png">
            <a:extLst>
              <a:ext uri="{FF2B5EF4-FFF2-40B4-BE49-F238E27FC236}">
                <a16:creationId xmlns:a16="http://schemas.microsoft.com/office/drawing/2014/main" id="{CA0F84B7-6972-0648-BBFC-6079288CE058}"/>
              </a:ext>
            </a:extLst>
          </p:cNvPr>
          <p:cNvPicPr/>
          <p:nvPr/>
        </p:nvPicPr>
        <p:blipFill rotWithShape="1">
          <a:blip r:embed="rId2"/>
          <a:srcRect l="8637" r="3" b="3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490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8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1" name="Rectangle 52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3ED85-F5B3-9A4B-87CF-84014823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277653"/>
            <a:ext cx="3020133" cy="31173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62" name="Rectangle 54">
            <a:extLst>
              <a:ext uri="{FF2B5EF4-FFF2-40B4-BE49-F238E27FC236}">
                <a16:creationId xmlns:a16="http://schemas.microsoft.com/office/drawing/2014/main" id="{CBEB4EA9-599C-4B88-A744-6FA1FFFA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2" y="1113062"/>
            <a:ext cx="6470908" cy="4628759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6.png">
            <a:extLst>
              <a:ext uri="{FF2B5EF4-FFF2-40B4-BE49-F238E27FC236}">
                <a16:creationId xmlns:a16="http://schemas.microsoft.com/office/drawing/2014/main" id="{6661107B-54CB-A444-B4CB-A4ECA96F83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7900" y="1575261"/>
            <a:ext cx="2983692" cy="146946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image4.png">
            <a:extLst>
              <a:ext uri="{FF2B5EF4-FFF2-40B4-BE49-F238E27FC236}">
                <a16:creationId xmlns:a16="http://schemas.microsoft.com/office/drawing/2014/main" id="{7D82488D-528C-FB46-A567-294308751A9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73488" y="3807344"/>
            <a:ext cx="2983692" cy="146946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image3.png">
            <a:extLst>
              <a:ext uri="{FF2B5EF4-FFF2-40B4-BE49-F238E27FC236}">
                <a16:creationId xmlns:a16="http://schemas.microsoft.com/office/drawing/2014/main" id="{4E423116-2E67-6941-8840-57A2C8B4C61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20905" y="2689667"/>
            <a:ext cx="2996039" cy="1475548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59985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F29D-9A53-E940-8586-843DCF0A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64AB-9EE2-5D45-90C0-2D0054E5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trip count prediction </a:t>
            </a:r>
          </a:p>
          <a:p>
            <a:r>
              <a:rPr lang="en-US" dirty="0"/>
              <a:t>Station - San Francisco Caltrain (Townsend at 4th) </a:t>
            </a:r>
          </a:p>
          <a:p>
            <a:r>
              <a:rPr lang="en-US" dirty="0"/>
              <a:t>Regression model</a:t>
            </a:r>
          </a:p>
          <a:p>
            <a:r>
              <a:rPr lang="en-US" dirty="0"/>
              <a:t>Metric – Mean Absolute Error</a:t>
            </a:r>
          </a:p>
          <a:p>
            <a:r>
              <a:rPr lang="en-US" dirty="0"/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21106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1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DD9C4-EEA1-5641-A108-1EC8D540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Machine Learning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802B73-417A-BD40-98A7-4B41068A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607" y="2006884"/>
            <a:ext cx="6391533" cy="284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2" name="Content Placeholder 1029">
            <a:extLst>
              <a:ext uri="{FF2B5EF4-FFF2-40B4-BE49-F238E27FC236}">
                <a16:creationId xmlns:a16="http://schemas.microsoft.com/office/drawing/2014/main" id="{CEC07B95-DFCE-4259-BCBD-164943083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Random Forest has the smallest MAE of 11.69</a:t>
            </a:r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2055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F0D28-FC0B-DF4D-80D5-2510AB8E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7E3E28-E638-7344-ADF5-89B0F0B3F6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120877"/>
            <a:ext cx="6470907" cy="4613130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551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77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8E54-C169-D542-B278-0AC49FD5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087092-4372-E24A-999E-4F184B9FA9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639854"/>
            <a:ext cx="6470907" cy="357517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728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9D72-040C-3B4C-B176-46E43E0D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1E3D-300E-9041-B195-591ADEBA6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 with 11 trips per day  mean absolute error</a:t>
            </a:r>
          </a:p>
          <a:p>
            <a:r>
              <a:rPr lang="en-US" dirty="0"/>
              <a:t>Next Step </a:t>
            </a:r>
          </a:p>
          <a:p>
            <a:pPr lvl="1"/>
            <a:r>
              <a:rPr lang="en-US" dirty="0"/>
              <a:t>Focus on large number of trips (60-80)</a:t>
            </a:r>
          </a:p>
          <a:p>
            <a:pPr lvl="1"/>
            <a:r>
              <a:rPr lang="en-US" dirty="0"/>
              <a:t>Optimize the model </a:t>
            </a:r>
          </a:p>
          <a:p>
            <a:pPr lvl="2"/>
            <a:r>
              <a:rPr lang="en-US" dirty="0"/>
              <a:t> Ensemble Learning</a:t>
            </a:r>
          </a:p>
          <a:p>
            <a:pPr lvl="2"/>
            <a:r>
              <a:rPr lang="en-US" dirty="0"/>
              <a:t>Hyperparameter Tuning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7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52F6DBF-1805-4FD9-AFA3-C8642175F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image12.png" descr="A bicycle parked on the side of a road&#10;&#10;Description automatically generated">
            <a:extLst>
              <a:ext uri="{FF2B5EF4-FFF2-40B4-BE49-F238E27FC236}">
                <a16:creationId xmlns:a16="http://schemas.microsoft.com/office/drawing/2014/main" id="{DBDBFC8A-D892-6146-BB0F-7580A5F967C1}"/>
              </a:ext>
            </a:extLst>
          </p:cNvPr>
          <p:cNvPicPr/>
          <p:nvPr/>
        </p:nvPicPr>
        <p:blipFill rotWithShape="1">
          <a:blip r:embed="rId2">
            <a:alphaModFix/>
          </a:blip>
          <a:srcRect t="20802" r="-1" b="-1"/>
          <a:stretch/>
        </p:blipFill>
        <p:spPr>
          <a:xfrm>
            <a:off x="474132" y="462116"/>
            <a:ext cx="11243735" cy="59217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79B2C4-EF9C-492F-BC64-5300A7A2F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99BEDA-CEC9-4E6C-B05D-1353D0F16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143000" y="1295400"/>
            <a:ext cx="9982200" cy="4267200"/>
          </a:xfrm>
          <a:prstGeom prst="rect">
            <a:avLst/>
          </a:prstGeom>
          <a:solidFill>
            <a:srgbClr val="000001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96B66-4241-7445-B26D-35FB68B2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7801"/>
            <a:ext cx="8620967" cy="8551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796F-CD04-D44C-80E0-2639ABB2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0" y="2446868"/>
            <a:ext cx="8254999" cy="2971800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Commonly used on metropolitan cities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500 bike sharing system worldwide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SF lunched in 2013, 70 stations until 2015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Cities: bike redistribution between stations and future bike station installation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Users: Is the bike available at my nearest station?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00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E999-D2CD-B14B-9AB8-087632BF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1885-D2FE-394E-B20C-93141B6B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: </a:t>
            </a:r>
            <a:r>
              <a:rPr lang="en-US" altLang="zh-CN" dirty="0">
                <a:hlinkClick r:id="rId2"/>
              </a:rPr>
              <a:t>SF Bay Area Bike Share dataset</a:t>
            </a:r>
          </a:p>
          <a:p>
            <a:r>
              <a:rPr lang="en-US" altLang="zh-CN" dirty="0"/>
              <a:t>Data Wrangling</a:t>
            </a:r>
          </a:p>
          <a:p>
            <a:r>
              <a:rPr lang="en-US" altLang="zh-CN" dirty="0"/>
              <a:t>Data Exploratory Analysis - </a:t>
            </a:r>
            <a:r>
              <a:rPr lang="en-US" dirty="0"/>
              <a:t>Evaluates current ridership trends </a:t>
            </a:r>
          </a:p>
          <a:p>
            <a:r>
              <a:rPr lang="en-US" dirty="0"/>
              <a:t>Machine learning – predicted daily trip counts for the San Francisco bike share system</a:t>
            </a:r>
          </a:p>
          <a:p>
            <a:r>
              <a:rPr lang="en-US" dirty="0"/>
              <a:t>Feature Engineering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7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85780-4C02-B84B-B4F8-E5B6DCDB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Data Wrangling - Trip</a:t>
            </a:r>
          </a:p>
        </p:txBody>
      </p:sp>
      <p:pic>
        <p:nvPicPr>
          <p:cNvPr id="4" name="image22.png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735728-5D0E-8045-957C-8FA0F38CB2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14836" y="1602882"/>
            <a:ext cx="4828707" cy="36698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B203-9E4B-F24E-9671-5215983E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11 columns and 648717 entries trip-level records</a:t>
            </a:r>
          </a:p>
          <a:p>
            <a:r>
              <a:rPr lang="en-US" dirty="0">
                <a:solidFill>
                  <a:srgbClr val="FFFFFF"/>
                </a:solidFill>
              </a:rPr>
              <a:t>Check null values</a:t>
            </a:r>
          </a:p>
          <a:p>
            <a:r>
              <a:rPr lang="en-US" dirty="0">
                <a:solidFill>
                  <a:srgbClr val="FFFFFF"/>
                </a:solidFill>
              </a:rPr>
              <a:t>Remove duration outliers</a:t>
            </a:r>
          </a:p>
          <a:p>
            <a:r>
              <a:rPr lang="en-US" dirty="0">
                <a:solidFill>
                  <a:srgbClr val="FFFFFF"/>
                </a:solidFill>
              </a:rPr>
              <a:t>Add new columns</a:t>
            </a:r>
          </a:p>
          <a:p>
            <a:r>
              <a:rPr lang="en-US" dirty="0">
                <a:solidFill>
                  <a:srgbClr val="FFFFFF"/>
                </a:solidFill>
              </a:rPr>
              <a:t>Convert columns datatype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8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9344-3606-F646-A926-3218BB3E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Wrangling - 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A306-3C46-6B4D-8F28-1DDF8A88A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Metadata for 70 stations</a:t>
            </a:r>
          </a:p>
          <a:p>
            <a:r>
              <a:rPr lang="en-US" sz="1600" dirty="0"/>
              <a:t>No missing values</a:t>
            </a:r>
          </a:p>
          <a:p>
            <a:r>
              <a:rPr lang="en-US" sz="1600" dirty="0"/>
              <a:t>Convert data type to category</a:t>
            </a:r>
          </a:p>
          <a:p>
            <a:r>
              <a:rPr lang="en-US" sz="1600" dirty="0"/>
              <a:t>Convert installation date to datetime</a:t>
            </a:r>
          </a:p>
        </p:txBody>
      </p:sp>
      <p:pic>
        <p:nvPicPr>
          <p:cNvPr id="26" name="image8.png">
            <a:extLst>
              <a:ext uri="{FF2B5EF4-FFF2-40B4-BE49-F238E27FC236}">
                <a16:creationId xmlns:a16="http://schemas.microsoft.com/office/drawing/2014/main" id="{4AC32F9C-EEB9-D748-9F0D-E40E21C68B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6009" y="3424204"/>
            <a:ext cx="6507749" cy="231619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779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D5851-1198-1B4B-BCE9-FC6D5F0E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Wrangling – Weather</a:t>
            </a:r>
          </a:p>
        </p:txBody>
      </p:sp>
      <p:pic>
        <p:nvPicPr>
          <p:cNvPr id="4" name="image23.png">
            <a:extLst>
              <a:ext uri="{FF2B5EF4-FFF2-40B4-BE49-F238E27FC236}">
                <a16:creationId xmlns:a16="http://schemas.microsoft.com/office/drawing/2014/main" id="{C5E8699C-273D-A64B-A1B6-EF5E6A0581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14836" y="1089832"/>
            <a:ext cx="4828707" cy="46959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3408-61EE-494D-843F-A08532522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zip-level daily weather patterns for the SF Bay Area</a:t>
            </a:r>
          </a:p>
          <a:p>
            <a:r>
              <a:rPr lang="en-US">
                <a:solidFill>
                  <a:srgbClr val="FFFFFF"/>
                </a:solidFill>
              </a:rPr>
              <a:t>Fill events null values with ‘Normal’</a:t>
            </a:r>
          </a:p>
          <a:p>
            <a:r>
              <a:rPr lang="en-US">
                <a:solidFill>
                  <a:srgbClr val="FFFFFF"/>
                </a:solidFill>
              </a:rPr>
              <a:t>Fill numerical values with own average</a:t>
            </a:r>
          </a:p>
          <a:p>
            <a:r>
              <a:rPr lang="en-US" altLang="zh-CN">
                <a:solidFill>
                  <a:srgbClr val="FFFFFF"/>
                </a:solidFill>
              </a:rPr>
              <a:t>map the 5 zip codes with the corresponding city name</a:t>
            </a:r>
          </a:p>
          <a:p>
            <a:r>
              <a:rPr lang="en-US">
                <a:solidFill>
                  <a:srgbClr val="FFFFFF"/>
                </a:solidFill>
              </a:rPr>
              <a:t>Add new column, drop zip code column</a:t>
            </a:r>
          </a:p>
        </p:txBody>
      </p:sp>
    </p:spTree>
    <p:extLst>
      <p:ext uri="{BB962C8B-B14F-4D97-AF65-F5344CB8AC3E}">
        <p14:creationId xmlns:p14="http://schemas.microsoft.com/office/powerpoint/2010/main" val="1233255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CBFB-46D6-DB40-A19D-B14B4EFB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E0D5-D6A2-134C-BD30-3471C614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 - group by date, station name, holiday, weekday to get the trip count on each day by each station</a:t>
            </a:r>
          </a:p>
          <a:p>
            <a:r>
              <a:rPr lang="en-US" dirty="0"/>
              <a:t>Left merge station on station name</a:t>
            </a:r>
          </a:p>
          <a:p>
            <a:r>
              <a:rPr lang="en-US" dirty="0"/>
              <a:t>Fill missing values</a:t>
            </a:r>
          </a:p>
          <a:p>
            <a:r>
              <a:rPr lang="en-US" dirty="0"/>
              <a:t>Left merge weather on city and date</a:t>
            </a:r>
          </a:p>
          <a:p>
            <a:r>
              <a:rPr lang="en-US" dirty="0"/>
              <a:t>Check columns datatype</a:t>
            </a:r>
          </a:p>
        </p:txBody>
      </p:sp>
    </p:spTree>
    <p:extLst>
      <p:ext uri="{BB962C8B-B14F-4D97-AF65-F5344CB8AC3E}">
        <p14:creationId xmlns:p14="http://schemas.microsoft.com/office/powerpoint/2010/main" val="110430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8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Freeform: Shape 8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9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3E417-0D6F-5E46-BEF7-F2D896CA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Exploratory Data Analysis</a:t>
            </a:r>
          </a:p>
        </p:txBody>
      </p:sp>
      <p:pic>
        <p:nvPicPr>
          <p:cNvPr id="5" name="image9.png">
            <a:extLst>
              <a:ext uri="{FF2B5EF4-FFF2-40B4-BE49-F238E27FC236}">
                <a16:creationId xmlns:a16="http://schemas.microsoft.com/office/drawing/2014/main" id="{C4FD7A69-1A00-BE47-B37F-6F6FF8460914}"/>
              </a:ext>
            </a:extLst>
          </p:cNvPr>
          <p:cNvPicPr/>
          <p:nvPr/>
        </p:nvPicPr>
        <p:blipFill rotWithShape="1">
          <a:blip r:embed="rId2"/>
          <a:srcRect t="5203" r="3" b="3"/>
          <a:stretch/>
        </p:blipFill>
        <p:spPr>
          <a:xfrm>
            <a:off x="5194607" y="1967272"/>
            <a:ext cx="6391533" cy="2923455"/>
          </a:xfrm>
          <a:prstGeom prst="rect">
            <a:avLst/>
          </a:prstGeom>
        </p:spPr>
      </p:pic>
      <p:sp>
        <p:nvSpPr>
          <p:cNvPr id="97" name="Rectangle 8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Oval 8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CAB5-B6F0-4E40-B7AB-6A91A416A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Most common station – 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  San Francisco Caltrain 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3126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079-253F-F04F-847B-75425362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0CCF-E074-C746-89A7-3C916090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86624"/>
            <a:ext cx="8796972" cy="11587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distinct patterns for Subscribers vs. No Subscribers</a:t>
            </a:r>
          </a:p>
          <a:p>
            <a:r>
              <a:rPr lang="en-US" dirty="0"/>
              <a:t> Subscribers are commuters and No Subscribers are largely tourists.</a:t>
            </a:r>
          </a:p>
          <a:p>
            <a:r>
              <a:rPr lang="en-US" dirty="0"/>
              <a:t>Subscriber ridership has a large drop on holidays and weekends</a:t>
            </a:r>
          </a:p>
        </p:txBody>
      </p:sp>
      <p:pic>
        <p:nvPicPr>
          <p:cNvPr id="4" name="image25.png">
            <a:extLst>
              <a:ext uri="{FF2B5EF4-FFF2-40B4-BE49-F238E27FC236}">
                <a16:creationId xmlns:a16="http://schemas.microsoft.com/office/drawing/2014/main" id="{6454DAC9-8B02-3943-9D46-F4D48E480D0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" y="2216043"/>
            <a:ext cx="8971650" cy="3370580"/>
          </a:xfrm>
          <a:prstGeom prst="rect">
            <a:avLst/>
          </a:prstGeom>
          <a:ln/>
        </p:spPr>
      </p:pic>
      <p:pic>
        <p:nvPicPr>
          <p:cNvPr id="5" name="image20.png">
            <a:extLst>
              <a:ext uri="{FF2B5EF4-FFF2-40B4-BE49-F238E27FC236}">
                <a16:creationId xmlns:a16="http://schemas.microsoft.com/office/drawing/2014/main" id="{6500648D-2143-4C4B-8358-F77AA199F1A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971650" y="4589039"/>
            <a:ext cx="2967355" cy="1995170"/>
          </a:xfrm>
          <a:prstGeom prst="rect">
            <a:avLst/>
          </a:prstGeom>
          <a:ln/>
        </p:spPr>
      </p:pic>
      <p:pic>
        <p:nvPicPr>
          <p:cNvPr id="6" name="image10.png">
            <a:extLst>
              <a:ext uri="{FF2B5EF4-FFF2-40B4-BE49-F238E27FC236}">
                <a16:creationId xmlns:a16="http://schemas.microsoft.com/office/drawing/2014/main" id="{9CB59459-A31E-914B-8D46-6434FAF1DD9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971650" y="2369502"/>
            <a:ext cx="2792677" cy="19951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30521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477</Words>
  <Application>Microsoft Macintosh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Forecasting Bike Rental Demand in SF </vt:lpstr>
      <vt:lpstr>Introduction</vt:lpstr>
      <vt:lpstr>Objective</vt:lpstr>
      <vt:lpstr>Data Wrangling - Trip</vt:lpstr>
      <vt:lpstr>Data Wrangling - Station</vt:lpstr>
      <vt:lpstr>Data Wrangling – Weather</vt:lpstr>
      <vt:lpstr>Merging data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Machine Learning</vt:lpstr>
      <vt:lpstr>Machine Learning</vt:lpstr>
      <vt:lpstr>Machine Learning</vt:lpstr>
      <vt:lpstr>Feature Engineering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Bike Rental Demand in SF </dc:title>
  <dc:creator>Cao Rui</dc:creator>
  <cp:lastModifiedBy>Cao Rui</cp:lastModifiedBy>
  <cp:revision>2</cp:revision>
  <dcterms:created xsi:type="dcterms:W3CDTF">2020-02-21T15:07:07Z</dcterms:created>
  <dcterms:modified xsi:type="dcterms:W3CDTF">2020-02-21T15:13:15Z</dcterms:modified>
</cp:coreProperties>
</file>