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915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40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85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2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848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32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61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73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075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37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8CF39CE-59CE-447B-82E5-1547D893189E}" type="datetimeFigureOut">
              <a:rPr lang="pt-PT" smtClean="0"/>
              <a:t>08/06/2016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4E1CF29-A703-47D5-80F4-A69B6FEC48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6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A97630_01/appdev.920/a96624/09_packs.htm" TargetMode="External"/><Relationship Id="rId2" Type="http://schemas.openxmlformats.org/officeDocument/2006/relationships/hyperlink" Target="http://stackoverflow.com/questions/29362332/how-to-define-global-variable-in-pl-sql-in-orac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chonthenet.com/oracle/declare_vars.php" TargetMode="External"/><Relationship Id="rId5" Type="http://schemas.openxmlformats.org/officeDocument/2006/relationships/hyperlink" Target="http://www.di.ubi.pt/~pprata/bd/BD_05_06_T1.pdf" TargetMode="External"/><Relationship Id="rId4" Type="http://schemas.openxmlformats.org/officeDocument/2006/relationships/hyperlink" Target="http://www.tutorialspoint.com/plsql/plsql_variable_type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8000" dirty="0"/>
              <a:t>Empresa de distribuição de frutas (RRJ, </a:t>
            </a:r>
            <a:r>
              <a:rPr lang="pt-PT" sz="8000" dirty="0" err="1"/>
              <a:t>lda.</a:t>
            </a:r>
            <a:r>
              <a:rPr lang="pt-PT" sz="8000" dirty="0"/>
              <a:t>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747911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Licenciatura em Informática</a:t>
            </a:r>
          </a:p>
          <a:p>
            <a:r>
              <a:rPr lang="pt-PT" dirty="0"/>
              <a:t>Base de Dados I</a:t>
            </a:r>
          </a:p>
          <a:p>
            <a:r>
              <a:rPr lang="pt-PT" i="1" dirty="0"/>
              <a:t>Rui Pedro Sargento Carvoeiro (150118032)                                 Rossana </a:t>
            </a:r>
            <a:r>
              <a:rPr lang="pt-PT" i="1" dirty="0" err="1"/>
              <a:t>Naki</a:t>
            </a:r>
            <a:r>
              <a:rPr lang="pt-PT" i="1" dirty="0"/>
              <a:t> </a:t>
            </a:r>
            <a:r>
              <a:rPr lang="pt-PT" i="1" dirty="0" err="1"/>
              <a:t>Chotumiã</a:t>
            </a:r>
            <a:r>
              <a:rPr lang="pt-PT" i="1" dirty="0"/>
              <a:t> (150118047)                                                 João Francisco Gonçalves Mendes (150118024)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557" y="0"/>
            <a:ext cx="1601443" cy="12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7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APLICAÇÃO das REGRAS(</a:t>
            </a:r>
            <a:r>
              <a:rPr lang="pt-PT" b="1" i="1" u="sng" dirty="0" err="1"/>
              <a:t>cont</a:t>
            </a:r>
            <a:r>
              <a:rPr lang="pt-PT" b="1" i="1" u="sng" dirty="0"/>
              <a:t>):</a:t>
            </a:r>
            <a:endParaRPr lang="pt-PT" dirty="0"/>
          </a:p>
        </p:txBody>
      </p:sp>
      <p:pic>
        <p:nvPicPr>
          <p:cNvPr id="8194" name="Imagem 5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7" y="1631341"/>
            <a:ext cx="9394214" cy="286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36747" y="4699346"/>
            <a:ext cx="9144000" cy="157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É adicionado na tabela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Doc_Detalhe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 atributo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id_produto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eaLnBrk="0" fontAlgn="base" hangingPunct="0">
              <a:lnSpc>
                <a:spcPct val="120000"/>
              </a:lnSpc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Doc_Detalhe</a:t>
            </a: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nr_documento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nr_cliente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nr_linha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tipo_doc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peso,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id_meio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pt-PT" kern="1000" dirty="0">
                <a:solidFill>
                  <a:srgbClr val="00B0F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kern="1000" dirty="0" err="1">
                <a:solidFill>
                  <a:srgbClr val="00B0F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id_produto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Produto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id_produto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preço, lucro, stock,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APLICAÇÃO das REGRAS(</a:t>
            </a:r>
            <a:r>
              <a:rPr lang="pt-PT" b="1" i="1" u="sng" dirty="0" err="1"/>
              <a:t>cont</a:t>
            </a:r>
            <a:r>
              <a:rPr lang="pt-PT" b="1" i="1" u="sng" dirty="0"/>
              <a:t>):</a:t>
            </a:r>
            <a:endParaRPr lang="pt-PT" dirty="0"/>
          </a:p>
        </p:txBody>
      </p:sp>
      <p:pic>
        <p:nvPicPr>
          <p:cNvPr id="9218" name="Imagem 51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2308348"/>
            <a:ext cx="3424237" cy="363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712069" y="2726442"/>
            <a:ext cx="6096000" cy="17040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É adicionado na tabela Produto o atributo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id_IVA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IVA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id_IVA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descricao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Produto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id_produto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preço, lucro, stock,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>
                <a:solidFill>
                  <a:srgbClr val="00B0F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ID_IVA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9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Normalização: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dirty="0"/>
              <a:t>FU:</a:t>
            </a:r>
            <a:endParaRPr lang="pt-PT" dirty="0"/>
          </a:p>
          <a:p>
            <a:r>
              <a:rPr lang="pt-PT" b="1" dirty="0"/>
              <a:t>Cliente</a:t>
            </a:r>
            <a:r>
              <a:rPr lang="pt-PT" dirty="0"/>
              <a:t> [</a:t>
            </a:r>
            <a:r>
              <a:rPr lang="pt-PT" dirty="0" err="1"/>
              <a:t>id_cliente</a:t>
            </a:r>
            <a:r>
              <a:rPr lang="pt-PT" dirty="0"/>
              <a:t>, </a:t>
            </a:r>
            <a:r>
              <a:rPr lang="pt-PT" dirty="0" err="1"/>
              <a:t>nome_cliente</a:t>
            </a:r>
            <a:r>
              <a:rPr lang="pt-PT" dirty="0"/>
              <a:t>, </a:t>
            </a:r>
            <a:r>
              <a:rPr lang="pt-PT" dirty="0" err="1"/>
              <a:t>morada_sede</a:t>
            </a:r>
            <a:r>
              <a:rPr lang="pt-PT" dirty="0"/>
              <a:t>, </a:t>
            </a:r>
            <a:r>
              <a:rPr lang="pt-PT" dirty="0" err="1"/>
              <a:t>cod_postal</a:t>
            </a:r>
            <a:r>
              <a:rPr lang="pt-PT" dirty="0"/>
              <a:t>, </a:t>
            </a:r>
            <a:r>
              <a:rPr lang="pt-PT" dirty="0" err="1"/>
              <a:t>tipo_entidade</a:t>
            </a:r>
            <a:r>
              <a:rPr lang="pt-PT" dirty="0"/>
              <a:t>, NIF_NIPC, </a:t>
            </a:r>
            <a:r>
              <a:rPr lang="pt-PT" dirty="0" err="1"/>
              <a:t>nr_telefone</a:t>
            </a:r>
            <a:r>
              <a:rPr lang="pt-PT" dirty="0"/>
              <a:t>, email, IBAN]</a:t>
            </a:r>
          </a:p>
          <a:p>
            <a:r>
              <a:rPr lang="pt-PT" b="1" dirty="0"/>
              <a:t>Documentos</a:t>
            </a:r>
            <a:r>
              <a:rPr lang="pt-PT" dirty="0"/>
              <a:t> [</a:t>
            </a:r>
            <a:r>
              <a:rPr lang="pt-PT" dirty="0" err="1"/>
              <a:t>nr_documento</a:t>
            </a:r>
            <a:r>
              <a:rPr lang="pt-PT" dirty="0"/>
              <a:t>, </a:t>
            </a:r>
            <a:r>
              <a:rPr lang="pt-PT" dirty="0" err="1"/>
              <a:t>tipo_documento</a:t>
            </a:r>
            <a:r>
              <a:rPr lang="pt-PT" dirty="0"/>
              <a:t>, </a:t>
            </a:r>
            <a:r>
              <a:rPr lang="pt-PT" dirty="0" err="1"/>
              <a:t>nr_cliente</a:t>
            </a:r>
            <a:r>
              <a:rPr lang="pt-PT" dirty="0"/>
              <a:t>, {</a:t>
            </a:r>
            <a:r>
              <a:rPr lang="pt-PT" dirty="0" err="1"/>
              <a:t>id_produto</a:t>
            </a:r>
            <a:r>
              <a:rPr lang="pt-PT" dirty="0"/>
              <a:t>, </a:t>
            </a:r>
            <a:r>
              <a:rPr lang="pt-PT" dirty="0" err="1"/>
              <a:t>preco</a:t>
            </a:r>
            <a:r>
              <a:rPr lang="pt-PT" dirty="0"/>
              <a:t>, peso, </a:t>
            </a:r>
            <a:r>
              <a:rPr lang="pt-PT" dirty="0" err="1"/>
              <a:t>taxaIVA</a:t>
            </a:r>
            <a:r>
              <a:rPr lang="pt-PT" dirty="0"/>
              <a:t>}, total, pago, </a:t>
            </a:r>
            <a:r>
              <a:rPr lang="pt-PT" dirty="0" err="1"/>
              <a:t>metodo</a:t>
            </a:r>
            <a:r>
              <a:rPr lang="pt-PT" dirty="0"/>
              <a:t> _pagamento, {</a:t>
            </a:r>
            <a:r>
              <a:rPr lang="pt-PT" dirty="0" err="1"/>
              <a:t>local_entrega</a:t>
            </a:r>
            <a:r>
              <a:rPr lang="pt-PT" dirty="0"/>
              <a:t>, </a:t>
            </a:r>
            <a:r>
              <a:rPr lang="pt-PT" dirty="0" err="1"/>
              <a:t>data_entrega</a:t>
            </a:r>
            <a:r>
              <a:rPr lang="pt-PT" dirty="0"/>
              <a:t>, </a:t>
            </a:r>
            <a:r>
              <a:rPr lang="pt-PT" dirty="0" err="1"/>
              <a:t>metodo_transporte</a:t>
            </a:r>
            <a:r>
              <a:rPr lang="pt-PT" dirty="0"/>
              <a:t>}]</a:t>
            </a:r>
          </a:p>
          <a:p>
            <a:pPr marL="0" indent="0">
              <a:buNone/>
            </a:pPr>
            <a:r>
              <a:rPr lang="pt-PT" b="1" dirty="0"/>
              <a:t>1FN:</a:t>
            </a:r>
            <a:endParaRPr lang="pt-PT" dirty="0"/>
          </a:p>
          <a:p>
            <a:r>
              <a:rPr lang="pt-PT" b="1" dirty="0"/>
              <a:t>Cliente</a:t>
            </a:r>
            <a:r>
              <a:rPr lang="pt-PT" dirty="0"/>
              <a:t> [</a:t>
            </a:r>
            <a:r>
              <a:rPr lang="pt-PT" u="sng" dirty="0" err="1"/>
              <a:t>id_cliente</a:t>
            </a:r>
            <a:r>
              <a:rPr lang="pt-PT" dirty="0"/>
              <a:t>, </a:t>
            </a:r>
            <a:r>
              <a:rPr lang="pt-PT" dirty="0" err="1"/>
              <a:t>nome_cliente</a:t>
            </a:r>
            <a:r>
              <a:rPr lang="pt-PT" dirty="0"/>
              <a:t>, </a:t>
            </a:r>
            <a:r>
              <a:rPr lang="pt-PT" dirty="0" err="1"/>
              <a:t>morada_sede</a:t>
            </a:r>
            <a:r>
              <a:rPr lang="pt-PT" dirty="0"/>
              <a:t>, </a:t>
            </a:r>
            <a:r>
              <a:rPr lang="pt-PT" dirty="0" err="1"/>
              <a:t>cod_postal</a:t>
            </a:r>
            <a:r>
              <a:rPr lang="pt-PT" dirty="0"/>
              <a:t>, </a:t>
            </a:r>
            <a:r>
              <a:rPr lang="pt-PT" dirty="0" err="1"/>
              <a:t>tipo_entidade</a:t>
            </a:r>
            <a:r>
              <a:rPr lang="pt-PT" dirty="0"/>
              <a:t>, NIF_NIPC, </a:t>
            </a:r>
            <a:r>
              <a:rPr lang="pt-PT" dirty="0" err="1"/>
              <a:t>nr_telefone</a:t>
            </a:r>
            <a:r>
              <a:rPr lang="pt-PT" dirty="0"/>
              <a:t>, email, IBAN]</a:t>
            </a:r>
          </a:p>
          <a:p>
            <a:r>
              <a:rPr lang="pt-PT" b="1" dirty="0"/>
              <a:t>Documentos</a:t>
            </a:r>
            <a:r>
              <a:rPr lang="pt-PT" dirty="0"/>
              <a:t> [</a:t>
            </a:r>
            <a:r>
              <a:rPr lang="pt-PT" u="sng" dirty="0" err="1"/>
              <a:t>nr_documento</a:t>
            </a:r>
            <a:r>
              <a:rPr lang="pt-PT" dirty="0"/>
              <a:t>, </a:t>
            </a:r>
            <a:r>
              <a:rPr lang="pt-PT" u="sng" dirty="0" err="1"/>
              <a:t>tipo_documento</a:t>
            </a:r>
            <a:r>
              <a:rPr lang="pt-PT" dirty="0"/>
              <a:t>, </a:t>
            </a:r>
            <a:r>
              <a:rPr lang="pt-PT" dirty="0" err="1"/>
              <a:t>nr_cliente</a:t>
            </a:r>
            <a:r>
              <a:rPr lang="pt-PT" dirty="0"/>
              <a:t>, total, pago, </a:t>
            </a:r>
            <a:r>
              <a:rPr lang="pt-PT" dirty="0" err="1"/>
              <a:t>metodo</a:t>
            </a:r>
            <a:r>
              <a:rPr lang="pt-PT" dirty="0"/>
              <a:t> _pagamento]</a:t>
            </a:r>
          </a:p>
          <a:p>
            <a:r>
              <a:rPr lang="pt-PT" b="1" dirty="0"/>
              <a:t>Produto</a:t>
            </a:r>
            <a:r>
              <a:rPr lang="pt-PT" dirty="0"/>
              <a:t> [</a:t>
            </a:r>
            <a:r>
              <a:rPr lang="pt-PT" u="sng" dirty="0" err="1"/>
              <a:t>nr_documento</a:t>
            </a:r>
            <a:r>
              <a:rPr lang="pt-PT" dirty="0"/>
              <a:t>, </a:t>
            </a:r>
            <a:r>
              <a:rPr lang="pt-PT" u="sng" dirty="0" err="1"/>
              <a:t>tipo_documento</a:t>
            </a:r>
            <a:r>
              <a:rPr lang="pt-PT" dirty="0"/>
              <a:t>, </a:t>
            </a:r>
            <a:r>
              <a:rPr lang="pt-PT" u="sng" dirty="0" err="1"/>
              <a:t>id_produto</a:t>
            </a:r>
            <a:r>
              <a:rPr lang="pt-PT" dirty="0"/>
              <a:t>, </a:t>
            </a:r>
            <a:r>
              <a:rPr lang="pt-PT" dirty="0" err="1"/>
              <a:t>preco</a:t>
            </a:r>
            <a:r>
              <a:rPr lang="pt-PT" dirty="0"/>
              <a:t>, peso, </a:t>
            </a:r>
            <a:r>
              <a:rPr lang="pt-PT" dirty="0" err="1"/>
              <a:t>taxaIVA</a:t>
            </a:r>
            <a:r>
              <a:rPr lang="pt-PT" dirty="0"/>
              <a:t>]</a:t>
            </a:r>
          </a:p>
          <a:p>
            <a:r>
              <a:rPr lang="pt-PT" b="1" dirty="0"/>
              <a:t>Entrega</a:t>
            </a:r>
            <a:r>
              <a:rPr lang="pt-PT" dirty="0"/>
              <a:t> [</a:t>
            </a:r>
            <a:r>
              <a:rPr lang="pt-PT" u="sng" dirty="0" err="1"/>
              <a:t>nr_documento</a:t>
            </a:r>
            <a:r>
              <a:rPr lang="pt-PT" dirty="0"/>
              <a:t>, </a:t>
            </a:r>
            <a:r>
              <a:rPr lang="pt-PT" u="sng" dirty="0" err="1"/>
              <a:t>tipo_documento</a:t>
            </a:r>
            <a:r>
              <a:rPr lang="pt-PT" dirty="0"/>
              <a:t>, </a:t>
            </a:r>
            <a:r>
              <a:rPr lang="pt-PT" u="sng" dirty="0" err="1"/>
              <a:t>id_produto</a:t>
            </a:r>
            <a:r>
              <a:rPr lang="pt-PT" dirty="0"/>
              <a:t>, </a:t>
            </a:r>
            <a:r>
              <a:rPr lang="pt-PT" dirty="0" err="1"/>
              <a:t>local_entrega</a:t>
            </a:r>
            <a:r>
              <a:rPr lang="pt-PT" dirty="0"/>
              <a:t>, </a:t>
            </a:r>
            <a:r>
              <a:rPr lang="pt-PT" dirty="0" err="1"/>
              <a:t>data_entrega</a:t>
            </a:r>
            <a:r>
              <a:rPr lang="pt-PT" dirty="0"/>
              <a:t>, </a:t>
            </a:r>
            <a:r>
              <a:rPr lang="pt-PT" dirty="0" err="1"/>
              <a:t>metodo</a:t>
            </a:r>
            <a:r>
              <a:rPr lang="pt-PT" dirty="0"/>
              <a:t> _transporte]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27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normalização(</a:t>
            </a:r>
            <a:r>
              <a:rPr lang="pt-PT" b="1" i="1" u="sng" dirty="0" err="1"/>
              <a:t>cont</a:t>
            </a:r>
            <a:r>
              <a:rPr lang="pt-PT" b="1" i="1" u="sng" dirty="0"/>
              <a:t>):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b="1" dirty="0"/>
              <a:t>2FN</a:t>
            </a:r>
            <a:endParaRPr lang="pt-PT" dirty="0"/>
          </a:p>
          <a:p>
            <a:r>
              <a:rPr lang="pt-PT" b="1" dirty="0"/>
              <a:t>Cliente</a:t>
            </a:r>
            <a:r>
              <a:rPr lang="pt-PT" dirty="0"/>
              <a:t> [</a:t>
            </a:r>
            <a:r>
              <a:rPr lang="pt-PT" u="sng" dirty="0" err="1"/>
              <a:t>id_cliente</a:t>
            </a:r>
            <a:r>
              <a:rPr lang="pt-PT" dirty="0"/>
              <a:t>, </a:t>
            </a:r>
            <a:r>
              <a:rPr lang="pt-PT" dirty="0" err="1"/>
              <a:t>nome_cliente</a:t>
            </a:r>
            <a:r>
              <a:rPr lang="pt-PT" dirty="0"/>
              <a:t>, </a:t>
            </a:r>
            <a:r>
              <a:rPr lang="pt-PT" dirty="0" err="1"/>
              <a:t>morada_sede</a:t>
            </a:r>
            <a:r>
              <a:rPr lang="pt-PT" dirty="0"/>
              <a:t>, </a:t>
            </a:r>
            <a:r>
              <a:rPr lang="pt-PT" dirty="0" err="1"/>
              <a:t>cod_postal</a:t>
            </a:r>
            <a:r>
              <a:rPr lang="pt-PT" dirty="0"/>
              <a:t>, </a:t>
            </a:r>
            <a:r>
              <a:rPr lang="pt-PT" dirty="0" err="1"/>
              <a:t>tipo_entidade</a:t>
            </a:r>
            <a:r>
              <a:rPr lang="pt-PT" dirty="0"/>
              <a:t>, NIF_NIPC, </a:t>
            </a:r>
            <a:r>
              <a:rPr lang="pt-PT" dirty="0" err="1"/>
              <a:t>nr_telefone</a:t>
            </a:r>
            <a:r>
              <a:rPr lang="pt-PT" dirty="0"/>
              <a:t>, email, IBAN]</a:t>
            </a:r>
          </a:p>
          <a:p>
            <a:r>
              <a:rPr lang="pt-PT" b="1" dirty="0"/>
              <a:t>Documentos</a:t>
            </a:r>
            <a:r>
              <a:rPr lang="pt-PT" dirty="0"/>
              <a:t> [</a:t>
            </a:r>
            <a:r>
              <a:rPr lang="pt-PT" u="sng" dirty="0" err="1"/>
              <a:t>nr_documento</a:t>
            </a:r>
            <a:r>
              <a:rPr lang="pt-PT" dirty="0"/>
              <a:t>, </a:t>
            </a:r>
            <a:r>
              <a:rPr lang="pt-PT" u="sng" dirty="0" err="1"/>
              <a:t>tipo_documento</a:t>
            </a:r>
            <a:r>
              <a:rPr lang="pt-PT" dirty="0"/>
              <a:t>, </a:t>
            </a:r>
            <a:r>
              <a:rPr lang="pt-PT" dirty="0" err="1"/>
              <a:t>nr_cliente</a:t>
            </a:r>
            <a:r>
              <a:rPr lang="pt-PT" dirty="0"/>
              <a:t>, total, pago, </a:t>
            </a:r>
            <a:r>
              <a:rPr lang="pt-PT" dirty="0" err="1"/>
              <a:t>metodo_pagamento</a:t>
            </a:r>
            <a:r>
              <a:rPr lang="pt-PT" dirty="0"/>
              <a:t>]</a:t>
            </a:r>
          </a:p>
          <a:p>
            <a:r>
              <a:rPr lang="pt-PT" b="1" dirty="0"/>
              <a:t>Produto</a:t>
            </a:r>
            <a:r>
              <a:rPr lang="pt-PT" dirty="0"/>
              <a:t> [</a:t>
            </a:r>
            <a:r>
              <a:rPr lang="pt-PT" u="sng" dirty="0" err="1"/>
              <a:t>id_produto</a:t>
            </a:r>
            <a:r>
              <a:rPr lang="pt-PT" dirty="0"/>
              <a:t>, </a:t>
            </a:r>
            <a:r>
              <a:rPr lang="pt-PT" dirty="0" err="1"/>
              <a:t>preco</a:t>
            </a:r>
            <a:r>
              <a:rPr lang="pt-PT" dirty="0"/>
              <a:t>, peso, </a:t>
            </a:r>
            <a:r>
              <a:rPr lang="pt-PT" dirty="0" err="1"/>
              <a:t>taxaIVA</a:t>
            </a:r>
            <a:r>
              <a:rPr lang="pt-PT" dirty="0"/>
              <a:t>]</a:t>
            </a:r>
          </a:p>
          <a:p>
            <a:r>
              <a:rPr lang="pt-PT" b="1" dirty="0"/>
              <a:t>Entrega</a:t>
            </a:r>
            <a:r>
              <a:rPr lang="pt-PT" dirty="0"/>
              <a:t> [</a:t>
            </a:r>
            <a:r>
              <a:rPr lang="pt-PT" u="sng" dirty="0" err="1"/>
              <a:t>nr_documento</a:t>
            </a:r>
            <a:r>
              <a:rPr lang="pt-PT" dirty="0"/>
              <a:t>, </a:t>
            </a:r>
            <a:r>
              <a:rPr lang="pt-PT" u="sng" dirty="0" err="1"/>
              <a:t>tipo_documento</a:t>
            </a:r>
            <a:r>
              <a:rPr lang="pt-PT" dirty="0"/>
              <a:t>, </a:t>
            </a:r>
            <a:r>
              <a:rPr lang="pt-PT" u="sng" dirty="0" err="1"/>
              <a:t>id_produto</a:t>
            </a:r>
            <a:r>
              <a:rPr lang="pt-PT" dirty="0"/>
              <a:t>, </a:t>
            </a:r>
            <a:r>
              <a:rPr lang="pt-PT" dirty="0" err="1"/>
              <a:t>local_entrega</a:t>
            </a:r>
            <a:r>
              <a:rPr lang="pt-PT" dirty="0"/>
              <a:t>, </a:t>
            </a:r>
            <a:r>
              <a:rPr lang="pt-PT" dirty="0" err="1"/>
              <a:t>data_entrega</a:t>
            </a:r>
            <a:r>
              <a:rPr lang="pt-PT" dirty="0"/>
              <a:t>, </a:t>
            </a:r>
            <a:r>
              <a:rPr lang="pt-PT" dirty="0" err="1"/>
              <a:t>metodo</a:t>
            </a:r>
            <a:r>
              <a:rPr lang="pt-PT" dirty="0"/>
              <a:t> _transporte]</a:t>
            </a:r>
          </a:p>
          <a:p>
            <a:r>
              <a:rPr lang="pt-PT" b="1" dirty="0" err="1"/>
              <a:t>Documento_produto</a:t>
            </a:r>
            <a:r>
              <a:rPr lang="pt-PT" dirty="0"/>
              <a:t> [</a:t>
            </a:r>
            <a:r>
              <a:rPr lang="pt-PT" u="sng" dirty="0" err="1"/>
              <a:t>nr_documento</a:t>
            </a:r>
            <a:r>
              <a:rPr lang="pt-PT" dirty="0"/>
              <a:t>, </a:t>
            </a:r>
            <a:r>
              <a:rPr lang="pt-PT" u="sng" dirty="0" err="1"/>
              <a:t>tipo_documento</a:t>
            </a:r>
            <a:r>
              <a:rPr lang="pt-PT" dirty="0"/>
              <a:t>, </a:t>
            </a:r>
            <a:r>
              <a:rPr lang="pt-PT" u="sng" dirty="0" err="1"/>
              <a:t>id_produto</a:t>
            </a:r>
            <a:r>
              <a:rPr lang="pt-PT" dirty="0"/>
              <a:t>]</a:t>
            </a:r>
          </a:p>
          <a:p>
            <a:pPr marL="0" indent="0">
              <a:buNone/>
            </a:pPr>
            <a:r>
              <a:rPr lang="pt-PT" b="1" dirty="0"/>
              <a:t>3FN</a:t>
            </a:r>
            <a:endParaRPr lang="pt-PT" dirty="0"/>
          </a:p>
          <a:p>
            <a:r>
              <a:rPr lang="pt-PT" b="1" dirty="0"/>
              <a:t>Cliente</a:t>
            </a:r>
            <a:r>
              <a:rPr lang="pt-PT" dirty="0"/>
              <a:t> [</a:t>
            </a:r>
            <a:r>
              <a:rPr lang="pt-PT" u="sng" dirty="0" err="1"/>
              <a:t>id_cliente</a:t>
            </a:r>
            <a:r>
              <a:rPr lang="pt-PT" dirty="0"/>
              <a:t>, </a:t>
            </a:r>
            <a:r>
              <a:rPr lang="pt-PT" dirty="0" err="1"/>
              <a:t>nome_cliente</a:t>
            </a:r>
            <a:r>
              <a:rPr lang="pt-PT" dirty="0"/>
              <a:t>, </a:t>
            </a:r>
            <a:r>
              <a:rPr lang="pt-PT" dirty="0" err="1"/>
              <a:t>morada_sede</a:t>
            </a:r>
            <a:r>
              <a:rPr lang="pt-PT" dirty="0"/>
              <a:t>, </a:t>
            </a:r>
            <a:r>
              <a:rPr lang="pt-PT" dirty="0" err="1"/>
              <a:t>cod_postal</a:t>
            </a:r>
            <a:r>
              <a:rPr lang="pt-PT" dirty="0"/>
              <a:t>, </a:t>
            </a:r>
            <a:r>
              <a:rPr lang="pt-PT" dirty="0" err="1"/>
              <a:t>tipo_entidade</a:t>
            </a:r>
            <a:r>
              <a:rPr lang="pt-PT" dirty="0"/>
              <a:t>, NIF_NIPC, </a:t>
            </a:r>
            <a:r>
              <a:rPr lang="pt-PT" dirty="0" err="1"/>
              <a:t>nr_telefone</a:t>
            </a:r>
            <a:r>
              <a:rPr lang="pt-PT" dirty="0"/>
              <a:t>, email, IBAN]</a:t>
            </a:r>
          </a:p>
          <a:p>
            <a:r>
              <a:rPr lang="pt-PT" b="1" dirty="0" err="1"/>
              <a:t>Cod_postal</a:t>
            </a:r>
            <a:r>
              <a:rPr lang="pt-PT" dirty="0"/>
              <a:t> [</a:t>
            </a:r>
            <a:r>
              <a:rPr lang="pt-PT" u="sng" dirty="0" err="1"/>
              <a:t>cod_postal</a:t>
            </a:r>
            <a:r>
              <a:rPr lang="pt-PT" dirty="0"/>
              <a:t>, </a:t>
            </a:r>
            <a:r>
              <a:rPr lang="pt-PT" dirty="0" err="1"/>
              <a:t>localidade_postal</a:t>
            </a:r>
            <a:r>
              <a:rPr lang="pt-PT" dirty="0"/>
              <a:t>]</a:t>
            </a:r>
          </a:p>
          <a:p>
            <a:r>
              <a:rPr lang="pt-PT" b="1" dirty="0"/>
              <a:t>Documentos</a:t>
            </a:r>
            <a:r>
              <a:rPr lang="pt-PT" dirty="0"/>
              <a:t> [</a:t>
            </a:r>
            <a:r>
              <a:rPr lang="pt-PT" u="sng" dirty="0" err="1"/>
              <a:t>nr_documento</a:t>
            </a:r>
            <a:r>
              <a:rPr lang="pt-PT" dirty="0"/>
              <a:t>, </a:t>
            </a:r>
            <a:r>
              <a:rPr lang="pt-PT" u="sng" dirty="0" err="1"/>
              <a:t>tipo_documento</a:t>
            </a:r>
            <a:r>
              <a:rPr lang="pt-PT" dirty="0"/>
              <a:t>, </a:t>
            </a:r>
            <a:r>
              <a:rPr lang="pt-PT" dirty="0" err="1"/>
              <a:t>nr_cliente</a:t>
            </a:r>
            <a:r>
              <a:rPr lang="pt-PT" dirty="0"/>
              <a:t>, pago, </a:t>
            </a:r>
            <a:r>
              <a:rPr lang="pt-PT" dirty="0" err="1"/>
              <a:t>metodo_pagamento</a:t>
            </a:r>
            <a:r>
              <a:rPr lang="pt-PT" dirty="0"/>
              <a:t>]</a:t>
            </a:r>
          </a:p>
          <a:p>
            <a:r>
              <a:rPr lang="pt-PT" b="1" dirty="0"/>
              <a:t>Entrega</a:t>
            </a:r>
            <a:r>
              <a:rPr lang="pt-PT" dirty="0"/>
              <a:t> [</a:t>
            </a:r>
            <a:r>
              <a:rPr lang="pt-PT" u="sng" dirty="0" err="1"/>
              <a:t>nr_documento</a:t>
            </a:r>
            <a:r>
              <a:rPr lang="pt-PT" dirty="0"/>
              <a:t>, </a:t>
            </a:r>
            <a:r>
              <a:rPr lang="pt-PT" u="sng" dirty="0" err="1"/>
              <a:t>tipo_documento</a:t>
            </a:r>
            <a:r>
              <a:rPr lang="pt-PT" dirty="0"/>
              <a:t>, </a:t>
            </a:r>
            <a:r>
              <a:rPr lang="pt-PT" u="sng" dirty="0" err="1"/>
              <a:t>id_produto</a:t>
            </a:r>
            <a:r>
              <a:rPr lang="pt-PT" dirty="0"/>
              <a:t>, </a:t>
            </a:r>
            <a:r>
              <a:rPr lang="pt-PT" dirty="0" err="1"/>
              <a:t>local_entrega</a:t>
            </a:r>
            <a:r>
              <a:rPr lang="pt-PT" dirty="0"/>
              <a:t>, </a:t>
            </a:r>
            <a:r>
              <a:rPr lang="pt-PT" dirty="0" err="1"/>
              <a:t>data_entrega</a:t>
            </a:r>
            <a:r>
              <a:rPr lang="pt-PT" dirty="0"/>
              <a:t>, </a:t>
            </a:r>
            <a:r>
              <a:rPr lang="pt-PT" dirty="0" err="1"/>
              <a:t>metodo</a:t>
            </a:r>
            <a:r>
              <a:rPr lang="pt-PT" dirty="0"/>
              <a:t> _transporte]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227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5" y="2121408"/>
            <a:ext cx="11238905" cy="23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7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" y="1842061"/>
            <a:ext cx="11749458" cy="32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3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7" y="2093976"/>
            <a:ext cx="11773522" cy="31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8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3" y="2198154"/>
            <a:ext cx="11500565" cy="32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9" y="2121408"/>
            <a:ext cx="11831437" cy="23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2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3" y="2686200"/>
            <a:ext cx="11415459" cy="23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REGRAS DO NEGÓCIO: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/>
              <a:t>Para encomendar uma peça é obrigatório primeiro já ter preenchido uma ficha de cliente, onde constará o tipo de entidade, nome do cliente/empresa, o NIF/NIPC, a morada da sede, um número de telefone, um e-mail e o IBAN.</a:t>
            </a:r>
          </a:p>
          <a:p>
            <a:r>
              <a:rPr lang="pt-PT" dirty="0"/>
              <a:t>Será enviada uma fatura proforma para o cliente, onde consta: o número da fatura proforma, o número de cliente, o NIF/NIPC, a morada da sede, a morada de entrega, o número de telefone, os produtos encomendados e as respetivas quantidades, preços, taxas de IVA e pesos.</a:t>
            </a:r>
          </a:p>
          <a:p>
            <a:r>
              <a:rPr lang="pt-PT" dirty="0"/>
              <a:t>Após a entrega é emitida uma nota de entrega onde consta quando e onde foi entregue a encomenda, e qual o meio de transporte utilizado.</a:t>
            </a:r>
          </a:p>
          <a:p>
            <a:r>
              <a:rPr lang="pt-PT" dirty="0"/>
              <a:t>Caso a fatura tenha sido paga é emitido um recibo, onde consta o numero da respetiva fatura.</a:t>
            </a:r>
            <a:r>
              <a:rPr lang="pt-PT" b="1" dirty="0"/>
              <a:t> </a:t>
            </a:r>
            <a:endParaRPr lang="pt-PT" dirty="0"/>
          </a:p>
          <a:p>
            <a:r>
              <a:rPr lang="pt-PT" dirty="0"/>
              <a:t>Na fatura final deverá constar: o nome e número de cliente, o NIF/NIPC, os contactos da empresa, os produtos encomendados e as respetivas quantidades, preços, taxas de IVA e pesos, quando e onde foi entregue a encomenda, se a encomenda foi paga, e se sim, qual o método de pagamento utilizado.</a:t>
            </a:r>
          </a:p>
          <a:p>
            <a:r>
              <a:rPr lang="pt-PT" dirty="0"/>
              <a:t>É também importante denotar que a empresa possui um contrato com uma empresa de transportes onde a empresa garante que todos os produtos da fatura serão entregues ao seu destino no mesmo dia, mas não necessariamente pelo mesmo meio de transporte.</a:t>
            </a:r>
          </a:p>
          <a:p>
            <a:r>
              <a:rPr lang="pt-PT" dirty="0"/>
              <a:t>Para além disso </a:t>
            </a:r>
            <a:r>
              <a:rPr lang="pt-PT" dirty="0" err="1"/>
              <a:t>RRJ.Lda</a:t>
            </a:r>
            <a:r>
              <a:rPr lang="pt-PT" dirty="0"/>
              <a:t> só aceita o pagamento de uma fatura na sua integra.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349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943207"/>
            <a:ext cx="10805746" cy="39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3" y="2322575"/>
            <a:ext cx="11528005" cy="21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9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3" y="2121408"/>
            <a:ext cx="11660044" cy="35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58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2215662"/>
            <a:ext cx="11662831" cy="25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3" y="2314839"/>
            <a:ext cx="11953517" cy="26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6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1266" name="Imagem 51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6" y="2684828"/>
            <a:ext cx="5034078" cy="259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2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2290" name="Imagem 5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27" y="1895109"/>
            <a:ext cx="5601402" cy="496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988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3314" name="Imagem 51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90" y="1939071"/>
            <a:ext cx="7857148" cy="465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46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4338" name="Imagem 5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49" y="1946140"/>
            <a:ext cx="3205455" cy="46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08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5362" name="Imagem 5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73" y="1747227"/>
            <a:ext cx="390207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31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133" y="121695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pt-PT" b="1" i="1" u="sng" dirty="0"/>
              <a:t>MODELO ENTIDADE-RELACIONAMENTO</a:t>
            </a:r>
            <a:br>
              <a:rPr lang="pt-PT" b="1" i="1" dirty="0"/>
            </a:br>
            <a:endParaRPr lang="pt-PT" dirty="0"/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94" y="926367"/>
            <a:ext cx="7275268" cy="566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491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6386" name="Imagem 5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27" y="2642455"/>
            <a:ext cx="5145049" cy="241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15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281623"/>
            <a:ext cx="10058400" cy="1609344"/>
          </a:xfrm>
        </p:spPr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7410" name="Imagem 5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94" y="1660525"/>
            <a:ext cx="4960937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112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8434" name="Imagem 5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27" y="2772395"/>
            <a:ext cx="5364666" cy="274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421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9458" name="Imagem 51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21" y="1744052"/>
            <a:ext cx="5241925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739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482" name="Imagem 51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58" y="2657658"/>
            <a:ext cx="4416181" cy="297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811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POPULAR TABELAS</a:t>
            </a:r>
            <a:r>
              <a:rPr lang="pt-PT" b="1" i="1" dirty="0"/>
              <a:t>(</a:t>
            </a:r>
            <a:r>
              <a:rPr lang="pt-PT" b="1" i="1" dirty="0" err="1"/>
              <a:t>cont</a:t>
            </a:r>
            <a:r>
              <a:rPr lang="pt-PT" b="1" i="1" dirty="0"/>
              <a:t>)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1506" name="Imagem 5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2093976"/>
            <a:ext cx="3899022" cy="450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76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INDICES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índices vão facilitar e aumentar a rapidez de acesso </a:t>
            </a:r>
            <a:r>
              <a:rPr lang="pt-PT"/>
              <a:t>da informação </a:t>
            </a:r>
            <a:r>
              <a:rPr lang="pt-PT" dirty="0"/>
              <a:t>de alguns atributos. São criados 7 índices:</a:t>
            </a:r>
          </a:p>
          <a:p>
            <a:pPr lvl="0"/>
            <a:r>
              <a:rPr lang="pt-PT" dirty="0"/>
              <a:t>LOCALIDADE_POSTAL</a:t>
            </a:r>
          </a:p>
          <a:p>
            <a:pPr lvl="0"/>
            <a:r>
              <a:rPr lang="pt-PT" dirty="0"/>
              <a:t>NOME_CLIENTE</a:t>
            </a:r>
          </a:p>
          <a:p>
            <a:pPr lvl="0"/>
            <a:r>
              <a:rPr lang="pt-PT" dirty="0"/>
              <a:t>NIF_NIPC</a:t>
            </a:r>
          </a:p>
          <a:p>
            <a:pPr lvl="0"/>
            <a:r>
              <a:rPr lang="pt-PT" dirty="0"/>
              <a:t>NR_TELEFONE</a:t>
            </a:r>
          </a:p>
          <a:p>
            <a:pPr lvl="0"/>
            <a:r>
              <a:rPr lang="pt-PT" dirty="0"/>
              <a:t>ID_CLIENTE</a:t>
            </a:r>
          </a:p>
          <a:p>
            <a:pPr lvl="0"/>
            <a:r>
              <a:rPr lang="pt-PT" dirty="0"/>
              <a:t>DATA_EMISSAO</a:t>
            </a:r>
          </a:p>
          <a:p>
            <a:pPr lvl="0"/>
            <a:r>
              <a:rPr lang="pt-PT" dirty="0"/>
              <a:t>DATA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6945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SEQUÊNCIAS</a:t>
            </a:r>
            <a:br>
              <a:rPr lang="pt-PT" b="1" i="1" dirty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São feitas 5 sequências para percorrer todo o tipo de atributos especificados:</a:t>
            </a:r>
          </a:p>
          <a:p>
            <a:pPr lvl="0"/>
            <a:r>
              <a:rPr lang="pt-PT" dirty="0"/>
              <a:t>N_CLIENTE;</a:t>
            </a:r>
          </a:p>
          <a:p>
            <a:pPr lvl="0"/>
            <a:r>
              <a:rPr lang="pt-PT" dirty="0"/>
              <a:t>N_PRODUTO;</a:t>
            </a:r>
          </a:p>
          <a:p>
            <a:pPr lvl="0"/>
            <a:r>
              <a:rPr lang="pt-PT" dirty="0"/>
              <a:t>N_DOCUMENTO_FATURAPRO;</a:t>
            </a:r>
          </a:p>
          <a:p>
            <a:pPr lvl="0"/>
            <a:r>
              <a:rPr lang="pt-PT" dirty="0"/>
              <a:t>N_DOCUMENTO_FATURA;</a:t>
            </a:r>
          </a:p>
          <a:p>
            <a:pPr lvl="0"/>
            <a:r>
              <a:rPr lang="pt-PT" dirty="0"/>
              <a:t>N_DOCUMENTO_NOTA;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1285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TRIGGERS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Foram criados 6 </a:t>
            </a:r>
            <a:r>
              <a:rPr lang="pt-PT" dirty="0" err="1"/>
              <a:t>triggers</a:t>
            </a:r>
            <a:r>
              <a:rPr lang="pt-PT" dirty="0"/>
              <a:t>:</a:t>
            </a:r>
          </a:p>
          <a:p>
            <a:pPr lvl="0"/>
            <a:r>
              <a:rPr lang="pt-PT" dirty="0" err="1"/>
              <a:t>ValidaRecibo</a:t>
            </a:r>
            <a:r>
              <a:rPr lang="pt-PT" dirty="0"/>
              <a:t>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verifica se o numero colocado existe na tabela </a:t>
            </a:r>
            <a:r>
              <a:rPr lang="pt-PT" dirty="0" err="1"/>
              <a:t>doc_cabecalho</a:t>
            </a:r>
            <a:r>
              <a:rPr lang="pt-PT" dirty="0"/>
              <a:t> e se é uma fatura;</a:t>
            </a:r>
          </a:p>
          <a:p>
            <a:pPr lvl="0"/>
            <a:r>
              <a:rPr lang="pt-PT" dirty="0"/>
              <a:t>GERA_ID_CLIENTE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incrementa em um o N_CLIENTE;</a:t>
            </a:r>
          </a:p>
          <a:p>
            <a:pPr lvl="0"/>
            <a:r>
              <a:rPr lang="pt-PT" dirty="0"/>
              <a:t>ID_CLIENTE_CONT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coloca na tabela o número atual da sequência N_CLIENTE;</a:t>
            </a:r>
          </a:p>
          <a:p>
            <a:pPr lvl="0"/>
            <a:r>
              <a:rPr lang="pt-PT" dirty="0"/>
              <a:t>GERA_ID_PRODUTO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incrementa em um o N_PRODUTO;</a:t>
            </a:r>
          </a:p>
          <a:p>
            <a:pPr lvl="0"/>
            <a:r>
              <a:rPr lang="pt-PT" dirty="0"/>
              <a:t>GERA_N_DOC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incrementa em 1 uma das seguintes sequências N_DOCUMENTO_FATURAPRO, N_DOCUMENTO_FATURA, N_DOCUMENTO_NOTA (dependendo do </a:t>
            </a:r>
            <a:r>
              <a:rPr lang="pt-PT" dirty="0" err="1"/>
              <a:t>pack_tipo_doc.atual_tipo_doc</a:t>
            </a:r>
            <a:r>
              <a:rPr lang="pt-PT" dirty="0"/>
              <a:t>);</a:t>
            </a:r>
          </a:p>
          <a:p>
            <a:pPr lvl="0"/>
            <a:r>
              <a:rPr lang="pt-PT" dirty="0"/>
              <a:t>ID_DOC_CONT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coloca na tabela o valor atual de uma das seguintes sequências N_DOCUMENTO_FATURAPRO, N_DOCUMENTO_FATURA, N_DOCUMENTO_NOTA (dependendo do </a:t>
            </a:r>
            <a:r>
              <a:rPr lang="pt-PT" dirty="0" err="1"/>
              <a:t>pack_tipo_doc.atual_tipo_doc</a:t>
            </a:r>
            <a:r>
              <a:rPr lang="pt-PT" dirty="0"/>
              <a:t>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0438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PACKAGES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pacote feito vai ser utilizado para agrupar a variável atual do Tipo de Documento que pode variar entre 1 e 3.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08" y="3520586"/>
            <a:ext cx="8483296" cy="18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APLICAÇÃO das REGRAS:</a:t>
            </a:r>
            <a:endParaRPr lang="pt-PT" dirty="0"/>
          </a:p>
        </p:txBody>
      </p:sp>
      <p:pic>
        <p:nvPicPr>
          <p:cNvPr id="2050" name="Imagem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" y="2652835"/>
            <a:ext cx="6058641" cy="23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362700" y="2313705"/>
            <a:ext cx="6096000" cy="28284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Através das regras do negócio e para uma melhor organização dos dados é criada uma tabela Contactos.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eaLnBrk="0" fontAlgn="base" hangingPunct="0">
              <a:lnSpc>
                <a:spcPct val="120000"/>
              </a:lnSpc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</a:pPr>
            <a:r>
              <a:rPr lang="pt-PT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Cliente 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pt-PT" u="sng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id_cliente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nome_cliente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tipo_entidade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NIF_NIPC, IBAN]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</a:pPr>
            <a:r>
              <a:rPr lang="pt-PT" b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Cod_postal</a:t>
            </a:r>
            <a:r>
              <a:rPr lang="pt-PT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pt-PT" u="sng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cod_postal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localidade_postal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</a:pPr>
            <a:r>
              <a:rPr lang="pt-PT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Contatos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[</a:t>
            </a:r>
            <a:r>
              <a:rPr lang="pt-PT" u="sng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id_cliente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morada_sede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cod_postal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nr_telefone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email]</a:t>
            </a:r>
            <a:endParaRPr lang="pt-PT" sz="1200" kern="1000" dirty="0">
              <a:solidFill>
                <a:srgbClr val="565656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796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VISTAS-Listagem dos preços totais dos produtos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2253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32" y="1289304"/>
            <a:ext cx="3894137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163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VISTAS(CONT)-Listagem do total de cada fatura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2355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78" y="1594220"/>
            <a:ext cx="3249491" cy="5193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041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VISTAS(CONT)-Quais são os clientes que ainda devem dinheiro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4578" name="Imagem 1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91" y="3098067"/>
            <a:ext cx="10615313" cy="237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99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VISTAS(CONT)- total de dinheiro que já foi recebido e quanto falta receber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5602" name="Picture 2" descr="13393120_1601988530092791_1322936982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3" y="2872886"/>
            <a:ext cx="11271670" cy="254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534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VISTAS(CONT)-Coloca o nome de um cliente e mostra a ficha de cliente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26626" name="Picture 2" descr="13405293_1601988633426114_1344165673_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" y="2940243"/>
            <a:ext cx="12121799" cy="241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896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WEBGRAFIA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u="sng" dirty="0">
                <a:hlinkClick r:id="rId2"/>
              </a:rPr>
              <a:t>http://stackoverflow.com/questions/29362332/how-to-define-global-variable-in-pl-sql-in-oracle</a:t>
            </a:r>
            <a:br>
              <a:rPr lang="pt-PT" dirty="0"/>
            </a:br>
            <a:r>
              <a:rPr lang="pt-PT" u="sng" dirty="0">
                <a:hlinkClick r:id="rId3"/>
              </a:rPr>
              <a:t>https://docs.oracle.com/cd/A97630_01/appdev.920/a96624/09_packs.htm</a:t>
            </a:r>
            <a:br>
              <a:rPr lang="pt-PT" dirty="0"/>
            </a:br>
            <a:r>
              <a:rPr lang="pt-PT" u="sng" dirty="0">
                <a:hlinkClick r:id="rId4"/>
              </a:rPr>
              <a:t>http://www.tutorialspoint.com/plsql/plsql_variable_types.htm</a:t>
            </a:r>
            <a:endParaRPr lang="pt-PT" dirty="0"/>
          </a:p>
          <a:p>
            <a:r>
              <a:rPr lang="pt-PT" u="sng" dirty="0">
                <a:hlinkClick r:id="rId5"/>
              </a:rPr>
              <a:t>http://www.di.ubi.pt/~pprata/bd/BD_05_06_T1.pdf</a:t>
            </a:r>
            <a:endParaRPr lang="pt-PT" dirty="0"/>
          </a:p>
          <a:p>
            <a:r>
              <a:rPr lang="pt-PT" u="sng" dirty="0"/>
              <a:t>http://www.way2tutorial.com/plsql/plsql_transaction.php</a:t>
            </a:r>
            <a:endParaRPr lang="pt-PT" dirty="0"/>
          </a:p>
          <a:p>
            <a:r>
              <a:rPr lang="pt-PT" u="sng" dirty="0"/>
              <a:t>http://stackoverflow.com/questions/3908533/howto-use-rollback-commit-in-oracle-sql</a:t>
            </a:r>
            <a:endParaRPr lang="pt-PT" dirty="0"/>
          </a:p>
          <a:p>
            <a:r>
              <a:rPr lang="pt-PT" u="sng" dirty="0"/>
              <a:t>http://plsql.globinch.com/create-index-as-part-of-create-table-statement/</a:t>
            </a:r>
            <a:endParaRPr lang="pt-PT" dirty="0"/>
          </a:p>
          <a:p>
            <a:r>
              <a:rPr lang="pt-PT" u="sng" dirty="0">
                <a:hlinkClick r:id="rId6"/>
              </a:rPr>
              <a:t>http://www.techonthenet.com/oracle/declare_vars.php</a:t>
            </a:r>
            <a:endParaRPr lang="pt-PT" dirty="0"/>
          </a:p>
          <a:p>
            <a:r>
              <a:rPr lang="pt-PT" u="sng" dirty="0"/>
              <a:t>http://www.tutorialspoint.com/plsql/plsql_packages.htm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57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APLICAÇÃO das REGRAS(</a:t>
            </a:r>
            <a:r>
              <a:rPr lang="pt-PT" b="1" i="1" u="sng" dirty="0" err="1"/>
              <a:t>cont</a:t>
            </a:r>
            <a:r>
              <a:rPr lang="pt-PT" b="1" i="1" u="sng" dirty="0"/>
              <a:t>):</a:t>
            </a:r>
            <a:endParaRPr lang="pt-PT" dirty="0"/>
          </a:p>
        </p:txBody>
      </p:sp>
      <p:pic>
        <p:nvPicPr>
          <p:cNvPr id="3075" name="Imagem 5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2355"/>
            <a:ext cx="6089759" cy="40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089759" y="2618202"/>
            <a:ext cx="6096000" cy="24704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É adicionado na tabela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Doc_Cabeçalho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 atributo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id_cliente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eaLnBrk="0" fontAlgn="base" hangingPunct="0">
              <a:lnSpc>
                <a:spcPct val="120000"/>
              </a:lnSpc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eaLnBrk="0" fontAlgn="base" hangingPunct="0">
              <a:lnSpc>
                <a:spcPct val="120000"/>
              </a:lnSpc>
              <a:spcAft>
                <a:spcPts val="0"/>
              </a:spcAft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</a:pPr>
            <a:r>
              <a:rPr lang="pt-PT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Cliente 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pt-PT" u="sng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id_cliente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nome_cliente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tipo_entidade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NIF_NIPC, IBAN]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Doc_cabeçalho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nr_documento</a:t>
            </a:r>
            <a:r>
              <a:rPr lang="pt-PT" u="sng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meio_ent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data_emissao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00B0F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id_cliente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0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APLICAÇÃO das REGRAS(</a:t>
            </a:r>
            <a:r>
              <a:rPr lang="pt-PT" b="1" i="1" u="sng" dirty="0" err="1"/>
              <a:t>cont</a:t>
            </a:r>
            <a:r>
              <a:rPr lang="pt-PT" b="1" i="1" u="sng" dirty="0"/>
              <a:t>):</a:t>
            </a:r>
            <a:endParaRPr lang="pt-PT" dirty="0"/>
          </a:p>
        </p:txBody>
      </p:sp>
      <p:pic>
        <p:nvPicPr>
          <p:cNvPr id="4098" name="Imagem 5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32" y="1868732"/>
            <a:ext cx="8137940" cy="221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773233" y="4285243"/>
            <a:ext cx="8074152" cy="2036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Para que não seja necessário aplicar a regra e fazer mais outra tabela, a tabela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doc_cabeçalho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passará a ter mais uma chave primária (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tipo_doc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Doc_cabeçalho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nr_documento</a:t>
            </a:r>
            <a:r>
              <a:rPr lang="pt-PT" u="sng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u="sng" kern="1000" dirty="0" err="1">
                <a:solidFill>
                  <a:srgbClr val="00B0F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tipo_doc</a:t>
            </a:r>
            <a:r>
              <a:rPr lang="pt-PT" u="sng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meio_ent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data_emissao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id_cliente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Doc_tipo</a:t>
            </a: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tipo_doc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9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APLICAÇÃO das REGRAS(</a:t>
            </a:r>
            <a:r>
              <a:rPr lang="pt-PT" b="1" i="1" u="sng" dirty="0" err="1"/>
              <a:t>cont</a:t>
            </a:r>
            <a:r>
              <a:rPr lang="pt-PT" b="1" i="1" u="sng" dirty="0"/>
              <a:t>):</a:t>
            </a:r>
            <a:endParaRPr lang="pt-PT" dirty="0"/>
          </a:p>
        </p:txBody>
      </p:sp>
      <p:pic>
        <p:nvPicPr>
          <p:cNvPr id="5122" name="Imagem 5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5" y="1780809"/>
            <a:ext cx="4171583" cy="49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439508" y="2609944"/>
            <a:ext cx="6096000" cy="26756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 acordo com as Regras de Negócio são feitas duas tabelas e não uma.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20000"/>
              </a:lnSpc>
              <a:spcAft>
                <a:spcPts val="800"/>
              </a:spcAft>
            </a:pP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Doc_cabeçalho</a:t>
            </a: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nr_documento</a:t>
            </a:r>
            <a:r>
              <a:rPr lang="pt-PT" u="sng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tipo_doc</a:t>
            </a:r>
            <a:r>
              <a:rPr lang="pt-PT" u="sng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meio_ent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data_emissao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id_cliente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Doc_Detalhe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nr_documento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nr_cliente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nr_linha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tipo_doc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peso]</a:t>
            </a:r>
            <a:endParaRPr lang="pt-PT" sz="1200" kern="1000" dirty="0">
              <a:solidFill>
                <a:srgbClr val="565656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5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APLICAÇÃO das REGRAS(</a:t>
            </a:r>
            <a:r>
              <a:rPr lang="pt-PT" b="1" i="1" u="sng" dirty="0" err="1"/>
              <a:t>cont</a:t>
            </a:r>
            <a:r>
              <a:rPr lang="pt-PT" b="1" i="1" u="sng" dirty="0"/>
              <a:t>):</a:t>
            </a:r>
            <a:endParaRPr lang="pt-PT" dirty="0"/>
          </a:p>
        </p:txBody>
      </p:sp>
      <p:pic>
        <p:nvPicPr>
          <p:cNvPr id="6146" name="Imagem 51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24" y="1831975"/>
            <a:ext cx="7916236" cy="232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307966" y="4303431"/>
            <a:ext cx="8600964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Para a eficiência da Base de Dados decidimos que esta regra não era aplicada aqui, mas sim na tabela Recibos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Metodo_pag</a:t>
            </a: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id_metodo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Doc_Detalhe</a:t>
            </a: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nr_documento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nr_cliente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nr_linha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tipo_doc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peso]</a:t>
            </a:r>
            <a:endParaRPr lang="pt-PT" sz="1200" kern="1000" dirty="0">
              <a:solidFill>
                <a:srgbClr val="565656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4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u="sng" dirty="0"/>
              <a:t>APLICAÇÃO das REGRAS(</a:t>
            </a:r>
            <a:r>
              <a:rPr lang="pt-PT" b="1" i="1" u="sng" dirty="0" err="1"/>
              <a:t>cont</a:t>
            </a:r>
            <a:r>
              <a:rPr lang="pt-PT" b="1" i="1" u="sng" dirty="0"/>
              <a:t>):</a:t>
            </a:r>
            <a:endParaRPr lang="pt-PT" dirty="0"/>
          </a:p>
        </p:txBody>
      </p:sp>
      <p:pic>
        <p:nvPicPr>
          <p:cNvPr id="7170" name="Imagem 51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70" y="2203704"/>
            <a:ext cx="4233129" cy="4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782407" y="2832804"/>
            <a:ext cx="6096000" cy="20364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É adicionado na tabela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Doc_Detalhe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 atributo </a:t>
            </a:r>
            <a:r>
              <a:rPr lang="pt-PT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id_meio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Doc_Detalhe</a:t>
            </a: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nr_documento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nr_cliente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nr_linha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tipo_doc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peso, </a:t>
            </a:r>
            <a:r>
              <a:rPr lang="pt-PT" kern="1000" dirty="0" err="1">
                <a:solidFill>
                  <a:srgbClr val="00B0F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id_meio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800"/>
              </a:spcAft>
            </a:pPr>
            <a:r>
              <a:rPr lang="pt-PT" b="1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Meio_entrega</a:t>
            </a:r>
            <a:r>
              <a:rPr lang="pt-PT" b="1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pt-PT" u="sng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id_meio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pt-PT" kern="1000" dirty="0" err="1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descricao</a:t>
            </a:r>
            <a:r>
              <a:rPr lang="pt-PT" kern="1000" dirty="0">
                <a:solidFill>
                  <a:srgbClr val="56565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endParaRPr lang="pt-PT" sz="1200" kern="1000" dirty="0">
              <a:solidFill>
                <a:srgbClr val="565656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7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TM03090434[[fn=Madeira]]</Template>
  <TotalTime>198</TotalTime>
  <Words>988</Words>
  <Application>Microsoft Office PowerPoint</Application>
  <PresentationFormat>Ecrã Panorâmico</PresentationFormat>
  <Paragraphs>137</Paragraphs>
  <Slides>45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45</vt:i4>
      </vt:variant>
    </vt:vector>
  </HeadingPairs>
  <TitlesOfParts>
    <vt:vector size="53" baseType="lpstr">
      <vt:lpstr>SimSun</vt:lpstr>
      <vt:lpstr>Cambria</vt:lpstr>
      <vt:lpstr>Rockwell</vt:lpstr>
      <vt:lpstr>Rockwell Condensed</vt:lpstr>
      <vt:lpstr>Symbol</vt:lpstr>
      <vt:lpstr>Times New Roman</vt:lpstr>
      <vt:lpstr>Wingdings</vt:lpstr>
      <vt:lpstr>Tipo de Madeira</vt:lpstr>
      <vt:lpstr>Empresa de distribuição de frutas (RRJ, lda.)</vt:lpstr>
      <vt:lpstr>REGRAS DO NEGÓCIO: </vt:lpstr>
      <vt:lpstr>MODELO ENTIDADE-RELACIONAMENTO </vt:lpstr>
      <vt:lpstr>APLICAÇÃO das REGRAS:</vt:lpstr>
      <vt:lpstr>APLICAÇÃO das REGRAS(cont):</vt:lpstr>
      <vt:lpstr>APLICAÇÃO das REGRAS(cont):</vt:lpstr>
      <vt:lpstr>APLICAÇÃO das REGRAS(cont):</vt:lpstr>
      <vt:lpstr>APLICAÇÃO das REGRAS(cont):</vt:lpstr>
      <vt:lpstr>APLICAÇÃO das REGRAS(cont):</vt:lpstr>
      <vt:lpstr>APLICAÇÃO das REGRAS(cont):</vt:lpstr>
      <vt:lpstr>APLICAÇÃO das REGRAS(cont):</vt:lpstr>
      <vt:lpstr>Normalização:</vt:lpstr>
      <vt:lpstr>normalização(cont):</vt:lpstr>
      <vt:lpstr>TABELAS</vt:lpstr>
      <vt:lpstr>TABELAS(cont)</vt:lpstr>
      <vt:lpstr>TABELAS(cont)</vt:lpstr>
      <vt:lpstr>TABELAS(cont)</vt:lpstr>
      <vt:lpstr>TABELAS(cont)</vt:lpstr>
      <vt:lpstr>TABELAS(cont)</vt:lpstr>
      <vt:lpstr>TABELAS(cont)</vt:lpstr>
      <vt:lpstr>TABELAS(cont)</vt:lpstr>
      <vt:lpstr>TABELAS(cont)</vt:lpstr>
      <vt:lpstr>TABELAS(cont)</vt:lpstr>
      <vt:lpstr>TABELAS(cont)</vt:lpstr>
      <vt:lpstr>POPULAR TABELAS</vt:lpstr>
      <vt:lpstr>POPULAR TABELAS(cont)</vt:lpstr>
      <vt:lpstr>POPULAR TABELAS(cont)</vt:lpstr>
      <vt:lpstr>POPULAR TABELAS(cont)</vt:lpstr>
      <vt:lpstr>POPULAR TABELAS(cont)</vt:lpstr>
      <vt:lpstr>POPULAR TABELAS(cont)</vt:lpstr>
      <vt:lpstr>POPULAR TABELAS(cont)</vt:lpstr>
      <vt:lpstr>POPULAR TABELAS(cont)</vt:lpstr>
      <vt:lpstr>POPULAR TABELAS(cont)</vt:lpstr>
      <vt:lpstr>POPULAR TABELAS(cont)</vt:lpstr>
      <vt:lpstr>POPULAR TABELAS(cont)</vt:lpstr>
      <vt:lpstr>INDICES</vt:lpstr>
      <vt:lpstr>SEQUÊNCIAS </vt:lpstr>
      <vt:lpstr>TRIGGERS</vt:lpstr>
      <vt:lpstr>PACKAGES</vt:lpstr>
      <vt:lpstr>VISTAS-Listagem dos preços totais dos produtos </vt:lpstr>
      <vt:lpstr>VISTAS(CONT)-Listagem do total de cada fatura </vt:lpstr>
      <vt:lpstr>VISTAS(CONT)-Quais são os clientes que ainda devem dinheiro </vt:lpstr>
      <vt:lpstr>VISTAS(CONT)- total de dinheiro que já foi recebido e quanto falta receber </vt:lpstr>
      <vt:lpstr>VISTAS(CONT)-Coloca o nome de um cliente e mostra a ficha de cliente </vt:lpstr>
      <vt:lpstr>WEBGRAFIA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Periférico</dc:title>
  <dc:creator>Rui Carvoeiro</dc:creator>
  <cp:lastModifiedBy>Rui Carvoeiro</cp:lastModifiedBy>
  <cp:revision>22</cp:revision>
  <dcterms:created xsi:type="dcterms:W3CDTF">2015-11-01T14:52:17Z</dcterms:created>
  <dcterms:modified xsi:type="dcterms:W3CDTF">2016-06-08T06:49:57Z</dcterms:modified>
</cp:coreProperties>
</file>