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orto Sans Light"/>
        <a:ea typeface="Porto Sans Light"/>
        <a:cs typeface="Porto Sans Light"/>
        <a:sym typeface="Porto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orto Sans Light"/>
          <a:ea typeface="Porto Sans Light"/>
          <a:cs typeface="Porto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457200" y="980728"/>
            <a:ext cx="8229600" cy="7200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457200" y="1844824"/>
            <a:ext cx="8229600" cy="410445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/>
          <p:cNvSpPr/>
          <p:nvPr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Marcador de Posição de Conteúdo 10" descr="Marcador de Posição de Conteúd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288" y="188912"/>
            <a:ext cx="3476626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tângulo 8"/>
          <p:cNvSpPr/>
          <p:nvPr/>
        </p:nvSpPr>
        <p:spPr>
          <a:xfrm>
            <a:off x="-11114" y="6021387"/>
            <a:ext cx="9155115" cy="8890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B0F0"/>
                </a:solidFill>
              </a:defRPr>
            </a:pPr>
          </a:p>
        </p:txBody>
      </p:sp>
      <p:pic>
        <p:nvPicPr>
          <p:cNvPr id="5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3848" y="6188857"/>
            <a:ext cx="5940153" cy="7659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Porto Sans"/>
          <a:ea typeface="Porto Sans"/>
          <a:cs typeface="Porto Sans"/>
          <a:sym typeface="Porto San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Porto Sans Light"/>
          <a:ea typeface="Porto Sans Light"/>
          <a:cs typeface="Porto Sans Light"/>
          <a:sym typeface="Porto Sans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rto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2" descr="Imagem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98" y="0"/>
            <a:ext cx="9141502" cy="646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CaixaDeTexto 4"/>
          <p:cNvSpPr txBox="1"/>
          <p:nvPr/>
        </p:nvSpPr>
        <p:spPr>
          <a:xfrm>
            <a:off x="1115616" y="5445223"/>
            <a:ext cx="640871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CTeSP DWDM - Análise e Arquitetura de Sistemas</a:t>
            </a:r>
          </a:p>
          <a:p>
            <a:pPr>
              <a:defRPr sz="2000">
                <a:solidFill>
                  <a:srgbClr val="BFBFBF"/>
                </a:solidFill>
              </a:defRPr>
            </a:pPr>
            <a:r>
              <a:t>Elicitação de Requisitos de software</a:t>
            </a:r>
          </a:p>
        </p:txBody>
      </p:sp>
      <p:pic>
        <p:nvPicPr>
          <p:cNvPr id="109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3848" y="6188857"/>
            <a:ext cx="5940153" cy="765933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1"/>
          <p:cNvSpPr txBox="1"/>
          <p:nvPr/>
        </p:nvSpPr>
        <p:spPr>
          <a:xfrm>
            <a:off x="5940152" y="548679"/>
            <a:ext cx="288032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GRUPO:</a:t>
            </a:r>
          </a:p>
          <a:p>
            <a:pPr lvl="1"/>
            <a:r>
              <a:t>Aluno 1</a:t>
            </a:r>
          </a:p>
          <a:p>
            <a:pPr lvl="1"/>
            <a:r>
              <a:t>Aluno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1"/>
          <p:cNvSpPr txBox="1"/>
          <p:nvPr>
            <p:ph type="title"/>
          </p:nvPr>
        </p:nvSpPr>
        <p:spPr>
          <a:xfrm>
            <a:off x="457200" y="738219"/>
            <a:ext cx="8229601" cy="72008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Exercício prático</a:t>
            </a:r>
          </a:p>
        </p:txBody>
      </p:sp>
      <p:sp>
        <p:nvSpPr>
          <p:cNvPr id="113" name="CaixaDeTexto 2"/>
          <p:cNvSpPr txBox="1"/>
          <p:nvPr/>
        </p:nvSpPr>
        <p:spPr>
          <a:xfrm>
            <a:off x="462099" y="6309319"/>
            <a:ext cx="309721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AAS / CTeSP DWDM</a:t>
            </a:r>
          </a:p>
        </p:txBody>
      </p:sp>
      <p:graphicFrame>
        <p:nvGraphicFramePr>
          <p:cNvPr id="114" name="Table 7"/>
          <p:cNvGraphicFramePr/>
          <p:nvPr/>
        </p:nvGraphicFramePr>
        <p:xfrm>
          <a:off x="457199" y="1510993"/>
          <a:ext cx="8229601" cy="3708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2472"/>
                <a:gridCol w="7067128"/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RF-001: Criação de Produtos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Categoria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Produtos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RF-001.1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Descrição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Criar uma página web com formulário onde seja possível inserir todas as características dos devidos produtos.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Prioridade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Importante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Atores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Administrador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Restrições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Apenas é possivel a criação produtos ao administrador e a quem este der acesso, ou seja, quem tiver as credenciais de acesso. Caso não tenha acesso deve ser avisado. 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Critérios de aceitação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Caso o criador não tenha preenchido todos os campos corretamente será redirecionado para a pagina anterior com um aviso sobre a falta de preenchimento de todos os campos.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Principal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1 - O administrador clica em "Produtos" depois em "Adicionar Novo"
2 - O sistema verifica se este tem acesso a tal funcionalidade
3 - Abre uma nova página onde é possivel a criação de um novo produto
4 - Preenchimento correto de todos os campos
5 - Efetuar a inserção do produto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Secundário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Falha no ponto 2 - Quem tentar aceder a esta funcionalidade sem as devidas credenciais deve de aparecer um aviso a explicar a falta de autenticidade.
Falha no ponto 4 - Se estiver dados mal preenchidos deve avisar sobre os mesmos e aguardar que o utilizador os preencha novamente.
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1"/>
          <p:cNvSpPr txBox="1"/>
          <p:nvPr>
            <p:ph type="title"/>
          </p:nvPr>
        </p:nvSpPr>
        <p:spPr>
          <a:xfrm>
            <a:off x="457200" y="980728"/>
            <a:ext cx="8229600" cy="72008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Exercício prático</a:t>
            </a:r>
          </a:p>
        </p:txBody>
      </p:sp>
      <p:sp>
        <p:nvSpPr>
          <p:cNvPr id="117" name="CaixaDeTexto 2"/>
          <p:cNvSpPr txBox="1"/>
          <p:nvPr/>
        </p:nvSpPr>
        <p:spPr>
          <a:xfrm>
            <a:off x="462099" y="6309319"/>
            <a:ext cx="309721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AAS / CTeSP DWDM</a:t>
            </a:r>
          </a:p>
        </p:txBody>
      </p:sp>
      <p:graphicFrame>
        <p:nvGraphicFramePr>
          <p:cNvPr id="118" name="Table 7"/>
          <p:cNvGraphicFramePr/>
          <p:nvPr/>
        </p:nvGraphicFramePr>
        <p:xfrm>
          <a:off x="457200" y="1844675"/>
          <a:ext cx="8229600" cy="3708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2472"/>
                <a:gridCol w="7067128"/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RF-002: Edição de Produtos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Categoria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Produtos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RF-002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Descrição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Criar uma página web com formulário onde seja possível editar todas as características dos devidos produtos.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Prioridade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Importante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Atores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Administrador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Restrições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 edição de produtos é apenas permitida ao administrador e a quem este der acesso.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Critérios de aceitação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Se na edição de produtos for deixado algum campo em branco o sistema deve mostrar uma mensagem a avisar que foi deixado o espaço em branco e que deve ser preenchido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Principal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O administrador clica em "Produtos" depois em "Editar Produto"
O sistema verifica se este tem acesso a tal funcionalidade
Abre uma nova página onde é possível a edição de um novo produto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Secundário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Caso o sistema verifique que o utilizador a tentar aceder a esta funcionalidade não tem a devida permissão para o fazer deve retornar o mesmo para a pagina inicial juntamente com um aviso a dizer que tem as credenciais necessárias para aceder à pagina.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1"/>
          <p:cNvSpPr txBox="1"/>
          <p:nvPr>
            <p:ph type="title"/>
          </p:nvPr>
        </p:nvSpPr>
        <p:spPr>
          <a:xfrm>
            <a:off x="457200" y="980728"/>
            <a:ext cx="8229600" cy="72008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Exercício prático</a:t>
            </a:r>
          </a:p>
        </p:txBody>
      </p:sp>
      <p:sp>
        <p:nvSpPr>
          <p:cNvPr id="121" name="CaixaDeTexto 2"/>
          <p:cNvSpPr txBox="1"/>
          <p:nvPr/>
        </p:nvSpPr>
        <p:spPr>
          <a:xfrm>
            <a:off x="462099" y="6309319"/>
            <a:ext cx="309721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AAS / CTeSP DWDM</a:t>
            </a:r>
          </a:p>
        </p:txBody>
      </p:sp>
      <p:graphicFrame>
        <p:nvGraphicFramePr>
          <p:cNvPr id="122" name="Table 7"/>
          <p:cNvGraphicFramePr/>
          <p:nvPr/>
        </p:nvGraphicFramePr>
        <p:xfrm>
          <a:off x="457200" y="1844675"/>
          <a:ext cx="8229600" cy="3708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2472"/>
                <a:gridCol w="7067128"/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RF-003: Gestão de Compras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Categoria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Compras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RF-003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Descrição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Criar uma página web com uma tabela onde é possivel ver as compras já feitas com as devidas informações (data, produto, montante, utilizador, etc)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Prioridade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Importante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Atores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Equipa de Vendas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Restrições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Apenas é possivel a visualização das compras à equipa de vendas do site.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Critérios de aceitação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O utilizador deve, para ver as compras já realizadas, clicar em “Compras” que estará no menu
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Principal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O administrador clica em "Compras" </a:t>
                      </a:r>
                    </a:p>
                    <a:p>
                      <a:pPr algn="l">
                        <a:defRPr sz="900"/>
                      </a:pPr>
                      <a:r>
                        <a:t>O sistema verifica se este tem acesso a tal funcionalidade</a:t>
                      </a:r>
                    </a:p>
                    <a:p>
                      <a:pPr algn="l">
                        <a:defRPr sz="900"/>
                      </a:pPr>
                      <a:r>
                        <a:t>Abre uma nova página onde é possivel a ver a devida tabela das compras realizadas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Secundário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Após o utilizador tentar aceder à funcionalidade será redirecionado para a pagina anterior com um aviso sobre a falta de autenticação para o acesso da funcionalidade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1"/>
          <p:cNvSpPr txBox="1"/>
          <p:nvPr>
            <p:ph type="title"/>
          </p:nvPr>
        </p:nvSpPr>
        <p:spPr>
          <a:xfrm>
            <a:off x="457200" y="980728"/>
            <a:ext cx="8229600" cy="72008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Exercício prático</a:t>
            </a:r>
          </a:p>
        </p:txBody>
      </p:sp>
      <p:sp>
        <p:nvSpPr>
          <p:cNvPr id="125" name="CaixaDeTexto 2"/>
          <p:cNvSpPr txBox="1"/>
          <p:nvPr/>
        </p:nvSpPr>
        <p:spPr>
          <a:xfrm>
            <a:off x="462099" y="6309319"/>
            <a:ext cx="309721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AAS / CTeSP DWDM</a:t>
            </a:r>
          </a:p>
        </p:txBody>
      </p:sp>
      <p:graphicFrame>
        <p:nvGraphicFramePr>
          <p:cNvPr id="126" name="Table 7"/>
          <p:cNvGraphicFramePr/>
          <p:nvPr/>
        </p:nvGraphicFramePr>
        <p:xfrm>
          <a:off x="457200" y="1844675"/>
          <a:ext cx="8229600" cy="3708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2472"/>
                <a:gridCol w="7067128"/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RF-004: Consulta de Stock de Produtos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Categoria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Produtos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RF-004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Descrição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Criar uma página web onde é possivel ver a quantidade de cada produto (em loja, em armazem,…)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Prioridade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Essencial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Atores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Equipa de Administração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Restrições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Apenas é possivel a vizualização do stock à equipa de administração do site.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Critérios de aceitação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Quem tentar aceder a esta funcionalidade sem as devidas credenciais deve de aparecer um aviso a explicar o mesmo.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Principal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O administrador clica em "Produtos" depois em "Stock"</a:t>
                      </a:r>
                    </a:p>
                    <a:p>
                      <a:pPr algn="l">
                        <a:defRPr sz="900"/>
                      </a:pPr>
                      <a:r>
                        <a:t>O sistema verifica se este tem acesso a tal funcionalidade</a:t>
                      </a:r>
                    </a:p>
                    <a:p>
                      <a:pPr algn="l">
                        <a:defRPr sz="900"/>
                      </a:pPr>
                      <a:r>
                        <a:t>Abre uma nova página onde é possivel a ver a devida tabela do stock de cada produto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Secundário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Após o utilizador tentar aceder à funcionalidade será redirecionado para a pagina anterior com um aviso sobre a falta de autenticação para o acesso da funcionalidade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/>
          <p:cNvSpPr txBox="1"/>
          <p:nvPr>
            <p:ph type="title"/>
          </p:nvPr>
        </p:nvSpPr>
        <p:spPr>
          <a:xfrm>
            <a:off x="457200" y="980728"/>
            <a:ext cx="8229600" cy="72008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Exercício prático</a:t>
            </a:r>
          </a:p>
        </p:txBody>
      </p:sp>
      <p:sp>
        <p:nvSpPr>
          <p:cNvPr id="129" name="CaixaDeTexto 2"/>
          <p:cNvSpPr txBox="1"/>
          <p:nvPr/>
        </p:nvSpPr>
        <p:spPr>
          <a:xfrm>
            <a:off x="462099" y="6309319"/>
            <a:ext cx="309721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AAS / CTeSP DWDM</a:t>
            </a:r>
          </a:p>
        </p:txBody>
      </p:sp>
      <p:graphicFrame>
        <p:nvGraphicFramePr>
          <p:cNvPr id="130" name="Table 7"/>
          <p:cNvGraphicFramePr/>
          <p:nvPr/>
        </p:nvGraphicFramePr>
        <p:xfrm>
          <a:off x="457200" y="1844675"/>
          <a:ext cx="8229600" cy="3708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62472"/>
                <a:gridCol w="7067128"/>
              </a:tblGrid>
              <a:tr h="37084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RF-005: Gestão de Utilizadores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Categoria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Utilizadores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RF-005</a:t>
                      </a:r>
                    </a:p>
                  </a:txBody>
                  <a:tcPr marL="45720" marR="45720" marT="45720" marB="45720" anchor="t" anchorCtr="0" horzOverflow="overflow"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Descrição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Criar uma página web onde é possivel ver os utilizadores/clientes do site 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Prioridade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Essencial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Atores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Equipa de Administração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Restrições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Apenas é possivel a vizualização dos utilizadores existentes à equipa de administração do site.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Critérios de aceitação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Quem tentar aceder a esta funcionalidade sem as devidas credenciais deve de aparecer um aviso a explicar o mesmo.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Principal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O administrador clica em "Utilizadores" </a:t>
                      </a:r>
                    </a:p>
                    <a:p>
                      <a:pPr algn="l">
                        <a:defRPr sz="900"/>
                      </a:pPr>
                      <a:r>
                        <a:t>O sistema verifica se este tem acesso a tal funcionalidade</a:t>
                      </a:r>
                    </a:p>
                    <a:p>
                      <a:pPr algn="l">
                        <a:defRPr sz="900"/>
                      </a:pPr>
                      <a:r>
                        <a:t>Abre uma nova página onde é possivel a ver a devida tabela dos utilzadores/clientes do site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Fluxo Secundário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Após o utilizador tentar aceder à funcionalidade será redirecionado para a pagina anterior com um aviso sobre a falta de autenticação para o acesso da funcionalidade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orto Sans Light"/>
            <a:ea typeface="Porto Sans Light"/>
            <a:cs typeface="Porto Sans Light"/>
            <a:sym typeface="Porto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orto Sans Light"/>
            <a:ea typeface="Porto Sans Light"/>
            <a:cs typeface="Porto Sans Light"/>
            <a:sym typeface="Porto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orto Sans Light"/>
            <a:ea typeface="Porto Sans Light"/>
            <a:cs typeface="Porto Sans Light"/>
            <a:sym typeface="Porto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orto Sans Light"/>
            <a:ea typeface="Porto Sans Light"/>
            <a:cs typeface="Porto Sans Light"/>
            <a:sym typeface="Porto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