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9" r:id="rId9"/>
    <p:sldId id="260" r:id="rId10"/>
    <p:sldId id="273" r:id="rId11"/>
    <p:sldId id="272" r:id="rId12"/>
    <p:sldId id="275" r:id="rId13"/>
    <p:sldId id="274" r:id="rId14"/>
    <p:sldId id="264" r:id="rId15"/>
    <p:sldId id="276" r:id="rId16"/>
    <p:sldId id="265" r:id="rId17"/>
    <p:sldId id="267" r:id="rId18"/>
    <p:sldId id="268" r:id="rId19"/>
    <p:sldId id="266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547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720324" y="1242050"/>
            <a:ext cx="8036099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63415" y="2850834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01618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receptionist to type last name of 			customer, cell phone number and group 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“123-345-3232”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Display “David” (Waiter’s name), “3”(Table number)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49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76350"/>
            <a:ext cx="4038601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83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22854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receptionist to type last name of 			customer, cell phone number and group 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“123-345-3231”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A message box pops out and shows that “Invalid information for 			reservation”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2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301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7635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70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7772400" cy="36303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Actors: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Waiter</a:t>
            </a:r>
            <a:endParaRPr lang="en-US" sz="20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Goals:</a:t>
            </a:r>
            <a:r>
              <a:rPr lang="en-US" sz="2000" dirty="0">
                <a:solidFill>
                  <a:schemeClr val="dk1"/>
                </a:solidFill>
              </a:rPr>
              <a:t> To make an 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Preconditions:</a:t>
            </a:r>
            <a:r>
              <a:rPr lang="en-US" sz="2000" dirty="0">
                <a:solidFill>
                  <a:schemeClr val="dk1"/>
                </a:solidFill>
              </a:rPr>
              <a:t> Guests must have checked in successfully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Summary:</a:t>
            </a:r>
            <a:r>
              <a:rPr lang="en-US" sz="2000" dirty="0">
                <a:solidFill>
                  <a:schemeClr val="dk1"/>
                </a:solidFill>
              </a:rPr>
              <a:t> Price will prompt up and total will be computed after each guest has finished an </a:t>
            </a:r>
            <a:r>
              <a:rPr lang="en-US" sz="2000" dirty="0" smtClean="0">
                <a:solidFill>
                  <a:schemeClr val="dk1"/>
                </a:solidFill>
              </a:rPr>
              <a:t>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Post condition: </a:t>
            </a:r>
            <a:r>
              <a:rPr lang="en-US" sz="2000" dirty="0">
                <a:solidFill>
                  <a:schemeClr val="tx1"/>
                </a:solidFill>
              </a:rPr>
              <a:t>Order information should be recorded to database </a:t>
            </a:r>
            <a:r>
              <a:rPr lang="en-US" sz="2000" dirty="0" smtClean="0">
                <a:solidFill>
                  <a:schemeClr val="tx1"/>
                </a:solidFill>
              </a:rPr>
              <a:t>successfully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Case: Make An Order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1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Order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199" y="1200150"/>
            <a:ext cx="5943601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53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33350"/>
            <a:ext cx="7772400" cy="501015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Steps: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Actor actions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i="1" dirty="0" smtClean="0">
                <a:solidFill>
                  <a:schemeClr val="bg1"/>
                </a:solidFill>
              </a:rPr>
              <a:t>System </a:t>
            </a:r>
            <a:r>
              <a:rPr lang="en-US" sz="1800" i="1" dirty="0">
                <a:solidFill>
                  <a:schemeClr val="bg1"/>
                </a:solidFill>
              </a:rPr>
              <a:t>responses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1. Choose “Order”.		</a:t>
            </a: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Direct to order page.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3. Type in </a:t>
            </a:r>
            <a:r>
              <a:rPr lang="en-US" sz="1800" dirty="0" smtClean="0">
                <a:solidFill>
                  <a:schemeClr val="tx1"/>
                </a:solidFill>
              </a:rPr>
              <a:t>waiter’s </a:t>
            </a:r>
            <a:r>
              <a:rPr lang="en-US" sz="1800" dirty="0">
                <a:solidFill>
                  <a:schemeClr val="tx1"/>
                </a:solidFill>
              </a:rPr>
              <a:t>name and	4. Direct to menu page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table number, then click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“Submit”.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5. Click “Appetizer”, “Entrée”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6. Prompt a list of menu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or </a:t>
            </a: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dirty="0" smtClean="0">
                <a:solidFill>
                  <a:schemeClr val="tx1"/>
                </a:solidFill>
              </a:rPr>
              <a:t>Dissert” to </a:t>
            </a:r>
            <a:r>
              <a:rPr lang="en-US" sz="1800" dirty="0">
                <a:solidFill>
                  <a:schemeClr val="tx1"/>
                </a:solidFill>
              </a:rPr>
              <a:t>order.</a:t>
            </a:r>
          </a:p>
          <a:p>
            <a:r>
              <a:rPr lang="en-US" sz="1800" dirty="0">
                <a:solidFill>
                  <a:schemeClr val="tx1"/>
                </a:solidFill>
              </a:rPr>
              <a:t>7. Sort the courses by hitting </a:t>
            </a:r>
            <a:r>
              <a:rPr lang="en-US" sz="1800" dirty="0" smtClean="0">
                <a:solidFill>
                  <a:schemeClr val="tx1"/>
                </a:solidFill>
              </a:rPr>
              <a:t>	8</a:t>
            </a:r>
            <a:r>
              <a:rPr lang="en-US" sz="1800" dirty="0">
                <a:solidFill>
                  <a:schemeClr val="tx1"/>
                </a:solidFill>
              </a:rPr>
              <a:t>. Display courses of the chosen the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sorting button.			    category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9</a:t>
            </a:r>
            <a:r>
              <a:rPr lang="en-US" sz="1800" dirty="0">
                <a:solidFill>
                  <a:schemeClr val="tx1"/>
                </a:solidFill>
              </a:rPr>
              <a:t>. Check the courses and input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10. Display the course names and the amount, click “Done” 	</a:t>
            </a:r>
            <a:r>
              <a:rPr lang="en-US" sz="1800" dirty="0" smtClean="0">
                <a:solidFill>
                  <a:schemeClr val="tx1"/>
                </a:solidFill>
              </a:rPr>
              <a:t>	    total </a:t>
            </a:r>
            <a:r>
              <a:rPr lang="en-US" sz="1800" dirty="0">
                <a:solidFill>
                  <a:schemeClr val="tx1"/>
                </a:solidFill>
              </a:rPr>
              <a:t>price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Display “Next” button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when </a:t>
            </a:r>
            <a:r>
              <a:rPr lang="en-US" sz="1800" dirty="0">
                <a:solidFill>
                  <a:schemeClr val="tx1"/>
                </a:solidFill>
              </a:rPr>
              <a:t>the order is completed.	</a:t>
            </a:r>
            <a:r>
              <a:rPr lang="en-US" sz="1800" dirty="0" smtClean="0">
                <a:solidFill>
                  <a:schemeClr val="tx1"/>
                </a:solidFill>
              </a:rPr>
              <a:t>    if </a:t>
            </a:r>
            <a:r>
              <a:rPr lang="en-US" sz="1800" dirty="0">
                <a:solidFill>
                  <a:schemeClr val="tx1"/>
                </a:solidFill>
              </a:rPr>
              <a:t>any other guests </a:t>
            </a:r>
            <a:r>
              <a:rPr lang="en-US" sz="1800" dirty="0" smtClean="0">
                <a:solidFill>
                  <a:schemeClr val="tx1"/>
                </a:solidFill>
              </a:rPr>
              <a:t>need to </a:t>
            </a:r>
            <a:r>
              <a:rPr lang="en-US" sz="1800" dirty="0">
                <a:solidFill>
                  <a:schemeClr val="tx1"/>
                </a:solidFill>
              </a:rPr>
              <a:t>order, </a:t>
            </a:r>
            <a:r>
              <a:rPr lang="en-US" sz="1800" dirty="0" smtClean="0">
                <a:solidFill>
                  <a:schemeClr val="tx1"/>
                </a:solidFill>
              </a:rPr>
              <a:t>				    then </a:t>
            </a:r>
            <a:r>
              <a:rPr lang="en-US" sz="1800" dirty="0">
                <a:solidFill>
                  <a:schemeClr val="tx1"/>
                </a:solidFill>
              </a:rPr>
              <a:t>go to step 2. Otherwise, </a:t>
            </a:r>
            <a:r>
              <a:rPr lang="en-US" sz="1800" dirty="0" smtClean="0">
                <a:solidFill>
                  <a:schemeClr val="tx1"/>
                </a:solidFill>
              </a:rPr>
              <a:t>					    display a </a:t>
            </a:r>
            <a:r>
              <a:rPr lang="en-US" sz="1800" dirty="0">
                <a:solidFill>
                  <a:schemeClr val="tx1"/>
                </a:solidFill>
              </a:rPr>
              <a:t>textbox for table number </a:t>
            </a:r>
            <a:r>
              <a:rPr lang="en-US" sz="1800" dirty="0" smtClean="0">
                <a:solidFill>
                  <a:schemeClr val="tx1"/>
                </a:solidFill>
              </a:rPr>
              <a:t>				    and </a:t>
            </a:r>
            <a:r>
              <a:rPr lang="en-US" sz="1800" dirty="0">
                <a:solidFill>
                  <a:schemeClr val="tx1"/>
                </a:solidFill>
              </a:rPr>
              <a:t>a “Print” button.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11. Type in table number, click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12. Print out an order summary of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Print”. </a:t>
            </a:r>
            <a:r>
              <a:rPr lang="en-US" sz="1800" dirty="0" smtClean="0">
                <a:solidFill>
                  <a:schemeClr val="tx1"/>
                </a:solidFill>
              </a:rPr>
              <a:t>			    this </a:t>
            </a:r>
            <a:r>
              <a:rPr lang="en-US" sz="1800" dirty="0">
                <a:solidFill>
                  <a:schemeClr val="tx1"/>
                </a:solidFill>
              </a:rPr>
              <a:t>table.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11008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44242"/>
            <a:ext cx="7772400" cy="36303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Steps: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Actor actions			</a:t>
            </a:r>
            <a:r>
              <a:rPr lang="en-US" sz="1800" dirty="0" smtClean="0">
                <a:solidFill>
                  <a:schemeClr val="bg1"/>
                </a:solidFill>
              </a:rPr>
              <a:t>System </a:t>
            </a:r>
            <a:r>
              <a:rPr lang="en-US" sz="1800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1. Click </a:t>
            </a:r>
            <a:r>
              <a:rPr lang="en-US" sz="1800" dirty="0">
                <a:solidFill>
                  <a:schemeClr val="tx1"/>
                </a:solidFill>
              </a:rPr>
              <a:t>on “Order” button.	</a:t>
            </a:r>
            <a:r>
              <a:rPr lang="en-US" sz="1800" dirty="0" smtClean="0">
                <a:solidFill>
                  <a:schemeClr val="tx1"/>
                </a:solidFill>
              </a:rPr>
              <a:t>2. Display </a:t>
            </a:r>
            <a:r>
              <a:rPr lang="en-US" sz="1800" dirty="0">
                <a:solidFill>
                  <a:schemeClr val="tx1"/>
                </a:solidFill>
              </a:rPr>
              <a:t>the order page, ask for </a:t>
            </a:r>
            <a:r>
              <a:rPr lang="en-US" sz="1800" dirty="0" smtClean="0">
                <a:solidFill>
                  <a:schemeClr val="tx1"/>
                </a:solidFill>
              </a:rPr>
              <a:t>					number </a:t>
            </a:r>
            <a:r>
              <a:rPr lang="en-US" sz="1800" dirty="0">
                <a:solidFill>
                  <a:schemeClr val="tx1"/>
                </a:solidFill>
              </a:rPr>
              <a:t>of guests.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3. Type </a:t>
            </a:r>
            <a:r>
              <a:rPr lang="en-US" sz="1800" dirty="0">
                <a:solidFill>
                  <a:schemeClr val="tx1"/>
                </a:solidFill>
              </a:rPr>
              <a:t>in “2”, click “Submit”.	</a:t>
            </a:r>
            <a:r>
              <a:rPr lang="en-US" sz="1800" dirty="0" smtClean="0">
                <a:solidFill>
                  <a:schemeClr val="tx1"/>
                </a:solidFill>
              </a:rPr>
              <a:t>4. Display </a:t>
            </a:r>
            <a:r>
              <a:rPr lang="en-US" sz="1800" dirty="0">
                <a:solidFill>
                  <a:schemeClr val="tx1"/>
                </a:solidFill>
              </a:rPr>
              <a:t>the menu page for guest 1.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5. Click </a:t>
            </a:r>
            <a:r>
              <a:rPr lang="en-US" sz="1800" dirty="0">
                <a:solidFill>
                  <a:schemeClr val="tx1"/>
                </a:solidFill>
              </a:rPr>
              <a:t>“Appetizer”, check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Chicken Wings” </a:t>
            </a:r>
            <a:r>
              <a:rPr lang="en-US" sz="1800" dirty="0" smtClean="0">
                <a:solidFill>
                  <a:schemeClr val="tx1"/>
                </a:solidFill>
              </a:rPr>
              <a:t>and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type </a:t>
            </a:r>
            <a:r>
              <a:rPr lang="en-US" sz="1800" dirty="0">
                <a:solidFill>
                  <a:schemeClr val="tx1"/>
                </a:solidFill>
              </a:rPr>
              <a:t>in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2”.	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6.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7.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8. Display </a:t>
            </a:r>
            <a:r>
              <a:rPr lang="en-US" sz="1800" dirty="0">
                <a:solidFill>
                  <a:schemeClr val="tx1"/>
                </a:solidFill>
              </a:rPr>
              <a:t>“Chicken Wings × 2, Beef </a:t>
            </a:r>
            <a:r>
              <a:rPr lang="en-US" sz="1800" dirty="0" smtClean="0">
                <a:solidFill>
                  <a:schemeClr val="tx1"/>
                </a:solidFill>
              </a:rPr>
              <a:t>				    Ramen </a:t>
            </a:r>
            <a:r>
              <a:rPr lang="en-US" sz="1800" dirty="0">
                <a:solidFill>
                  <a:schemeClr val="tx1"/>
                </a:solidFill>
              </a:rPr>
              <a:t>× 1, Total Price $15.00” </a:t>
            </a:r>
            <a:r>
              <a:rPr lang="en-US" sz="1800" dirty="0" smtClean="0">
                <a:solidFill>
                  <a:schemeClr val="tx1"/>
                </a:solidFill>
              </a:rPr>
              <a:t>					    and </a:t>
            </a:r>
            <a:r>
              <a:rPr lang="en-US" sz="1800" dirty="0">
                <a:solidFill>
                  <a:schemeClr val="tx1"/>
                </a:solidFill>
              </a:rPr>
              <a:t>“Next” button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40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438150"/>
            <a:ext cx="7772400" cy="4436392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9. Click </a:t>
            </a:r>
            <a:r>
              <a:rPr lang="en-US" sz="1800" dirty="0">
                <a:solidFill>
                  <a:schemeClr val="tx1"/>
                </a:solidFill>
              </a:rPr>
              <a:t>“Next” button.		</a:t>
            </a:r>
            <a:r>
              <a:rPr lang="en-US" sz="1800" dirty="0" smtClean="0">
                <a:solidFill>
                  <a:schemeClr val="tx1"/>
                </a:solidFill>
              </a:rPr>
              <a:t>10. Display </a:t>
            </a:r>
            <a:r>
              <a:rPr lang="en-US" sz="1800" dirty="0">
                <a:solidFill>
                  <a:schemeClr val="tx1"/>
                </a:solidFill>
              </a:rPr>
              <a:t>the menu page for guest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11.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12. Click </a:t>
            </a:r>
            <a:r>
              <a:rPr lang="en-US" sz="1800" dirty="0">
                <a:solidFill>
                  <a:schemeClr val="tx1"/>
                </a:solidFill>
              </a:rPr>
              <a:t>“Dissert”, then click </a:t>
            </a:r>
            <a:r>
              <a:rPr lang="en-US" sz="1800" dirty="0" smtClean="0">
                <a:solidFill>
                  <a:schemeClr val="tx1"/>
                </a:solidFill>
              </a:rPr>
              <a:t>	13. </a:t>
            </a:r>
            <a:r>
              <a:rPr lang="en-US" sz="1800" dirty="0">
                <a:solidFill>
                  <a:schemeClr val="tx1"/>
                </a:solidFill>
              </a:rPr>
              <a:t>Display all the ice cream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Ice Cream</a:t>
            </a:r>
            <a:r>
              <a:rPr lang="en-US" sz="1800" dirty="0" smtClean="0">
                <a:solidFill>
                  <a:schemeClr val="tx1"/>
                </a:solidFill>
              </a:rPr>
              <a:t>”.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14. Check </a:t>
            </a:r>
            <a:r>
              <a:rPr lang="en-US" sz="1800" dirty="0">
                <a:solidFill>
                  <a:schemeClr val="tx1"/>
                </a:solidFill>
              </a:rPr>
              <a:t>“Coconut Ice Cream”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and </a:t>
            </a:r>
            <a:r>
              <a:rPr lang="en-US" sz="1800" dirty="0">
                <a:solidFill>
                  <a:schemeClr val="tx1"/>
                </a:solidFill>
              </a:rPr>
              <a:t>type in 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15.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16. Display </a:t>
            </a:r>
            <a:r>
              <a:rPr lang="en-US" sz="1800" dirty="0">
                <a:solidFill>
                  <a:schemeClr val="tx1"/>
                </a:solidFill>
              </a:rPr>
              <a:t>“Coconut Ice Cream × 1, </a:t>
            </a:r>
            <a:r>
              <a:rPr lang="en-US" sz="1800" dirty="0" smtClean="0">
                <a:solidFill>
                  <a:schemeClr val="tx1"/>
                </a:solidFill>
              </a:rPr>
              <a:t>				    Total </a:t>
            </a:r>
            <a:r>
              <a:rPr lang="en-US" sz="1800" dirty="0">
                <a:solidFill>
                  <a:schemeClr val="tx1"/>
                </a:solidFill>
              </a:rPr>
              <a:t>Price $3.00” and “Print” </a:t>
            </a:r>
            <a:r>
              <a:rPr lang="en-US" sz="1800" dirty="0" smtClean="0">
                <a:solidFill>
                  <a:schemeClr val="tx1"/>
                </a:solidFill>
              </a:rPr>
              <a:t>					    button</a:t>
            </a:r>
            <a:r>
              <a:rPr lang="en-US" sz="1800" dirty="0">
                <a:solidFill>
                  <a:schemeClr val="tx1"/>
                </a:solidFill>
              </a:rPr>
              <a:t>, and a textbox for table </a:t>
            </a:r>
            <a:r>
              <a:rPr lang="en-US" sz="1800" dirty="0" smtClean="0">
                <a:solidFill>
                  <a:schemeClr val="tx1"/>
                </a:solidFill>
              </a:rPr>
              <a:t>					    number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17. Type </a:t>
            </a:r>
            <a:r>
              <a:rPr lang="en-US" sz="1800" dirty="0">
                <a:solidFill>
                  <a:schemeClr val="tx1"/>
                </a:solidFill>
              </a:rPr>
              <a:t>“Table 1”, click “Print”.	</a:t>
            </a:r>
            <a:r>
              <a:rPr lang="en-US" sz="1800" dirty="0" smtClean="0">
                <a:solidFill>
                  <a:schemeClr val="tx1"/>
                </a:solidFill>
              </a:rPr>
              <a:t>18. Display </a:t>
            </a:r>
            <a:r>
              <a:rPr lang="en-US" sz="1800" dirty="0">
                <a:solidFill>
                  <a:schemeClr val="tx1"/>
                </a:solidFill>
              </a:rPr>
              <a:t>“Table 1: Chicken Wings ×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, Beef Ramen × 2, Coconut Ice </a:t>
            </a:r>
            <a:r>
              <a:rPr lang="en-US" sz="1800" dirty="0" smtClean="0">
                <a:solidFill>
                  <a:schemeClr val="tx1"/>
                </a:solidFill>
              </a:rPr>
              <a:t>					    Cream </a:t>
            </a:r>
            <a:r>
              <a:rPr lang="en-US" sz="1800" dirty="0">
                <a:solidFill>
                  <a:schemeClr val="tx1"/>
                </a:solidFill>
              </a:rPr>
              <a:t>× 1” on the receipt.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93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76350"/>
            <a:ext cx="7772400" cy="35981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2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45300" y="1485650"/>
            <a:ext cx="7741499" cy="3388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This product will be a generically designed restaurant management system. It can be imported to any kind of restaurant, providing functionality such as making reservation, checking in, making an order and checking out.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45425" y="205975"/>
            <a:ext cx="7741499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425" y="205975"/>
            <a:ext cx="76965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200175"/>
            <a:ext cx="4723850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07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Actor: </a:t>
            </a:r>
            <a:r>
              <a:rPr lang="en" sz="240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Goals: </a:t>
            </a:r>
            <a:r>
              <a:rPr lang="en" sz="2400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Precondition: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Summary: </a:t>
            </a:r>
            <a:r>
              <a:rPr lang="en" sz="2400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Related use case: </a:t>
            </a:r>
            <a:r>
              <a:rPr lang="en" sz="2400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205975"/>
            <a:ext cx="77076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554456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Actor actions			</a:t>
            </a:r>
            <a:r>
              <a:rPr lang="en" sz="2400" dirty="0" smtClean="0">
                <a:solidFill>
                  <a:schemeClr val="lt1"/>
                </a:solidFill>
              </a:rPr>
              <a:t>System </a:t>
            </a:r>
            <a:r>
              <a:rPr lang="en" sz="2400" dirty="0">
                <a:solidFill>
                  <a:schemeClr val="lt1"/>
                </a:solidFill>
              </a:rPr>
              <a:t>responses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1. Select “Reservation” command	</a:t>
            </a:r>
            <a:r>
              <a:rPr lang="en" sz="1600" dirty="0" smtClean="0">
                <a:solidFill>
                  <a:schemeClr val="dk1"/>
                </a:solidFill>
              </a:rPr>
              <a:t>2</a:t>
            </a:r>
            <a:r>
              <a:rPr lang="en" sz="1600" dirty="0">
                <a:solidFill>
                  <a:schemeClr val="dk1"/>
                </a:solidFill>
              </a:rPr>
              <a:t>. Pop up reservation window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3. Select date and time, then search	4. Display all available </a:t>
            </a:r>
            <a:r>
              <a:rPr lang="en" sz="1600" dirty="0" smtClean="0">
                <a:solidFill>
                  <a:schemeClr val="dk1"/>
                </a:solidFill>
              </a:rPr>
              <a:t>tables the </a:t>
            </a:r>
            <a:r>
              <a:rPr lang="en" sz="1600" dirty="0">
                <a:solidFill>
                  <a:schemeClr val="dk1"/>
                </a:solidFill>
              </a:rPr>
              <a:t>system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1600" dirty="0">
                <a:solidFill>
                  <a:schemeClr val="dk1"/>
                </a:solidFill>
              </a:rPr>
              <a:t>5. Select table size, type into 	</a:t>
            </a:r>
            <a:r>
              <a:rPr lang="en" sz="1600" dirty="0" smtClean="0">
                <a:solidFill>
                  <a:schemeClr val="dk1"/>
                </a:solidFill>
              </a:rPr>
              <a:t>6</a:t>
            </a:r>
            <a:r>
              <a:rPr lang="en" sz="1600" dirty="0">
                <a:solidFill>
                  <a:schemeClr val="dk1"/>
                </a:solidFill>
              </a:rPr>
              <a:t>. Pop up message indicates customer’s name and cell phone,	</a:t>
            </a:r>
            <a:r>
              <a:rPr lang="en" sz="1600" dirty="0" smtClean="0">
                <a:solidFill>
                  <a:schemeClr val="dk1"/>
                </a:solidFill>
              </a:rPr>
              <a:t>making </a:t>
            </a:r>
            <a:r>
              <a:rPr lang="en" sz="1600" dirty="0">
                <a:solidFill>
                  <a:schemeClr val="dk1"/>
                </a:solidFill>
              </a:rPr>
              <a:t>reservation successfully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submit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7. Return to main window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Postconditions:</a:t>
            </a:r>
            <a:r>
              <a:rPr lang="en" sz="2400" dirty="0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75451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3855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600" dirty="0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Actor actions			</a:t>
            </a:r>
            <a:r>
              <a:rPr lang="en" sz="1600" dirty="0" smtClean="0">
                <a:solidFill>
                  <a:schemeClr val="dk1"/>
                </a:solidFill>
              </a:rPr>
              <a:t>System </a:t>
            </a:r>
            <a:r>
              <a:rPr lang="en" sz="1600" dirty="0">
                <a:solidFill>
                  <a:schemeClr val="dk1"/>
                </a:solidFill>
              </a:rPr>
              <a:t>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Type customer name “David”, 	</a:t>
            </a:r>
            <a:r>
              <a:rPr lang="en" sz="1600" dirty="0" smtClean="0">
                <a:solidFill>
                  <a:schemeClr val="dk1"/>
                </a:solidFill>
              </a:rPr>
              <a:t>Pop </a:t>
            </a:r>
            <a:r>
              <a:rPr lang="en" sz="1600" dirty="0">
                <a:solidFill>
                  <a:schemeClr val="dk1"/>
                </a:solidFill>
              </a:rPr>
              <a:t>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205975"/>
            <a:ext cx="77640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111120"/>
            <a:ext cx="4019550" cy="3886200"/>
          </a:xfrm>
          <a:prstGeom prst="rect">
            <a:avLst/>
          </a:prstGeom>
        </p:spPr>
      </p:pic>
      <p:pic>
        <p:nvPicPr>
          <p:cNvPr id="1026" name="Picture 2" descr="E:\CSC640\CSC640-Project\Graph\Reserv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123949"/>
            <a:ext cx="3886200" cy="3886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46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83800" cy="345322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Actor: </a:t>
            </a:r>
            <a:r>
              <a:rPr lang="en" sz="2400" dirty="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Goals: </a:t>
            </a:r>
            <a:r>
              <a:rPr lang="en" sz="2400" dirty="0" smtClean="0">
                <a:solidFill>
                  <a:schemeClr val="dk1"/>
                </a:solidFill>
              </a:rPr>
              <a:t>Assign an available waiter and seat to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Preconditions: </a:t>
            </a:r>
            <a:r>
              <a:rPr lang="en-US" sz="2400" dirty="0">
                <a:solidFill>
                  <a:schemeClr val="dk1"/>
                </a:solidFill>
              </a:rPr>
              <a:t>The receptionist must have the basic information of the customer.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Summary: </a:t>
            </a:r>
            <a:r>
              <a:rPr lang="en-US" sz="1600" dirty="0">
                <a:solidFill>
                  <a:schemeClr val="tx1"/>
                </a:solidFill>
              </a:rPr>
              <a:t>When a certain customer comes to the front desk, receptionist needs to get basic information of this customer and use this software to find out an available seat and waiter to serve.</a:t>
            </a:r>
            <a:endParaRPr lang="en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399986"/>
            <a:ext cx="7707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Use Case: </a:t>
            </a:r>
            <a:r>
              <a:rPr lang="en-US" altLang="zh-CN" dirty="0" smtClean="0">
                <a:solidFill>
                  <a:schemeClr val="lt1"/>
                </a:solidFill>
              </a:rPr>
              <a:t>Check In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24663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225289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42950"/>
            <a:ext cx="6097588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274</Words>
  <Application>Microsoft Office PowerPoint</Application>
  <PresentationFormat>全屏显示(16:9)</PresentationFormat>
  <Paragraphs>110</Paragraphs>
  <Slides>19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wave</vt:lpstr>
      <vt:lpstr>Restaurant Management System</vt:lpstr>
      <vt:lpstr>Product Introduction</vt:lpstr>
      <vt:lpstr>Use Case Diagram</vt:lpstr>
      <vt:lpstr>Use Case: Make a Reservation </vt:lpstr>
      <vt:lpstr>幻灯片 4</vt:lpstr>
      <vt:lpstr>Scenarios</vt:lpstr>
      <vt:lpstr>Interface</vt:lpstr>
      <vt:lpstr>Use Case: Check In</vt:lpstr>
      <vt:lpstr>幻灯片 8</vt:lpstr>
      <vt:lpstr>Scenarios 1</vt:lpstr>
      <vt:lpstr>Sketch 1</vt:lpstr>
      <vt:lpstr>Scenarios 2</vt:lpstr>
      <vt:lpstr>Sketch 2</vt:lpstr>
      <vt:lpstr>Use Case: Make An Order</vt:lpstr>
      <vt:lpstr>Order Page</vt:lpstr>
      <vt:lpstr>幻灯片 15</vt:lpstr>
      <vt:lpstr>Scenarios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Rui</dc:creator>
  <cp:lastModifiedBy>Ben</cp:lastModifiedBy>
  <cp:revision>18</cp:revision>
  <dcterms:modified xsi:type="dcterms:W3CDTF">2014-09-16T00:00:16Z</dcterms:modified>
</cp:coreProperties>
</file>