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5478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720324" y="1242050"/>
            <a:ext cx="8036099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Restaurant Management System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63415" y="2850834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Yi Yang, Kun Chen, Rui Da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76350"/>
            <a:ext cx="7772400" cy="3598192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Post </a:t>
            </a:r>
            <a:r>
              <a:rPr lang="en-US" sz="2400" dirty="0">
                <a:solidFill>
                  <a:schemeClr val="bg1"/>
                </a:solidFill>
              </a:rPr>
              <a:t>condition: </a:t>
            </a:r>
            <a:r>
              <a:rPr lang="en-US" sz="2400" dirty="0">
                <a:solidFill>
                  <a:schemeClr val="tx1"/>
                </a:solidFill>
              </a:rPr>
              <a:t>Order information should be recorded to database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23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44242"/>
            <a:ext cx="7772400" cy="36303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Steps: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Actor actions			</a:t>
            </a:r>
            <a:r>
              <a:rPr lang="en-US" sz="1800" dirty="0" smtClean="0">
                <a:solidFill>
                  <a:schemeClr val="bg1"/>
                </a:solidFill>
              </a:rPr>
              <a:t>System </a:t>
            </a:r>
            <a:r>
              <a:rPr lang="en-US" sz="1800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1. Click </a:t>
            </a:r>
            <a:r>
              <a:rPr lang="en-US" sz="1800" dirty="0">
                <a:solidFill>
                  <a:schemeClr val="tx1"/>
                </a:solidFill>
              </a:rPr>
              <a:t>on “Order” button.	</a:t>
            </a:r>
            <a:r>
              <a:rPr lang="en-US" sz="1800" dirty="0" smtClean="0">
                <a:solidFill>
                  <a:schemeClr val="tx1"/>
                </a:solidFill>
              </a:rPr>
              <a:t>2. Display </a:t>
            </a:r>
            <a:r>
              <a:rPr lang="en-US" sz="1800" dirty="0">
                <a:solidFill>
                  <a:schemeClr val="tx1"/>
                </a:solidFill>
              </a:rPr>
              <a:t>the order page, ask for </a:t>
            </a:r>
            <a:r>
              <a:rPr lang="en-US" sz="1800" dirty="0" smtClean="0">
                <a:solidFill>
                  <a:schemeClr val="tx1"/>
                </a:solidFill>
              </a:rPr>
              <a:t>					number </a:t>
            </a:r>
            <a:r>
              <a:rPr lang="en-US" sz="1800" dirty="0">
                <a:solidFill>
                  <a:schemeClr val="tx1"/>
                </a:solidFill>
              </a:rPr>
              <a:t>of guests.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3. Type </a:t>
            </a:r>
            <a:r>
              <a:rPr lang="en-US" sz="1800" dirty="0">
                <a:solidFill>
                  <a:schemeClr val="tx1"/>
                </a:solidFill>
              </a:rPr>
              <a:t>in “2”, click “Submit”.	</a:t>
            </a:r>
            <a:r>
              <a:rPr lang="en-US" sz="1800" dirty="0" smtClean="0">
                <a:solidFill>
                  <a:schemeClr val="tx1"/>
                </a:solidFill>
              </a:rPr>
              <a:t>4. Display </a:t>
            </a:r>
            <a:r>
              <a:rPr lang="en-US" sz="1800" dirty="0">
                <a:solidFill>
                  <a:schemeClr val="tx1"/>
                </a:solidFill>
              </a:rPr>
              <a:t>the menu page for guest 1.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5. Click </a:t>
            </a:r>
            <a:r>
              <a:rPr lang="en-US" sz="1800" dirty="0">
                <a:solidFill>
                  <a:schemeClr val="tx1"/>
                </a:solidFill>
              </a:rPr>
              <a:t>“Appetizer”, check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“</a:t>
            </a:r>
            <a:r>
              <a:rPr lang="en-US" sz="1800" dirty="0">
                <a:solidFill>
                  <a:schemeClr val="tx1"/>
                </a:solidFill>
              </a:rPr>
              <a:t>Chicken Wings” </a:t>
            </a:r>
            <a:r>
              <a:rPr lang="en-US" sz="1800" dirty="0" smtClean="0">
                <a:solidFill>
                  <a:schemeClr val="tx1"/>
                </a:solidFill>
              </a:rPr>
              <a:t>and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type </a:t>
            </a:r>
            <a:r>
              <a:rPr lang="en-US" sz="1800" dirty="0">
                <a:solidFill>
                  <a:schemeClr val="tx1"/>
                </a:solidFill>
              </a:rPr>
              <a:t>in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</a:t>
            </a:r>
            <a:r>
              <a:rPr lang="en-US" sz="1800" dirty="0">
                <a:solidFill>
                  <a:schemeClr val="tx1"/>
                </a:solidFill>
              </a:rPr>
              <a:t>2”.	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6. Click </a:t>
            </a:r>
            <a:r>
              <a:rPr lang="en-US" sz="1800" dirty="0">
                <a:solidFill>
                  <a:schemeClr val="tx1"/>
                </a:solidFill>
              </a:rPr>
              <a:t>“Entrée”, check “Beef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Ramen</a:t>
            </a:r>
            <a:r>
              <a:rPr lang="en-US" sz="1800" dirty="0">
                <a:solidFill>
                  <a:schemeClr val="tx1"/>
                </a:solidFill>
              </a:rPr>
              <a:t>” and </a:t>
            </a:r>
            <a:r>
              <a:rPr lang="en-US" sz="1800" dirty="0" smtClean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“1”.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7. Click </a:t>
            </a:r>
            <a:r>
              <a:rPr lang="en-US" sz="1800" dirty="0">
                <a:solidFill>
                  <a:schemeClr val="tx1"/>
                </a:solidFill>
              </a:rPr>
              <a:t>“Done”.	</a:t>
            </a:r>
            <a:r>
              <a:rPr lang="en-US" sz="1800" dirty="0" smtClean="0">
                <a:solidFill>
                  <a:schemeClr val="tx1"/>
                </a:solidFill>
              </a:rPr>
              <a:t>		8. Display </a:t>
            </a:r>
            <a:r>
              <a:rPr lang="en-US" sz="1800" dirty="0">
                <a:solidFill>
                  <a:schemeClr val="tx1"/>
                </a:solidFill>
              </a:rPr>
              <a:t>“Chicken Wings × 2, Beef </a:t>
            </a:r>
            <a:r>
              <a:rPr lang="en-US" sz="1800" dirty="0" smtClean="0">
                <a:solidFill>
                  <a:schemeClr val="tx1"/>
                </a:solidFill>
              </a:rPr>
              <a:t>				    Ramen </a:t>
            </a:r>
            <a:r>
              <a:rPr lang="en-US" sz="1800" dirty="0">
                <a:solidFill>
                  <a:schemeClr val="tx1"/>
                </a:solidFill>
              </a:rPr>
              <a:t>× 1, Total Price $15.00” </a:t>
            </a:r>
            <a:r>
              <a:rPr lang="en-US" sz="1800" dirty="0" smtClean="0">
                <a:solidFill>
                  <a:schemeClr val="tx1"/>
                </a:solidFill>
              </a:rPr>
              <a:t>					    and </a:t>
            </a:r>
            <a:r>
              <a:rPr lang="en-US" sz="1800" dirty="0">
                <a:solidFill>
                  <a:schemeClr val="tx1"/>
                </a:solidFill>
              </a:rPr>
              <a:t>“Next” button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40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438150"/>
            <a:ext cx="7772400" cy="4436392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9. Click </a:t>
            </a:r>
            <a:r>
              <a:rPr lang="en-US" sz="1800" dirty="0">
                <a:solidFill>
                  <a:schemeClr val="tx1"/>
                </a:solidFill>
              </a:rPr>
              <a:t>“Next” button.		</a:t>
            </a:r>
            <a:r>
              <a:rPr lang="en-US" sz="1800" dirty="0" smtClean="0">
                <a:solidFill>
                  <a:schemeClr val="tx1"/>
                </a:solidFill>
              </a:rPr>
              <a:t>10. Display </a:t>
            </a:r>
            <a:r>
              <a:rPr lang="en-US" sz="1800" dirty="0">
                <a:solidFill>
                  <a:schemeClr val="tx1"/>
                </a:solidFill>
              </a:rPr>
              <a:t>the menu page for guest </a:t>
            </a:r>
            <a:r>
              <a:rPr lang="en-US" sz="1800" dirty="0" smtClean="0">
                <a:solidFill>
                  <a:schemeClr val="tx1"/>
                </a:solidFill>
              </a:rPr>
              <a:t>				    2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11. Click </a:t>
            </a:r>
            <a:r>
              <a:rPr lang="en-US" sz="1800" dirty="0">
                <a:solidFill>
                  <a:schemeClr val="tx1"/>
                </a:solidFill>
              </a:rPr>
              <a:t>“Entrée”, check “Beef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Ramen</a:t>
            </a:r>
            <a:r>
              <a:rPr lang="en-US" sz="1800" dirty="0">
                <a:solidFill>
                  <a:schemeClr val="tx1"/>
                </a:solidFill>
              </a:rPr>
              <a:t>” and </a:t>
            </a:r>
            <a:r>
              <a:rPr lang="en-US" sz="1800" dirty="0" smtClean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“1”.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12. Click </a:t>
            </a:r>
            <a:r>
              <a:rPr lang="en-US" sz="1800" dirty="0">
                <a:solidFill>
                  <a:schemeClr val="tx1"/>
                </a:solidFill>
              </a:rPr>
              <a:t>“Dissert”, then click </a:t>
            </a:r>
            <a:r>
              <a:rPr lang="en-US" sz="1800" dirty="0" smtClean="0">
                <a:solidFill>
                  <a:schemeClr val="tx1"/>
                </a:solidFill>
              </a:rPr>
              <a:t>	13. </a:t>
            </a:r>
            <a:r>
              <a:rPr lang="en-US" sz="1800" dirty="0">
                <a:solidFill>
                  <a:schemeClr val="tx1"/>
                </a:solidFill>
              </a:rPr>
              <a:t>Display all the ice cream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</a:t>
            </a:r>
            <a:r>
              <a:rPr lang="en-US" sz="1800" dirty="0">
                <a:solidFill>
                  <a:schemeClr val="tx1"/>
                </a:solidFill>
              </a:rPr>
              <a:t>Ice Cream</a:t>
            </a:r>
            <a:r>
              <a:rPr lang="en-US" sz="1800" dirty="0" smtClean="0">
                <a:solidFill>
                  <a:schemeClr val="tx1"/>
                </a:solidFill>
              </a:rPr>
              <a:t>”.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14. Check </a:t>
            </a:r>
            <a:r>
              <a:rPr lang="en-US" sz="1800" dirty="0">
                <a:solidFill>
                  <a:schemeClr val="tx1"/>
                </a:solidFill>
              </a:rPr>
              <a:t>“Coconut Ice Cream”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and </a:t>
            </a:r>
            <a:r>
              <a:rPr lang="en-US" sz="1800" dirty="0">
                <a:solidFill>
                  <a:schemeClr val="tx1"/>
                </a:solidFill>
              </a:rPr>
              <a:t>type in “1”.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15. Click </a:t>
            </a:r>
            <a:r>
              <a:rPr lang="en-US" sz="1800" dirty="0">
                <a:solidFill>
                  <a:schemeClr val="tx1"/>
                </a:solidFill>
              </a:rPr>
              <a:t>“Done”.	</a:t>
            </a:r>
            <a:r>
              <a:rPr lang="en-US" sz="1800" dirty="0" smtClean="0">
                <a:solidFill>
                  <a:schemeClr val="tx1"/>
                </a:solidFill>
              </a:rPr>
              <a:t>		16. Display </a:t>
            </a:r>
            <a:r>
              <a:rPr lang="en-US" sz="1800" dirty="0">
                <a:solidFill>
                  <a:schemeClr val="tx1"/>
                </a:solidFill>
              </a:rPr>
              <a:t>“Coconut Ice Cream × 1, </a:t>
            </a:r>
            <a:r>
              <a:rPr lang="en-US" sz="1800" dirty="0" smtClean="0">
                <a:solidFill>
                  <a:schemeClr val="tx1"/>
                </a:solidFill>
              </a:rPr>
              <a:t>				    Total </a:t>
            </a:r>
            <a:r>
              <a:rPr lang="en-US" sz="1800" dirty="0">
                <a:solidFill>
                  <a:schemeClr val="tx1"/>
                </a:solidFill>
              </a:rPr>
              <a:t>Price $3.00” and “Print” </a:t>
            </a:r>
            <a:r>
              <a:rPr lang="en-US" sz="1800" dirty="0" smtClean="0">
                <a:solidFill>
                  <a:schemeClr val="tx1"/>
                </a:solidFill>
              </a:rPr>
              <a:t>					    button</a:t>
            </a:r>
            <a:r>
              <a:rPr lang="en-US" sz="1800" dirty="0">
                <a:solidFill>
                  <a:schemeClr val="tx1"/>
                </a:solidFill>
              </a:rPr>
              <a:t>, and a textbox for table </a:t>
            </a:r>
            <a:r>
              <a:rPr lang="en-US" sz="1800" dirty="0" smtClean="0">
                <a:solidFill>
                  <a:schemeClr val="tx1"/>
                </a:solidFill>
              </a:rPr>
              <a:t>					    number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17. Type </a:t>
            </a:r>
            <a:r>
              <a:rPr lang="en-US" sz="1800" dirty="0">
                <a:solidFill>
                  <a:schemeClr val="tx1"/>
                </a:solidFill>
              </a:rPr>
              <a:t>“Table 1”, click “Print”.	</a:t>
            </a:r>
            <a:r>
              <a:rPr lang="en-US" sz="1800" dirty="0" smtClean="0">
                <a:solidFill>
                  <a:schemeClr val="tx1"/>
                </a:solidFill>
              </a:rPr>
              <a:t>18. Display </a:t>
            </a:r>
            <a:r>
              <a:rPr lang="en-US" sz="1800" dirty="0">
                <a:solidFill>
                  <a:schemeClr val="tx1"/>
                </a:solidFill>
              </a:rPr>
              <a:t>“Table 1: Chicken Wings × </a:t>
            </a:r>
            <a:r>
              <a:rPr lang="en-US" sz="1800" dirty="0" smtClean="0">
                <a:solidFill>
                  <a:schemeClr val="tx1"/>
                </a:solidFill>
              </a:rPr>
              <a:t>				    2</a:t>
            </a:r>
            <a:r>
              <a:rPr lang="en-US" sz="1800" dirty="0">
                <a:solidFill>
                  <a:schemeClr val="tx1"/>
                </a:solidFill>
              </a:rPr>
              <a:t>, Beef Ramen × 2, Coconut Ice </a:t>
            </a:r>
            <a:r>
              <a:rPr lang="en-US" sz="1800" dirty="0" smtClean="0">
                <a:solidFill>
                  <a:schemeClr val="tx1"/>
                </a:solidFill>
              </a:rPr>
              <a:t>					    Cream </a:t>
            </a:r>
            <a:r>
              <a:rPr lang="en-US" sz="1800" dirty="0">
                <a:solidFill>
                  <a:schemeClr val="tx1"/>
                </a:solidFill>
              </a:rPr>
              <a:t>× 1” on the receipt.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93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45300" y="1485650"/>
            <a:ext cx="7741499" cy="3388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This product will be a generically designed restaurant management system. It can be imported to any kind of restaurant, providing functionality such as making reservation, checking in, making an order and checking out.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45425" y="205975"/>
            <a:ext cx="7741499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90425" y="205975"/>
            <a:ext cx="76965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1200175"/>
            <a:ext cx="4723850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07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Actor: </a:t>
            </a:r>
            <a:r>
              <a:rPr lang="en" sz="240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Goals: </a:t>
            </a:r>
            <a:r>
              <a:rPr lang="en" sz="2400">
                <a:solidFill>
                  <a:schemeClr val="dk1"/>
                </a:solidFill>
              </a:rPr>
              <a:t>Help customer make a reservation for a specific date and time.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Precondition: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Summary: </a:t>
            </a:r>
            <a:r>
              <a:rPr lang="en" sz="2400">
                <a:solidFill>
                  <a:schemeClr val="dk1"/>
                </a:solidFill>
              </a:rPr>
              <a:t>Receptionist finds available table for the specific date and time, record contact information, reserves the table for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Related use case: </a:t>
            </a:r>
            <a:r>
              <a:rPr lang="en" sz="2400">
                <a:solidFill>
                  <a:schemeClr val="dk1"/>
                </a:solidFill>
              </a:rPr>
              <a:t>None</a:t>
            </a:r>
          </a:p>
          <a:p>
            <a:pPr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205975"/>
            <a:ext cx="77076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Case: Make a Reservation</a:t>
            </a: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554456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Actor actions			</a:t>
            </a:r>
            <a:r>
              <a:rPr lang="en" sz="2400" dirty="0" smtClean="0">
                <a:solidFill>
                  <a:schemeClr val="lt1"/>
                </a:solidFill>
              </a:rPr>
              <a:t>System </a:t>
            </a:r>
            <a:r>
              <a:rPr lang="en" sz="2400" dirty="0">
                <a:solidFill>
                  <a:schemeClr val="lt1"/>
                </a:solidFill>
              </a:rPr>
              <a:t>responses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1. Select “Reservation” command	</a:t>
            </a:r>
            <a:r>
              <a:rPr lang="en" sz="1600" dirty="0" smtClean="0">
                <a:solidFill>
                  <a:schemeClr val="dk1"/>
                </a:solidFill>
              </a:rPr>
              <a:t>2</a:t>
            </a:r>
            <a:r>
              <a:rPr lang="en" sz="1600" dirty="0">
                <a:solidFill>
                  <a:schemeClr val="dk1"/>
                </a:solidFill>
              </a:rPr>
              <a:t>. Pop up reservation window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3. Select date and time, then search	4. Display all available </a:t>
            </a:r>
            <a:r>
              <a:rPr lang="en" sz="1600" dirty="0" smtClean="0">
                <a:solidFill>
                  <a:schemeClr val="dk1"/>
                </a:solidFill>
              </a:rPr>
              <a:t>tables the </a:t>
            </a:r>
            <a:r>
              <a:rPr lang="en" sz="1600" dirty="0">
                <a:solidFill>
                  <a:schemeClr val="dk1"/>
                </a:solidFill>
              </a:rPr>
              <a:t>system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1600" dirty="0">
                <a:solidFill>
                  <a:schemeClr val="dk1"/>
                </a:solidFill>
              </a:rPr>
              <a:t>5. Select table size, type into 	</a:t>
            </a:r>
            <a:r>
              <a:rPr lang="en" sz="1600" dirty="0" smtClean="0">
                <a:solidFill>
                  <a:schemeClr val="dk1"/>
                </a:solidFill>
              </a:rPr>
              <a:t>6</a:t>
            </a:r>
            <a:r>
              <a:rPr lang="en" sz="1600" dirty="0">
                <a:solidFill>
                  <a:schemeClr val="dk1"/>
                </a:solidFill>
              </a:rPr>
              <a:t>. Pop up message indicates customer’s name and cell phone,	</a:t>
            </a:r>
            <a:r>
              <a:rPr lang="en" sz="1600" dirty="0" smtClean="0">
                <a:solidFill>
                  <a:schemeClr val="dk1"/>
                </a:solidFill>
              </a:rPr>
              <a:t>making </a:t>
            </a:r>
            <a:r>
              <a:rPr lang="en" sz="1600" dirty="0">
                <a:solidFill>
                  <a:schemeClr val="dk1"/>
                </a:solidFill>
              </a:rPr>
              <a:t>reservation successfully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submit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7. Return to main window</a:t>
            </a: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Postconditions:</a:t>
            </a:r>
            <a:r>
              <a:rPr lang="en" sz="2400" dirty="0">
                <a:solidFill>
                  <a:schemeClr val="dk1"/>
                </a:solidFill>
              </a:rPr>
              <a:t> table reserved for customer, record inserted into database, available table number decreases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38551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600" dirty="0">
                <a:solidFill>
                  <a:schemeClr val="dk1"/>
                </a:solidFill>
              </a:rPr>
              <a:t>Steps: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Actor actions			</a:t>
            </a:r>
            <a:r>
              <a:rPr lang="en" sz="1600" dirty="0" smtClean="0">
                <a:solidFill>
                  <a:schemeClr val="dk1"/>
                </a:solidFill>
              </a:rPr>
              <a:t>System </a:t>
            </a:r>
            <a:r>
              <a:rPr lang="en" sz="1600" dirty="0">
                <a:solidFill>
                  <a:schemeClr val="dk1"/>
                </a:solidFill>
              </a:rPr>
              <a:t>responses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Set October 20 for date and 		Display all available tables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dinner for time, then search the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system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Type customer name “David”, 	</a:t>
            </a:r>
            <a:r>
              <a:rPr lang="en" sz="1600" dirty="0" smtClean="0">
                <a:solidFill>
                  <a:schemeClr val="dk1"/>
                </a:solidFill>
              </a:rPr>
              <a:t>Pop </a:t>
            </a:r>
            <a:r>
              <a:rPr lang="en" sz="1600" dirty="0">
                <a:solidFill>
                  <a:schemeClr val="dk1"/>
                </a:solidFill>
              </a:rPr>
              <a:t>up message indicates making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cell phone “336-334-1234”, 		reservation successfully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reserve the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Return to main window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205975"/>
            <a:ext cx="77640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Scenarios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1111120"/>
            <a:ext cx="4621763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111120"/>
            <a:ext cx="4019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468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00150"/>
            <a:ext cx="7772400" cy="36303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Actors:</a:t>
            </a:r>
            <a:r>
              <a:rPr lang="en-US" sz="2400" dirty="0">
                <a:solidFill>
                  <a:schemeClr val="dk1"/>
                </a:solidFill>
              </a:rPr>
              <a:t> Waiter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Goals:</a:t>
            </a:r>
            <a:r>
              <a:rPr lang="en-US" sz="2400" dirty="0">
                <a:solidFill>
                  <a:schemeClr val="dk1"/>
                </a:solidFill>
              </a:rPr>
              <a:t> To make an 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Preconditions:</a:t>
            </a:r>
            <a:r>
              <a:rPr lang="en-US" sz="2400" dirty="0">
                <a:solidFill>
                  <a:schemeClr val="dk1"/>
                </a:solidFill>
              </a:rPr>
              <a:t> Guests must have checked in successfully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Summary:</a:t>
            </a:r>
            <a:r>
              <a:rPr lang="en-US" sz="2400" dirty="0">
                <a:solidFill>
                  <a:schemeClr val="dk1"/>
                </a:solidFill>
              </a:rPr>
              <a:t> Price will prompt up and total will be computed after each guest has finished an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Case: Make An Order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18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33350"/>
            <a:ext cx="7772400" cy="501015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Steps: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Actor actions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i="1" dirty="0" smtClean="0">
                <a:solidFill>
                  <a:schemeClr val="bg1"/>
                </a:solidFill>
              </a:rPr>
              <a:t>System </a:t>
            </a:r>
            <a:r>
              <a:rPr lang="en-US" sz="1800" i="1" dirty="0">
                <a:solidFill>
                  <a:schemeClr val="bg1"/>
                </a:solidFill>
              </a:rPr>
              <a:t>responses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1. Choose “Order”.		</a:t>
            </a: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Direct to order page.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3. Type in guests’ number to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4. Direct to menu page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initialize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order </a:t>
            </a:r>
            <a:r>
              <a:rPr lang="en-US" sz="1800" dirty="0">
                <a:solidFill>
                  <a:schemeClr val="tx1"/>
                </a:solidFill>
              </a:rPr>
              <a:t>page.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5. Click “Appetizer”, “Entrée”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6. Prompt a list of menu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or </a:t>
            </a: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dirty="0" smtClean="0">
                <a:solidFill>
                  <a:schemeClr val="tx1"/>
                </a:solidFill>
              </a:rPr>
              <a:t>Dissert” to </a:t>
            </a:r>
            <a:r>
              <a:rPr lang="en-US" sz="1800" dirty="0">
                <a:solidFill>
                  <a:schemeClr val="tx1"/>
                </a:solidFill>
              </a:rPr>
              <a:t>order.</a:t>
            </a:r>
          </a:p>
          <a:p>
            <a:r>
              <a:rPr lang="en-US" sz="1800" dirty="0">
                <a:solidFill>
                  <a:schemeClr val="tx1"/>
                </a:solidFill>
              </a:rPr>
              <a:t>7. Sort the courses by hitting </a:t>
            </a:r>
            <a:r>
              <a:rPr lang="en-US" sz="1800" dirty="0" smtClean="0">
                <a:solidFill>
                  <a:schemeClr val="tx1"/>
                </a:solidFill>
              </a:rPr>
              <a:t>	8</a:t>
            </a:r>
            <a:r>
              <a:rPr lang="en-US" sz="1800" dirty="0">
                <a:solidFill>
                  <a:schemeClr val="tx1"/>
                </a:solidFill>
              </a:rPr>
              <a:t>. Display courses of the chosen the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sorting button.			    category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9</a:t>
            </a:r>
            <a:r>
              <a:rPr lang="en-US" sz="1800" dirty="0">
                <a:solidFill>
                  <a:schemeClr val="tx1"/>
                </a:solidFill>
              </a:rPr>
              <a:t>. Check the courses and input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10. Display the course names and the amount, click “Done” 	</a:t>
            </a:r>
            <a:r>
              <a:rPr lang="en-US" sz="1800" dirty="0" smtClean="0">
                <a:solidFill>
                  <a:schemeClr val="tx1"/>
                </a:solidFill>
              </a:rPr>
              <a:t>	    total </a:t>
            </a:r>
            <a:r>
              <a:rPr lang="en-US" sz="1800" dirty="0">
                <a:solidFill>
                  <a:schemeClr val="tx1"/>
                </a:solidFill>
              </a:rPr>
              <a:t>price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>
                <a:solidFill>
                  <a:schemeClr val="tx1"/>
                </a:solidFill>
              </a:rPr>
              <a:t>Display “Next” button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when </a:t>
            </a:r>
            <a:r>
              <a:rPr lang="en-US" sz="1800" dirty="0">
                <a:solidFill>
                  <a:schemeClr val="tx1"/>
                </a:solidFill>
              </a:rPr>
              <a:t>the order is completed.	</a:t>
            </a:r>
            <a:r>
              <a:rPr lang="en-US" sz="1800" dirty="0" smtClean="0">
                <a:solidFill>
                  <a:schemeClr val="tx1"/>
                </a:solidFill>
              </a:rPr>
              <a:t>    if </a:t>
            </a:r>
            <a:r>
              <a:rPr lang="en-US" sz="1800" dirty="0">
                <a:solidFill>
                  <a:schemeClr val="tx1"/>
                </a:solidFill>
              </a:rPr>
              <a:t>any other guests </a:t>
            </a:r>
            <a:r>
              <a:rPr lang="en-US" sz="1800" dirty="0" smtClean="0">
                <a:solidFill>
                  <a:schemeClr val="tx1"/>
                </a:solidFill>
              </a:rPr>
              <a:t>need to </a:t>
            </a:r>
            <a:r>
              <a:rPr lang="en-US" sz="1800" dirty="0">
                <a:solidFill>
                  <a:schemeClr val="tx1"/>
                </a:solidFill>
              </a:rPr>
              <a:t>order, </a:t>
            </a:r>
            <a:r>
              <a:rPr lang="en-US" sz="1800" dirty="0" smtClean="0">
                <a:solidFill>
                  <a:schemeClr val="tx1"/>
                </a:solidFill>
              </a:rPr>
              <a:t>				    then </a:t>
            </a:r>
            <a:r>
              <a:rPr lang="en-US" sz="1800" dirty="0">
                <a:solidFill>
                  <a:schemeClr val="tx1"/>
                </a:solidFill>
              </a:rPr>
              <a:t>go to step 2. Otherwise, </a:t>
            </a:r>
            <a:r>
              <a:rPr lang="en-US" sz="1800" dirty="0" smtClean="0">
                <a:solidFill>
                  <a:schemeClr val="tx1"/>
                </a:solidFill>
              </a:rPr>
              <a:t>					    display a </a:t>
            </a:r>
            <a:r>
              <a:rPr lang="en-US" sz="1800" dirty="0">
                <a:solidFill>
                  <a:schemeClr val="tx1"/>
                </a:solidFill>
              </a:rPr>
              <a:t>textbox for table number </a:t>
            </a:r>
            <a:r>
              <a:rPr lang="en-US" sz="1800" dirty="0" smtClean="0">
                <a:solidFill>
                  <a:schemeClr val="tx1"/>
                </a:solidFill>
              </a:rPr>
              <a:t>				    and </a:t>
            </a:r>
            <a:r>
              <a:rPr lang="en-US" sz="1800" dirty="0">
                <a:solidFill>
                  <a:schemeClr val="tx1"/>
                </a:solidFill>
              </a:rPr>
              <a:t>a “Print” button.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11. Type in table number, click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12. Print out an order summary of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“</a:t>
            </a:r>
            <a:r>
              <a:rPr lang="en-US" sz="1800" dirty="0">
                <a:solidFill>
                  <a:schemeClr val="tx1"/>
                </a:solidFill>
              </a:rPr>
              <a:t>Print”. </a:t>
            </a:r>
            <a:r>
              <a:rPr lang="en-US" sz="1800" dirty="0" smtClean="0">
                <a:solidFill>
                  <a:schemeClr val="tx1"/>
                </a:solidFill>
              </a:rPr>
              <a:t>			    this </a:t>
            </a:r>
            <a:r>
              <a:rPr lang="en-US" sz="1800" dirty="0">
                <a:solidFill>
                  <a:schemeClr val="tx1"/>
                </a:solidFill>
              </a:rPr>
              <a:t>table.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1100892353"/>
      </p:ext>
    </p:extLst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191</Words>
  <Application>Microsoft Office PowerPoint</Application>
  <PresentationFormat>全屏显示(16:9)</PresentationFormat>
  <Paragraphs>74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wave</vt:lpstr>
      <vt:lpstr>Restaurant Management System</vt:lpstr>
      <vt:lpstr>Product Introduction</vt:lpstr>
      <vt:lpstr>Use Case Diagram</vt:lpstr>
      <vt:lpstr>Use Case: Make a Reservation </vt:lpstr>
      <vt:lpstr>幻灯片 4</vt:lpstr>
      <vt:lpstr>Scenarios</vt:lpstr>
      <vt:lpstr>Interface</vt:lpstr>
      <vt:lpstr>Use Case: Make An Order</vt:lpstr>
      <vt:lpstr>幻灯片 8</vt:lpstr>
      <vt:lpstr>幻灯片 9</vt:lpstr>
      <vt:lpstr>Scenarios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cp:lastModifiedBy>Ben</cp:lastModifiedBy>
  <cp:revision>6</cp:revision>
  <dcterms:modified xsi:type="dcterms:W3CDTF">2014-09-15T17:41:39Z</dcterms:modified>
</cp:coreProperties>
</file>