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25"/>
  </p:notesMasterIdLst>
  <p:sldIdLst>
    <p:sldId id="256" r:id="rId2"/>
    <p:sldId id="257" r:id="rId3"/>
    <p:sldId id="280" r:id="rId4"/>
    <p:sldId id="258" r:id="rId5"/>
    <p:sldId id="259" r:id="rId6"/>
    <p:sldId id="270" r:id="rId7"/>
    <p:sldId id="261" r:id="rId8"/>
    <p:sldId id="263" r:id="rId9"/>
    <p:sldId id="269" r:id="rId10"/>
    <p:sldId id="260" r:id="rId11"/>
    <p:sldId id="273" r:id="rId12"/>
    <p:sldId id="272" r:id="rId13"/>
    <p:sldId id="275" r:id="rId14"/>
    <p:sldId id="274" r:id="rId15"/>
    <p:sldId id="264" r:id="rId16"/>
    <p:sldId id="266" r:id="rId17"/>
    <p:sldId id="267" r:id="rId18"/>
    <p:sldId id="276" r:id="rId19"/>
    <p:sldId id="277" r:id="rId20"/>
    <p:sldId id="278" r:id="rId21"/>
    <p:sldId id="279" r:id="rId22"/>
    <p:sldId id="281" r:id="rId23"/>
    <p:sldId id="268" r:id="rId2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547813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 flipH="1">
            <a:off x="-3832" y="12039"/>
            <a:ext cx="10925833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14659" y="660"/>
            <a:ext cx="10500940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846666" y="-661"/>
            <a:ext cx="2167466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-524933" y="131"/>
            <a:ext cx="1403434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648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Shape 34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35" name="Shape 35"/>
            <p:cNvSpPr/>
            <p:nvPr/>
          </p:nvSpPr>
          <p:spPr>
            <a:xfrm>
              <a:off x="-7" y="5537200"/>
              <a:ext cx="9144008" cy="1574769"/>
            </a:xfrm>
            <a:custGeom>
              <a:avLst/>
              <a:gdLst/>
              <a:ahLst/>
              <a:cxnLst/>
              <a:rect l="0" t="0" r="0" b="0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5400000" flipH="1">
              <a:off x="3018543" y="1908578"/>
              <a:ext cx="3100650" cy="9150266"/>
            </a:xfrm>
            <a:custGeom>
              <a:avLst/>
              <a:gdLst/>
              <a:ahLst/>
              <a:cxnLst/>
              <a:rect l="0" t="0" r="0" b="0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-7" y="5740400"/>
              <a:ext cx="9144010" cy="1574769"/>
            </a:xfrm>
            <a:custGeom>
              <a:avLst/>
              <a:gdLst/>
              <a:ahLst/>
              <a:cxnLst/>
              <a:rect l="0" t="0" r="0" b="0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720324" y="1242050"/>
            <a:ext cx="8036099" cy="11025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Restaurant Management System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1363415" y="2850834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By Yi Yang, Kun Chen, Rui Da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914400" y="133350"/>
            <a:ext cx="7391549" cy="2252894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chemeClr val="lt1"/>
                </a:solidFill>
              </a:rPr>
              <a:t>Steps:</a:t>
            </a: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endParaRPr lang="en" sz="2400" dirty="0">
              <a:solidFill>
                <a:schemeClr val="dk1"/>
              </a:solidFill>
            </a:endParaRP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42950"/>
            <a:ext cx="6097588" cy="398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922800" y="1244250"/>
            <a:ext cx="7764000" cy="301618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 smtClean="0">
                <a:solidFill>
                  <a:schemeClr val="dk1"/>
                </a:solidFill>
              </a:rPr>
              <a:t>Actor </a:t>
            </a:r>
            <a:r>
              <a:rPr lang="en" sz="1200" dirty="0">
                <a:solidFill>
                  <a:schemeClr val="dk1"/>
                </a:solidFill>
              </a:rPr>
              <a:t>actions			</a:t>
            </a:r>
            <a:r>
              <a:rPr lang="en" sz="1200" dirty="0" smtClean="0">
                <a:solidFill>
                  <a:schemeClr val="dk1"/>
                </a:solidFill>
              </a:rPr>
              <a:t>System responses</a:t>
            </a:r>
          </a:p>
          <a:p>
            <a:pPr>
              <a:lnSpc>
                <a:spcPct val="115000"/>
              </a:lnSpc>
            </a:pPr>
            <a:r>
              <a:rPr lang="en" sz="1200" dirty="0" smtClean="0">
                <a:solidFill>
                  <a:schemeClr val="dk1"/>
                </a:solidFill>
              </a:rPr>
              <a:t>1.Choose “check in” command             2.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dk1"/>
                </a:solidFill>
              </a:rPr>
              <a:t>Display a new interface to prompt receptionist to type last name of 			customer, cell phone number and group size.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dk1"/>
                </a:solidFill>
              </a:rPr>
              <a:t>3.Input “Chen” into “user name”          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dk1"/>
                </a:solidFill>
              </a:rPr>
              <a:t>t</a:t>
            </a:r>
            <a:r>
              <a:rPr lang="en-US" sz="1200" dirty="0" smtClean="0">
                <a:solidFill>
                  <a:schemeClr val="dk1"/>
                </a:solidFill>
              </a:rPr>
              <a:t>ext box</a:t>
            </a: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chemeClr val="dk1"/>
                </a:solidFill>
              </a:rPr>
              <a:t>4. Input “123-345-3232” into “cell phone”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dk1"/>
                </a:solidFill>
              </a:rPr>
              <a:t>t</a:t>
            </a:r>
            <a:r>
              <a:rPr lang="en-US" sz="1200" dirty="0" smtClean="0">
                <a:solidFill>
                  <a:schemeClr val="dk1"/>
                </a:solidFill>
              </a:rPr>
              <a:t>ext box</a:t>
            </a: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chemeClr val="dk1"/>
                </a:solidFill>
              </a:rPr>
              <a:t>5. Input “4” into “group size” text box</a:t>
            </a: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chemeClr val="dk1"/>
                </a:solidFill>
              </a:rPr>
              <a:t>6. Click “Search”                                  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smtClean="0">
                <a:solidFill>
                  <a:schemeClr val="dk1"/>
                </a:solidFill>
              </a:rPr>
              <a:t>			7. Display “David” (Waiter’s name), “3”(Table number)</a:t>
            </a: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chemeClr val="dk1"/>
                </a:solidFill>
              </a:rPr>
              <a:t>8.Click”OK”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dk1"/>
                </a:solidFill>
              </a:rPr>
              <a:t>	</a:t>
            </a:r>
            <a:r>
              <a:rPr lang="en-US" sz="1200" dirty="0" smtClean="0">
                <a:solidFill>
                  <a:schemeClr val="dk1"/>
                </a:solidFill>
              </a:rPr>
              <a:t>		9. Go back to the original interface</a:t>
            </a:r>
          </a:p>
          <a:p>
            <a:pPr>
              <a:lnSpc>
                <a:spcPct val="115000"/>
              </a:lnSpc>
            </a:pPr>
            <a:endParaRPr lang="en" sz="1600" dirty="0">
              <a:solidFill>
                <a:schemeClr val="dk1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922900" y="399986"/>
            <a:ext cx="7764000" cy="80018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chemeClr val="lt1"/>
                </a:solidFill>
              </a:rPr>
              <a:t>Scenarios 1</a:t>
            </a:r>
            <a:endParaRPr lang="en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497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Sketch 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1200150"/>
            <a:ext cx="68199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7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922800" y="1244250"/>
            <a:ext cx="7764000" cy="3228546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dirty="0" smtClean="0">
                <a:solidFill>
                  <a:schemeClr val="dk1"/>
                </a:solidFill>
              </a:rPr>
              <a:t>Actor </a:t>
            </a:r>
            <a:r>
              <a:rPr lang="en" sz="1200" dirty="0">
                <a:solidFill>
                  <a:schemeClr val="dk1"/>
                </a:solidFill>
              </a:rPr>
              <a:t>actions			</a:t>
            </a:r>
            <a:r>
              <a:rPr lang="en" sz="1200" dirty="0" smtClean="0">
                <a:solidFill>
                  <a:schemeClr val="dk1"/>
                </a:solidFill>
              </a:rPr>
              <a:t>System responses</a:t>
            </a:r>
          </a:p>
          <a:p>
            <a:pPr>
              <a:lnSpc>
                <a:spcPct val="115000"/>
              </a:lnSpc>
            </a:pPr>
            <a:r>
              <a:rPr lang="en" sz="1200" dirty="0" smtClean="0">
                <a:solidFill>
                  <a:schemeClr val="dk1"/>
                </a:solidFill>
              </a:rPr>
              <a:t>1.Choose “check in” command             2.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dk1"/>
                </a:solidFill>
              </a:rPr>
              <a:t>Display a new interface to prompt receptionist to type last name of 			customer, cell phone number and group size.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dk1"/>
                </a:solidFill>
              </a:rPr>
              <a:t>3.Input “Chen” into “user name”          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dk1"/>
                </a:solidFill>
              </a:rPr>
              <a:t>t</a:t>
            </a:r>
            <a:r>
              <a:rPr lang="en-US" sz="1200" dirty="0" smtClean="0">
                <a:solidFill>
                  <a:schemeClr val="dk1"/>
                </a:solidFill>
              </a:rPr>
              <a:t>ext box</a:t>
            </a: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chemeClr val="dk1"/>
                </a:solidFill>
              </a:rPr>
              <a:t>4. Input “123-345-3231” into “cell phone”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dk1"/>
                </a:solidFill>
              </a:rPr>
              <a:t>t</a:t>
            </a:r>
            <a:r>
              <a:rPr lang="en-US" sz="1200" dirty="0" smtClean="0">
                <a:solidFill>
                  <a:schemeClr val="dk1"/>
                </a:solidFill>
              </a:rPr>
              <a:t>ext box</a:t>
            </a: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chemeClr val="dk1"/>
                </a:solidFill>
              </a:rPr>
              <a:t>5. Input “4” into “group size” text box</a:t>
            </a: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chemeClr val="dk1"/>
                </a:solidFill>
              </a:rPr>
              <a:t>6. Click “Search”                                  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smtClean="0">
                <a:solidFill>
                  <a:schemeClr val="dk1"/>
                </a:solidFill>
              </a:rPr>
              <a:t>			7. A message box pops out and shows that “Invalid information for 			reservation”</a:t>
            </a:r>
          </a:p>
          <a:p>
            <a:pPr>
              <a:lnSpc>
                <a:spcPct val="115000"/>
              </a:lnSpc>
            </a:pPr>
            <a:r>
              <a:rPr lang="en-US" sz="1200" dirty="0" smtClean="0">
                <a:solidFill>
                  <a:schemeClr val="dk1"/>
                </a:solidFill>
              </a:rPr>
              <a:t>8.Click”OK”</a:t>
            </a: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dk1"/>
                </a:solidFill>
              </a:rPr>
              <a:t>	</a:t>
            </a:r>
            <a:r>
              <a:rPr lang="en-US" sz="1200" dirty="0" smtClean="0">
                <a:solidFill>
                  <a:schemeClr val="dk1"/>
                </a:solidFill>
              </a:rPr>
              <a:t>		9. Go back to the original interface</a:t>
            </a:r>
          </a:p>
          <a:p>
            <a:pPr>
              <a:lnSpc>
                <a:spcPct val="115000"/>
              </a:lnSpc>
            </a:pPr>
            <a:endParaRPr lang="en" sz="1600" dirty="0">
              <a:solidFill>
                <a:schemeClr val="dk1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922900" y="399986"/>
            <a:ext cx="7764000" cy="80018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chemeClr val="lt1"/>
                </a:solidFill>
              </a:rPr>
              <a:t>Scenarios 2</a:t>
            </a:r>
            <a:endParaRPr lang="en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3019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Sketch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123949"/>
            <a:ext cx="5586413" cy="401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2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14400" y="1200150"/>
            <a:ext cx="7772400" cy="363030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Actors: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smtClean="0">
                <a:solidFill>
                  <a:schemeClr val="dk1"/>
                </a:solidFill>
              </a:rPr>
              <a:t>Waiter</a:t>
            </a:r>
            <a:endParaRPr lang="en-US" sz="2000" dirty="0">
              <a:solidFill>
                <a:schemeClr val="dk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Goals:</a:t>
            </a:r>
            <a:r>
              <a:rPr lang="en-US" sz="2000" dirty="0">
                <a:solidFill>
                  <a:schemeClr val="dk1"/>
                </a:solidFill>
              </a:rPr>
              <a:t> To make an order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Preconditions:</a:t>
            </a:r>
            <a:r>
              <a:rPr lang="en-US" sz="2000" dirty="0">
                <a:solidFill>
                  <a:schemeClr val="dk1"/>
                </a:solidFill>
              </a:rPr>
              <a:t> Guests must have checked in successfully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Summary:</a:t>
            </a:r>
            <a:r>
              <a:rPr lang="en-US" sz="2000" dirty="0">
                <a:solidFill>
                  <a:schemeClr val="dk1"/>
                </a:solidFill>
              </a:rPr>
              <a:t> Price will prompt up and total will be computed after each guest has finished an </a:t>
            </a:r>
            <a:r>
              <a:rPr lang="en-US" sz="2000" dirty="0" smtClean="0">
                <a:solidFill>
                  <a:schemeClr val="dk1"/>
                </a:solidFill>
              </a:rPr>
              <a:t>order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Post condition: </a:t>
            </a:r>
            <a:r>
              <a:rPr lang="en-US" sz="2000" dirty="0">
                <a:solidFill>
                  <a:schemeClr val="tx1"/>
                </a:solidFill>
              </a:rPr>
              <a:t>Order information should be recorded to database </a:t>
            </a:r>
            <a:r>
              <a:rPr lang="en-US" sz="2000" dirty="0" smtClean="0">
                <a:solidFill>
                  <a:schemeClr val="tx1"/>
                </a:solidFill>
              </a:rPr>
              <a:t>successfully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05978"/>
            <a:ext cx="7772400" cy="9942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 Case: Make An Order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8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209550"/>
            <a:ext cx="8229600" cy="4664992"/>
          </a:xfrm>
        </p:spPr>
        <p:txBody>
          <a:bodyPr/>
          <a:lstStyle/>
          <a:p>
            <a:r>
              <a:rPr lang="en-US" sz="1800" b="1" dirty="0">
                <a:solidFill>
                  <a:schemeClr val="bg1"/>
                </a:solidFill>
              </a:rPr>
              <a:t>Steps: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469190"/>
              </p:ext>
            </p:extLst>
          </p:nvPr>
        </p:nvGraphicFramePr>
        <p:xfrm>
          <a:off x="838200" y="666750"/>
          <a:ext cx="7467602" cy="4100745"/>
        </p:xfrm>
        <a:graphic>
          <a:graphicData uri="http://schemas.openxmlformats.org/drawingml/2006/table">
            <a:tbl>
              <a:tblPr firstRow="1" firstCol="1" bandRow="1"/>
              <a:tblGrid>
                <a:gridCol w="3733801"/>
                <a:gridCol w="3733801"/>
              </a:tblGrid>
              <a:tr h="3875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Actor actions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9831" marR="498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System responses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9831" marR="498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5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1. Choose “Order” in main page.</a:t>
                      </a:r>
                    </a:p>
                  </a:txBody>
                  <a:tcPr marL="49831" marR="498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宋体"/>
                          <a:cs typeface="Times New Roman"/>
                        </a:rPr>
                        <a:t>2. Direct to order page.</a:t>
                      </a:r>
                    </a:p>
                  </a:txBody>
                  <a:tcPr marL="49831" marR="498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6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3. Type in waiter name and table number, and then click “Submit” to initialize the order page.</a:t>
                      </a:r>
                    </a:p>
                  </a:txBody>
                  <a:tcPr marL="49831" marR="498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宋体"/>
                          <a:cs typeface="Times New Roman"/>
                        </a:rPr>
                        <a:t>4. Display several rows according to the guest number, including name, order detail and a “Edit” button.</a:t>
                      </a:r>
                    </a:p>
                  </a:txBody>
                  <a:tcPr marL="49831" marR="498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5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5. Choose a guest and click “Edit” button.</a:t>
                      </a:r>
                    </a:p>
                  </a:txBody>
                  <a:tcPr marL="49831" marR="498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宋体"/>
                          <a:cs typeface="Times New Roman"/>
                        </a:rPr>
                        <a:t>6. Direct to menu page.</a:t>
                      </a:r>
                    </a:p>
                  </a:txBody>
                  <a:tcPr marL="49831" marR="498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5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7. Click “Appetizer”, “Entrée” or “Dissert” to order.</a:t>
                      </a:r>
                    </a:p>
                  </a:txBody>
                  <a:tcPr marL="49831" marR="498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宋体"/>
                          <a:cs typeface="Times New Roman"/>
                        </a:rPr>
                        <a:t>8. Prompt a list of menu.</a:t>
                      </a:r>
                    </a:p>
                  </a:txBody>
                  <a:tcPr marL="49831" marR="498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5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9. Sort the courses by hitting the sorting button.</a:t>
                      </a:r>
                    </a:p>
                  </a:txBody>
                  <a:tcPr marL="49831" marR="498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宋体"/>
                          <a:cs typeface="Times New Roman"/>
                        </a:rPr>
                        <a:t>10. Display courses of the chosen category.</a:t>
                      </a:r>
                    </a:p>
                  </a:txBody>
                  <a:tcPr marL="49831" marR="498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417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11. Choose the courses and input the amount, click “Done” when the order is completed.</a:t>
                      </a:r>
                    </a:p>
                  </a:txBody>
                  <a:tcPr marL="49831" marR="498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12. Direct to order page again. Order detail should be displayed after guest name. If there is any other guest waiting to order, click “Edit” button and repeat step 5-12.</a:t>
                      </a:r>
                    </a:p>
                  </a:txBody>
                  <a:tcPr marL="49831" marR="498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8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/>
                          <a:ea typeface="宋体"/>
                          <a:cs typeface="Times New Roman"/>
                        </a:rPr>
                        <a:t>13. Click “Done”.</a:t>
                      </a:r>
                    </a:p>
                  </a:txBody>
                  <a:tcPr marL="49831" marR="498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14. Direct to summary page. Display table number, order detail for the whole table and a “Print” button to print out the summary.</a:t>
                      </a:r>
                    </a:p>
                  </a:txBody>
                  <a:tcPr marL="49831" marR="498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5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15. Click “Print”.</a:t>
                      </a:r>
                    </a:p>
                  </a:txBody>
                  <a:tcPr marL="49831" marR="498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16.  Print out an order summary of this table.</a:t>
                      </a:r>
                    </a:p>
                  </a:txBody>
                  <a:tcPr marL="49831" marR="498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23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14400" y="1244242"/>
            <a:ext cx="7772400" cy="3630300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Steps</a:t>
            </a:r>
            <a:r>
              <a:rPr lang="en-US" sz="1800" dirty="0" smtClean="0">
                <a:solidFill>
                  <a:schemeClr val="bg1"/>
                </a:solidFill>
              </a:rPr>
              <a:t>:</a:t>
            </a:r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05978"/>
            <a:ext cx="7772400" cy="9942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Scenarios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33562"/>
            <a:ext cx="7467600" cy="203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0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Order Page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191693"/>
            <a:ext cx="5781675" cy="359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9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285750"/>
            <a:ext cx="8229600" cy="458879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90551"/>
            <a:ext cx="7010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163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945300" y="1485650"/>
            <a:ext cx="7741499" cy="156963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en" sz="3000" dirty="0">
                <a:solidFill>
                  <a:schemeClr val="dk1"/>
                </a:solidFill>
              </a:rPr>
              <a:t>This product will be a generically designed restaurant management system. It can be imported to any kind of </a:t>
            </a:r>
            <a:r>
              <a:rPr lang="en" sz="3000" dirty="0" smtClean="0">
                <a:solidFill>
                  <a:schemeClr val="dk1"/>
                </a:solidFill>
              </a:rPr>
              <a:t>restaurant</a:t>
            </a:r>
            <a:r>
              <a:rPr lang="en" sz="3000" dirty="0">
                <a:solidFill>
                  <a:schemeClr val="dk1"/>
                </a:solidFill>
              </a:rPr>
              <a:t>.</a:t>
            </a:r>
            <a:endParaRPr lang="en" sz="3000" dirty="0">
              <a:solidFill>
                <a:schemeClr val="dk1"/>
              </a:solidFill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945425" y="205975"/>
            <a:ext cx="7741499" cy="9942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Product Introduction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285750"/>
            <a:ext cx="8229600" cy="458879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Menu Page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971550"/>
            <a:ext cx="51435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5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209550"/>
            <a:ext cx="8229600" cy="466499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Summary Page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5750"/>
            <a:ext cx="66008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1885950"/>
            <a:ext cx="62960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0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 Case: Check Out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1123950"/>
            <a:ext cx="6124575" cy="382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8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Thank you!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93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8200" y="1352550"/>
            <a:ext cx="7848600" cy="358140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" sz="2800" b="1" dirty="0">
                <a:solidFill>
                  <a:schemeClr val="dk1"/>
                </a:solidFill>
              </a:rPr>
              <a:t>M</a:t>
            </a:r>
            <a:r>
              <a:rPr lang="en" sz="2800" b="1" dirty="0" smtClean="0">
                <a:solidFill>
                  <a:schemeClr val="dk1"/>
                </a:solidFill>
              </a:rPr>
              <a:t>ake reservation</a:t>
            </a:r>
          </a:p>
          <a:p>
            <a:pPr marL="342900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" sz="2800" b="1" dirty="0">
                <a:solidFill>
                  <a:schemeClr val="dk1"/>
                </a:solidFill>
              </a:rPr>
              <a:t>C</a:t>
            </a:r>
            <a:r>
              <a:rPr lang="en" sz="2800" b="1" dirty="0" smtClean="0">
                <a:solidFill>
                  <a:schemeClr val="dk1"/>
                </a:solidFill>
              </a:rPr>
              <a:t>heck in</a:t>
            </a:r>
          </a:p>
          <a:p>
            <a:pPr>
              <a:buClr>
                <a:schemeClr val="tx1"/>
              </a:buClr>
            </a:pPr>
            <a:r>
              <a:rPr lang="en" sz="2800" b="1" dirty="0" smtClean="0">
                <a:solidFill>
                  <a:schemeClr val="dk1"/>
                </a:solidFill>
              </a:rPr>
              <a:t>	</a:t>
            </a:r>
            <a:r>
              <a:rPr lang="en" sz="2000" b="1" dirty="0" smtClean="0">
                <a:solidFill>
                  <a:schemeClr val="dk1"/>
                </a:solidFill>
              </a:rPr>
              <a:t>Assign waiter automatically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" sz="2800" b="1" dirty="0">
                <a:solidFill>
                  <a:schemeClr val="dk1"/>
                </a:solidFill>
              </a:rPr>
              <a:t>M</a:t>
            </a:r>
            <a:r>
              <a:rPr lang="en" sz="2800" b="1" dirty="0" smtClean="0">
                <a:solidFill>
                  <a:schemeClr val="dk1"/>
                </a:solidFill>
              </a:rPr>
              <a:t>ake </a:t>
            </a:r>
            <a:r>
              <a:rPr lang="en" sz="2800" b="1" dirty="0">
                <a:solidFill>
                  <a:schemeClr val="dk1"/>
                </a:solidFill>
              </a:rPr>
              <a:t>an </a:t>
            </a:r>
            <a:r>
              <a:rPr lang="en" sz="2800" b="1" dirty="0" smtClean="0">
                <a:solidFill>
                  <a:schemeClr val="dk1"/>
                </a:solidFill>
              </a:rPr>
              <a:t>order</a:t>
            </a:r>
            <a:endParaRPr lang="en" sz="2800" b="1" dirty="0">
              <a:solidFill>
                <a:schemeClr val="dk1"/>
              </a:solidFill>
            </a:endParaRPr>
          </a:p>
          <a:p>
            <a:pPr marL="342900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" sz="2800" b="1" dirty="0">
                <a:solidFill>
                  <a:schemeClr val="dk1"/>
                </a:solidFill>
              </a:rPr>
              <a:t>C</a:t>
            </a:r>
            <a:r>
              <a:rPr lang="en" sz="2800" b="1" dirty="0" smtClean="0">
                <a:solidFill>
                  <a:schemeClr val="dk1"/>
                </a:solidFill>
              </a:rPr>
              <a:t>heck out</a:t>
            </a:r>
          </a:p>
          <a:p>
            <a:pPr>
              <a:buClr>
                <a:schemeClr val="tx1"/>
              </a:buClr>
            </a:pPr>
            <a:r>
              <a:rPr lang="en" sz="2400" b="1" dirty="0">
                <a:solidFill>
                  <a:schemeClr val="dk1"/>
                </a:solidFill>
              </a:rPr>
              <a:t>	</a:t>
            </a:r>
            <a:r>
              <a:rPr lang="en" sz="2000" b="1" dirty="0" smtClean="0">
                <a:solidFill>
                  <a:schemeClr val="dk1"/>
                </a:solidFill>
              </a:rPr>
              <a:t>Separate or combine check</a:t>
            </a:r>
            <a:endParaRPr lang="en" sz="2000" b="1" dirty="0">
              <a:solidFill>
                <a:schemeClr val="dk1"/>
              </a:solidFill>
            </a:endParaRP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09550"/>
            <a:ext cx="7772400" cy="765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Functionalities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95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990425" y="205975"/>
            <a:ext cx="7696500" cy="9942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Use Case Diagram</a:t>
            </a: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075" y="1200175"/>
            <a:ext cx="4723850" cy="37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979200" y="1244250"/>
            <a:ext cx="7707600" cy="36303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lt1"/>
                </a:solidFill>
              </a:rPr>
              <a:t>Actor: </a:t>
            </a:r>
            <a:r>
              <a:rPr lang="en" sz="2400">
                <a:solidFill>
                  <a:schemeClr val="dk1"/>
                </a:solidFill>
              </a:rPr>
              <a:t>Receptionist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lt1"/>
                </a:solidFill>
              </a:rPr>
              <a:t>Goals: </a:t>
            </a:r>
            <a:r>
              <a:rPr lang="en" sz="2400">
                <a:solidFill>
                  <a:schemeClr val="dk1"/>
                </a:solidFill>
              </a:rPr>
              <a:t>Help customer make a reservation for a specific date and time.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lt1"/>
                </a:solidFill>
              </a:rPr>
              <a:t>Precondition: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lt1"/>
                </a:solidFill>
              </a:rPr>
              <a:t>Summary: </a:t>
            </a:r>
            <a:r>
              <a:rPr lang="en" sz="2400">
                <a:solidFill>
                  <a:schemeClr val="dk1"/>
                </a:solidFill>
              </a:rPr>
              <a:t>Receptionist finds available table for the specific date and time, record contact information, reserves the table for customer.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lt1"/>
                </a:solidFill>
              </a:rPr>
              <a:t>Related use case: </a:t>
            </a:r>
            <a:r>
              <a:rPr lang="en" sz="2400">
                <a:solidFill>
                  <a:schemeClr val="dk1"/>
                </a:solidFill>
              </a:rPr>
              <a:t>None</a:t>
            </a:r>
          </a:p>
          <a:p>
            <a:pPr>
              <a:spcBef>
                <a:spcPts val="0"/>
              </a:spcBef>
              <a:buNone/>
            </a:pPr>
            <a:endParaRPr sz="1000"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979175" y="205975"/>
            <a:ext cx="7707600" cy="9942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Use Case: Make a Reservation</a:t>
            </a:r>
            <a:r>
              <a:rPr lang="en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914400" y="133350"/>
            <a:ext cx="7391549" cy="5544564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chemeClr val="lt1"/>
                </a:solidFill>
              </a:rPr>
              <a:t>Steps:</a:t>
            </a: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chemeClr val="lt1"/>
                </a:solidFill>
              </a:rPr>
              <a:t>Actor actions			</a:t>
            </a:r>
            <a:r>
              <a:rPr lang="en" sz="2400" dirty="0" smtClean="0">
                <a:solidFill>
                  <a:schemeClr val="lt1"/>
                </a:solidFill>
              </a:rPr>
              <a:t>System </a:t>
            </a:r>
            <a:r>
              <a:rPr lang="en" sz="2400" dirty="0">
                <a:solidFill>
                  <a:schemeClr val="lt1"/>
                </a:solidFill>
              </a:rPr>
              <a:t>responses</a:t>
            </a: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1. Select “Reservation” command	</a:t>
            </a:r>
            <a:r>
              <a:rPr lang="en" sz="1600" dirty="0" smtClean="0">
                <a:solidFill>
                  <a:schemeClr val="dk1"/>
                </a:solidFill>
              </a:rPr>
              <a:t>2</a:t>
            </a:r>
            <a:r>
              <a:rPr lang="en" sz="1600" dirty="0">
                <a:solidFill>
                  <a:schemeClr val="dk1"/>
                </a:solidFill>
              </a:rPr>
              <a:t>. Pop up reservation window</a:t>
            </a: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3. Select date and time, then search	4. Display all available </a:t>
            </a:r>
            <a:r>
              <a:rPr lang="en" sz="1600" dirty="0" smtClean="0">
                <a:solidFill>
                  <a:schemeClr val="dk1"/>
                </a:solidFill>
              </a:rPr>
              <a:t>tables the </a:t>
            </a:r>
            <a:r>
              <a:rPr lang="en" sz="1600" dirty="0">
                <a:solidFill>
                  <a:schemeClr val="dk1"/>
                </a:solidFill>
              </a:rPr>
              <a:t>system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ct val="61111"/>
            </a:pPr>
            <a:r>
              <a:rPr lang="en" sz="1600" dirty="0">
                <a:solidFill>
                  <a:schemeClr val="dk1"/>
                </a:solidFill>
              </a:rPr>
              <a:t>5. Select table size, type into 	</a:t>
            </a:r>
            <a:r>
              <a:rPr lang="en" sz="1600" dirty="0" smtClean="0">
                <a:solidFill>
                  <a:schemeClr val="dk1"/>
                </a:solidFill>
              </a:rPr>
              <a:t>6</a:t>
            </a:r>
            <a:r>
              <a:rPr lang="en" sz="1600" dirty="0">
                <a:solidFill>
                  <a:schemeClr val="dk1"/>
                </a:solidFill>
              </a:rPr>
              <a:t>. Pop up message indicates customer’s name and cell phone,	</a:t>
            </a:r>
            <a:r>
              <a:rPr lang="en" sz="1600" dirty="0" smtClean="0">
                <a:solidFill>
                  <a:schemeClr val="dk1"/>
                </a:solidFill>
              </a:rPr>
              <a:t>making </a:t>
            </a:r>
            <a:r>
              <a:rPr lang="en" sz="1600" dirty="0">
                <a:solidFill>
                  <a:schemeClr val="dk1"/>
                </a:solidFill>
              </a:rPr>
              <a:t>reservation successfully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submit reservation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</a:rPr>
              <a:t>7. Return to main window</a:t>
            </a:r>
            <a:r>
              <a:rPr lang="en" sz="1800" dirty="0">
                <a:solidFill>
                  <a:schemeClr val="dk1"/>
                </a:solidFill>
              </a:rPr>
              <a:t> 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chemeClr val="lt1"/>
                </a:solidFill>
              </a:rPr>
              <a:t>Postconditions:</a:t>
            </a:r>
            <a:r>
              <a:rPr lang="en" sz="2400" dirty="0">
                <a:solidFill>
                  <a:schemeClr val="dk1"/>
                </a:solidFill>
              </a:rPr>
              <a:t> table reserved for customer, record inserted into database, available table number decreases</a:t>
            </a: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7545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922800" y="1244250"/>
            <a:ext cx="7764000" cy="3385512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chemeClr val="lt1"/>
                </a:solidFill>
              </a:rPr>
              <a:t>Make a reservation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3333"/>
              <a:buFont typeface="Trebuchet MS"/>
              <a:buNone/>
            </a:pPr>
            <a:r>
              <a:rPr lang="en" sz="1600" dirty="0">
                <a:solidFill>
                  <a:schemeClr val="dk1"/>
                </a:solidFill>
              </a:rPr>
              <a:t>Steps: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Actor actions			</a:t>
            </a:r>
            <a:r>
              <a:rPr lang="en" sz="1600" dirty="0" smtClean="0">
                <a:solidFill>
                  <a:schemeClr val="dk1"/>
                </a:solidFill>
              </a:rPr>
              <a:t>System </a:t>
            </a:r>
            <a:r>
              <a:rPr lang="en" sz="1600" dirty="0">
                <a:solidFill>
                  <a:schemeClr val="dk1"/>
                </a:solidFill>
              </a:rPr>
              <a:t>responses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Select “Reservation” command	Pop up reservation window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Set October 20 for date and 		Display all available tables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  dinner for time, then search the 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  system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Type customer name “David”, 	</a:t>
            </a:r>
            <a:r>
              <a:rPr lang="en" sz="1600" dirty="0" smtClean="0">
                <a:solidFill>
                  <a:schemeClr val="dk1"/>
                </a:solidFill>
              </a:rPr>
              <a:t>Pop </a:t>
            </a:r>
            <a:r>
              <a:rPr lang="en" sz="1600" dirty="0">
                <a:solidFill>
                  <a:schemeClr val="dk1"/>
                </a:solidFill>
              </a:rPr>
              <a:t>up message indicates making 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  cell phone “336-334-1234”, 		reservation successfully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  reserve the table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Return to main window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922900" y="205975"/>
            <a:ext cx="7764000" cy="9942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</a:rPr>
              <a:t>Scenarios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Interface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11120"/>
            <a:ext cx="4019550" cy="3886200"/>
          </a:xfrm>
          <a:prstGeom prst="rect">
            <a:avLst/>
          </a:prstGeom>
        </p:spPr>
      </p:pic>
      <p:pic>
        <p:nvPicPr>
          <p:cNvPr id="1026" name="Picture 2" descr="E:\CSC640\CSC640-Project\Graph\Reservatio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1123949"/>
            <a:ext cx="3886200" cy="38862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468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979200" y="1244250"/>
            <a:ext cx="7783800" cy="3453223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chemeClr val="lt1"/>
                </a:solidFill>
              </a:rPr>
              <a:t>Actor: </a:t>
            </a:r>
            <a:r>
              <a:rPr lang="en" sz="2400" dirty="0">
                <a:solidFill>
                  <a:schemeClr val="dk1"/>
                </a:solidFill>
              </a:rPr>
              <a:t>Receptionist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chemeClr val="lt1"/>
                </a:solidFill>
              </a:rPr>
              <a:t>Goals: </a:t>
            </a:r>
            <a:r>
              <a:rPr lang="en" sz="2400" dirty="0" smtClean="0">
                <a:solidFill>
                  <a:schemeClr val="dk1"/>
                </a:solidFill>
              </a:rPr>
              <a:t>Assign an available waiter and seat to customer.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 dirty="0" smtClean="0">
                <a:solidFill>
                  <a:schemeClr val="lt1"/>
                </a:solidFill>
              </a:rPr>
              <a:t>Preconditions: </a:t>
            </a:r>
            <a:r>
              <a:rPr lang="en-US" sz="2400" dirty="0">
                <a:solidFill>
                  <a:schemeClr val="dk1"/>
                </a:solidFill>
              </a:rPr>
              <a:t>The receptionist must have the basic information of the customer.</a:t>
            </a:r>
            <a:endParaRPr lang="en" sz="2400" dirty="0">
              <a:solidFill>
                <a:schemeClr val="dk1"/>
              </a:solidFill>
            </a:endParaRPr>
          </a:p>
          <a:p>
            <a:pPr marL="457200" lvl="0" indent="-38100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lang="en" sz="2400" dirty="0" smtClean="0">
                <a:solidFill>
                  <a:schemeClr val="lt1"/>
                </a:solidFill>
              </a:rPr>
              <a:t>Summary: </a:t>
            </a:r>
            <a:r>
              <a:rPr lang="en-US" sz="1600" dirty="0">
                <a:solidFill>
                  <a:schemeClr val="tx1"/>
                </a:solidFill>
              </a:rPr>
              <a:t>When a certain customer comes to the front desk, receptionist needs to get basic information of this customer and use this software to find out an available seat and waiter to serve.</a:t>
            </a:r>
            <a:endParaRPr lang="en" sz="16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endParaRPr sz="1000" dirty="0">
              <a:solidFill>
                <a:schemeClr val="tx1"/>
              </a:solidFill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979175" y="399986"/>
            <a:ext cx="7707600" cy="80018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</a:rPr>
              <a:t>Use Case: </a:t>
            </a:r>
            <a:r>
              <a:rPr lang="en-US" altLang="zh-CN" dirty="0" smtClean="0">
                <a:solidFill>
                  <a:schemeClr val="lt1"/>
                </a:solidFill>
              </a:rPr>
              <a:t>Check In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24663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500</Words>
  <Application>Microsoft Office PowerPoint</Application>
  <PresentationFormat>On-screen Show (16:9)</PresentationFormat>
  <Paragraphs>108</Paragraphs>
  <Slides>23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wave</vt:lpstr>
      <vt:lpstr>Restaurant Management System</vt:lpstr>
      <vt:lpstr>Product Introduction</vt:lpstr>
      <vt:lpstr>Functionalities</vt:lpstr>
      <vt:lpstr>Use Case Diagram</vt:lpstr>
      <vt:lpstr>Use Case: Make a Reservation </vt:lpstr>
      <vt:lpstr>PowerPoint Presentation</vt:lpstr>
      <vt:lpstr>Scenarios</vt:lpstr>
      <vt:lpstr>Interface</vt:lpstr>
      <vt:lpstr>Use Case: Check In</vt:lpstr>
      <vt:lpstr>PowerPoint Presentation</vt:lpstr>
      <vt:lpstr>Scenarios 1</vt:lpstr>
      <vt:lpstr>Sketch 1</vt:lpstr>
      <vt:lpstr>Scenarios 2</vt:lpstr>
      <vt:lpstr>Sketch 2</vt:lpstr>
      <vt:lpstr>Use Case: Make An Order</vt:lpstr>
      <vt:lpstr>PowerPoint Presentation</vt:lpstr>
      <vt:lpstr>Scenarios</vt:lpstr>
      <vt:lpstr>Order Page</vt:lpstr>
      <vt:lpstr>PowerPoint Presentation</vt:lpstr>
      <vt:lpstr>PowerPoint Presentation</vt:lpstr>
      <vt:lpstr>PowerPoint Presentation</vt:lpstr>
      <vt:lpstr>Use Case: Check Out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Management System</dc:title>
  <dc:creator>Rui</dc:creator>
  <cp:lastModifiedBy>Rui Da</cp:lastModifiedBy>
  <cp:revision>29</cp:revision>
  <dcterms:modified xsi:type="dcterms:W3CDTF">2014-09-16T18:06:19Z</dcterms:modified>
</cp:coreProperties>
</file>