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4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70" r:id="rId6"/>
    <p:sldId id="261" r:id="rId7"/>
    <p:sldId id="263" r:id="rId8"/>
    <p:sldId id="269" r:id="rId9"/>
    <p:sldId id="260" r:id="rId10"/>
    <p:sldId id="273" r:id="rId11"/>
    <p:sldId id="272" r:id="rId12"/>
    <p:sldId id="275" r:id="rId13"/>
    <p:sldId id="274" r:id="rId14"/>
    <p:sldId id="264" r:id="rId15"/>
    <p:sldId id="276" r:id="rId16"/>
    <p:sldId id="265" r:id="rId17"/>
    <p:sldId id="267" r:id="rId18"/>
    <p:sldId id="268" r:id="rId19"/>
    <p:sldId id="266" r:id="rId20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547813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5176499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9"/>
          <p:cNvSpPr/>
          <p:nvPr/>
        </p:nvSpPr>
        <p:spPr>
          <a:xfrm flipH="1">
            <a:off x="-3832" y="12039"/>
            <a:ext cx="10925833" cy="5165065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x="14659" y="660"/>
            <a:ext cx="10500940" cy="5165065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846666" y="-661"/>
            <a:ext cx="2167466" cy="5176308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x="-524933" y="131"/>
            <a:ext cx="1403434" cy="5176308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082040" y="1242060"/>
            <a:ext cx="7050900" cy="1102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082040" y="2423159"/>
            <a:ext cx="7035899" cy="694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648200" y="1244242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Shape 34"/>
          <p:cNvGrpSpPr/>
          <p:nvPr/>
        </p:nvGrpSpPr>
        <p:grpSpPr>
          <a:xfrm>
            <a:off x="-6264" y="3700039"/>
            <a:ext cx="9150267" cy="2325488"/>
            <a:chOff x="-6264" y="4933386"/>
            <a:chExt cx="9150267" cy="3100650"/>
          </a:xfrm>
        </p:grpSpPr>
        <p:sp>
          <p:nvSpPr>
            <p:cNvPr id="35" name="Shape 35"/>
            <p:cNvSpPr/>
            <p:nvPr/>
          </p:nvSpPr>
          <p:spPr>
            <a:xfrm>
              <a:off x="-7" y="5537200"/>
              <a:ext cx="9144008" cy="1574769"/>
            </a:xfrm>
            <a:custGeom>
              <a:avLst/>
              <a:gdLst/>
              <a:ahLst/>
              <a:cxnLst/>
              <a:rect l="0" t="0" r="0" b="0"/>
              <a:pathLst>
                <a:path w="9144009" h="1257301" extrusionOk="0">
                  <a:moveTo>
                    <a:pt x="5" y="266700"/>
                  </a:moveTo>
                  <a:cubicBezTo>
                    <a:pt x="8115305" y="1257301"/>
                    <a:pt x="7620009" y="0"/>
                    <a:pt x="9144009" y="186267"/>
                  </a:cubicBezTo>
                  <a:cubicBezTo>
                    <a:pt x="9144008" y="441678"/>
                    <a:pt x="9143998" y="818763"/>
                    <a:pt x="9143997" y="1074174"/>
                  </a:cubicBezTo>
                  <a:lnTo>
                    <a:pt x="0" y="1086874"/>
                  </a:lnTo>
                  <a:cubicBezTo>
                    <a:pt x="0" y="854041"/>
                    <a:pt x="5" y="499533"/>
                    <a:pt x="5" y="266700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5400000" flipH="1">
              <a:off x="3018543" y="1908578"/>
              <a:ext cx="3100650" cy="9150266"/>
            </a:xfrm>
            <a:custGeom>
              <a:avLst/>
              <a:gdLst/>
              <a:ahLst/>
              <a:cxnLst/>
              <a:rect l="0" t="0" r="0" b="0"/>
              <a:pathLst>
                <a:path w="8053639" h="6879900" extrusionOk="0">
                  <a:moveTo>
                    <a:pt x="4696126" y="16025"/>
                  </a:moveTo>
                  <a:lnTo>
                    <a:pt x="2920537" y="0"/>
                  </a:lnTo>
                  <a:cubicBezTo>
                    <a:pt x="2927053" y="2293300"/>
                    <a:pt x="2933568" y="4586600"/>
                    <a:pt x="2940084" y="6879900"/>
                  </a:cubicBezTo>
                  <a:lnTo>
                    <a:pt x="4085318" y="6861462"/>
                  </a:lnTo>
                  <a:cubicBezTo>
                    <a:pt x="8053639" y="4651267"/>
                    <a:pt x="0" y="3113439"/>
                    <a:pt x="4696126" y="16025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-7" y="5740400"/>
              <a:ext cx="9144010" cy="1574769"/>
            </a:xfrm>
            <a:custGeom>
              <a:avLst/>
              <a:gdLst/>
              <a:ahLst/>
              <a:cxnLst/>
              <a:rect l="0" t="0" r="0" b="0"/>
              <a:pathLst>
                <a:path w="9144011" h="1257301" extrusionOk="0">
                  <a:moveTo>
                    <a:pt x="7" y="266700"/>
                  </a:moveTo>
                  <a:cubicBezTo>
                    <a:pt x="8115307" y="1257301"/>
                    <a:pt x="7620011" y="0"/>
                    <a:pt x="9144011" y="186267"/>
                  </a:cubicBezTo>
                  <a:lnTo>
                    <a:pt x="9144011" y="921775"/>
                  </a:lnTo>
                  <a:lnTo>
                    <a:pt x="0" y="931914"/>
                  </a:lnTo>
                  <a:cubicBezTo>
                    <a:pt x="0" y="699081"/>
                    <a:pt x="7" y="499533"/>
                    <a:pt x="7" y="266700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buNone/>
              <a:defRPr sz="24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560"/>
              </a:spcBef>
              <a:buClr>
                <a:schemeClr val="dk2"/>
              </a:buClr>
              <a:buSzPct val="100000"/>
              <a:buFont typeface="Trebuchet MS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ctrTitle"/>
          </p:nvPr>
        </p:nvSpPr>
        <p:spPr>
          <a:xfrm>
            <a:off x="720324" y="1242050"/>
            <a:ext cx="8036099" cy="11025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Restaurant Management System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1363415" y="2850834"/>
            <a:ext cx="7035899" cy="6941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By Yi Yang, Kun Chen, Rui Da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922800" y="1244250"/>
            <a:ext cx="7764000" cy="301618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 smtClean="0">
                <a:solidFill>
                  <a:schemeClr val="dk1"/>
                </a:solidFill>
              </a:rPr>
              <a:t>Actor </a:t>
            </a:r>
            <a:r>
              <a:rPr lang="en" sz="1200" dirty="0">
                <a:solidFill>
                  <a:schemeClr val="dk1"/>
                </a:solidFill>
              </a:rPr>
              <a:t>actions			</a:t>
            </a:r>
            <a:r>
              <a:rPr lang="en" sz="1200" dirty="0" smtClean="0">
                <a:solidFill>
                  <a:schemeClr val="dk1"/>
                </a:solidFill>
              </a:rPr>
              <a:t>System </a:t>
            </a:r>
            <a:r>
              <a:rPr lang="en" sz="1200" dirty="0" smtClean="0">
                <a:solidFill>
                  <a:schemeClr val="dk1"/>
                </a:solidFill>
              </a:rPr>
              <a:t>responses</a:t>
            </a:r>
          </a:p>
          <a:p>
            <a:pPr>
              <a:lnSpc>
                <a:spcPct val="115000"/>
              </a:lnSpc>
            </a:pPr>
            <a:r>
              <a:rPr lang="en" sz="1200" dirty="0" smtClean="0">
                <a:solidFill>
                  <a:schemeClr val="dk1"/>
                </a:solidFill>
              </a:rPr>
              <a:t>1.Choose “check in” command             2.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dk1"/>
                </a:solidFill>
              </a:rPr>
              <a:t>Display a new interface to prompt </a:t>
            </a:r>
            <a:r>
              <a:rPr lang="en-US" sz="1200" dirty="0">
                <a:solidFill>
                  <a:schemeClr val="dk1"/>
                </a:solidFill>
              </a:rPr>
              <a:t>receptionist </a:t>
            </a:r>
            <a:r>
              <a:rPr lang="en-US" sz="1200" dirty="0">
                <a:solidFill>
                  <a:schemeClr val="dk1"/>
                </a:solidFill>
              </a:rPr>
              <a:t>to type last name of </a:t>
            </a:r>
            <a:r>
              <a:rPr lang="en-US" sz="1200" dirty="0">
                <a:solidFill>
                  <a:schemeClr val="dk1"/>
                </a:solidFill>
              </a:rPr>
              <a:t>			customer</a:t>
            </a:r>
            <a:r>
              <a:rPr lang="en-US" sz="1200" dirty="0">
                <a:solidFill>
                  <a:schemeClr val="dk1"/>
                </a:solidFill>
              </a:rPr>
              <a:t>, cell phone number and group </a:t>
            </a:r>
            <a:r>
              <a:rPr lang="en-US" sz="1200" dirty="0">
                <a:solidFill>
                  <a:schemeClr val="dk1"/>
                </a:solidFill>
              </a:rPr>
              <a:t>size.</a:t>
            </a:r>
          </a:p>
          <a:p>
            <a:pPr>
              <a:lnSpc>
                <a:spcPct val="115000"/>
              </a:lnSpc>
            </a:pPr>
            <a:r>
              <a:rPr lang="en-US" sz="1200" dirty="0">
                <a:solidFill>
                  <a:schemeClr val="dk1"/>
                </a:solidFill>
              </a:rPr>
              <a:t>3.Input “Chen” into “user name”          </a:t>
            </a:r>
          </a:p>
          <a:p>
            <a:pPr>
              <a:lnSpc>
                <a:spcPct val="115000"/>
              </a:lnSpc>
            </a:pPr>
            <a:r>
              <a:rPr lang="en-US" sz="1200" dirty="0">
                <a:solidFill>
                  <a:schemeClr val="dk1"/>
                </a:solidFill>
              </a:rPr>
              <a:t>t</a:t>
            </a:r>
            <a:r>
              <a:rPr lang="en-US" sz="1200" dirty="0" smtClean="0">
                <a:solidFill>
                  <a:schemeClr val="dk1"/>
                </a:solidFill>
              </a:rPr>
              <a:t>ext box</a:t>
            </a:r>
          </a:p>
          <a:p>
            <a:pPr>
              <a:lnSpc>
                <a:spcPct val="115000"/>
              </a:lnSpc>
            </a:pPr>
            <a:r>
              <a:rPr lang="en-US" sz="1200" dirty="0" smtClean="0">
                <a:solidFill>
                  <a:schemeClr val="dk1"/>
                </a:solidFill>
              </a:rPr>
              <a:t>4. Input “123-345-3232” into “cell phone”</a:t>
            </a:r>
          </a:p>
          <a:p>
            <a:pPr>
              <a:lnSpc>
                <a:spcPct val="115000"/>
              </a:lnSpc>
            </a:pPr>
            <a:r>
              <a:rPr lang="en-US" sz="1200" dirty="0">
                <a:solidFill>
                  <a:schemeClr val="dk1"/>
                </a:solidFill>
              </a:rPr>
              <a:t>t</a:t>
            </a:r>
            <a:r>
              <a:rPr lang="en-US" sz="1200" dirty="0" smtClean="0">
                <a:solidFill>
                  <a:schemeClr val="dk1"/>
                </a:solidFill>
              </a:rPr>
              <a:t>ext box</a:t>
            </a:r>
          </a:p>
          <a:p>
            <a:pPr>
              <a:lnSpc>
                <a:spcPct val="115000"/>
              </a:lnSpc>
            </a:pPr>
            <a:r>
              <a:rPr lang="en-US" sz="1200" dirty="0" smtClean="0">
                <a:solidFill>
                  <a:schemeClr val="dk1"/>
                </a:solidFill>
              </a:rPr>
              <a:t>5. Input “4” into “group size” text box</a:t>
            </a:r>
          </a:p>
          <a:p>
            <a:pPr>
              <a:lnSpc>
                <a:spcPct val="115000"/>
              </a:lnSpc>
            </a:pPr>
            <a:r>
              <a:rPr lang="en-US" sz="1200" dirty="0" smtClean="0">
                <a:solidFill>
                  <a:schemeClr val="dk1"/>
                </a:solidFill>
              </a:rPr>
              <a:t>6. Click “Search”                                  </a:t>
            </a:r>
          </a:p>
          <a:p>
            <a:pPr>
              <a:lnSpc>
                <a:spcPct val="115000"/>
              </a:lnSpc>
            </a:pP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smtClean="0">
                <a:solidFill>
                  <a:schemeClr val="dk1"/>
                </a:solidFill>
              </a:rPr>
              <a:t>			7. Display “David” (Waiter’s name), “3”(Table number)</a:t>
            </a:r>
          </a:p>
          <a:p>
            <a:pPr>
              <a:lnSpc>
                <a:spcPct val="115000"/>
              </a:lnSpc>
            </a:pPr>
            <a:r>
              <a:rPr lang="en-US" sz="1200" dirty="0" smtClean="0">
                <a:solidFill>
                  <a:schemeClr val="dk1"/>
                </a:solidFill>
              </a:rPr>
              <a:t>8.Click”OK”</a:t>
            </a:r>
          </a:p>
          <a:p>
            <a:pPr>
              <a:lnSpc>
                <a:spcPct val="115000"/>
              </a:lnSpc>
            </a:pPr>
            <a:r>
              <a:rPr lang="en-US" sz="1200" dirty="0">
                <a:solidFill>
                  <a:schemeClr val="dk1"/>
                </a:solidFill>
              </a:rPr>
              <a:t>	</a:t>
            </a:r>
            <a:r>
              <a:rPr lang="en-US" sz="1200" dirty="0" smtClean="0">
                <a:solidFill>
                  <a:schemeClr val="dk1"/>
                </a:solidFill>
              </a:rPr>
              <a:t>		9. Go back to the original interface</a:t>
            </a:r>
          </a:p>
          <a:p>
            <a:pPr>
              <a:lnSpc>
                <a:spcPct val="115000"/>
              </a:lnSpc>
            </a:pPr>
            <a:endParaRPr lang="en" sz="1600" dirty="0">
              <a:solidFill>
                <a:schemeClr val="dk1"/>
              </a:solidFill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922900" y="399986"/>
            <a:ext cx="7764000" cy="80018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>
                <a:solidFill>
                  <a:schemeClr val="lt1"/>
                </a:solidFill>
              </a:rPr>
              <a:t>Scenarios 1</a:t>
            </a:r>
            <a:endParaRPr lang="en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4979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Sketch 1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99" y="1276350"/>
            <a:ext cx="4038601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837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922800" y="1244250"/>
            <a:ext cx="7764000" cy="3228546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 smtClean="0">
                <a:solidFill>
                  <a:schemeClr val="dk1"/>
                </a:solidFill>
              </a:rPr>
              <a:t>Actor </a:t>
            </a:r>
            <a:r>
              <a:rPr lang="en" sz="1200" dirty="0">
                <a:solidFill>
                  <a:schemeClr val="dk1"/>
                </a:solidFill>
              </a:rPr>
              <a:t>actions			</a:t>
            </a:r>
            <a:r>
              <a:rPr lang="en" sz="1200" dirty="0" smtClean="0">
                <a:solidFill>
                  <a:schemeClr val="dk1"/>
                </a:solidFill>
              </a:rPr>
              <a:t>System </a:t>
            </a:r>
            <a:r>
              <a:rPr lang="en" sz="1200" dirty="0" smtClean="0">
                <a:solidFill>
                  <a:schemeClr val="dk1"/>
                </a:solidFill>
              </a:rPr>
              <a:t>responses</a:t>
            </a:r>
          </a:p>
          <a:p>
            <a:pPr>
              <a:lnSpc>
                <a:spcPct val="115000"/>
              </a:lnSpc>
            </a:pPr>
            <a:r>
              <a:rPr lang="en" sz="1200" dirty="0" smtClean="0">
                <a:solidFill>
                  <a:schemeClr val="dk1"/>
                </a:solidFill>
              </a:rPr>
              <a:t>1.Choose “check in” command             2.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dk1"/>
                </a:solidFill>
              </a:rPr>
              <a:t>Display a new interface to prompt </a:t>
            </a:r>
            <a:r>
              <a:rPr lang="en-US" sz="1200" dirty="0">
                <a:solidFill>
                  <a:schemeClr val="dk1"/>
                </a:solidFill>
              </a:rPr>
              <a:t>receptionist </a:t>
            </a:r>
            <a:r>
              <a:rPr lang="en-US" sz="1200" dirty="0">
                <a:solidFill>
                  <a:schemeClr val="dk1"/>
                </a:solidFill>
              </a:rPr>
              <a:t>to type last name of </a:t>
            </a:r>
            <a:r>
              <a:rPr lang="en-US" sz="1200" dirty="0">
                <a:solidFill>
                  <a:schemeClr val="dk1"/>
                </a:solidFill>
              </a:rPr>
              <a:t>			customer</a:t>
            </a:r>
            <a:r>
              <a:rPr lang="en-US" sz="1200" dirty="0">
                <a:solidFill>
                  <a:schemeClr val="dk1"/>
                </a:solidFill>
              </a:rPr>
              <a:t>, cell phone number and group </a:t>
            </a:r>
            <a:r>
              <a:rPr lang="en-US" sz="1200" dirty="0">
                <a:solidFill>
                  <a:schemeClr val="dk1"/>
                </a:solidFill>
              </a:rPr>
              <a:t>size.</a:t>
            </a:r>
          </a:p>
          <a:p>
            <a:pPr>
              <a:lnSpc>
                <a:spcPct val="115000"/>
              </a:lnSpc>
            </a:pPr>
            <a:r>
              <a:rPr lang="en-US" sz="1200" dirty="0">
                <a:solidFill>
                  <a:schemeClr val="dk1"/>
                </a:solidFill>
              </a:rPr>
              <a:t>3.Input “Chen” into “user name”          </a:t>
            </a:r>
          </a:p>
          <a:p>
            <a:pPr>
              <a:lnSpc>
                <a:spcPct val="115000"/>
              </a:lnSpc>
            </a:pPr>
            <a:r>
              <a:rPr lang="en-US" sz="1200" dirty="0">
                <a:solidFill>
                  <a:schemeClr val="dk1"/>
                </a:solidFill>
              </a:rPr>
              <a:t>t</a:t>
            </a:r>
            <a:r>
              <a:rPr lang="en-US" sz="1200" dirty="0" smtClean="0">
                <a:solidFill>
                  <a:schemeClr val="dk1"/>
                </a:solidFill>
              </a:rPr>
              <a:t>ext box</a:t>
            </a:r>
          </a:p>
          <a:p>
            <a:pPr>
              <a:lnSpc>
                <a:spcPct val="115000"/>
              </a:lnSpc>
            </a:pPr>
            <a:r>
              <a:rPr lang="en-US" sz="1200" dirty="0" smtClean="0">
                <a:solidFill>
                  <a:schemeClr val="dk1"/>
                </a:solidFill>
              </a:rPr>
              <a:t>4. Input “123-345-3231” into “cell phone”</a:t>
            </a:r>
          </a:p>
          <a:p>
            <a:pPr>
              <a:lnSpc>
                <a:spcPct val="115000"/>
              </a:lnSpc>
            </a:pPr>
            <a:r>
              <a:rPr lang="en-US" sz="1200" dirty="0">
                <a:solidFill>
                  <a:schemeClr val="dk1"/>
                </a:solidFill>
              </a:rPr>
              <a:t>t</a:t>
            </a:r>
            <a:r>
              <a:rPr lang="en-US" sz="1200" dirty="0" smtClean="0">
                <a:solidFill>
                  <a:schemeClr val="dk1"/>
                </a:solidFill>
              </a:rPr>
              <a:t>ext box</a:t>
            </a:r>
          </a:p>
          <a:p>
            <a:pPr>
              <a:lnSpc>
                <a:spcPct val="115000"/>
              </a:lnSpc>
            </a:pPr>
            <a:r>
              <a:rPr lang="en-US" sz="1200" dirty="0" smtClean="0">
                <a:solidFill>
                  <a:schemeClr val="dk1"/>
                </a:solidFill>
              </a:rPr>
              <a:t>5. Input “4” into “group size” text box</a:t>
            </a:r>
          </a:p>
          <a:p>
            <a:pPr>
              <a:lnSpc>
                <a:spcPct val="115000"/>
              </a:lnSpc>
            </a:pPr>
            <a:r>
              <a:rPr lang="en-US" sz="1200" dirty="0" smtClean="0">
                <a:solidFill>
                  <a:schemeClr val="dk1"/>
                </a:solidFill>
              </a:rPr>
              <a:t>6. Click “Search”                                  </a:t>
            </a:r>
          </a:p>
          <a:p>
            <a:pPr>
              <a:lnSpc>
                <a:spcPct val="115000"/>
              </a:lnSpc>
            </a:pP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smtClean="0">
                <a:solidFill>
                  <a:schemeClr val="dk1"/>
                </a:solidFill>
              </a:rPr>
              <a:t>			7. A message box pops out and shows that “Invalid information for 			reservation”</a:t>
            </a:r>
          </a:p>
          <a:p>
            <a:pPr>
              <a:lnSpc>
                <a:spcPct val="115000"/>
              </a:lnSpc>
            </a:pPr>
            <a:r>
              <a:rPr lang="en-US" sz="1200" dirty="0" smtClean="0">
                <a:solidFill>
                  <a:schemeClr val="dk1"/>
                </a:solidFill>
              </a:rPr>
              <a:t>8.Click”OK”</a:t>
            </a:r>
          </a:p>
          <a:p>
            <a:pPr>
              <a:lnSpc>
                <a:spcPct val="115000"/>
              </a:lnSpc>
            </a:pPr>
            <a:r>
              <a:rPr lang="en-US" sz="1200" dirty="0">
                <a:solidFill>
                  <a:schemeClr val="dk1"/>
                </a:solidFill>
              </a:rPr>
              <a:t>	</a:t>
            </a:r>
            <a:r>
              <a:rPr lang="en-US" sz="1200" dirty="0" smtClean="0">
                <a:solidFill>
                  <a:schemeClr val="dk1"/>
                </a:solidFill>
              </a:rPr>
              <a:t>		9. Go back to the original interface</a:t>
            </a:r>
          </a:p>
          <a:p>
            <a:pPr>
              <a:lnSpc>
                <a:spcPct val="115000"/>
              </a:lnSpc>
            </a:pPr>
            <a:endParaRPr lang="en" sz="1600" dirty="0">
              <a:solidFill>
                <a:schemeClr val="dk1"/>
              </a:solidFill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922900" y="399986"/>
            <a:ext cx="7764000" cy="80018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>
                <a:solidFill>
                  <a:schemeClr val="lt1"/>
                </a:solidFill>
              </a:rPr>
              <a:t>Scenarios 2</a:t>
            </a:r>
            <a:endParaRPr lang="en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30191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Sketch 2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276350"/>
            <a:ext cx="36576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702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14400" y="1200150"/>
            <a:ext cx="7772400" cy="363030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Actors: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smtClean="0">
                <a:solidFill>
                  <a:schemeClr val="dk1"/>
                </a:solidFill>
              </a:rPr>
              <a:t>Waiter</a:t>
            </a:r>
            <a:endParaRPr lang="en-US" sz="2000" dirty="0">
              <a:solidFill>
                <a:schemeClr val="dk1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Goals:</a:t>
            </a:r>
            <a:r>
              <a:rPr lang="en-US" sz="2000" dirty="0">
                <a:solidFill>
                  <a:schemeClr val="dk1"/>
                </a:solidFill>
              </a:rPr>
              <a:t> To make an order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Preconditions:</a:t>
            </a:r>
            <a:r>
              <a:rPr lang="en-US" sz="2000" dirty="0">
                <a:solidFill>
                  <a:schemeClr val="dk1"/>
                </a:solidFill>
              </a:rPr>
              <a:t> Guests must have checked in successfully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Summary:</a:t>
            </a:r>
            <a:r>
              <a:rPr lang="en-US" sz="2000" dirty="0">
                <a:solidFill>
                  <a:schemeClr val="dk1"/>
                </a:solidFill>
              </a:rPr>
              <a:t> Price will prompt up and total will be computed after each guest has finished an </a:t>
            </a:r>
            <a:r>
              <a:rPr lang="en-US" sz="2000" dirty="0" smtClean="0">
                <a:solidFill>
                  <a:schemeClr val="dk1"/>
                </a:solidFill>
              </a:rPr>
              <a:t>order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Post condition: </a:t>
            </a:r>
            <a:r>
              <a:rPr lang="en-US" sz="2000" dirty="0">
                <a:solidFill>
                  <a:schemeClr val="tx1"/>
                </a:solidFill>
              </a:rPr>
              <a:t>Order information should be recorded to database </a:t>
            </a:r>
            <a:r>
              <a:rPr lang="en-US" sz="2000" dirty="0" smtClean="0">
                <a:solidFill>
                  <a:schemeClr val="tx1"/>
                </a:solidFill>
              </a:rPr>
              <a:t>successfully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205978"/>
            <a:ext cx="7772400" cy="9942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Use Case: Make An Order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18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Order Page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99" y="1200150"/>
            <a:ext cx="5943601" cy="358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39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14400" y="133350"/>
            <a:ext cx="7772400" cy="5010150"/>
          </a:xfrm>
        </p:spPr>
        <p:txBody>
          <a:bodyPr/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Steps: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i="1" dirty="0">
                <a:solidFill>
                  <a:schemeClr val="bg1"/>
                </a:solidFill>
              </a:rPr>
              <a:t>Actor actions</a:t>
            </a:r>
            <a:r>
              <a:rPr lang="en-US" sz="1800" dirty="0">
                <a:solidFill>
                  <a:schemeClr val="bg1"/>
                </a:solidFill>
              </a:rPr>
              <a:t>			</a:t>
            </a:r>
            <a:r>
              <a:rPr lang="en-US" sz="1800" i="1" dirty="0" smtClean="0">
                <a:solidFill>
                  <a:schemeClr val="bg1"/>
                </a:solidFill>
              </a:rPr>
              <a:t>System </a:t>
            </a:r>
            <a:r>
              <a:rPr lang="en-US" sz="1800" i="1" dirty="0">
                <a:solidFill>
                  <a:schemeClr val="bg1"/>
                </a:solidFill>
              </a:rPr>
              <a:t>responses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1. Choose “Order”.		</a:t>
            </a:r>
            <a:r>
              <a:rPr lang="en-US" sz="1800" dirty="0" smtClean="0">
                <a:solidFill>
                  <a:schemeClr val="tx1"/>
                </a:solidFill>
              </a:rPr>
              <a:t>2</a:t>
            </a:r>
            <a:r>
              <a:rPr lang="en-US" sz="1800" dirty="0">
                <a:solidFill>
                  <a:schemeClr val="tx1"/>
                </a:solidFill>
              </a:rPr>
              <a:t>. Direct to order page.</a:t>
            </a:r>
          </a:p>
          <a:p>
            <a:r>
              <a:rPr lang="en-US" sz="1800" dirty="0">
                <a:solidFill>
                  <a:schemeClr val="tx1"/>
                </a:solidFill>
              </a:rPr>
              <a:t>3. Type in </a:t>
            </a:r>
            <a:r>
              <a:rPr lang="en-US" sz="1800" dirty="0" smtClean="0">
                <a:solidFill>
                  <a:schemeClr val="tx1"/>
                </a:solidFill>
              </a:rPr>
              <a:t>waiter’s </a:t>
            </a:r>
            <a:r>
              <a:rPr lang="en-US" sz="1800" dirty="0">
                <a:solidFill>
                  <a:schemeClr val="tx1"/>
                </a:solidFill>
              </a:rPr>
              <a:t>name and	4. Direct to menu page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   table</a:t>
            </a:r>
            <a:r>
              <a:rPr lang="en-US" sz="1800" dirty="0" smtClean="0">
                <a:solidFill>
                  <a:schemeClr val="tx1"/>
                </a:solidFill>
              </a:rPr>
              <a:t> number, then click </a:t>
            </a:r>
          </a:p>
          <a:p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   </a:t>
            </a:r>
            <a:r>
              <a:rPr lang="en-US" sz="1800" dirty="0" smtClean="0">
                <a:solidFill>
                  <a:schemeClr val="tx1"/>
                </a:solidFill>
              </a:rPr>
              <a:t>“Submit”. 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5. Click “Appetizer”, “Entrée” </a:t>
            </a:r>
            <a:r>
              <a:rPr lang="en-US" sz="1800" dirty="0" smtClean="0">
                <a:solidFill>
                  <a:schemeClr val="tx1"/>
                </a:solidFill>
              </a:rPr>
              <a:t>	</a:t>
            </a:r>
            <a:r>
              <a:rPr lang="en-US" sz="1800" dirty="0">
                <a:solidFill>
                  <a:schemeClr val="tx1"/>
                </a:solidFill>
              </a:rPr>
              <a:t>6. Prompt a list of menu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    or </a:t>
            </a:r>
            <a:r>
              <a:rPr lang="en-US" sz="1800" dirty="0">
                <a:solidFill>
                  <a:schemeClr val="tx1"/>
                </a:solidFill>
              </a:rPr>
              <a:t>“</a:t>
            </a:r>
            <a:r>
              <a:rPr lang="en-US" sz="1800" dirty="0" smtClean="0">
                <a:solidFill>
                  <a:schemeClr val="tx1"/>
                </a:solidFill>
              </a:rPr>
              <a:t>Dissert” to </a:t>
            </a:r>
            <a:r>
              <a:rPr lang="en-US" sz="1800" dirty="0">
                <a:solidFill>
                  <a:schemeClr val="tx1"/>
                </a:solidFill>
              </a:rPr>
              <a:t>order.</a:t>
            </a:r>
          </a:p>
          <a:p>
            <a:r>
              <a:rPr lang="en-US" sz="1800" dirty="0">
                <a:solidFill>
                  <a:schemeClr val="tx1"/>
                </a:solidFill>
              </a:rPr>
              <a:t>7. Sort the courses by hitting </a:t>
            </a:r>
            <a:r>
              <a:rPr lang="en-US" sz="1800" dirty="0" smtClean="0">
                <a:solidFill>
                  <a:schemeClr val="tx1"/>
                </a:solidFill>
              </a:rPr>
              <a:t>	8</a:t>
            </a:r>
            <a:r>
              <a:rPr lang="en-US" sz="1800" dirty="0">
                <a:solidFill>
                  <a:schemeClr val="tx1"/>
                </a:solidFill>
              </a:rPr>
              <a:t>. Display courses of the chosen the 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    sorting button.			    category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9</a:t>
            </a:r>
            <a:r>
              <a:rPr lang="en-US" sz="1800" dirty="0">
                <a:solidFill>
                  <a:schemeClr val="tx1"/>
                </a:solidFill>
              </a:rPr>
              <a:t>. Check the courses and input </a:t>
            </a:r>
            <a:r>
              <a:rPr lang="en-US" sz="1800" dirty="0" smtClean="0">
                <a:solidFill>
                  <a:schemeClr val="tx1"/>
                </a:solidFill>
              </a:rPr>
              <a:t>	</a:t>
            </a:r>
            <a:r>
              <a:rPr lang="en-US" sz="1800" dirty="0">
                <a:solidFill>
                  <a:schemeClr val="tx1"/>
                </a:solidFill>
              </a:rPr>
              <a:t>10. Display the course names and the amount, click “Done” 	</a:t>
            </a:r>
            <a:r>
              <a:rPr lang="en-US" sz="1800" dirty="0" smtClean="0">
                <a:solidFill>
                  <a:schemeClr val="tx1"/>
                </a:solidFill>
              </a:rPr>
              <a:t>	    total </a:t>
            </a:r>
            <a:r>
              <a:rPr lang="en-US" sz="1800" dirty="0">
                <a:solidFill>
                  <a:schemeClr val="tx1"/>
                </a:solidFill>
              </a:rPr>
              <a:t>price</a:t>
            </a:r>
            <a:r>
              <a:rPr lang="en-US" sz="1800" dirty="0" smtClean="0">
                <a:solidFill>
                  <a:schemeClr val="tx1"/>
                </a:solidFill>
              </a:rPr>
              <a:t>. </a:t>
            </a:r>
            <a:r>
              <a:rPr lang="en-US" sz="1800" dirty="0">
                <a:solidFill>
                  <a:schemeClr val="tx1"/>
                </a:solidFill>
              </a:rPr>
              <a:t>Display “Next” button</a:t>
            </a:r>
            <a:r>
              <a:rPr lang="en-US" sz="1800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when </a:t>
            </a:r>
            <a:r>
              <a:rPr lang="en-US" sz="1800" dirty="0">
                <a:solidFill>
                  <a:schemeClr val="tx1"/>
                </a:solidFill>
              </a:rPr>
              <a:t>the order is completed.	</a:t>
            </a:r>
            <a:r>
              <a:rPr lang="en-US" sz="1800" dirty="0" smtClean="0">
                <a:solidFill>
                  <a:schemeClr val="tx1"/>
                </a:solidFill>
              </a:rPr>
              <a:t>    if </a:t>
            </a:r>
            <a:r>
              <a:rPr lang="en-US" sz="1800" dirty="0">
                <a:solidFill>
                  <a:schemeClr val="tx1"/>
                </a:solidFill>
              </a:rPr>
              <a:t>any other guests </a:t>
            </a:r>
            <a:r>
              <a:rPr lang="en-US" sz="1800" dirty="0" smtClean="0">
                <a:solidFill>
                  <a:schemeClr val="tx1"/>
                </a:solidFill>
              </a:rPr>
              <a:t>need to </a:t>
            </a:r>
            <a:r>
              <a:rPr lang="en-US" sz="1800" dirty="0">
                <a:solidFill>
                  <a:schemeClr val="tx1"/>
                </a:solidFill>
              </a:rPr>
              <a:t>order, </a:t>
            </a:r>
            <a:r>
              <a:rPr lang="en-US" sz="1800" dirty="0" smtClean="0">
                <a:solidFill>
                  <a:schemeClr val="tx1"/>
                </a:solidFill>
              </a:rPr>
              <a:t>				    then </a:t>
            </a:r>
            <a:r>
              <a:rPr lang="en-US" sz="1800" dirty="0">
                <a:solidFill>
                  <a:schemeClr val="tx1"/>
                </a:solidFill>
              </a:rPr>
              <a:t>go to step 2. Otherwise, </a:t>
            </a:r>
            <a:r>
              <a:rPr lang="en-US" sz="1800" dirty="0" smtClean="0">
                <a:solidFill>
                  <a:schemeClr val="tx1"/>
                </a:solidFill>
              </a:rPr>
              <a:t>					    display a </a:t>
            </a:r>
            <a:r>
              <a:rPr lang="en-US" sz="1800" dirty="0">
                <a:solidFill>
                  <a:schemeClr val="tx1"/>
                </a:solidFill>
              </a:rPr>
              <a:t>textbox for table number </a:t>
            </a:r>
            <a:r>
              <a:rPr lang="en-US" sz="1800" dirty="0" smtClean="0">
                <a:solidFill>
                  <a:schemeClr val="tx1"/>
                </a:solidFill>
              </a:rPr>
              <a:t>				    and </a:t>
            </a:r>
            <a:r>
              <a:rPr lang="en-US" sz="1800" dirty="0">
                <a:solidFill>
                  <a:schemeClr val="tx1"/>
                </a:solidFill>
              </a:rPr>
              <a:t>a “Print” button.</a:t>
            </a:r>
          </a:p>
          <a:p>
            <a:r>
              <a:rPr lang="en-US" sz="1800" dirty="0">
                <a:solidFill>
                  <a:schemeClr val="tx1"/>
                </a:solidFill>
              </a:rPr>
              <a:t>11. Type in table number, click </a:t>
            </a:r>
            <a:r>
              <a:rPr lang="en-US" sz="1800" dirty="0" smtClean="0">
                <a:solidFill>
                  <a:schemeClr val="tx1"/>
                </a:solidFill>
              </a:rPr>
              <a:t>	</a:t>
            </a:r>
            <a:r>
              <a:rPr lang="en-US" sz="1800" dirty="0">
                <a:solidFill>
                  <a:schemeClr val="tx1"/>
                </a:solidFill>
              </a:rPr>
              <a:t>12. Print out an order summary of 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    “</a:t>
            </a:r>
            <a:r>
              <a:rPr lang="en-US" sz="1800" dirty="0">
                <a:solidFill>
                  <a:schemeClr val="tx1"/>
                </a:solidFill>
              </a:rPr>
              <a:t>Print”. </a:t>
            </a:r>
            <a:r>
              <a:rPr lang="en-US" sz="1800" dirty="0" smtClean="0">
                <a:solidFill>
                  <a:schemeClr val="tx1"/>
                </a:solidFill>
              </a:rPr>
              <a:t>			    this </a:t>
            </a:r>
            <a:r>
              <a:rPr lang="en-US" sz="1800" dirty="0">
                <a:solidFill>
                  <a:schemeClr val="tx1"/>
                </a:solidFill>
              </a:rPr>
              <a:t>table.</a:t>
            </a:r>
          </a:p>
          <a:p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10089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14400" y="1244242"/>
            <a:ext cx="7772400" cy="3630300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</a:rPr>
              <a:t>Steps:</a:t>
            </a:r>
          </a:p>
          <a:p>
            <a:r>
              <a:rPr lang="en-US" sz="1800" dirty="0">
                <a:solidFill>
                  <a:schemeClr val="bg1"/>
                </a:solidFill>
              </a:rPr>
              <a:t>Actor actions			</a:t>
            </a:r>
            <a:r>
              <a:rPr lang="en-US" sz="1800" dirty="0" smtClean="0">
                <a:solidFill>
                  <a:schemeClr val="bg1"/>
                </a:solidFill>
              </a:rPr>
              <a:t>System </a:t>
            </a:r>
            <a:r>
              <a:rPr lang="en-US" sz="1800" dirty="0">
                <a:solidFill>
                  <a:schemeClr val="bg1"/>
                </a:solidFill>
              </a:rPr>
              <a:t>responses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1. Click </a:t>
            </a:r>
            <a:r>
              <a:rPr lang="en-US" sz="1800" dirty="0">
                <a:solidFill>
                  <a:schemeClr val="tx1"/>
                </a:solidFill>
              </a:rPr>
              <a:t>on “Order” button.	</a:t>
            </a:r>
            <a:r>
              <a:rPr lang="en-US" sz="1800" dirty="0" smtClean="0">
                <a:solidFill>
                  <a:schemeClr val="tx1"/>
                </a:solidFill>
              </a:rPr>
              <a:t>2. Display </a:t>
            </a:r>
            <a:r>
              <a:rPr lang="en-US" sz="1800" dirty="0">
                <a:solidFill>
                  <a:schemeClr val="tx1"/>
                </a:solidFill>
              </a:rPr>
              <a:t>the order page, ask for </a:t>
            </a:r>
            <a:r>
              <a:rPr lang="en-US" sz="1800" dirty="0" smtClean="0">
                <a:solidFill>
                  <a:schemeClr val="tx1"/>
                </a:solidFill>
              </a:rPr>
              <a:t>					number </a:t>
            </a:r>
            <a:r>
              <a:rPr lang="en-US" sz="1800" dirty="0">
                <a:solidFill>
                  <a:schemeClr val="tx1"/>
                </a:solidFill>
              </a:rPr>
              <a:t>of guests.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3. Type </a:t>
            </a:r>
            <a:r>
              <a:rPr lang="en-US" sz="1800" dirty="0">
                <a:solidFill>
                  <a:schemeClr val="tx1"/>
                </a:solidFill>
              </a:rPr>
              <a:t>in “2”, click “Submit”.	</a:t>
            </a:r>
            <a:r>
              <a:rPr lang="en-US" sz="1800" dirty="0" smtClean="0">
                <a:solidFill>
                  <a:schemeClr val="tx1"/>
                </a:solidFill>
              </a:rPr>
              <a:t>4. Display </a:t>
            </a:r>
            <a:r>
              <a:rPr lang="en-US" sz="1800" dirty="0">
                <a:solidFill>
                  <a:schemeClr val="tx1"/>
                </a:solidFill>
              </a:rPr>
              <a:t>the menu page for guest 1.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5. Click </a:t>
            </a:r>
            <a:r>
              <a:rPr lang="en-US" sz="1800" dirty="0">
                <a:solidFill>
                  <a:schemeClr val="tx1"/>
                </a:solidFill>
              </a:rPr>
              <a:t>“Appetizer”, check </a:t>
            </a:r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    “</a:t>
            </a:r>
            <a:r>
              <a:rPr lang="en-US" sz="1800" dirty="0">
                <a:solidFill>
                  <a:schemeClr val="tx1"/>
                </a:solidFill>
              </a:rPr>
              <a:t>Chicken Wings” </a:t>
            </a:r>
            <a:r>
              <a:rPr lang="en-US" sz="1800" dirty="0" smtClean="0">
                <a:solidFill>
                  <a:schemeClr val="tx1"/>
                </a:solidFill>
              </a:rPr>
              <a:t>and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type </a:t>
            </a:r>
            <a:r>
              <a:rPr lang="en-US" sz="1800" dirty="0">
                <a:solidFill>
                  <a:schemeClr val="tx1"/>
                </a:solidFill>
              </a:rPr>
              <a:t>in </a:t>
            </a:r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   “</a:t>
            </a:r>
            <a:r>
              <a:rPr lang="en-US" sz="1800" dirty="0">
                <a:solidFill>
                  <a:schemeClr val="tx1"/>
                </a:solidFill>
              </a:rPr>
              <a:t>2”.	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6. Click </a:t>
            </a:r>
            <a:r>
              <a:rPr lang="en-US" sz="1800" dirty="0">
                <a:solidFill>
                  <a:schemeClr val="tx1"/>
                </a:solidFill>
              </a:rPr>
              <a:t>“Entrée”, check “Beef </a:t>
            </a:r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    Ramen</a:t>
            </a:r>
            <a:r>
              <a:rPr lang="en-US" sz="1800" dirty="0">
                <a:solidFill>
                  <a:schemeClr val="tx1"/>
                </a:solidFill>
              </a:rPr>
              <a:t>” and </a:t>
            </a:r>
            <a:r>
              <a:rPr lang="en-US" sz="1800" dirty="0" smtClean="0">
                <a:solidFill>
                  <a:schemeClr val="tx1"/>
                </a:solidFill>
              </a:rPr>
              <a:t>type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in </a:t>
            </a:r>
            <a:r>
              <a:rPr lang="en-US" sz="1800" dirty="0">
                <a:solidFill>
                  <a:schemeClr val="tx1"/>
                </a:solidFill>
              </a:rPr>
              <a:t>“1”. 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7. Click </a:t>
            </a:r>
            <a:r>
              <a:rPr lang="en-US" sz="1800" dirty="0">
                <a:solidFill>
                  <a:schemeClr val="tx1"/>
                </a:solidFill>
              </a:rPr>
              <a:t>“Done”.	</a:t>
            </a:r>
            <a:r>
              <a:rPr lang="en-US" sz="1800" dirty="0" smtClean="0">
                <a:solidFill>
                  <a:schemeClr val="tx1"/>
                </a:solidFill>
              </a:rPr>
              <a:t>		8. Display </a:t>
            </a:r>
            <a:r>
              <a:rPr lang="en-US" sz="1800" dirty="0">
                <a:solidFill>
                  <a:schemeClr val="tx1"/>
                </a:solidFill>
              </a:rPr>
              <a:t>“Chicken Wings × 2, Beef </a:t>
            </a:r>
            <a:r>
              <a:rPr lang="en-US" sz="1800" dirty="0" smtClean="0">
                <a:solidFill>
                  <a:schemeClr val="tx1"/>
                </a:solidFill>
              </a:rPr>
              <a:t>				    Ramen </a:t>
            </a:r>
            <a:r>
              <a:rPr lang="en-US" sz="1800" dirty="0">
                <a:solidFill>
                  <a:schemeClr val="tx1"/>
                </a:solidFill>
              </a:rPr>
              <a:t>× 1, Total Price $15.00” </a:t>
            </a:r>
            <a:r>
              <a:rPr lang="en-US" sz="1800" dirty="0" smtClean="0">
                <a:solidFill>
                  <a:schemeClr val="tx1"/>
                </a:solidFill>
              </a:rPr>
              <a:t>					    and </a:t>
            </a:r>
            <a:r>
              <a:rPr lang="en-US" sz="1800" dirty="0">
                <a:solidFill>
                  <a:schemeClr val="tx1"/>
                </a:solidFill>
              </a:rPr>
              <a:t>“Next” button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205978"/>
            <a:ext cx="7772400" cy="9942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Scenarios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403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14400" y="438150"/>
            <a:ext cx="7772400" cy="4436392"/>
          </a:xfrm>
        </p:spPr>
        <p:txBody>
          <a:bodyPr/>
          <a:lstStyle/>
          <a:p>
            <a:r>
              <a:rPr lang="en-US" sz="1800" dirty="0" smtClean="0">
                <a:solidFill>
                  <a:schemeClr val="tx1"/>
                </a:solidFill>
              </a:rPr>
              <a:t>9. Click </a:t>
            </a:r>
            <a:r>
              <a:rPr lang="en-US" sz="1800" dirty="0">
                <a:solidFill>
                  <a:schemeClr val="tx1"/>
                </a:solidFill>
              </a:rPr>
              <a:t>“Next” button.		</a:t>
            </a:r>
            <a:r>
              <a:rPr lang="en-US" sz="1800" dirty="0" smtClean="0">
                <a:solidFill>
                  <a:schemeClr val="tx1"/>
                </a:solidFill>
              </a:rPr>
              <a:t>10. Display </a:t>
            </a:r>
            <a:r>
              <a:rPr lang="en-US" sz="1800" dirty="0">
                <a:solidFill>
                  <a:schemeClr val="tx1"/>
                </a:solidFill>
              </a:rPr>
              <a:t>the menu page for guest </a:t>
            </a:r>
            <a:r>
              <a:rPr lang="en-US" sz="1800" dirty="0" smtClean="0">
                <a:solidFill>
                  <a:schemeClr val="tx1"/>
                </a:solidFill>
              </a:rPr>
              <a:t>				    2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11. Click </a:t>
            </a:r>
            <a:r>
              <a:rPr lang="en-US" sz="1800" dirty="0">
                <a:solidFill>
                  <a:schemeClr val="tx1"/>
                </a:solidFill>
              </a:rPr>
              <a:t>“Entrée”, check “Beef </a:t>
            </a:r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   Ramen</a:t>
            </a:r>
            <a:r>
              <a:rPr lang="en-US" sz="1800" dirty="0">
                <a:solidFill>
                  <a:schemeClr val="tx1"/>
                </a:solidFill>
              </a:rPr>
              <a:t>” and </a:t>
            </a:r>
            <a:r>
              <a:rPr lang="en-US" sz="1800" dirty="0" smtClean="0">
                <a:solidFill>
                  <a:schemeClr val="tx1"/>
                </a:solidFill>
              </a:rPr>
              <a:t>type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in </a:t>
            </a:r>
            <a:r>
              <a:rPr lang="en-US" sz="1800" dirty="0">
                <a:solidFill>
                  <a:schemeClr val="tx1"/>
                </a:solidFill>
              </a:rPr>
              <a:t>“1”.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12. Click </a:t>
            </a:r>
            <a:r>
              <a:rPr lang="en-US" sz="1800" dirty="0">
                <a:solidFill>
                  <a:schemeClr val="tx1"/>
                </a:solidFill>
              </a:rPr>
              <a:t>“Dissert”, then click </a:t>
            </a:r>
            <a:r>
              <a:rPr lang="en-US" sz="1800" dirty="0" smtClean="0">
                <a:solidFill>
                  <a:schemeClr val="tx1"/>
                </a:solidFill>
              </a:rPr>
              <a:t>	13. </a:t>
            </a:r>
            <a:r>
              <a:rPr lang="en-US" sz="1800" dirty="0">
                <a:solidFill>
                  <a:schemeClr val="tx1"/>
                </a:solidFill>
              </a:rPr>
              <a:t>Display all the ice cream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   “</a:t>
            </a:r>
            <a:r>
              <a:rPr lang="en-US" sz="1800" dirty="0">
                <a:solidFill>
                  <a:schemeClr val="tx1"/>
                </a:solidFill>
              </a:rPr>
              <a:t>Ice Cream</a:t>
            </a:r>
            <a:r>
              <a:rPr lang="en-US" sz="1800" dirty="0" smtClean="0">
                <a:solidFill>
                  <a:schemeClr val="tx1"/>
                </a:solidFill>
              </a:rPr>
              <a:t>”.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14. Check </a:t>
            </a:r>
            <a:r>
              <a:rPr lang="en-US" sz="1800" dirty="0">
                <a:solidFill>
                  <a:schemeClr val="tx1"/>
                </a:solidFill>
              </a:rPr>
              <a:t>“Coconut Ice Cream” </a:t>
            </a:r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    and </a:t>
            </a:r>
            <a:r>
              <a:rPr lang="en-US" sz="1800" dirty="0">
                <a:solidFill>
                  <a:schemeClr val="tx1"/>
                </a:solidFill>
              </a:rPr>
              <a:t>type in “1”.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15. Click </a:t>
            </a:r>
            <a:r>
              <a:rPr lang="en-US" sz="1800" dirty="0">
                <a:solidFill>
                  <a:schemeClr val="tx1"/>
                </a:solidFill>
              </a:rPr>
              <a:t>“Done”.	</a:t>
            </a:r>
            <a:r>
              <a:rPr lang="en-US" sz="1800" dirty="0" smtClean="0">
                <a:solidFill>
                  <a:schemeClr val="tx1"/>
                </a:solidFill>
              </a:rPr>
              <a:t>		16. Display </a:t>
            </a:r>
            <a:r>
              <a:rPr lang="en-US" sz="1800" dirty="0">
                <a:solidFill>
                  <a:schemeClr val="tx1"/>
                </a:solidFill>
              </a:rPr>
              <a:t>“Coconut Ice Cream × 1, </a:t>
            </a:r>
            <a:r>
              <a:rPr lang="en-US" sz="1800" dirty="0" smtClean="0">
                <a:solidFill>
                  <a:schemeClr val="tx1"/>
                </a:solidFill>
              </a:rPr>
              <a:t>				    Total </a:t>
            </a:r>
            <a:r>
              <a:rPr lang="en-US" sz="1800" dirty="0">
                <a:solidFill>
                  <a:schemeClr val="tx1"/>
                </a:solidFill>
              </a:rPr>
              <a:t>Price $3.00” and “Print” </a:t>
            </a:r>
            <a:r>
              <a:rPr lang="en-US" sz="1800" dirty="0" smtClean="0">
                <a:solidFill>
                  <a:schemeClr val="tx1"/>
                </a:solidFill>
              </a:rPr>
              <a:t>					    button</a:t>
            </a:r>
            <a:r>
              <a:rPr lang="en-US" sz="1800" dirty="0">
                <a:solidFill>
                  <a:schemeClr val="tx1"/>
                </a:solidFill>
              </a:rPr>
              <a:t>, and a textbox for table </a:t>
            </a:r>
            <a:r>
              <a:rPr lang="en-US" sz="1800" dirty="0" smtClean="0">
                <a:solidFill>
                  <a:schemeClr val="tx1"/>
                </a:solidFill>
              </a:rPr>
              <a:t>					    number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17. Type </a:t>
            </a:r>
            <a:r>
              <a:rPr lang="en-US" sz="1800" dirty="0">
                <a:solidFill>
                  <a:schemeClr val="tx1"/>
                </a:solidFill>
              </a:rPr>
              <a:t>“Table 1”, click “Print”.	</a:t>
            </a:r>
            <a:r>
              <a:rPr lang="en-US" sz="1800" dirty="0" smtClean="0">
                <a:solidFill>
                  <a:schemeClr val="tx1"/>
                </a:solidFill>
              </a:rPr>
              <a:t>18. Display </a:t>
            </a:r>
            <a:r>
              <a:rPr lang="en-US" sz="1800" dirty="0">
                <a:solidFill>
                  <a:schemeClr val="tx1"/>
                </a:solidFill>
              </a:rPr>
              <a:t>“Table 1: Chicken Wings × </a:t>
            </a:r>
            <a:r>
              <a:rPr lang="en-US" sz="1800" dirty="0" smtClean="0">
                <a:solidFill>
                  <a:schemeClr val="tx1"/>
                </a:solidFill>
              </a:rPr>
              <a:t>				    2</a:t>
            </a:r>
            <a:r>
              <a:rPr lang="en-US" sz="1800" dirty="0">
                <a:solidFill>
                  <a:schemeClr val="tx1"/>
                </a:solidFill>
              </a:rPr>
              <a:t>, Beef Ramen × 2, Coconut Ice </a:t>
            </a:r>
            <a:r>
              <a:rPr lang="en-US" sz="1800" dirty="0" smtClean="0">
                <a:solidFill>
                  <a:schemeClr val="tx1"/>
                </a:solidFill>
              </a:rPr>
              <a:t>					    Cream </a:t>
            </a:r>
            <a:r>
              <a:rPr lang="en-US" sz="1800" dirty="0">
                <a:solidFill>
                  <a:schemeClr val="tx1"/>
                </a:solidFill>
              </a:rPr>
              <a:t>× 1” on the receipt.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933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14400" y="1276350"/>
            <a:ext cx="7772400" cy="359819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23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945300" y="1485650"/>
            <a:ext cx="7741499" cy="3388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algn="just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</a:rPr>
              <a:t>This product will be a generically designed restaurant management system. It can be imported to any kind of restaurant, providing functionality such as making reservation, checking in, making an order and checking out.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945425" y="205975"/>
            <a:ext cx="7741499" cy="9942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Product Introduction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990425" y="205975"/>
            <a:ext cx="7696500" cy="9942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Use Case Diagram</a:t>
            </a:r>
          </a:p>
        </p:txBody>
      </p:sp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0075" y="1200175"/>
            <a:ext cx="4723850" cy="373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979200" y="1244250"/>
            <a:ext cx="7707600" cy="36303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lt1"/>
                </a:solidFill>
              </a:rPr>
              <a:t>Actor: </a:t>
            </a:r>
            <a:r>
              <a:rPr lang="en" sz="2400">
                <a:solidFill>
                  <a:schemeClr val="dk1"/>
                </a:solidFill>
              </a:rPr>
              <a:t>Receptionist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lt1"/>
                </a:solidFill>
              </a:rPr>
              <a:t>Goals: </a:t>
            </a:r>
            <a:r>
              <a:rPr lang="en" sz="2400">
                <a:solidFill>
                  <a:schemeClr val="dk1"/>
                </a:solidFill>
              </a:rPr>
              <a:t>Help customer make a reservation for a specific date and time.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lt1"/>
                </a:solidFill>
              </a:rPr>
              <a:t>Precondition: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lt1"/>
                </a:solidFill>
              </a:rPr>
              <a:t>Summary: </a:t>
            </a:r>
            <a:r>
              <a:rPr lang="en" sz="2400">
                <a:solidFill>
                  <a:schemeClr val="dk1"/>
                </a:solidFill>
              </a:rPr>
              <a:t>Receptionist finds available table for the specific date and time, record contact information, reserves the table for customer.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lt1"/>
                </a:solidFill>
              </a:rPr>
              <a:t>Related use case: </a:t>
            </a:r>
            <a:r>
              <a:rPr lang="en" sz="2400">
                <a:solidFill>
                  <a:schemeClr val="dk1"/>
                </a:solidFill>
              </a:rPr>
              <a:t>None</a:t>
            </a:r>
          </a:p>
          <a:p>
            <a:pPr>
              <a:spcBef>
                <a:spcPts val="0"/>
              </a:spcBef>
              <a:buNone/>
            </a:pPr>
            <a:endParaRPr sz="1000"/>
          </a:p>
        </p:txBody>
      </p: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979175" y="205975"/>
            <a:ext cx="7707600" cy="9942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Use Case: Make a Reservation</a:t>
            </a:r>
            <a:r>
              <a:rPr lang="en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914400" y="133350"/>
            <a:ext cx="7391549" cy="5544564"/>
          </a:xfrm>
          <a:prstGeom prst="rect">
            <a:avLst/>
          </a:prstGeom>
        </p:spPr>
        <p:txBody>
          <a:bodyPr wrap="square" lIns="91425" tIns="91425" rIns="91425" bIns="91425" anchor="t" anchorCtr="0">
            <a:sp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chemeClr val="lt1"/>
                </a:solidFill>
              </a:rPr>
              <a:t>Steps:</a:t>
            </a:r>
          </a:p>
          <a:p>
            <a:pPr mar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chemeClr val="lt1"/>
                </a:solidFill>
              </a:rPr>
              <a:t>Actor actions			</a:t>
            </a:r>
            <a:r>
              <a:rPr lang="en" sz="2400" dirty="0" smtClean="0">
                <a:solidFill>
                  <a:schemeClr val="lt1"/>
                </a:solidFill>
              </a:rPr>
              <a:t>System </a:t>
            </a:r>
            <a:r>
              <a:rPr lang="en" sz="2400" dirty="0">
                <a:solidFill>
                  <a:schemeClr val="lt1"/>
                </a:solidFill>
              </a:rPr>
              <a:t>responses</a:t>
            </a:r>
          </a:p>
          <a:p>
            <a:pPr mar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</a:rPr>
              <a:t>1. Select “Reservation” command	</a:t>
            </a:r>
            <a:r>
              <a:rPr lang="en" sz="1600" dirty="0" smtClean="0">
                <a:solidFill>
                  <a:schemeClr val="dk1"/>
                </a:solidFill>
              </a:rPr>
              <a:t>2</a:t>
            </a:r>
            <a:r>
              <a:rPr lang="en" sz="1600" dirty="0">
                <a:solidFill>
                  <a:schemeClr val="dk1"/>
                </a:solidFill>
              </a:rPr>
              <a:t>. Pop up reservation window</a:t>
            </a:r>
          </a:p>
          <a:p>
            <a:pPr mar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</a:rPr>
              <a:t>3. Select date and time, then search	4. Display all available </a:t>
            </a:r>
            <a:r>
              <a:rPr lang="en" sz="1600" dirty="0" smtClean="0">
                <a:solidFill>
                  <a:schemeClr val="dk1"/>
                </a:solidFill>
              </a:rPr>
              <a:t>tables the </a:t>
            </a:r>
            <a:r>
              <a:rPr lang="en" sz="1600" dirty="0">
                <a:solidFill>
                  <a:schemeClr val="dk1"/>
                </a:solidFill>
              </a:rPr>
              <a:t>system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ct val="61111"/>
            </a:pPr>
            <a:r>
              <a:rPr lang="en" sz="1600" dirty="0">
                <a:solidFill>
                  <a:schemeClr val="dk1"/>
                </a:solidFill>
              </a:rPr>
              <a:t>5. Select table size, type into 	</a:t>
            </a:r>
            <a:r>
              <a:rPr lang="en" sz="1600" dirty="0" smtClean="0">
                <a:solidFill>
                  <a:schemeClr val="dk1"/>
                </a:solidFill>
              </a:rPr>
              <a:t>6</a:t>
            </a:r>
            <a:r>
              <a:rPr lang="en" sz="1600" dirty="0">
                <a:solidFill>
                  <a:schemeClr val="dk1"/>
                </a:solidFill>
              </a:rPr>
              <a:t>. Pop up message indicates customer’s name and cell phone,	</a:t>
            </a:r>
            <a:r>
              <a:rPr lang="en" sz="1600" dirty="0" smtClean="0">
                <a:solidFill>
                  <a:schemeClr val="dk1"/>
                </a:solidFill>
              </a:rPr>
              <a:t>making </a:t>
            </a:r>
            <a:r>
              <a:rPr lang="en" sz="1600" dirty="0">
                <a:solidFill>
                  <a:schemeClr val="dk1"/>
                </a:solidFill>
              </a:rPr>
              <a:t>reservation successfully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</a:rPr>
              <a:t>submit reservation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</a:rPr>
              <a:t>7. Return to main window</a:t>
            </a:r>
            <a:r>
              <a:rPr lang="en" sz="1800" dirty="0">
                <a:solidFill>
                  <a:schemeClr val="dk1"/>
                </a:solidFill>
              </a:rPr>
              <a:t> 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chemeClr val="lt1"/>
                </a:solidFill>
              </a:rPr>
              <a:t>Postconditions:</a:t>
            </a:r>
            <a:r>
              <a:rPr lang="en" sz="2400" dirty="0">
                <a:solidFill>
                  <a:schemeClr val="dk1"/>
                </a:solidFill>
              </a:rPr>
              <a:t> table reserved for customer, record inserted into database, available table number decreases</a:t>
            </a:r>
          </a:p>
          <a:p>
            <a:pPr mar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754518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922800" y="1244250"/>
            <a:ext cx="7764000" cy="3385512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chemeClr val="lt1"/>
                </a:solidFill>
              </a:rPr>
              <a:t>Make a reservation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3333"/>
              <a:buFont typeface="Trebuchet MS"/>
              <a:buNone/>
            </a:pPr>
            <a:r>
              <a:rPr lang="en" sz="1600" dirty="0">
                <a:solidFill>
                  <a:schemeClr val="dk1"/>
                </a:solidFill>
              </a:rPr>
              <a:t>Steps: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</a:rPr>
              <a:t>Actor actions			</a:t>
            </a:r>
            <a:r>
              <a:rPr lang="en" sz="1600" dirty="0" smtClean="0">
                <a:solidFill>
                  <a:schemeClr val="dk1"/>
                </a:solidFill>
              </a:rPr>
              <a:t>System </a:t>
            </a:r>
            <a:r>
              <a:rPr lang="en" sz="1600" dirty="0">
                <a:solidFill>
                  <a:schemeClr val="dk1"/>
                </a:solidFill>
              </a:rPr>
              <a:t>responses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</a:rPr>
              <a:t>Select “Reservation” command	Pop up reservation window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</a:rPr>
              <a:t>Set October 20 for date and 		Display all available tables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</a:rPr>
              <a:t>  dinner for time, then search the 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</a:rPr>
              <a:t>  system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</a:rPr>
              <a:t>Type customer name “David”, 	</a:t>
            </a:r>
            <a:r>
              <a:rPr lang="en" sz="1600" dirty="0" smtClean="0">
                <a:solidFill>
                  <a:schemeClr val="dk1"/>
                </a:solidFill>
              </a:rPr>
              <a:t>Pop </a:t>
            </a:r>
            <a:r>
              <a:rPr lang="en" sz="1600" dirty="0">
                <a:solidFill>
                  <a:schemeClr val="dk1"/>
                </a:solidFill>
              </a:rPr>
              <a:t>up message indicates making 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</a:rPr>
              <a:t>  cell phone “336-334-1234”, 		reservation successfully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</a:rPr>
              <a:t>  reserve the table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</a:rPr>
              <a:t>Return to main window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922900" y="205975"/>
            <a:ext cx="7764000" cy="9942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chemeClr val="lt1"/>
                </a:solidFill>
              </a:rPr>
              <a:t>Scenarios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Interface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111120"/>
            <a:ext cx="4621763" cy="3886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11120"/>
            <a:ext cx="401955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68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979200" y="1244250"/>
            <a:ext cx="7783800" cy="3453223"/>
          </a:xfrm>
          <a:prstGeom prst="rect">
            <a:avLst/>
          </a:prstGeom>
        </p:spPr>
        <p:txBody>
          <a:bodyPr wrap="square" lIns="91425" tIns="91425" rIns="91425" bIns="91425" anchor="t" anchorCtr="0">
            <a:sp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chemeClr val="lt1"/>
                </a:solidFill>
              </a:rPr>
              <a:t>Actor: </a:t>
            </a:r>
            <a:r>
              <a:rPr lang="en" sz="2400" dirty="0">
                <a:solidFill>
                  <a:schemeClr val="dk1"/>
                </a:solidFill>
              </a:rPr>
              <a:t>Receptionist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chemeClr val="lt1"/>
                </a:solidFill>
              </a:rPr>
              <a:t>Goals: </a:t>
            </a:r>
            <a:r>
              <a:rPr lang="en" sz="2400" dirty="0" smtClean="0">
                <a:solidFill>
                  <a:schemeClr val="dk1"/>
                </a:solidFill>
              </a:rPr>
              <a:t>Assign an available waiter and seat to customer.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 dirty="0" smtClean="0">
                <a:solidFill>
                  <a:schemeClr val="lt1"/>
                </a:solidFill>
              </a:rPr>
              <a:t>Preconditions: </a:t>
            </a:r>
            <a:r>
              <a:rPr lang="en-US" sz="2400" dirty="0">
                <a:solidFill>
                  <a:schemeClr val="dk1"/>
                </a:solidFill>
              </a:rPr>
              <a:t>The receptionist must have the basic information of the </a:t>
            </a:r>
            <a:r>
              <a:rPr lang="en-US" sz="2400" dirty="0">
                <a:solidFill>
                  <a:schemeClr val="dk1"/>
                </a:solidFill>
              </a:rPr>
              <a:t>customer.</a:t>
            </a:r>
            <a:endParaRPr lang="en" sz="2400" dirty="0">
              <a:solidFill>
                <a:schemeClr val="dk1"/>
              </a:solidFill>
            </a:endParaRPr>
          </a:p>
          <a:p>
            <a:pPr marL="457200" lvl="0" indent="-38100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lang="en" sz="2400" dirty="0" smtClean="0">
                <a:solidFill>
                  <a:schemeClr val="lt1"/>
                </a:solidFill>
              </a:rPr>
              <a:t>Summary: </a:t>
            </a:r>
            <a:r>
              <a:rPr lang="en-US" sz="1600" dirty="0">
                <a:solidFill>
                  <a:schemeClr val="tx1"/>
                </a:solidFill>
              </a:rPr>
              <a:t>When a certain customer comes to the front desk, receptionist needs to get basic information of this customer and use this software to find out an available seat and waiter to serve.</a:t>
            </a:r>
            <a:endParaRPr lang="en" sz="1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endParaRPr sz="1000" dirty="0">
              <a:solidFill>
                <a:schemeClr val="tx1"/>
              </a:solidFill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979175" y="399986"/>
            <a:ext cx="7707600" cy="80018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chemeClr val="lt1"/>
                </a:solidFill>
              </a:rPr>
              <a:t>Use Case: </a:t>
            </a:r>
            <a:r>
              <a:rPr lang="en-US" altLang="zh-CN" dirty="0" smtClean="0">
                <a:solidFill>
                  <a:schemeClr val="lt1"/>
                </a:solidFill>
              </a:rPr>
              <a:t>Check In</a:t>
            </a: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246632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914400" y="133350"/>
            <a:ext cx="7391549" cy="2252894"/>
          </a:xfrm>
          <a:prstGeom prst="rect">
            <a:avLst/>
          </a:prstGeom>
        </p:spPr>
        <p:txBody>
          <a:bodyPr wrap="square" lIns="91425" tIns="91425" rIns="91425" bIns="91425" anchor="t" anchorCtr="0">
            <a:sp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chemeClr val="lt1"/>
                </a:solidFill>
              </a:rPr>
              <a:t>Steps:</a:t>
            </a:r>
          </a:p>
          <a:p>
            <a:pPr marL="0" indent="0" rtl="0">
              <a:lnSpc>
                <a:spcPct val="115000"/>
              </a:lnSpc>
              <a:spcBef>
                <a:spcPts val="0"/>
              </a:spcBef>
              <a:buNone/>
            </a:pPr>
            <a:endParaRPr lang="en" sz="2400" dirty="0">
              <a:solidFill>
                <a:schemeClr val="dk1"/>
              </a:solidFill>
            </a:endParaRPr>
          </a:p>
          <a:p>
            <a:pPr mar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742950"/>
            <a:ext cx="6097588" cy="398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wave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274</Words>
  <Application>Microsoft Office PowerPoint</Application>
  <PresentationFormat>On-screen Show (16:9)</PresentationFormat>
  <Paragraphs>110</Paragraphs>
  <Slides>19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wave</vt:lpstr>
      <vt:lpstr>Restaurant Management System</vt:lpstr>
      <vt:lpstr>Product Introduction</vt:lpstr>
      <vt:lpstr>Use Case Diagram</vt:lpstr>
      <vt:lpstr>Use Case: Make a Reservation </vt:lpstr>
      <vt:lpstr>PowerPoint Presentation</vt:lpstr>
      <vt:lpstr>Scenarios</vt:lpstr>
      <vt:lpstr>Interface</vt:lpstr>
      <vt:lpstr>Use Case: Check In</vt:lpstr>
      <vt:lpstr>PowerPoint Presentation</vt:lpstr>
      <vt:lpstr>Scenarios 1</vt:lpstr>
      <vt:lpstr>Sketch 1</vt:lpstr>
      <vt:lpstr>Scenarios 2</vt:lpstr>
      <vt:lpstr>Sketch 2</vt:lpstr>
      <vt:lpstr>Use Case: Make An Order</vt:lpstr>
      <vt:lpstr>Order Page</vt:lpstr>
      <vt:lpstr>PowerPoint Presentation</vt:lpstr>
      <vt:lpstr>Scenarios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Management System</dc:title>
  <dc:creator>Rui</dc:creator>
  <cp:lastModifiedBy>Rui Da</cp:lastModifiedBy>
  <cp:revision>17</cp:revision>
  <dcterms:modified xsi:type="dcterms:W3CDTF">2014-09-15T21:09:05Z</dcterms:modified>
</cp:coreProperties>
</file>