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6" r:id="rId4"/>
    <p:sldId id="258" r:id="rId5"/>
    <p:sldId id="259" r:id="rId6"/>
    <p:sldId id="274" r:id="rId7"/>
    <p:sldId id="275" r:id="rId8"/>
    <p:sldId id="261" r:id="rId9"/>
    <p:sldId id="262" r:id="rId10"/>
    <p:sldId id="265" r:id="rId11"/>
    <p:sldId id="264" r:id="rId12"/>
    <p:sldId id="268" r:id="rId13"/>
    <p:sldId id="266" r:id="rId14"/>
    <p:sldId id="267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9C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5281" autoAdjust="0"/>
  </p:normalViewPr>
  <p:slideViewPr>
    <p:cSldViewPr snapToGrid="0">
      <p:cViewPr varScale="1">
        <p:scale>
          <a:sx n="95" d="100"/>
          <a:sy n="95" d="100"/>
        </p:scale>
        <p:origin x="27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2EC4F-74A7-4320-814C-95BCB6878907}" type="datetimeFigureOut">
              <a:rPr lang="pt-PT" smtClean="0"/>
              <a:t>27/01/2021</a:t>
            </a:fld>
            <a:endParaRPr lang="pt-PT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7020E-9E48-4B2F-84AA-41F5FFC0965D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7180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7020E-9E48-4B2F-84AA-41F5FFC0965D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44016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Tendo os relacionamentos, entidades e os atributos definidos, demos por concluído a modelação Conceptual e 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começamos a construção do modelo lógico, com recurso ao programa </a:t>
            </a:r>
            <a:r>
              <a:rPr lang="pt-PT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 Workbench.</a:t>
            </a:r>
            <a:endParaRPr lang="pt-P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dirty="0"/>
              <a:t>Definimos as características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7020E-9E48-4B2F-84AA-41F5FFC0965D}" type="slidenum">
              <a:rPr lang="pt-PT" smtClean="0"/>
              <a:t>14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32763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 recurso ao </a:t>
            </a:r>
            <a:r>
              <a:rPr lang="pt-PT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 Workbench 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obtivemos o seguinte modelo lógico</a:t>
            </a: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Esquema relacional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7020E-9E48-4B2F-84AA-41F5FFC0965D}" type="slidenum">
              <a:rPr lang="pt-PT" smtClean="0"/>
              <a:t>15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98200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Validação do modelo com interrogações do utilizador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 tópico iremos apresentar as soluções dos requisitos de exploração apresentados anteriormente.</a:t>
            </a:r>
          </a:p>
          <a:p>
            <a:endParaRPr lang="pt-PT" dirty="0"/>
          </a:p>
          <a:p>
            <a:r>
              <a:rPr lang="pt-PT" dirty="0"/>
              <a:t>Projetar a tabela alunos segundo o atributo Tipo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Projetar a tabela Funcionario segundo todos aqueles atributos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Selecionar da tabela cliente todos os registos onde o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cod_postal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seja = … e, sobre a tabela resultante, projetar o nome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Combinar os dados das Tabelas Bilhete e Cliente e selecionar todos os registos </a:t>
            </a:r>
            <a:endParaRPr lang="pt-PT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Não colocamos os termos de junção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7020E-9E48-4B2F-84AA-41F5FFC0965D}" type="slidenum">
              <a:rPr lang="pt-PT" smtClean="0"/>
              <a:t>16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69587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Após fazer a revisão do modelo lógico produzido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7020E-9E48-4B2F-84AA-41F5FFC0965D}" type="slidenum">
              <a:rPr lang="pt-PT" smtClean="0"/>
              <a:t>17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4795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  <a:p>
            <a:r>
              <a:rPr lang="pt-PT" dirty="0"/>
              <a:t>Este trabalho consiste…  cujo objetivo é gerir os dados…</a:t>
            </a:r>
          </a:p>
          <a:p>
            <a:endParaRPr lang="pt-PT" dirty="0"/>
          </a:p>
          <a:p>
            <a:r>
              <a:rPr lang="pt-PT" dirty="0"/>
              <a:t>A base de dados que implementamos serve de … e armazena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7020E-9E48-4B2F-84AA-41F5FFC0965D}" type="slidenum">
              <a:rPr lang="pt-PT" smtClean="0"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72452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7020E-9E48-4B2F-84AA-41F5FFC0965D}" type="slidenum">
              <a:rPr lang="pt-PT" smtClean="0"/>
              <a:t>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09998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crucial ao apoio….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-Garantir a organização e preservação de dados de forma sistemática e correta.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(prevenir redundância e ajudar na manutenção da consistência dos dados introduzidos por um possível funcionário do cinema)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 desenvolvido especificamente para o seu uso;   (sendo assim adaptado às suas necessidades, algo que permite que o CineUM se destaque dos outros cinemas)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7020E-9E48-4B2F-84AA-41F5FFC0965D}" type="slidenum">
              <a:rPr lang="pt-PT" smtClean="0"/>
              <a:t>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96399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Tendo definido os requisitos e tendo-os validado com o cliente, passamos para a Modelação Conceptual. A abordagem de modelação foi feita tendo em consideração duas vistas: a d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funcionário que pode consultar, inserir e manipular as informações dos nossos clientes e bilhetes; e a da UM que poderá consultar a faturação do cinema.</a:t>
            </a:r>
            <a:endParaRPr lang="pt-PT" dirty="0"/>
          </a:p>
          <a:p>
            <a:r>
              <a:rPr lang="pt-PT" dirty="0"/>
              <a:t>Tendo isto, e tendo por base os requisitos que apresentamos identificamos e caracterizamos as entidades. Identificamos 7: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7020E-9E48-4B2F-84AA-41F5FFC0965D}" type="slidenum">
              <a:rPr lang="pt-PT" smtClean="0"/>
              <a:t>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59563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Fizemos o dicionário de dados 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representa as entidades com algumas informações das mesmas: uma descrição e as ocorrências e contexto em que estes se inserem.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7020E-9E48-4B2F-84AA-41F5FFC0965D}" type="slidenum">
              <a:rPr lang="pt-PT" smtClean="0"/>
              <a:t>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0255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Com ajuda da coluna de ocorrências do slide, conseguimos identificar alguns relacionamentos entre as entidades e estes sintetizamos num dicionário de dados dos relacionamentos. Antes de sintetizarmos estas relações, fizemos os diagramas ER para cada uma através da ferramenta BR Modelo, com a nomenclatura de Chen. Modelamos os relacionamentos: </a:t>
            </a:r>
            <a:r>
              <a:rPr lang="pt-PT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Funcionário – Bilhete – Cliente; Bilhete – Filme; Bilhete – Sala.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7020E-9E48-4B2F-84AA-41F5FFC0965D}" type="slidenum">
              <a:rPr lang="pt-PT" smtClean="0"/>
              <a:t>10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76280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Tendo em consideração os requisitos, as entidades e os relacionamentos apresentados anteriormente, determinamos os atributos referentes a cada uma das entidades.</a:t>
            </a: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Cada uma das entidades tem um atributo definido como a chave primária. Como esta tem de ser única criamos um ID para cada uma delas, sendo então o identificador único da entidade.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7020E-9E48-4B2F-84AA-41F5FFC0965D}" type="slidenum">
              <a:rPr lang="pt-PT" smtClean="0"/>
              <a:t>11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86916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Verificamos se existiam redundâncias nas relações entre entidades e nos atributos e validamos o modelo de dados produzido.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7020E-9E48-4B2F-84AA-41F5FFC0965D}" type="slidenum">
              <a:rPr lang="pt-PT" smtClean="0"/>
              <a:t>13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09102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8A2E4-0839-40F6-9181-5E229F517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448E9-57EA-4EAA-A9CA-6CFCB8D12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FAD73-2219-4DDB-B0F5-166B95FB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5129-61F3-4125-AF2C-6BB565379752}" type="datetimeFigureOut">
              <a:rPr lang="pt-PT" smtClean="0"/>
              <a:t>27/01/2021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FEDE7-2831-4156-AAA2-321A83087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4485E-E88E-41CC-A7D5-6691E3FEE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92D7-ECE0-4842-8FF0-4246CF6FD13E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6666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45C72-06E4-4084-A805-F52B0E38A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5E7BE-5EB2-4CAF-B74C-08A9919EB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24053-D04D-48F5-A27E-06BA9866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5129-61F3-4125-AF2C-6BB565379752}" type="datetimeFigureOut">
              <a:rPr lang="pt-PT" smtClean="0"/>
              <a:t>27/01/2021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99889-FB35-42B6-961A-D3BBEB12E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AE6B0-69F3-49B7-AEF4-814A9A82A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92D7-ECE0-4842-8FF0-4246CF6FD13E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11405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04630A-2EE0-4E38-81A1-D5C38CA02A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369EDD-D7EB-46A1-B167-58EEE8877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A4D95-80EC-4DF1-B788-2AFC2D1D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5129-61F3-4125-AF2C-6BB565379752}" type="datetimeFigureOut">
              <a:rPr lang="pt-PT" smtClean="0"/>
              <a:t>27/01/2021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497F3-F6FA-454F-AFA1-DC40F488F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7E964-3E09-41DF-9A3F-74E7D6EE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92D7-ECE0-4842-8FF0-4246CF6FD13E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88131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FD559-7D73-4964-BEF8-772CEFDB2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E86A3-9ECA-41E5-B165-4D1CBC764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2B99E-0F30-4B3E-A1CE-D52C0631C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5129-61F3-4125-AF2C-6BB565379752}" type="datetimeFigureOut">
              <a:rPr lang="pt-PT" smtClean="0"/>
              <a:t>27/01/2021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553B2-7C2F-43A5-BFA7-8A6EE64B4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DED43-8CAB-4261-9DD3-A61F7A5B1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92D7-ECE0-4842-8FF0-4246CF6FD13E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67524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A20A5-2D9D-46F3-ABAC-48B43DA41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770DC-01AD-4F04-8A19-98D757ED5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BED57-DFCE-4BBB-85D1-57003DAEA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5129-61F3-4125-AF2C-6BB565379752}" type="datetimeFigureOut">
              <a:rPr lang="pt-PT" smtClean="0"/>
              <a:t>27/01/2021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CBC36-EFB0-48F2-952D-9BC9C856B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16BAF-85CD-4DFD-A101-513685658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92D7-ECE0-4842-8FF0-4246CF6FD13E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9461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C0C84-5624-4758-A974-6764F98A2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89796-5CBE-4476-9C77-5B9FCCE2E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46CFB-E139-47D9-8445-E838E24A5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98545-A18D-4DA2-BD12-0A54CFD0C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5129-61F3-4125-AF2C-6BB565379752}" type="datetimeFigureOut">
              <a:rPr lang="pt-PT" smtClean="0"/>
              <a:t>27/01/2021</a:t>
            </a:fld>
            <a:endParaRPr lang="pt-P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5323B-6A60-45D6-9B55-C0C1D6D71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C7CF5-24B1-4CB5-943D-1CF66E077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92D7-ECE0-4842-8FF0-4246CF6FD13E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69245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9B180-BBD9-4048-8091-F7CE90364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BAC20-2E2E-4EC6-8BA7-3FD3EFF12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C080E-73CC-49DE-99DD-C1E20684B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D702E-ADAB-4525-99A4-FDA02C0C57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BF3A9A-F53A-4956-930E-2427E6665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900DBF-F20A-4B9D-9D49-CF7569FED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5129-61F3-4125-AF2C-6BB565379752}" type="datetimeFigureOut">
              <a:rPr lang="pt-PT" smtClean="0"/>
              <a:t>27/01/2021</a:t>
            </a:fld>
            <a:endParaRPr lang="pt-PT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F28896-2AC0-418F-A8F6-D3CB768B8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B39E3A-FC15-4D49-BD35-854963F29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92D7-ECE0-4842-8FF0-4246CF6FD13E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1430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210A3-D1DE-44F9-9A65-050EA57B2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8ADCC6-BEAE-405C-BD30-D8202D223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5129-61F3-4125-AF2C-6BB565379752}" type="datetimeFigureOut">
              <a:rPr lang="pt-PT" smtClean="0"/>
              <a:t>27/01/2021</a:t>
            </a:fld>
            <a:endParaRPr lang="pt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B9486-C952-4F33-9E1D-CD134F587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5880DB-10C8-46C9-9B58-F7C39849A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92D7-ECE0-4842-8FF0-4246CF6FD13E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72858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5475B4-5700-4186-B24F-C6D7E71EA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5129-61F3-4125-AF2C-6BB565379752}" type="datetimeFigureOut">
              <a:rPr lang="pt-PT" smtClean="0"/>
              <a:t>27/01/2021</a:t>
            </a:fld>
            <a:endParaRPr lang="pt-PT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B75EBA-2D56-41AE-AEA3-1ADDBFDFD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18863-53AD-47A9-BCF0-86D7D6EE9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92D7-ECE0-4842-8FF0-4246CF6FD13E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4517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DE390-4EB9-4661-8F1D-AAE97079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00EA3-E67D-41FC-ACF4-BEBD30EF7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0AF6E-2F07-426E-8ECD-FD49978AE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34A92-7078-40DD-99EB-06436E3DE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5129-61F3-4125-AF2C-6BB565379752}" type="datetimeFigureOut">
              <a:rPr lang="pt-PT" smtClean="0"/>
              <a:t>27/01/2021</a:t>
            </a:fld>
            <a:endParaRPr lang="pt-P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03261-BCCC-471E-92A7-76AC058E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42517-1F20-40E0-A6F1-FFE246C9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92D7-ECE0-4842-8FF0-4246CF6FD13E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0199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0D1D1-4F6E-487A-B2A6-E44E9EC1E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E1271A-8704-48B1-9B88-2D96A70295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F3E1E-C497-4427-8C2D-EA40C20A0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100ED-90F1-424A-9566-706F7CDC7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5129-61F3-4125-AF2C-6BB565379752}" type="datetimeFigureOut">
              <a:rPr lang="pt-PT" smtClean="0"/>
              <a:t>27/01/2021</a:t>
            </a:fld>
            <a:endParaRPr lang="pt-P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D34AC-8ECC-4ED0-9FAF-9E00FBE2F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8E520-BB5B-4DCF-99C4-E67BA8BA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92D7-ECE0-4842-8FF0-4246CF6FD13E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322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8C54DB-CF8A-46F7-A7C4-62F2A2122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6E1D6-14EB-4FE2-82A1-1E019B72C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8F953-7EFD-4CDF-A84E-015D15706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05129-61F3-4125-AF2C-6BB565379752}" type="datetimeFigureOut">
              <a:rPr lang="pt-PT" smtClean="0"/>
              <a:t>27/01/2021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C1F11-216D-406C-995F-5F095D0DD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FC4EF-1129-434B-9632-F1AD68D04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892D7-ECE0-4842-8FF0-4246CF6FD13E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01201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A picture containing outdoor object, dark&#10;&#10;Description automatically generated">
            <a:extLst>
              <a:ext uri="{FF2B5EF4-FFF2-40B4-BE49-F238E27FC236}">
                <a16:creationId xmlns:a16="http://schemas.microsoft.com/office/drawing/2014/main" id="{EA7B93E7-9254-4870-8C55-3D913487B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9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12EFDC-6E85-432B-B809-7CBC482B0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578" y="3315102"/>
            <a:ext cx="5457569" cy="1618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pt-PT" sz="2800" b="1" spc="-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 Gothic MT" panose="020B0504020203020204" pitchFamily="34" charset="0"/>
                <a:cs typeface="Arial" panose="020B0604020202020204" pitchFamily="34" charset="0"/>
              </a:rPr>
              <a:t>Unidade Curricular de</a:t>
            </a:r>
            <a:br>
              <a:rPr lang="pt-PT" sz="2800" b="1" spc="-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 Gothic MT" panose="020B0504020203020204" pitchFamily="34" charset="0"/>
                <a:cs typeface="Arial" panose="020B0604020202020204" pitchFamily="34" charset="0"/>
              </a:rPr>
            </a:br>
            <a:r>
              <a:rPr lang="pt-PT" sz="2800" b="1" spc="-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 Gothic MT" panose="020B0504020203020204" pitchFamily="34" charset="0"/>
                <a:cs typeface="Arial" panose="020B0604020202020204" pitchFamily="34" charset="0"/>
              </a:rPr>
              <a:t>Bases de Dados</a:t>
            </a:r>
            <a:br>
              <a:rPr lang="pt-PT" sz="2800" dirty="0">
                <a:solidFill>
                  <a:srgbClr val="FFFFFF"/>
                </a:solidFill>
              </a:rPr>
            </a:br>
            <a:r>
              <a:rPr lang="pt-PT" sz="1100" dirty="0">
                <a:solidFill>
                  <a:srgbClr val="FFFFFF"/>
                </a:solidFill>
              </a:rPr>
              <a:t>Ano Letivo de 2020/2021</a:t>
            </a:r>
            <a:endParaRPr lang="pt-PT" sz="2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36BE38-8ECB-4DE1-80C5-937D2BE49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578" y="5400086"/>
            <a:ext cx="7937373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pt-PT" b="1" i="1" dirty="0">
                <a:solidFill>
                  <a:srgbClr val="FFFFFF"/>
                </a:solidFill>
                <a:latin typeface="News Gothic MT" panose="020B0504020203020204" pitchFamily="34" charset="0"/>
                <a:cs typeface="Arial" panose="020B0604020202020204" pitchFamily="34" charset="0"/>
              </a:rPr>
              <a:t>Gestão de um Cinema</a:t>
            </a:r>
          </a:p>
          <a:p>
            <a:pPr algn="l">
              <a:buSzPct val="97000"/>
            </a:pPr>
            <a:r>
              <a:rPr lang="pt-PT" sz="1600" dirty="0">
                <a:solidFill>
                  <a:srgbClr val="FFFFFF"/>
                </a:solidFill>
                <a:latin typeface="News Gothic MT" panose="020B0504020203020204" pitchFamily="34" charset="0"/>
              </a:rPr>
              <a:t>Angélica Cunha (84398), Rui Chaves (83693), José Gomes (82418)</a:t>
            </a: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7B8C539C-302F-4925-B387-EC97BE7405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3" y="384451"/>
            <a:ext cx="1184716" cy="107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8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786C1FB7-CBE3-4A42-9666-05C920F6EF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342" y="440062"/>
            <a:ext cx="1184716" cy="10790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96DB275-1163-46FA-B503-79A7A7AD3355}"/>
              </a:ext>
            </a:extLst>
          </p:cNvPr>
          <p:cNvSpPr txBox="1">
            <a:spLocks/>
          </p:cNvSpPr>
          <p:nvPr/>
        </p:nvSpPr>
        <p:spPr>
          <a:xfrm>
            <a:off x="8348306" y="314923"/>
            <a:ext cx="2105889" cy="6482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PT" sz="1600" b="1" dirty="0">
                <a:solidFill>
                  <a:srgbClr val="9D9C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 Gothic MT" panose="020B0504020203020204" pitchFamily="34" charset="0"/>
              </a:rPr>
              <a:t>Bases de Dados</a:t>
            </a:r>
            <a:br>
              <a:rPr lang="pt-PT" sz="1600" b="1" dirty="0">
                <a:solidFill>
                  <a:srgbClr val="9D9CA0"/>
                </a:solidFill>
                <a:latin typeface="News Gothic MT" panose="020B0504020203020204" pitchFamily="34" charset="0"/>
              </a:rPr>
            </a:br>
            <a:r>
              <a:rPr lang="pt-PT" sz="700" b="1" dirty="0">
                <a:solidFill>
                  <a:srgbClr val="9D9CA0"/>
                </a:solidFill>
                <a:latin typeface="News Gothic MT" panose="020B0504020203020204" pitchFamily="34" charset="0"/>
              </a:rPr>
              <a:t>2020/2021</a:t>
            </a:r>
            <a:endParaRPr lang="pt-PT" sz="1600" b="1" dirty="0">
              <a:solidFill>
                <a:srgbClr val="9D9CA0"/>
              </a:solidFill>
              <a:latin typeface="News Gothic MT" panose="020B0504020203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15F9D0-112C-4606-8AE0-ED9E1DBC5222}"/>
              </a:ext>
            </a:extLst>
          </p:cNvPr>
          <p:cNvSpPr txBox="1">
            <a:spLocks/>
          </p:cNvSpPr>
          <p:nvPr/>
        </p:nvSpPr>
        <p:spPr>
          <a:xfrm>
            <a:off x="8622632" y="727393"/>
            <a:ext cx="1831563" cy="3405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PT" sz="1200" b="1" i="1" dirty="0">
                <a:solidFill>
                  <a:srgbClr val="9D9C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 Gothic MT" panose="020B0504020203020204" pitchFamily="34" charset="0"/>
              </a:rPr>
              <a:t>Gestão de um Cinema</a:t>
            </a:r>
            <a:endParaRPr lang="pt-PT" sz="1200" b="1" i="1" dirty="0">
              <a:solidFill>
                <a:srgbClr val="9D9CA0"/>
              </a:solidFill>
              <a:latin typeface="News Gothic MT" panose="020B0504020203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21DB262-F601-4785-B80C-39A8E040FA35}"/>
              </a:ext>
            </a:extLst>
          </p:cNvPr>
          <p:cNvSpPr txBox="1">
            <a:spLocks/>
          </p:cNvSpPr>
          <p:nvPr/>
        </p:nvSpPr>
        <p:spPr>
          <a:xfrm>
            <a:off x="496942" y="300386"/>
            <a:ext cx="82159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pt-PT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Modelação Conceptual</a:t>
            </a:r>
            <a:endParaRPr lang="pt-PT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PT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Dicionário de Dados dos Relacionamentos</a:t>
            </a:r>
            <a:endParaRPr lang="pt-PT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FD39A06-F802-412D-8C09-0284CE265C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0204873"/>
              </p:ext>
            </p:extLst>
          </p:nvPr>
        </p:nvGraphicFramePr>
        <p:xfrm>
          <a:off x="2211551" y="2394381"/>
          <a:ext cx="7768897" cy="28346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1475">
                  <a:extLst>
                    <a:ext uri="{9D8B030D-6E8A-4147-A177-3AD203B41FA5}">
                      <a16:colId xmlns:a16="http://schemas.microsoft.com/office/drawing/2014/main" val="4076407137"/>
                    </a:ext>
                  </a:extLst>
                </a:gridCol>
                <a:gridCol w="1791475">
                  <a:extLst>
                    <a:ext uri="{9D8B030D-6E8A-4147-A177-3AD203B41FA5}">
                      <a16:colId xmlns:a16="http://schemas.microsoft.com/office/drawing/2014/main" val="3095487854"/>
                    </a:ext>
                  </a:extLst>
                </a:gridCol>
                <a:gridCol w="1273961">
                  <a:extLst>
                    <a:ext uri="{9D8B030D-6E8A-4147-A177-3AD203B41FA5}">
                      <a16:colId xmlns:a16="http://schemas.microsoft.com/office/drawing/2014/main" val="522775310"/>
                    </a:ext>
                  </a:extLst>
                </a:gridCol>
                <a:gridCol w="1638025">
                  <a:extLst>
                    <a:ext uri="{9D8B030D-6E8A-4147-A177-3AD203B41FA5}">
                      <a16:colId xmlns:a16="http://schemas.microsoft.com/office/drawing/2014/main" val="2022813546"/>
                    </a:ext>
                  </a:extLst>
                </a:gridCol>
                <a:gridCol w="1273961">
                  <a:extLst>
                    <a:ext uri="{9D8B030D-6E8A-4147-A177-3AD203B41FA5}">
                      <a16:colId xmlns:a16="http://schemas.microsoft.com/office/drawing/2014/main" val="1636386814"/>
                    </a:ext>
                  </a:extLst>
                </a:gridCol>
              </a:tblGrid>
              <a:tr h="553100">
                <a:tc>
                  <a:txBody>
                    <a:bodyPr/>
                    <a:lstStyle/>
                    <a:p>
                      <a:pPr algn="ctr"/>
                      <a:r>
                        <a:rPr lang="pt-PT" sz="1300" dirty="0">
                          <a:effectLst/>
                        </a:rPr>
                        <a:t>Entidade</a:t>
                      </a:r>
                      <a:endParaRPr lang="pt-PT" sz="15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109807" marR="10980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300" dirty="0">
                          <a:effectLst/>
                        </a:rPr>
                        <a:t>Multiplicidade</a:t>
                      </a:r>
                      <a:endParaRPr lang="pt-PT" sz="15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109807" marR="10980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300" dirty="0">
                          <a:effectLst/>
                        </a:rPr>
                        <a:t>Relação</a:t>
                      </a:r>
                      <a:endParaRPr lang="pt-PT" sz="15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109807" marR="10980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300" dirty="0">
                          <a:effectLst/>
                        </a:rPr>
                        <a:t>Multiplicidade</a:t>
                      </a:r>
                      <a:endParaRPr lang="pt-PT" sz="15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146409" marR="146409" marT="73204" marB="732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300" dirty="0">
                          <a:effectLst/>
                        </a:rPr>
                        <a:t>Entidade</a:t>
                      </a:r>
                      <a:endParaRPr lang="pt-PT" sz="15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109807" marR="109807" marT="0" marB="0" anchor="ctr"/>
                </a:tc>
                <a:extLst>
                  <a:ext uri="{0D108BD9-81ED-4DB2-BD59-A6C34878D82A}">
                    <a16:rowId xmlns:a16="http://schemas.microsoft.com/office/drawing/2014/main" val="1928594930"/>
                  </a:ext>
                </a:extLst>
              </a:tr>
              <a:tr h="641556">
                <a:tc>
                  <a:txBody>
                    <a:bodyPr/>
                    <a:lstStyle/>
                    <a:p>
                      <a:pPr algn="ctr"/>
                      <a:r>
                        <a:rPr lang="pt-PT" sz="1300" dirty="0">
                          <a:effectLst/>
                        </a:rPr>
                        <a:t>Funcionário</a:t>
                      </a:r>
                      <a:endParaRPr lang="pt-PT" sz="2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109807" marR="10980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300" dirty="0">
                          <a:effectLst/>
                        </a:rPr>
                        <a:t>1</a:t>
                      </a:r>
                      <a:endParaRPr lang="pt-PT" sz="15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109807" marR="10980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300" dirty="0">
                          <a:effectLst/>
                        </a:rPr>
                        <a:t>Vende</a:t>
                      </a:r>
                      <a:endParaRPr lang="pt-PT" sz="15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109807" marR="10980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300" dirty="0">
                          <a:effectLst/>
                        </a:rPr>
                        <a:t>N</a:t>
                      </a:r>
                      <a:endParaRPr lang="pt-PT" sz="15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146409" marR="146409" marT="73204" marB="732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300" dirty="0">
                          <a:effectLst/>
                        </a:rPr>
                        <a:t>Bilhete</a:t>
                      </a:r>
                      <a:endParaRPr lang="pt-PT" sz="2500" dirty="0"/>
                    </a:p>
                  </a:txBody>
                  <a:tcPr marL="146409" marR="146409" marT="73204" marB="73204" anchor="ctr"/>
                </a:tc>
                <a:extLst>
                  <a:ext uri="{0D108BD9-81ED-4DB2-BD59-A6C34878D82A}">
                    <a16:rowId xmlns:a16="http://schemas.microsoft.com/office/drawing/2014/main" val="239903824"/>
                  </a:ext>
                </a:extLst>
              </a:tr>
              <a:tr h="553100">
                <a:tc rowSpan="2">
                  <a:txBody>
                    <a:bodyPr/>
                    <a:lstStyle/>
                    <a:p>
                      <a:pPr algn="ctr"/>
                      <a:r>
                        <a:rPr lang="pt-PT" sz="1300" dirty="0">
                          <a:effectLst/>
                        </a:rPr>
                        <a:t>Bilhete</a:t>
                      </a:r>
                      <a:endParaRPr lang="pt-PT" sz="15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128243" marR="128243" marT="64121" marB="641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300" dirty="0">
                          <a:effectLst/>
                        </a:rPr>
                        <a:t>N</a:t>
                      </a:r>
                      <a:endParaRPr lang="pt-PT" sz="15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109807" marR="10980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300" dirty="0">
                          <a:effectLst/>
                        </a:rPr>
                        <a:t>Possui</a:t>
                      </a:r>
                      <a:endParaRPr lang="pt-PT" sz="15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146409" marR="146409" marT="73204" marB="732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300" dirty="0">
                          <a:effectLst/>
                        </a:rPr>
                        <a:t>1</a:t>
                      </a:r>
                      <a:endParaRPr lang="pt-PT" sz="2500" dirty="0"/>
                    </a:p>
                  </a:txBody>
                  <a:tcPr marL="146409" marR="146409" marT="73204" marB="732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300" dirty="0">
                          <a:effectLst/>
                        </a:rPr>
                        <a:t>Filme</a:t>
                      </a:r>
                      <a:endParaRPr lang="pt-PT" sz="15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109807" marR="109807" marT="0" marB="0" anchor="ctr"/>
                </a:tc>
                <a:extLst>
                  <a:ext uri="{0D108BD9-81ED-4DB2-BD59-A6C34878D82A}">
                    <a16:rowId xmlns:a16="http://schemas.microsoft.com/office/drawing/2014/main" val="3735392448"/>
                  </a:ext>
                </a:extLst>
              </a:tr>
              <a:tr h="55310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300" dirty="0">
                          <a:effectLst/>
                        </a:rPr>
                        <a:t>N</a:t>
                      </a:r>
                      <a:endParaRPr lang="pt-PT" sz="15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109807" marR="10980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300" dirty="0">
                          <a:effectLst/>
                        </a:rPr>
                        <a:t>Associado</a:t>
                      </a:r>
                      <a:endParaRPr lang="pt-PT" sz="15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146409" marR="146409" marT="73204" marB="732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300" dirty="0">
                          <a:effectLst/>
                        </a:rPr>
                        <a:t>1</a:t>
                      </a:r>
                      <a:endParaRPr lang="pt-PT" sz="2500" dirty="0"/>
                    </a:p>
                  </a:txBody>
                  <a:tcPr marL="146409" marR="146409" marT="73204" marB="732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300" dirty="0">
                          <a:effectLst/>
                        </a:rPr>
                        <a:t>Sala</a:t>
                      </a:r>
                      <a:endParaRPr lang="pt-PT" sz="15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109807" marR="109807" marT="0" marB="0" anchor="ctr"/>
                </a:tc>
                <a:extLst>
                  <a:ext uri="{0D108BD9-81ED-4DB2-BD59-A6C34878D82A}">
                    <a16:rowId xmlns:a16="http://schemas.microsoft.com/office/drawing/2014/main" val="2195455637"/>
                  </a:ext>
                </a:extLst>
              </a:tr>
              <a:tr h="533783">
                <a:tc>
                  <a:txBody>
                    <a:bodyPr/>
                    <a:lstStyle/>
                    <a:p>
                      <a:pPr algn="ctr"/>
                      <a:r>
                        <a:rPr lang="pt-PT" sz="1300" dirty="0">
                          <a:effectLst/>
                        </a:rPr>
                        <a:t>Cliente</a:t>
                      </a:r>
                      <a:endParaRPr lang="pt-PT" sz="15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109807" marR="10980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300" dirty="0">
                          <a:effectLst/>
                        </a:rPr>
                        <a:t>1</a:t>
                      </a:r>
                      <a:endParaRPr lang="pt-PT" sz="15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109807" marR="10980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300" dirty="0">
                          <a:effectLst/>
                        </a:rPr>
                        <a:t>Compra</a:t>
                      </a:r>
                      <a:endParaRPr lang="pt-PT" sz="15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109807" marR="10980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300" dirty="0">
                          <a:effectLst/>
                        </a:rPr>
                        <a:t>N</a:t>
                      </a:r>
                      <a:endParaRPr lang="pt-PT" sz="15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146409" marR="146409" marT="73204" marB="732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300" dirty="0">
                          <a:effectLst/>
                        </a:rPr>
                        <a:t>Bilhete</a:t>
                      </a:r>
                      <a:endParaRPr lang="pt-PT" sz="15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109807" marR="109807" marT="0" marB="0" anchor="ctr"/>
                </a:tc>
                <a:extLst>
                  <a:ext uri="{0D108BD9-81ED-4DB2-BD59-A6C34878D82A}">
                    <a16:rowId xmlns:a16="http://schemas.microsoft.com/office/drawing/2014/main" val="3990768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29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786C1FB7-CBE3-4A42-9666-05C920F6EF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342" y="440062"/>
            <a:ext cx="1184716" cy="10790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96DB275-1163-46FA-B503-79A7A7AD3355}"/>
              </a:ext>
            </a:extLst>
          </p:cNvPr>
          <p:cNvSpPr txBox="1">
            <a:spLocks/>
          </p:cNvSpPr>
          <p:nvPr/>
        </p:nvSpPr>
        <p:spPr>
          <a:xfrm>
            <a:off x="8348306" y="314923"/>
            <a:ext cx="2105889" cy="6482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PT" sz="1600" b="1" dirty="0">
                <a:solidFill>
                  <a:srgbClr val="9D9C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 Gothic MT" panose="020B0504020203020204" pitchFamily="34" charset="0"/>
              </a:rPr>
              <a:t>Bases de Dados</a:t>
            </a:r>
            <a:br>
              <a:rPr lang="pt-PT" sz="1600" b="1" dirty="0">
                <a:solidFill>
                  <a:srgbClr val="9D9CA0"/>
                </a:solidFill>
                <a:latin typeface="News Gothic MT" panose="020B0504020203020204" pitchFamily="34" charset="0"/>
              </a:rPr>
            </a:br>
            <a:r>
              <a:rPr lang="pt-PT" sz="700" b="1" dirty="0">
                <a:solidFill>
                  <a:srgbClr val="9D9CA0"/>
                </a:solidFill>
                <a:latin typeface="News Gothic MT" panose="020B0504020203020204" pitchFamily="34" charset="0"/>
              </a:rPr>
              <a:t>2020/2021</a:t>
            </a:r>
            <a:endParaRPr lang="pt-PT" sz="1600" b="1" dirty="0">
              <a:solidFill>
                <a:srgbClr val="9D9CA0"/>
              </a:solidFill>
              <a:latin typeface="News Gothic MT" panose="020B0504020203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15F9D0-112C-4606-8AE0-ED9E1DBC5222}"/>
              </a:ext>
            </a:extLst>
          </p:cNvPr>
          <p:cNvSpPr txBox="1">
            <a:spLocks/>
          </p:cNvSpPr>
          <p:nvPr/>
        </p:nvSpPr>
        <p:spPr>
          <a:xfrm>
            <a:off x="8622632" y="727393"/>
            <a:ext cx="1831563" cy="3405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PT" sz="1200" b="1" i="1" dirty="0">
                <a:solidFill>
                  <a:srgbClr val="9D9C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 Gothic MT" panose="020B0504020203020204" pitchFamily="34" charset="0"/>
              </a:rPr>
              <a:t>Gestão de um Cinema</a:t>
            </a:r>
            <a:endParaRPr lang="pt-PT" sz="1200" b="1" i="1" dirty="0">
              <a:solidFill>
                <a:srgbClr val="9D9CA0"/>
              </a:solidFill>
              <a:latin typeface="News Gothic MT" panose="020B0504020203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21DB262-F601-4785-B80C-39A8E040FA35}"/>
              </a:ext>
            </a:extLst>
          </p:cNvPr>
          <p:cNvSpPr txBox="1">
            <a:spLocks/>
          </p:cNvSpPr>
          <p:nvPr/>
        </p:nvSpPr>
        <p:spPr>
          <a:xfrm>
            <a:off x="496942" y="300386"/>
            <a:ext cx="81256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pt-PT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Modelação Conceptual</a:t>
            </a:r>
            <a:endParaRPr lang="pt-PT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9263" indent="-449263"/>
            <a:r>
              <a:rPr lang="pt-PT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PT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Identificação e caracterização da associação dos atributos com as Entidades e Relacionamentos</a:t>
            </a:r>
            <a:endParaRPr lang="pt-PT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211080C-21A7-4A1C-A98C-5B522CABE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336752"/>
              </p:ext>
            </p:extLst>
          </p:nvPr>
        </p:nvGraphicFramePr>
        <p:xfrm>
          <a:off x="3488957" y="1954914"/>
          <a:ext cx="5214086" cy="42879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7285">
                  <a:extLst>
                    <a:ext uri="{9D8B030D-6E8A-4147-A177-3AD203B41FA5}">
                      <a16:colId xmlns:a16="http://schemas.microsoft.com/office/drawing/2014/main" val="3032265885"/>
                    </a:ext>
                  </a:extLst>
                </a:gridCol>
                <a:gridCol w="788169">
                  <a:extLst>
                    <a:ext uri="{9D8B030D-6E8A-4147-A177-3AD203B41FA5}">
                      <a16:colId xmlns:a16="http://schemas.microsoft.com/office/drawing/2014/main" val="475583215"/>
                    </a:ext>
                  </a:extLst>
                </a:gridCol>
                <a:gridCol w="730467">
                  <a:extLst>
                    <a:ext uri="{9D8B030D-6E8A-4147-A177-3AD203B41FA5}">
                      <a16:colId xmlns:a16="http://schemas.microsoft.com/office/drawing/2014/main" val="786465739"/>
                    </a:ext>
                  </a:extLst>
                </a:gridCol>
                <a:gridCol w="730467">
                  <a:extLst>
                    <a:ext uri="{9D8B030D-6E8A-4147-A177-3AD203B41FA5}">
                      <a16:colId xmlns:a16="http://schemas.microsoft.com/office/drawing/2014/main" val="3635654145"/>
                    </a:ext>
                  </a:extLst>
                </a:gridCol>
                <a:gridCol w="702566">
                  <a:extLst>
                    <a:ext uri="{9D8B030D-6E8A-4147-A177-3AD203B41FA5}">
                      <a16:colId xmlns:a16="http://schemas.microsoft.com/office/drawing/2014/main" val="813747247"/>
                    </a:ext>
                  </a:extLst>
                </a:gridCol>
                <a:gridCol w="702566">
                  <a:extLst>
                    <a:ext uri="{9D8B030D-6E8A-4147-A177-3AD203B41FA5}">
                      <a16:colId xmlns:a16="http://schemas.microsoft.com/office/drawing/2014/main" val="735442808"/>
                    </a:ext>
                  </a:extLst>
                </a:gridCol>
                <a:gridCol w="702566">
                  <a:extLst>
                    <a:ext uri="{9D8B030D-6E8A-4147-A177-3AD203B41FA5}">
                      <a16:colId xmlns:a16="http://schemas.microsoft.com/office/drawing/2014/main" val="2942781816"/>
                    </a:ext>
                  </a:extLst>
                </a:gridCol>
              </a:tblGrid>
              <a:tr h="345068"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Entidade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Atributo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Domínio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Nulo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Composto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 </a:t>
                      </a:r>
                      <a:r>
                        <a:rPr lang="pt-PT" sz="800" dirty="0" err="1">
                          <a:effectLst/>
                        </a:rPr>
                        <a:t>Multivalor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Derivado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extLst>
                  <a:ext uri="{0D108BD9-81ED-4DB2-BD59-A6C34878D82A}">
                    <a16:rowId xmlns:a16="http://schemas.microsoft.com/office/drawing/2014/main" val="3206305972"/>
                  </a:ext>
                </a:extLst>
              </a:tr>
              <a:tr h="182684">
                <a:tc rowSpan="5"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Cliente</a:t>
                      </a:r>
                      <a:endParaRPr lang="pt-PT" sz="13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127538" marR="127538" marT="63769" marB="637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ID Cliente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INT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extLst>
                  <a:ext uri="{0D108BD9-81ED-4DB2-BD59-A6C34878D82A}">
                    <a16:rowId xmlns:a16="http://schemas.microsoft.com/office/drawing/2014/main" val="4163806141"/>
                  </a:ext>
                </a:extLst>
              </a:tr>
              <a:tr h="255077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Nome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VARCHAR(20)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extLst>
                  <a:ext uri="{0D108BD9-81ED-4DB2-BD59-A6C34878D82A}">
                    <a16:rowId xmlns:a16="http://schemas.microsoft.com/office/drawing/2014/main" val="3376917394"/>
                  </a:ext>
                </a:extLst>
              </a:tr>
              <a:tr h="255077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Data de Nascimento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DATE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extLst>
                  <a:ext uri="{0D108BD9-81ED-4DB2-BD59-A6C34878D82A}">
                    <a16:rowId xmlns:a16="http://schemas.microsoft.com/office/drawing/2014/main" val="4099067787"/>
                  </a:ext>
                </a:extLst>
              </a:tr>
              <a:tr h="182684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Contacto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INT(9)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extLst>
                  <a:ext uri="{0D108BD9-81ED-4DB2-BD59-A6C34878D82A}">
                    <a16:rowId xmlns:a16="http://schemas.microsoft.com/office/drawing/2014/main" val="4251633068"/>
                  </a:ext>
                </a:extLst>
              </a:tr>
              <a:tr h="243578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Código Postal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VARCHAR(8)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Sim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extLst>
                  <a:ext uri="{0D108BD9-81ED-4DB2-BD59-A6C34878D82A}">
                    <a16:rowId xmlns:a16="http://schemas.microsoft.com/office/drawing/2014/main" val="2337912338"/>
                  </a:ext>
                </a:extLst>
              </a:tr>
              <a:tr h="243578">
                <a:tc rowSpan="6"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Funcionário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127538" marR="127538" marT="63769" marB="637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ID Funcionário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INT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extLst>
                  <a:ext uri="{0D108BD9-81ED-4DB2-BD59-A6C34878D82A}">
                    <a16:rowId xmlns:a16="http://schemas.microsoft.com/office/drawing/2014/main" val="2322466599"/>
                  </a:ext>
                </a:extLst>
              </a:tr>
              <a:tr h="255077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Nome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VARCHAR(20)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extLst>
                  <a:ext uri="{0D108BD9-81ED-4DB2-BD59-A6C34878D82A}">
                    <a16:rowId xmlns:a16="http://schemas.microsoft.com/office/drawing/2014/main" val="2712089565"/>
                  </a:ext>
                </a:extLst>
              </a:tr>
              <a:tr h="182684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Contacto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INT(9)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extLst>
                  <a:ext uri="{0D108BD9-81ED-4DB2-BD59-A6C34878D82A}">
                    <a16:rowId xmlns:a16="http://schemas.microsoft.com/office/drawing/2014/main" val="3398433123"/>
                  </a:ext>
                </a:extLst>
              </a:tr>
              <a:tr h="255077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Morada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VARCHAR(45)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extLst>
                  <a:ext uri="{0D108BD9-81ED-4DB2-BD59-A6C34878D82A}">
                    <a16:rowId xmlns:a16="http://schemas.microsoft.com/office/drawing/2014/main" val="690482843"/>
                  </a:ext>
                </a:extLst>
              </a:tr>
              <a:tr h="243578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Código Postal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VARCHAR(8)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Sim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  <a:latin typeface="Cal"/>
                          <a:ea typeface="Cal"/>
                          <a:cs typeface="Cal"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extLst>
                  <a:ext uri="{0D108BD9-81ED-4DB2-BD59-A6C34878D82A}">
                    <a16:rowId xmlns:a16="http://schemas.microsoft.com/office/drawing/2014/main" val="952004249"/>
                  </a:ext>
                </a:extLst>
              </a:tr>
              <a:tr h="255077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Data de Nascimento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DATE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extLst>
                  <a:ext uri="{0D108BD9-81ED-4DB2-BD59-A6C34878D82A}">
                    <a16:rowId xmlns:a16="http://schemas.microsoft.com/office/drawing/2014/main" val="959738292"/>
                  </a:ext>
                </a:extLst>
              </a:tr>
              <a:tr h="182684">
                <a:tc rowSpan="5"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Filme</a:t>
                      </a:r>
                      <a:endParaRPr lang="pt-PT" sz="13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127538" marR="127538" marT="63769" marB="637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ID Filme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INT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extLst>
                  <a:ext uri="{0D108BD9-81ED-4DB2-BD59-A6C34878D82A}">
                    <a16:rowId xmlns:a16="http://schemas.microsoft.com/office/drawing/2014/main" val="200933317"/>
                  </a:ext>
                </a:extLst>
              </a:tr>
              <a:tr h="182684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Duração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TIME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extLst>
                  <a:ext uri="{0D108BD9-81ED-4DB2-BD59-A6C34878D82A}">
                    <a16:rowId xmlns:a16="http://schemas.microsoft.com/office/drawing/2014/main" val="1014143896"/>
                  </a:ext>
                </a:extLst>
              </a:tr>
              <a:tr h="182684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Classificação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INT(2)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extLst>
                  <a:ext uri="{0D108BD9-81ED-4DB2-BD59-A6C34878D82A}">
                    <a16:rowId xmlns:a16="http://schemas.microsoft.com/office/drawing/2014/main" val="4162773401"/>
                  </a:ext>
                </a:extLst>
              </a:tr>
              <a:tr h="255077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Tipo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VARCHAR(10)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extLst>
                  <a:ext uri="{0D108BD9-81ED-4DB2-BD59-A6C34878D82A}">
                    <a16:rowId xmlns:a16="http://schemas.microsoft.com/office/drawing/2014/main" val="2281364674"/>
                  </a:ext>
                </a:extLst>
              </a:tr>
              <a:tr h="255077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Nome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VARCHAR(45)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extLst>
                  <a:ext uri="{0D108BD9-81ED-4DB2-BD59-A6C34878D82A}">
                    <a16:rowId xmlns:a16="http://schemas.microsoft.com/office/drawing/2014/main" val="1031816734"/>
                  </a:ext>
                </a:extLst>
              </a:tr>
              <a:tr h="3304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b="1" dirty="0">
                          <a:effectLst/>
                          <a:latin typeface="Cal"/>
                          <a:ea typeface="Cal"/>
                          <a:cs typeface="Cal"/>
                        </a:rPr>
                        <a:t>…</a:t>
                      </a: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b="1" dirty="0">
                          <a:effectLst/>
                          <a:latin typeface="Cal"/>
                          <a:ea typeface="Cal"/>
                          <a:cs typeface="Cal"/>
                        </a:rPr>
                        <a:t>…</a:t>
                      </a: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b="1" dirty="0">
                          <a:effectLst/>
                          <a:latin typeface="Cal"/>
                          <a:ea typeface="Cal"/>
                          <a:cs typeface="Cal"/>
                        </a:rPr>
                        <a:t>…</a:t>
                      </a: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b="1" dirty="0">
                          <a:effectLst/>
                          <a:latin typeface="Cal"/>
                          <a:ea typeface="Cal"/>
                          <a:cs typeface="Cal"/>
                        </a:rPr>
                        <a:t>…</a:t>
                      </a: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b="1" dirty="0">
                          <a:effectLst/>
                          <a:latin typeface="Cal"/>
                          <a:ea typeface="Cal"/>
                          <a:cs typeface="Cal"/>
                        </a:rPr>
                        <a:t>…</a:t>
                      </a:r>
                    </a:p>
                  </a:txBody>
                  <a:tcPr marL="9515" marR="9515" marT="9515" marB="951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b="1" dirty="0">
                          <a:effectLst/>
                          <a:latin typeface="Cal"/>
                          <a:ea typeface="Cal"/>
                          <a:cs typeface="Cal"/>
                        </a:rPr>
                        <a:t>…</a:t>
                      </a:r>
                    </a:p>
                  </a:txBody>
                  <a:tcPr marL="9515" marR="9515" marT="9515" marB="951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b="1" dirty="0">
                          <a:effectLst/>
                          <a:latin typeface="Cal"/>
                          <a:ea typeface="Cal"/>
                          <a:cs typeface="Cal"/>
                        </a:rPr>
                        <a:t>…</a:t>
                      </a:r>
                    </a:p>
                  </a:txBody>
                  <a:tcPr marL="9515" marR="9515" marT="9515" marB="9515" anchor="ctr"/>
                </a:tc>
                <a:extLst>
                  <a:ext uri="{0D108BD9-81ED-4DB2-BD59-A6C34878D82A}">
                    <a16:rowId xmlns:a16="http://schemas.microsoft.com/office/drawing/2014/main" val="1343302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256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786C1FB7-CBE3-4A42-9666-05C920F6E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342" y="440062"/>
            <a:ext cx="1184716" cy="10790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96DB275-1163-46FA-B503-79A7A7AD3355}"/>
              </a:ext>
            </a:extLst>
          </p:cNvPr>
          <p:cNvSpPr txBox="1">
            <a:spLocks/>
          </p:cNvSpPr>
          <p:nvPr/>
        </p:nvSpPr>
        <p:spPr>
          <a:xfrm>
            <a:off x="8348306" y="314923"/>
            <a:ext cx="2105889" cy="6482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PT" sz="1600" b="1" dirty="0">
                <a:solidFill>
                  <a:srgbClr val="9D9C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 Gothic MT" panose="020B0504020203020204" pitchFamily="34" charset="0"/>
              </a:rPr>
              <a:t>Bases de Dados</a:t>
            </a:r>
            <a:br>
              <a:rPr lang="pt-PT" sz="1600" b="1" dirty="0">
                <a:solidFill>
                  <a:srgbClr val="9D9CA0"/>
                </a:solidFill>
                <a:latin typeface="News Gothic MT" panose="020B0504020203020204" pitchFamily="34" charset="0"/>
              </a:rPr>
            </a:br>
            <a:r>
              <a:rPr lang="pt-PT" sz="700" b="1" dirty="0">
                <a:solidFill>
                  <a:srgbClr val="9D9CA0"/>
                </a:solidFill>
                <a:latin typeface="News Gothic MT" panose="020B0504020203020204" pitchFamily="34" charset="0"/>
              </a:rPr>
              <a:t>2020/2021</a:t>
            </a:r>
            <a:endParaRPr lang="pt-PT" sz="1600" b="1" dirty="0">
              <a:solidFill>
                <a:srgbClr val="9D9CA0"/>
              </a:solidFill>
              <a:latin typeface="News Gothic MT" panose="020B0504020203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15F9D0-112C-4606-8AE0-ED9E1DBC5222}"/>
              </a:ext>
            </a:extLst>
          </p:cNvPr>
          <p:cNvSpPr txBox="1">
            <a:spLocks/>
          </p:cNvSpPr>
          <p:nvPr/>
        </p:nvSpPr>
        <p:spPr>
          <a:xfrm>
            <a:off x="8622632" y="727393"/>
            <a:ext cx="1831563" cy="3405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PT" sz="1200" b="1" i="1" dirty="0">
                <a:solidFill>
                  <a:srgbClr val="9D9C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 Gothic MT" panose="020B0504020203020204" pitchFamily="34" charset="0"/>
              </a:rPr>
              <a:t>Gestão de um Cinema</a:t>
            </a:r>
            <a:endParaRPr lang="pt-PT" sz="1200" b="1" i="1" dirty="0">
              <a:solidFill>
                <a:srgbClr val="9D9CA0"/>
              </a:solidFill>
              <a:latin typeface="News Gothic MT" panose="020B0504020203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21DB262-F601-4785-B80C-39A8E040FA35}"/>
              </a:ext>
            </a:extLst>
          </p:cNvPr>
          <p:cNvSpPr txBox="1">
            <a:spLocks/>
          </p:cNvSpPr>
          <p:nvPr/>
        </p:nvSpPr>
        <p:spPr>
          <a:xfrm>
            <a:off x="496942" y="300386"/>
            <a:ext cx="81256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pt-PT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Modelação Conceptual</a:t>
            </a:r>
            <a:endParaRPr lang="pt-PT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9263" indent="-449263"/>
            <a:r>
              <a:rPr lang="pt-PT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PT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Identificação e caracterização da associação dos atributos com as Entidades e Relacionamentos</a:t>
            </a:r>
            <a:endParaRPr lang="pt-PT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583B968-BF9C-4E10-B8A6-6E577F823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742789"/>
              </p:ext>
            </p:extLst>
          </p:nvPr>
        </p:nvGraphicFramePr>
        <p:xfrm>
          <a:off x="3488957" y="2605236"/>
          <a:ext cx="5214086" cy="28038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7285">
                  <a:extLst>
                    <a:ext uri="{9D8B030D-6E8A-4147-A177-3AD203B41FA5}">
                      <a16:colId xmlns:a16="http://schemas.microsoft.com/office/drawing/2014/main" val="1115264697"/>
                    </a:ext>
                  </a:extLst>
                </a:gridCol>
                <a:gridCol w="788169">
                  <a:extLst>
                    <a:ext uri="{9D8B030D-6E8A-4147-A177-3AD203B41FA5}">
                      <a16:colId xmlns:a16="http://schemas.microsoft.com/office/drawing/2014/main" val="2001683453"/>
                    </a:ext>
                  </a:extLst>
                </a:gridCol>
                <a:gridCol w="730467">
                  <a:extLst>
                    <a:ext uri="{9D8B030D-6E8A-4147-A177-3AD203B41FA5}">
                      <a16:colId xmlns:a16="http://schemas.microsoft.com/office/drawing/2014/main" val="1132998468"/>
                    </a:ext>
                  </a:extLst>
                </a:gridCol>
                <a:gridCol w="730467">
                  <a:extLst>
                    <a:ext uri="{9D8B030D-6E8A-4147-A177-3AD203B41FA5}">
                      <a16:colId xmlns:a16="http://schemas.microsoft.com/office/drawing/2014/main" val="4261639422"/>
                    </a:ext>
                  </a:extLst>
                </a:gridCol>
                <a:gridCol w="702566">
                  <a:extLst>
                    <a:ext uri="{9D8B030D-6E8A-4147-A177-3AD203B41FA5}">
                      <a16:colId xmlns:a16="http://schemas.microsoft.com/office/drawing/2014/main" val="558781572"/>
                    </a:ext>
                  </a:extLst>
                </a:gridCol>
                <a:gridCol w="702566">
                  <a:extLst>
                    <a:ext uri="{9D8B030D-6E8A-4147-A177-3AD203B41FA5}">
                      <a16:colId xmlns:a16="http://schemas.microsoft.com/office/drawing/2014/main" val="2684159985"/>
                    </a:ext>
                  </a:extLst>
                </a:gridCol>
                <a:gridCol w="702566">
                  <a:extLst>
                    <a:ext uri="{9D8B030D-6E8A-4147-A177-3AD203B41FA5}">
                      <a16:colId xmlns:a16="http://schemas.microsoft.com/office/drawing/2014/main" val="1941393418"/>
                    </a:ext>
                  </a:extLst>
                </a:gridCol>
              </a:tblGrid>
              <a:tr h="345068"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Entidade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Atributo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Domínio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Nulo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Composto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 </a:t>
                      </a:r>
                      <a:r>
                        <a:rPr lang="pt-PT" sz="800" dirty="0" err="1">
                          <a:effectLst/>
                        </a:rPr>
                        <a:t>Multivalor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Derivado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extLst>
                  <a:ext uri="{0D108BD9-81ED-4DB2-BD59-A6C34878D82A}">
                    <a16:rowId xmlns:a16="http://schemas.microsoft.com/office/drawing/2014/main" val="288747898"/>
                  </a:ext>
                </a:extLst>
              </a:tr>
              <a:tr h="25507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b="1" dirty="0">
                          <a:effectLst/>
                        </a:rPr>
                        <a:t>…</a:t>
                      </a:r>
                      <a:endParaRPr lang="pt-PT" sz="1000" b="1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b="1" dirty="0">
                          <a:effectLst/>
                        </a:rPr>
                        <a:t>…</a:t>
                      </a:r>
                      <a:endParaRPr lang="pt-PT" sz="1000" b="1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b="1" dirty="0">
                          <a:effectLst/>
                        </a:rPr>
                        <a:t>…</a:t>
                      </a:r>
                      <a:endParaRPr lang="pt-PT" sz="1000" b="1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b="1" dirty="0">
                          <a:effectLst/>
                        </a:rPr>
                        <a:t>…</a:t>
                      </a:r>
                      <a:endParaRPr lang="pt-PT" sz="1000" b="1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b="1" dirty="0">
                          <a:effectLst/>
                        </a:rPr>
                        <a:t>…</a:t>
                      </a:r>
                      <a:endParaRPr lang="pt-PT" sz="1000" b="1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b="1" dirty="0">
                          <a:effectLst/>
                        </a:rPr>
                        <a:t>…</a:t>
                      </a:r>
                      <a:endParaRPr lang="pt-PT" sz="1000" b="1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extLst>
                  <a:ext uri="{0D108BD9-81ED-4DB2-BD59-A6C34878D82A}">
                    <a16:rowId xmlns:a16="http://schemas.microsoft.com/office/drawing/2014/main" val="968466897"/>
                  </a:ext>
                </a:extLst>
              </a:tr>
              <a:tr h="243578">
                <a:tc rowSpan="2"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Código-Postal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127538" marR="127538" marT="63769" marB="637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Código Postal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VARCHAR(8)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extLst>
                  <a:ext uri="{0D108BD9-81ED-4DB2-BD59-A6C34878D82A}">
                    <a16:rowId xmlns:a16="http://schemas.microsoft.com/office/drawing/2014/main" val="2888824704"/>
                  </a:ext>
                </a:extLst>
              </a:tr>
              <a:tr h="255077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Localidade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VARCHAR(45)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extLst>
                  <a:ext uri="{0D108BD9-81ED-4DB2-BD59-A6C34878D82A}">
                    <a16:rowId xmlns:a16="http://schemas.microsoft.com/office/drawing/2014/main" val="2459889780"/>
                  </a:ext>
                </a:extLst>
              </a:tr>
              <a:tr h="182684">
                <a:tc rowSpan="2"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Sala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127538" marR="127538" marT="63769" marB="637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Número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INT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extLst>
                  <a:ext uri="{0D108BD9-81ED-4DB2-BD59-A6C34878D82A}">
                    <a16:rowId xmlns:a16="http://schemas.microsoft.com/office/drawing/2014/main" val="2997515918"/>
                  </a:ext>
                </a:extLst>
              </a:tr>
              <a:tr h="182684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Capacidade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INT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extLst>
                  <a:ext uri="{0D108BD9-81ED-4DB2-BD59-A6C34878D82A}">
                    <a16:rowId xmlns:a16="http://schemas.microsoft.com/office/drawing/2014/main" val="347879283"/>
                  </a:ext>
                </a:extLst>
              </a:tr>
              <a:tr h="182684">
                <a:tc rowSpan="7"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Bilhete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127538" marR="127538" marT="63769" marB="637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ID Filme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INT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Sim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extLst>
                  <a:ext uri="{0D108BD9-81ED-4DB2-BD59-A6C34878D82A}">
                    <a16:rowId xmlns:a16="http://schemas.microsoft.com/office/drawing/2014/main" val="2757925352"/>
                  </a:ext>
                </a:extLst>
              </a:tr>
              <a:tr h="182684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ID Cliente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INT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Sim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extLst>
                  <a:ext uri="{0D108BD9-81ED-4DB2-BD59-A6C34878D82A}">
                    <a16:rowId xmlns:a16="http://schemas.microsoft.com/office/drawing/2014/main" val="2187890129"/>
                  </a:ext>
                </a:extLst>
              </a:tr>
              <a:tr h="182684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Data Compra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DATETME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extLst>
                  <a:ext uri="{0D108BD9-81ED-4DB2-BD59-A6C34878D82A}">
                    <a16:rowId xmlns:a16="http://schemas.microsoft.com/office/drawing/2014/main" val="2598196545"/>
                  </a:ext>
                </a:extLst>
              </a:tr>
              <a:tr h="182684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Data Filme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DATETIME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extLst>
                  <a:ext uri="{0D108BD9-81ED-4DB2-BD59-A6C34878D82A}">
                    <a16:rowId xmlns:a16="http://schemas.microsoft.com/office/drawing/2014/main" val="3308193061"/>
                  </a:ext>
                </a:extLst>
              </a:tr>
              <a:tr h="182684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Preço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FLOAT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extLst>
                  <a:ext uri="{0D108BD9-81ED-4DB2-BD59-A6C34878D82A}">
                    <a16:rowId xmlns:a16="http://schemas.microsoft.com/office/drawing/2014/main" val="3239740371"/>
                  </a:ext>
                </a:extLst>
              </a:tr>
              <a:tr h="182684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Número Sala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INT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Sim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extLst>
                  <a:ext uri="{0D108BD9-81ED-4DB2-BD59-A6C34878D82A}">
                    <a16:rowId xmlns:a16="http://schemas.microsoft.com/office/drawing/2014/main" val="3773624722"/>
                  </a:ext>
                </a:extLst>
              </a:tr>
              <a:tr h="243578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ID Funcionário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INT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8506" marR="685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Sim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>
                          <a:effectLst/>
                        </a:rPr>
                        <a:t>Não</a:t>
                      </a:r>
                      <a:endParaRPr lang="pt-PT" sz="10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9515" marR="9515" marT="9515" marB="9515" anchor="ctr"/>
                </a:tc>
                <a:extLst>
                  <a:ext uri="{0D108BD9-81ED-4DB2-BD59-A6C34878D82A}">
                    <a16:rowId xmlns:a16="http://schemas.microsoft.com/office/drawing/2014/main" val="3519228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95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786C1FB7-CBE3-4A42-9666-05C920F6EF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342" y="440062"/>
            <a:ext cx="1184716" cy="10790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96DB275-1163-46FA-B503-79A7A7AD3355}"/>
              </a:ext>
            </a:extLst>
          </p:cNvPr>
          <p:cNvSpPr txBox="1">
            <a:spLocks/>
          </p:cNvSpPr>
          <p:nvPr/>
        </p:nvSpPr>
        <p:spPr>
          <a:xfrm>
            <a:off x="8348306" y="314923"/>
            <a:ext cx="2105889" cy="6482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PT" sz="1600" b="1" dirty="0">
                <a:solidFill>
                  <a:srgbClr val="9D9C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 Gothic MT" panose="020B0504020203020204" pitchFamily="34" charset="0"/>
              </a:rPr>
              <a:t>Bases de Dados</a:t>
            </a:r>
            <a:br>
              <a:rPr lang="pt-PT" sz="1600" b="1" dirty="0">
                <a:solidFill>
                  <a:srgbClr val="9D9CA0"/>
                </a:solidFill>
                <a:latin typeface="News Gothic MT" panose="020B0504020203020204" pitchFamily="34" charset="0"/>
              </a:rPr>
            </a:br>
            <a:r>
              <a:rPr lang="pt-PT" sz="700" b="1" dirty="0">
                <a:solidFill>
                  <a:srgbClr val="9D9CA0"/>
                </a:solidFill>
                <a:latin typeface="News Gothic MT" panose="020B0504020203020204" pitchFamily="34" charset="0"/>
              </a:rPr>
              <a:t>2020/2021</a:t>
            </a:r>
            <a:endParaRPr lang="pt-PT" sz="1600" b="1" dirty="0">
              <a:solidFill>
                <a:srgbClr val="9D9CA0"/>
              </a:solidFill>
              <a:latin typeface="News Gothic MT" panose="020B0504020203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15F9D0-112C-4606-8AE0-ED9E1DBC5222}"/>
              </a:ext>
            </a:extLst>
          </p:cNvPr>
          <p:cNvSpPr txBox="1">
            <a:spLocks/>
          </p:cNvSpPr>
          <p:nvPr/>
        </p:nvSpPr>
        <p:spPr>
          <a:xfrm>
            <a:off x="8622632" y="727393"/>
            <a:ext cx="1831563" cy="3405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PT" sz="1200" b="1" i="1" dirty="0">
                <a:solidFill>
                  <a:srgbClr val="9D9C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 Gothic MT" panose="020B0504020203020204" pitchFamily="34" charset="0"/>
              </a:rPr>
              <a:t>Gestão de um Cinema</a:t>
            </a:r>
            <a:endParaRPr lang="pt-PT" sz="1200" b="1" i="1" dirty="0">
              <a:solidFill>
                <a:srgbClr val="9D9CA0"/>
              </a:solidFill>
              <a:latin typeface="News Gothic MT" panose="020B0504020203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21DB262-F601-4785-B80C-39A8E040FA35}"/>
              </a:ext>
            </a:extLst>
          </p:cNvPr>
          <p:cNvSpPr txBox="1">
            <a:spLocks/>
          </p:cNvSpPr>
          <p:nvPr/>
        </p:nvSpPr>
        <p:spPr>
          <a:xfrm>
            <a:off x="496942" y="300386"/>
            <a:ext cx="81256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pt-PT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Modelação Conceptual</a:t>
            </a:r>
            <a:endParaRPr lang="pt-PT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9263" indent="-449263"/>
            <a:r>
              <a:rPr lang="pt-PT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PT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ER</a:t>
            </a:r>
            <a:endParaRPr lang="pt-PT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15">
            <a:extLst>
              <a:ext uri="{FF2B5EF4-FFF2-40B4-BE49-F238E27FC236}">
                <a16:creationId xmlns:a16="http://schemas.microsoft.com/office/drawing/2014/main" id="{40F41A3C-6D8D-4A77-9074-E3DA633CA6E8}"/>
              </a:ext>
            </a:extLst>
          </p:cNvPr>
          <p:cNvPicPr/>
          <p:nvPr/>
        </p:nvPicPr>
        <p:blipFill rotWithShape="1">
          <a:blip r:embed="rId5"/>
          <a:srcRect b="6793"/>
          <a:stretch/>
        </p:blipFill>
        <p:spPr bwMode="auto">
          <a:xfrm>
            <a:off x="2734094" y="1718593"/>
            <a:ext cx="6723812" cy="46115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2598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786C1FB7-CBE3-4A42-9666-05C920F6EF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342" y="440062"/>
            <a:ext cx="1184716" cy="10790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96DB275-1163-46FA-B503-79A7A7AD3355}"/>
              </a:ext>
            </a:extLst>
          </p:cNvPr>
          <p:cNvSpPr txBox="1">
            <a:spLocks/>
          </p:cNvSpPr>
          <p:nvPr/>
        </p:nvSpPr>
        <p:spPr>
          <a:xfrm>
            <a:off x="8348306" y="314923"/>
            <a:ext cx="2105889" cy="6482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PT" sz="1600" b="1" dirty="0">
                <a:solidFill>
                  <a:srgbClr val="9D9C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 Gothic MT" panose="020B0504020203020204" pitchFamily="34" charset="0"/>
              </a:rPr>
              <a:t>Bases de Dados</a:t>
            </a:r>
            <a:br>
              <a:rPr lang="pt-PT" sz="1600" b="1" dirty="0">
                <a:solidFill>
                  <a:srgbClr val="9D9CA0"/>
                </a:solidFill>
                <a:latin typeface="News Gothic MT" panose="020B0504020203020204" pitchFamily="34" charset="0"/>
              </a:rPr>
            </a:br>
            <a:r>
              <a:rPr lang="pt-PT" sz="700" b="1" dirty="0">
                <a:solidFill>
                  <a:srgbClr val="9D9CA0"/>
                </a:solidFill>
                <a:latin typeface="News Gothic MT" panose="020B0504020203020204" pitchFamily="34" charset="0"/>
              </a:rPr>
              <a:t>2020/2021</a:t>
            </a:r>
            <a:endParaRPr lang="pt-PT" sz="1600" b="1" dirty="0">
              <a:solidFill>
                <a:srgbClr val="9D9CA0"/>
              </a:solidFill>
              <a:latin typeface="News Gothic MT" panose="020B0504020203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15F9D0-112C-4606-8AE0-ED9E1DBC5222}"/>
              </a:ext>
            </a:extLst>
          </p:cNvPr>
          <p:cNvSpPr txBox="1">
            <a:spLocks/>
          </p:cNvSpPr>
          <p:nvPr/>
        </p:nvSpPr>
        <p:spPr>
          <a:xfrm>
            <a:off x="8622632" y="727393"/>
            <a:ext cx="1831563" cy="3405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PT" sz="1200" b="1" i="1" dirty="0">
                <a:solidFill>
                  <a:srgbClr val="9D9C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 Gothic MT" panose="020B0504020203020204" pitchFamily="34" charset="0"/>
              </a:rPr>
              <a:t>Gestão de um Cinema</a:t>
            </a:r>
            <a:endParaRPr lang="pt-PT" sz="1200" b="1" i="1" dirty="0">
              <a:solidFill>
                <a:srgbClr val="9D9CA0"/>
              </a:solidFill>
              <a:latin typeface="News Gothic MT" panose="020B0504020203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21DB262-F601-4785-B80C-39A8E040FA35}"/>
              </a:ext>
            </a:extLst>
          </p:cNvPr>
          <p:cNvSpPr txBox="1">
            <a:spLocks/>
          </p:cNvSpPr>
          <p:nvPr/>
        </p:nvSpPr>
        <p:spPr>
          <a:xfrm>
            <a:off x="496942" y="300386"/>
            <a:ext cx="81256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pt-PT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Modelação Lógica</a:t>
            </a:r>
            <a:endParaRPr lang="pt-PT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9263" indent="-449263"/>
            <a:r>
              <a:rPr lang="pt-PT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PT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Construção do Modelo de Dados Lógico</a:t>
            </a:r>
            <a:endParaRPr lang="pt-PT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1FA4EE-99DD-4D3E-B932-F41918E901C2}"/>
              </a:ext>
            </a:extLst>
          </p:cNvPr>
          <p:cNvSpPr txBox="1"/>
          <p:nvPr/>
        </p:nvSpPr>
        <p:spPr>
          <a:xfrm>
            <a:off x="1196589" y="3167150"/>
            <a:ext cx="100837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lvl="0" indent="-182563" fontAlgn="base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Cliente:	</a:t>
            </a:r>
            <a:r>
              <a:rPr lang="pt-PT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idCliente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nome, data_nascimento, contato, </a:t>
            </a:r>
            <a:r>
              <a:rPr lang="pt-P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cod_postal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82563" lvl="0" indent="-182563" fontAlgn="base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Funcionario:	</a:t>
            </a:r>
            <a:r>
              <a:rPr lang="pt-PT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idFuncionario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nome, data_nascimento, contacto, </a:t>
            </a:r>
            <a:r>
              <a:rPr lang="pt-P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cod_postal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morada.</a:t>
            </a:r>
          </a:p>
          <a:p>
            <a:pPr marL="182563" lvl="0" indent="-182563" fontAlgn="base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Bilhete:	</a:t>
            </a:r>
            <a:r>
              <a:rPr lang="pt-PT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idCliente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pt-PT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idFuncionario</a:t>
            </a:r>
            <a:r>
              <a:rPr lang="pt-PT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 </a:t>
            </a:r>
            <a:r>
              <a:rPr lang="pt-P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idFilme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P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numSala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data_compra, data_filme, preço.</a:t>
            </a:r>
          </a:p>
          <a:p>
            <a:pPr marL="182563" lvl="0" indent="-182563" fontAlgn="base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Filme:		</a:t>
            </a:r>
            <a:r>
              <a:rPr lang="pt-PT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idFilme, 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duracao, classificacao, tipo, nome.</a:t>
            </a:r>
          </a:p>
          <a:p>
            <a:pPr marL="182563" lvl="0" indent="-182563" fontAlgn="base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Sala:		</a:t>
            </a:r>
            <a:r>
              <a:rPr lang="pt-PT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numero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capacidade.</a:t>
            </a:r>
          </a:p>
          <a:p>
            <a:pPr marL="182563" lvl="0" indent="-182563" fontAlgn="base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Codigo_Postal:	</a:t>
            </a:r>
            <a:r>
              <a:rPr lang="pt-PT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codigo_postal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localidade.</a:t>
            </a:r>
          </a:p>
          <a:p>
            <a:endParaRPr lang="pt-P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A54492-4D4B-403D-8ED6-1EB8E418E8A6}"/>
              </a:ext>
            </a:extLst>
          </p:cNvPr>
          <p:cNvSpPr txBox="1"/>
          <p:nvPr/>
        </p:nvSpPr>
        <p:spPr>
          <a:xfrm>
            <a:off x="2627078" y="2243820"/>
            <a:ext cx="3865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Chaves Primárias</a:t>
            </a:r>
          </a:p>
          <a:p>
            <a:r>
              <a:rPr lang="pt-PT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Chaves Estrangeiras</a:t>
            </a:r>
          </a:p>
          <a:p>
            <a:r>
              <a:rPr lang="pt-PT" sz="1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Chaves Primárias Estrangeiras</a:t>
            </a:r>
          </a:p>
          <a:p>
            <a:endParaRPr lang="pt-PT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62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786C1FB7-CBE3-4A42-9666-05C920F6EF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342" y="440062"/>
            <a:ext cx="1184716" cy="10790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96DB275-1163-46FA-B503-79A7A7AD3355}"/>
              </a:ext>
            </a:extLst>
          </p:cNvPr>
          <p:cNvSpPr txBox="1">
            <a:spLocks/>
          </p:cNvSpPr>
          <p:nvPr/>
        </p:nvSpPr>
        <p:spPr>
          <a:xfrm>
            <a:off x="8348306" y="314923"/>
            <a:ext cx="2105889" cy="6482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PT" sz="1600" b="1" dirty="0">
                <a:solidFill>
                  <a:srgbClr val="9D9C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 Gothic MT" panose="020B0504020203020204" pitchFamily="34" charset="0"/>
              </a:rPr>
              <a:t>Bases de Dados</a:t>
            </a:r>
            <a:br>
              <a:rPr lang="pt-PT" sz="1600" b="1" dirty="0">
                <a:solidFill>
                  <a:srgbClr val="9D9CA0"/>
                </a:solidFill>
                <a:latin typeface="News Gothic MT" panose="020B0504020203020204" pitchFamily="34" charset="0"/>
              </a:rPr>
            </a:br>
            <a:r>
              <a:rPr lang="pt-PT" sz="700" b="1" dirty="0">
                <a:solidFill>
                  <a:srgbClr val="9D9CA0"/>
                </a:solidFill>
                <a:latin typeface="News Gothic MT" panose="020B0504020203020204" pitchFamily="34" charset="0"/>
              </a:rPr>
              <a:t>2020/2021</a:t>
            </a:r>
            <a:endParaRPr lang="pt-PT" sz="1600" b="1" dirty="0">
              <a:solidFill>
                <a:srgbClr val="9D9CA0"/>
              </a:solidFill>
              <a:latin typeface="News Gothic MT" panose="020B0504020203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15F9D0-112C-4606-8AE0-ED9E1DBC5222}"/>
              </a:ext>
            </a:extLst>
          </p:cNvPr>
          <p:cNvSpPr txBox="1">
            <a:spLocks/>
          </p:cNvSpPr>
          <p:nvPr/>
        </p:nvSpPr>
        <p:spPr>
          <a:xfrm>
            <a:off x="8622632" y="727393"/>
            <a:ext cx="1831563" cy="3405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PT" sz="1200" b="1" i="1" dirty="0">
                <a:solidFill>
                  <a:srgbClr val="9D9C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 Gothic MT" panose="020B0504020203020204" pitchFamily="34" charset="0"/>
              </a:rPr>
              <a:t>Gestão de um Cinema</a:t>
            </a:r>
            <a:endParaRPr lang="pt-PT" sz="1200" b="1" i="1" dirty="0">
              <a:solidFill>
                <a:srgbClr val="9D9CA0"/>
              </a:solidFill>
              <a:latin typeface="News Gothic MT" panose="020B0504020203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21DB262-F601-4785-B80C-39A8E040FA35}"/>
              </a:ext>
            </a:extLst>
          </p:cNvPr>
          <p:cNvSpPr txBox="1">
            <a:spLocks/>
          </p:cNvSpPr>
          <p:nvPr/>
        </p:nvSpPr>
        <p:spPr>
          <a:xfrm>
            <a:off x="496942" y="300386"/>
            <a:ext cx="81256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pt-PT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Modelação Lógica</a:t>
            </a:r>
            <a:endParaRPr lang="pt-PT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9263" indent="-449263"/>
            <a:r>
              <a:rPr lang="pt-PT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PT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Desenho do Modelo Lógico</a:t>
            </a:r>
            <a:endParaRPr lang="pt-PT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13">
            <a:extLst>
              <a:ext uri="{FF2B5EF4-FFF2-40B4-BE49-F238E27FC236}">
                <a16:creationId xmlns:a16="http://schemas.microsoft.com/office/drawing/2014/main" id="{C37B247E-4F67-4568-80E0-B884A054BBC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805810" y="1922693"/>
            <a:ext cx="6580379" cy="420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786C1FB7-CBE3-4A42-9666-05C920F6EF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342" y="440062"/>
            <a:ext cx="1184716" cy="10790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96DB275-1163-46FA-B503-79A7A7AD3355}"/>
              </a:ext>
            </a:extLst>
          </p:cNvPr>
          <p:cNvSpPr txBox="1">
            <a:spLocks/>
          </p:cNvSpPr>
          <p:nvPr/>
        </p:nvSpPr>
        <p:spPr>
          <a:xfrm>
            <a:off x="8348306" y="314923"/>
            <a:ext cx="2105889" cy="6482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PT" sz="1600" b="1" dirty="0">
                <a:solidFill>
                  <a:srgbClr val="9D9C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 Gothic MT" panose="020B0504020203020204" pitchFamily="34" charset="0"/>
              </a:rPr>
              <a:t>Bases de Dados</a:t>
            </a:r>
            <a:br>
              <a:rPr lang="pt-PT" sz="1600" b="1" dirty="0">
                <a:solidFill>
                  <a:srgbClr val="9D9CA0"/>
                </a:solidFill>
                <a:latin typeface="News Gothic MT" panose="020B0504020203020204" pitchFamily="34" charset="0"/>
              </a:rPr>
            </a:br>
            <a:r>
              <a:rPr lang="pt-PT" sz="700" b="1" dirty="0">
                <a:solidFill>
                  <a:srgbClr val="9D9CA0"/>
                </a:solidFill>
                <a:latin typeface="News Gothic MT" panose="020B0504020203020204" pitchFamily="34" charset="0"/>
              </a:rPr>
              <a:t>2020/2021</a:t>
            </a:r>
            <a:endParaRPr lang="pt-PT" sz="1600" b="1" dirty="0">
              <a:solidFill>
                <a:srgbClr val="9D9CA0"/>
              </a:solidFill>
              <a:latin typeface="News Gothic MT" panose="020B0504020203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15F9D0-112C-4606-8AE0-ED9E1DBC5222}"/>
              </a:ext>
            </a:extLst>
          </p:cNvPr>
          <p:cNvSpPr txBox="1">
            <a:spLocks/>
          </p:cNvSpPr>
          <p:nvPr/>
        </p:nvSpPr>
        <p:spPr>
          <a:xfrm>
            <a:off x="8622632" y="727393"/>
            <a:ext cx="1831563" cy="3405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PT" sz="1200" b="1" i="1" dirty="0">
                <a:solidFill>
                  <a:srgbClr val="9D9C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 Gothic MT" panose="020B0504020203020204" pitchFamily="34" charset="0"/>
              </a:rPr>
              <a:t>Gestão de um Cinema</a:t>
            </a:r>
            <a:endParaRPr lang="pt-PT" sz="1200" b="1" i="1" dirty="0">
              <a:solidFill>
                <a:srgbClr val="9D9CA0"/>
              </a:solidFill>
              <a:latin typeface="News Gothic MT" panose="020B0504020203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21DB262-F601-4785-B80C-39A8E040FA35}"/>
              </a:ext>
            </a:extLst>
          </p:cNvPr>
          <p:cNvSpPr txBox="1">
            <a:spLocks/>
          </p:cNvSpPr>
          <p:nvPr/>
        </p:nvSpPr>
        <p:spPr>
          <a:xfrm>
            <a:off x="496942" y="300386"/>
            <a:ext cx="81256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pt-PT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Modelação Lógica</a:t>
            </a:r>
            <a:endParaRPr lang="pt-PT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9263" indent="-449263"/>
            <a:r>
              <a:rPr lang="pt-PT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PT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Validação do Modelo / Soluções dos requisitos de exploração </a:t>
            </a:r>
            <a:endParaRPr lang="pt-PT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56CAFD-6048-44A3-BB9B-0DBEE2D7C1DE}"/>
                  </a:ext>
                </a:extLst>
              </p:cNvPr>
              <p:cNvSpPr txBox="1"/>
              <p:nvPr/>
            </p:nvSpPr>
            <p:spPr>
              <a:xfrm>
                <a:off x="1054109" y="2626822"/>
                <a:ext cx="10083782" cy="2785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lvl="0" indent="-342900" fontAlgn="base">
                  <a:buFont typeface="+mj-lt"/>
                  <a:buAutoNum type="arabicPeriod"/>
                </a:pPr>
                <a:r>
                  <a:rPr lang="pt-PT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Mostrar os Tipos de Filme:</a:t>
                </a:r>
              </a:p>
              <a:p>
                <a:pPr lvl="1" fontAlgn="base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l-GR" sz="1600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𝚷</m:t>
                      </m:r>
                      <m:r>
                        <a:rPr lang="el-GR" sz="16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pt-PT" sz="16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𝑻𝒊𝒑𝒐</m:t>
                      </m:r>
                      <m:r>
                        <a:rPr lang="pt-PT" sz="16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(</m:t>
                      </m:r>
                      <m:r>
                        <a:rPr lang="pt-PT" sz="16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𝑭𝒊𝒍𝒎𝒆</m:t>
                      </m:r>
                      <m:r>
                        <a:rPr lang="pt-PT" sz="16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pt-PT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fontAlgn="base"/>
                <a:r>
                  <a:rPr lang="pt-PT" sz="7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342900" lvl="0" indent="-342900" fontAlgn="base">
                  <a:buFont typeface="+mj-lt"/>
                  <a:buAutoNum type="arabicPeriod"/>
                </a:pPr>
                <a:r>
                  <a:rPr lang="pt-PT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Mostrar todos os dados dos funcionários:</a:t>
                </a:r>
                <a:r>
                  <a:rPr lang="pt-PT" sz="8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</a:p>
              <a:p>
                <a:pPr lvl="1" fontAlgn="base"/>
                <a:endParaRPr lang="pt-PT" sz="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fontAlgn="base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1600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𝚷</m:t>
                      </m:r>
                      <m:r>
                        <a:rPr lang="pt-PT" sz="16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pt-PT" sz="1600" b="1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𝑰𝑫𝑭𝒖𝒏𝒄𝒊𝒐𝒏𝒂𝒓𝒊𝒐</m:t>
                      </m:r>
                      <m:r>
                        <a:rPr lang="pt-PT" sz="16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pt-PT" sz="16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𝑵𝒐𝒎𝒆</m:t>
                      </m:r>
                      <m:r>
                        <a:rPr lang="pt-PT" sz="16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pt-PT" sz="16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𝑪𝒐𝒏𝒕𝒂𝒄𝒕𝒐</m:t>
                      </m:r>
                      <m:r>
                        <a:rPr lang="pt-PT" sz="16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pt-PT" sz="16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𝑴𝒐𝒓𝒂𝒅𝒂</m:t>
                      </m:r>
                      <m:r>
                        <a:rPr lang="pt-PT" sz="16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pt-PT" sz="1600" b="1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𝑪𝒐𝒅</m:t>
                      </m:r>
                      <m:r>
                        <a:rPr lang="pt-PT" sz="1600" b="1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_</m:t>
                      </m:r>
                      <m:r>
                        <a:rPr lang="pt-PT" sz="1600" b="1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𝑷𝒐𝒔𝒕𝒂𝒍</m:t>
                      </m:r>
                      <m:r>
                        <a:rPr lang="pt-PT" sz="16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pt-PT" sz="1600" b="1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𝑫𝒂𝒕𝒂</m:t>
                      </m:r>
                      <m:r>
                        <a:rPr lang="pt-PT" sz="1600" b="1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_</m:t>
                      </m:r>
                      <m:r>
                        <a:rPr lang="pt-PT" sz="1600" b="1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𝑵𝒂𝒔𝒄𝒊𝒎𝒆𝒏𝒕𝒐</m:t>
                      </m:r>
                      <m:r>
                        <a:rPr lang="pt-PT" sz="16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(</m:t>
                      </m:r>
                      <m:r>
                        <a:rPr lang="pt-PT" sz="1600" b="1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𝑭𝒖𝒏𝒄𝒊𝒐𝒏𝒂𝒓𝒊𝒐</m:t>
                      </m:r>
                      <m:r>
                        <a:rPr lang="pt-PT" sz="16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pt-PT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fontAlgn="base"/>
                <a:r>
                  <a:rPr lang="pt-PT" sz="8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342900" lvl="0" indent="-342900" fontAlgn="base">
                  <a:buFont typeface="+mj-lt"/>
                  <a:buAutoNum type="arabicPeriod"/>
                </a:pPr>
                <a:r>
                  <a:rPr lang="pt-PT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Mostrar todos os clientes que tem código postal 4711-909:</a:t>
                </a:r>
              </a:p>
              <a:p>
                <a:pPr lvl="1" fontAlgn="base"/>
                <a:endParaRPr lang="pt-PT" sz="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600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𝚷</m:t>
                      </m:r>
                      <m:r>
                        <a:rPr lang="pt-PT" sz="1600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pt-PT" sz="16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𝑵𝒐𝒎𝒆</m:t>
                      </m:r>
                      <m:r>
                        <a:rPr lang="pt-PT" sz="16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(</m:t>
                      </m:r>
                      <m:r>
                        <a:rPr lang="el-GR" sz="16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𝝈</m:t>
                      </m:r>
                      <m:r>
                        <a:rPr lang="el-GR" sz="16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(</m:t>
                      </m:r>
                      <m:r>
                        <a:rPr lang="pt-PT" sz="1600" b="1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𝑪𝒐𝒅</m:t>
                      </m:r>
                      <m:r>
                        <a:rPr lang="pt-PT" sz="1600" b="1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_</m:t>
                      </m:r>
                      <m:r>
                        <a:rPr lang="pt-PT" sz="1600" b="1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𝑷𝒐𝒔𝒕𝒂𝒍</m:t>
                      </m:r>
                      <m:r>
                        <a:rPr lang="pt-PT" sz="16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=”</m:t>
                      </m:r>
                      <m:r>
                        <a:rPr lang="pt-PT" sz="16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𝟒𝟕𝟏𝟏</m:t>
                      </m:r>
                      <m:r>
                        <a:rPr lang="pt-PT" sz="16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pt-PT" sz="16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𝟗𝟎𝟗</m:t>
                      </m:r>
                      <m:r>
                        <a:rPr lang="pt-PT" sz="16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”)(</m:t>
                      </m:r>
                      <m:r>
                        <a:rPr lang="pt-PT" sz="16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𝑪𝒍𝒊𝒆𝒏𝒕𝒆</m:t>
                      </m:r>
                      <m:r>
                        <a:rPr lang="pt-PT" sz="16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))</m:t>
                      </m:r>
                    </m:oMath>
                  </m:oMathPara>
                </a14:m>
                <a:endParaRPr lang="pt-PT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fontAlgn="base"/>
                <a:endParaRPr lang="pt-PT" sz="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lvl="0" indent="-342900" fontAlgn="base">
                  <a:buFont typeface="+mj-lt"/>
                  <a:buAutoNum type="arabicPeriod"/>
                </a:pPr>
                <a:r>
                  <a:rPr lang="pt-PT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Mostrar quais os clientes que compraram o bilhete na hora do filme:</a:t>
                </a:r>
              </a:p>
              <a:p>
                <a:pPr lvl="1" fontAlgn="base"/>
                <a:endParaRPr lang="pt-PT" sz="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𝚷</m:t>
                      </m:r>
                      <m:r>
                        <a:rPr lang="pt-PT" sz="1600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pt-PT" sz="1600" b="1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𝑵𝒐𝒎𝒆</m:t>
                      </m:r>
                      <m:r>
                        <a:rPr lang="pt-PT" sz="16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(</m:t>
                      </m:r>
                      <m:r>
                        <a:rPr lang="pt-PT" sz="16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𝝈</m:t>
                      </m:r>
                      <m:r>
                        <a:rPr lang="pt-PT" sz="16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(</m:t>
                      </m:r>
                      <m:r>
                        <a:rPr lang="pt-PT" sz="1600" b="1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𝑫𝒂𝒕𝒂</m:t>
                      </m:r>
                      <m:r>
                        <a:rPr lang="pt-PT" sz="1600" b="1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_</m:t>
                      </m:r>
                      <m:r>
                        <a:rPr lang="pt-PT" sz="1600" b="1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𝒄𝒐𝒎𝒑𝒓𝒂</m:t>
                      </m:r>
                      <m:r>
                        <a:rPr lang="pt-PT" sz="16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pt-PT" sz="1600" b="1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𝑫𝒂𝒕𝒂</m:t>
                      </m:r>
                      <m:r>
                        <a:rPr lang="pt-PT" sz="1600" b="1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_</m:t>
                      </m:r>
                      <m:r>
                        <a:rPr lang="pt-PT" sz="1600" b="1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𝒇𝒊𝒍𝒎𝒆</m:t>
                      </m:r>
                      <m:r>
                        <a:rPr lang="pt-PT" sz="16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 (</m:t>
                      </m:r>
                      <m:r>
                        <a:rPr lang="pt-PT" sz="16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𝑩𝒊𝒍𝒉𝒆𝒕𝒆</m:t>
                      </m:r>
                      <m:r>
                        <a:rPr lang="pt-PT" sz="16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⋈ </m:t>
                      </m:r>
                      <m:r>
                        <a:rPr lang="pt-PT" sz="16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𝑪𝒍𝒊𝒆𝒏𝒕𝒆</m:t>
                      </m:r>
                      <m:r>
                        <a:rPr lang="pt-PT" sz="16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))</m:t>
                      </m:r>
                    </m:oMath>
                  </m:oMathPara>
                </a14:m>
                <a:endParaRPr lang="pt-PT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56CAFD-6048-44A3-BB9B-0DBEE2D7C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09" y="2626822"/>
                <a:ext cx="10083782" cy="2785378"/>
              </a:xfrm>
              <a:prstGeom prst="rect">
                <a:avLst/>
              </a:prstGeom>
              <a:blipFill>
                <a:blip r:embed="rId5"/>
                <a:stretch>
                  <a:fillRect l="-242" t="-656" b="-65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702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786C1FB7-CBE3-4A42-9666-05C920F6EF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342" y="440062"/>
            <a:ext cx="1184716" cy="10790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96DB275-1163-46FA-B503-79A7A7AD3355}"/>
              </a:ext>
            </a:extLst>
          </p:cNvPr>
          <p:cNvSpPr txBox="1">
            <a:spLocks/>
          </p:cNvSpPr>
          <p:nvPr/>
        </p:nvSpPr>
        <p:spPr>
          <a:xfrm>
            <a:off x="8348306" y="314923"/>
            <a:ext cx="2105889" cy="6482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PT" sz="1600" b="1" dirty="0">
                <a:solidFill>
                  <a:srgbClr val="9D9C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 Gothic MT" panose="020B0504020203020204" pitchFamily="34" charset="0"/>
              </a:rPr>
              <a:t>Bases de Dados</a:t>
            </a:r>
            <a:br>
              <a:rPr lang="pt-PT" sz="1600" b="1" dirty="0">
                <a:solidFill>
                  <a:srgbClr val="9D9CA0"/>
                </a:solidFill>
                <a:latin typeface="News Gothic MT" panose="020B0504020203020204" pitchFamily="34" charset="0"/>
              </a:rPr>
            </a:br>
            <a:r>
              <a:rPr lang="pt-PT" sz="700" b="1" dirty="0">
                <a:solidFill>
                  <a:srgbClr val="9D9CA0"/>
                </a:solidFill>
                <a:latin typeface="News Gothic MT" panose="020B0504020203020204" pitchFamily="34" charset="0"/>
              </a:rPr>
              <a:t>2020/2021</a:t>
            </a:r>
            <a:endParaRPr lang="pt-PT" sz="1600" b="1" dirty="0">
              <a:solidFill>
                <a:srgbClr val="9D9CA0"/>
              </a:solidFill>
              <a:latin typeface="News Gothic MT" panose="020B0504020203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15F9D0-112C-4606-8AE0-ED9E1DBC5222}"/>
              </a:ext>
            </a:extLst>
          </p:cNvPr>
          <p:cNvSpPr txBox="1">
            <a:spLocks/>
          </p:cNvSpPr>
          <p:nvPr/>
        </p:nvSpPr>
        <p:spPr>
          <a:xfrm>
            <a:off x="8622632" y="727393"/>
            <a:ext cx="1831563" cy="3405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PT" sz="1200" b="1" i="1" dirty="0">
                <a:solidFill>
                  <a:srgbClr val="9D9C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 Gothic MT" panose="020B0504020203020204" pitchFamily="34" charset="0"/>
              </a:rPr>
              <a:t>Gestão de um Cinema</a:t>
            </a:r>
            <a:endParaRPr lang="pt-PT" sz="1200" b="1" i="1" dirty="0">
              <a:solidFill>
                <a:srgbClr val="9D9CA0"/>
              </a:solidFill>
              <a:latin typeface="News Gothic MT" panose="020B0504020203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21DB262-F601-4785-B80C-39A8E040FA35}"/>
              </a:ext>
            </a:extLst>
          </p:cNvPr>
          <p:cNvSpPr txBox="1">
            <a:spLocks/>
          </p:cNvSpPr>
          <p:nvPr/>
        </p:nvSpPr>
        <p:spPr>
          <a:xfrm>
            <a:off x="496942" y="300386"/>
            <a:ext cx="81256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pt-PT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Implementação Física</a:t>
            </a:r>
            <a:endParaRPr lang="pt-PT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9263" indent="-449263"/>
            <a:r>
              <a:rPr lang="pt-PT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PT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das Queries</a:t>
            </a:r>
            <a:endParaRPr lang="pt-PT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56CAFD-6048-44A3-BB9B-0DBEE2D7C1DE}"/>
              </a:ext>
            </a:extLst>
          </p:cNvPr>
          <p:cNvSpPr txBox="1"/>
          <p:nvPr/>
        </p:nvSpPr>
        <p:spPr>
          <a:xfrm>
            <a:off x="952748" y="2327230"/>
            <a:ext cx="100837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pt-PT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1:  </a:t>
            </a:r>
            <a:r>
              <a:rPr lang="pt-PT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Consultar os dados de um cliente dado o seu id;</a:t>
            </a:r>
          </a:p>
          <a:p>
            <a:pPr fontAlgn="base"/>
            <a:r>
              <a:rPr lang="pt-PT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2:  </a:t>
            </a:r>
            <a:r>
              <a:rPr lang="pt-PT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Consultar os números de bilhetes comprados por cada cliente;</a:t>
            </a:r>
          </a:p>
          <a:p>
            <a:pPr fontAlgn="base"/>
            <a:r>
              <a:rPr lang="pt-PT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3:  </a:t>
            </a:r>
            <a:r>
              <a:rPr lang="pt-PT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Consultar os dados de um funcionário dado o seu id;</a:t>
            </a:r>
          </a:p>
          <a:p>
            <a:pPr fontAlgn="base"/>
            <a:r>
              <a:rPr lang="pt-PT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4:  </a:t>
            </a:r>
            <a:r>
              <a:rPr lang="pt-PT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Consultar quantos bilhetes foram vendidos por cada funcionário;</a:t>
            </a:r>
          </a:p>
          <a:p>
            <a:pPr fontAlgn="base"/>
            <a:r>
              <a:rPr lang="pt-PT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5:  </a:t>
            </a:r>
            <a:r>
              <a:rPr lang="pt-PT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Consultar as informações de um filme dado o seu id;</a:t>
            </a:r>
          </a:p>
          <a:p>
            <a:pPr fontAlgn="base"/>
            <a:r>
              <a:rPr lang="pt-PT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6:  </a:t>
            </a:r>
            <a:r>
              <a:rPr lang="pt-PT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Permitir ver a capacidade de cada sala;</a:t>
            </a:r>
          </a:p>
          <a:p>
            <a:pPr fontAlgn="base"/>
            <a:r>
              <a:rPr lang="pt-PT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7:  </a:t>
            </a:r>
            <a:r>
              <a:rPr lang="pt-PT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Listar todos os funcionários que trabalham no cinema;</a:t>
            </a:r>
          </a:p>
          <a:p>
            <a:pPr marL="895350" indent="-895350" fontAlgn="base"/>
            <a:r>
              <a:rPr lang="pt-PT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8:  </a:t>
            </a:r>
            <a:r>
              <a:rPr lang="pt-PT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Listar quais os clientes que compraram o bilhete antes da hora do filme, qual o filme e a sua hora de transmissão e de compra;</a:t>
            </a:r>
          </a:p>
          <a:p>
            <a:pPr marL="895350" indent="-895350" fontAlgn="base"/>
            <a:r>
              <a:rPr lang="pt-PT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9:  </a:t>
            </a:r>
            <a:r>
              <a:rPr lang="pt-PT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Consultar a média de idades dos clientes que assistiram a cada filme;</a:t>
            </a:r>
          </a:p>
          <a:p>
            <a:pPr marL="895350" indent="-895350" fontAlgn="base"/>
            <a:r>
              <a:rPr lang="pt-PT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10:  </a:t>
            </a:r>
            <a:r>
              <a:rPr lang="pt-PT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Consultar o número de clientes que assistiram a um filme(id) por localidade;</a:t>
            </a:r>
          </a:p>
          <a:p>
            <a:pPr marL="895350" indent="-895350" fontAlgn="base"/>
            <a:r>
              <a:rPr lang="pt-PT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11:  </a:t>
            </a:r>
            <a:r>
              <a:rPr lang="pt-PT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Listar todos os clientes que assistiram a um determinado filme;</a:t>
            </a:r>
          </a:p>
          <a:p>
            <a:pPr marL="895350" indent="-895350" fontAlgn="base"/>
            <a:r>
              <a:rPr lang="pt-PT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12:  </a:t>
            </a:r>
            <a:r>
              <a:rPr lang="pt-PT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Consultar faturação de um determinado ano;</a:t>
            </a:r>
          </a:p>
          <a:p>
            <a:pPr marL="895350" indent="-895350" fontAlgn="base"/>
            <a:endParaRPr lang="pt-PT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fontAlgn="base"/>
            <a:endParaRPr lang="pt-PT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54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786C1FB7-CBE3-4A42-9666-05C920F6E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342" y="440062"/>
            <a:ext cx="1184716" cy="10790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96DB275-1163-46FA-B503-79A7A7AD3355}"/>
              </a:ext>
            </a:extLst>
          </p:cNvPr>
          <p:cNvSpPr txBox="1">
            <a:spLocks/>
          </p:cNvSpPr>
          <p:nvPr/>
        </p:nvSpPr>
        <p:spPr>
          <a:xfrm>
            <a:off x="8348306" y="314923"/>
            <a:ext cx="2105889" cy="6482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PT" sz="1600" b="1" dirty="0">
                <a:solidFill>
                  <a:srgbClr val="9D9C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 Gothic MT" panose="020B0504020203020204" pitchFamily="34" charset="0"/>
              </a:rPr>
              <a:t>Bases de Dados</a:t>
            </a:r>
            <a:br>
              <a:rPr lang="pt-PT" sz="1600" b="1" dirty="0">
                <a:solidFill>
                  <a:srgbClr val="9D9CA0"/>
                </a:solidFill>
                <a:latin typeface="News Gothic MT" panose="020B0504020203020204" pitchFamily="34" charset="0"/>
              </a:rPr>
            </a:br>
            <a:r>
              <a:rPr lang="pt-PT" sz="700" b="1" dirty="0">
                <a:solidFill>
                  <a:srgbClr val="9D9CA0"/>
                </a:solidFill>
                <a:latin typeface="News Gothic MT" panose="020B0504020203020204" pitchFamily="34" charset="0"/>
              </a:rPr>
              <a:t>2020/2021</a:t>
            </a:r>
            <a:endParaRPr lang="pt-PT" sz="1600" b="1" dirty="0">
              <a:solidFill>
                <a:srgbClr val="9D9CA0"/>
              </a:solidFill>
              <a:latin typeface="News Gothic MT" panose="020B0504020203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15F9D0-112C-4606-8AE0-ED9E1DBC5222}"/>
              </a:ext>
            </a:extLst>
          </p:cNvPr>
          <p:cNvSpPr txBox="1">
            <a:spLocks/>
          </p:cNvSpPr>
          <p:nvPr/>
        </p:nvSpPr>
        <p:spPr>
          <a:xfrm>
            <a:off x="8622632" y="727393"/>
            <a:ext cx="1831563" cy="3405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PT" sz="1200" b="1" i="1" dirty="0">
                <a:solidFill>
                  <a:srgbClr val="9D9C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 Gothic MT" panose="020B0504020203020204" pitchFamily="34" charset="0"/>
              </a:rPr>
              <a:t>Gestão de um Cinema</a:t>
            </a:r>
            <a:endParaRPr lang="pt-PT" sz="1200" b="1" i="1" dirty="0">
              <a:solidFill>
                <a:srgbClr val="9D9CA0"/>
              </a:solidFill>
              <a:latin typeface="News Gothic MT" panose="020B0504020203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21DB262-F601-4785-B80C-39A8E040FA35}"/>
              </a:ext>
            </a:extLst>
          </p:cNvPr>
          <p:cNvSpPr txBox="1">
            <a:spLocks/>
          </p:cNvSpPr>
          <p:nvPr/>
        </p:nvSpPr>
        <p:spPr>
          <a:xfrm>
            <a:off x="496942" y="300386"/>
            <a:ext cx="81256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pt-PT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Implementação Física</a:t>
            </a:r>
            <a:endParaRPr lang="pt-PT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9263" indent="-449263"/>
            <a:r>
              <a:rPr lang="pt-PT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PT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de Views</a:t>
            </a:r>
            <a:endParaRPr lang="pt-PT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56CAFD-6048-44A3-BB9B-0DBEE2D7C1DE}"/>
              </a:ext>
            </a:extLst>
          </p:cNvPr>
          <p:cNvSpPr txBox="1"/>
          <p:nvPr/>
        </p:nvSpPr>
        <p:spPr>
          <a:xfrm>
            <a:off x="952748" y="2327230"/>
            <a:ext cx="1008378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pt-PT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1:  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 de Funcionários;</a:t>
            </a:r>
          </a:p>
          <a:p>
            <a:pPr fontAlgn="base"/>
            <a:r>
              <a:rPr lang="pt-PT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2:  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 de Clientes por Localidade;</a:t>
            </a:r>
          </a:p>
          <a:p>
            <a:pPr fontAlgn="base"/>
            <a:r>
              <a:rPr lang="pt-PT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3:  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 de Clientes;</a:t>
            </a:r>
          </a:p>
          <a:p>
            <a:pPr fontAlgn="base"/>
            <a:r>
              <a:rPr lang="pt-PT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4:  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 de Filmes por Tipo;</a:t>
            </a:r>
          </a:p>
          <a:p>
            <a:pPr fontAlgn="base"/>
            <a:r>
              <a:rPr lang="pt-PT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5:  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 de Filmes;</a:t>
            </a:r>
          </a:p>
          <a:p>
            <a:pPr fontAlgn="base"/>
            <a:r>
              <a:rPr lang="pt-PT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6:  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 de Funcionários por Localidade;</a:t>
            </a:r>
          </a:p>
          <a:p>
            <a:pPr fontAlgn="base"/>
            <a:r>
              <a:rPr lang="pt-PT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7:  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 de Filmes por Classificação;</a:t>
            </a:r>
          </a:p>
          <a:p>
            <a:pPr marL="895350" indent="-895350" fontAlgn="base"/>
            <a:r>
              <a:rPr lang="pt-PT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8:  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 de Filmes por Duração;</a:t>
            </a:r>
          </a:p>
          <a:p>
            <a:pPr marL="895350" indent="-895350" fontAlgn="base"/>
            <a:r>
              <a:rPr lang="pt-PT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9:  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 de Filmes por Sala;</a:t>
            </a:r>
          </a:p>
          <a:p>
            <a:pPr lvl="0" fontAlgn="base"/>
            <a:endParaRPr lang="pt-PT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49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513D4C-71FA-4CB6-9E8E-8D883C7E2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1739"/>
            <a:ext cx="7581900" cy="4351338"/>
          </a:xfrm>
        </p:spPr>
        <p:txBody>
          <a:bodyPr/>
          <a:lstStyle/>
          <a:p>
            <a:pPr algn="just"/>
            <a:r>
              <a:rPr lang="pt-PT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 trabalho aborda todo o processo de modelação, desenvolvimento e implementação de um Sistema de Gestão de Base de Dados que tem como objeto primordial gerir os dados de um cinema, o CineUM.</a:t>
            </a:r>
          </a:p>
          <a:p>
            <a:pPr algn="just"/>
            <a:r>
              <a:rPr lang="pt-PT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Base de Dados a ser implementada teve em vista servir de suporte diário a todas as atividades realizadas pelo CineUM.</a:t>
            </a:r>
          </a:p>
          <a:p>
            <a:pPr algn="just"/>
            <a:r>
              <a:rPr lang="pt-PT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 sistema propõe-se a armazenar informação sobre os clientes que o frequentam, os seus funcionários e os filmes que são exibidos.</a:t>
            </a:r>
          </a:p>
          <a:p>
            <a:endParaRPr lang="pt-PT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92B62-0A28-459B-89A9-69CC5C4E1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942" y="313962"/>
            <a:ext cx="10515600" cy="1325563"/>
          </a:xfrm>
        </p:spPr>
        <p:txBody>
          <a:bodyPr>
            <a:normAutofit/>
          </a:bodyPr>
          <a:lstStyle/>
          <a:p>
            <a:r>
              <a:rPr lang="pt-PT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pt-PT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Definição do Sistema</a:t>
            </a:r>
            <a:br>
              <a:rPr lang="pt-PT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PT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Apresentação</a:t>
            </a:r>
            <a:endParaRPr lang="pt-PT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E7B47D0A-F882-4958-BF26-DAE8A4BD6C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342" y="440062"/>
            <a:ext cx="1184716" cy="107902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8957D0C-E0D6-4F0A-99AC-B5C31F9BBBF8}"/>
              </a:ext>
            </a:extLst>
          </p:cNvPr>
          <p:cNvSpPr txBox="1">
            <a:spLocks/>
          </p:cNvSpPr>
          <p:nvPr/>
        </p:nvSpPr>
        <p:spPr>
          <a:xfrm>
            <a:off x="8348306" y="314923"/>
            <a:ext cx="2105889" cy="6482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PT" sz="1600" b="1" dirty="0">
                <a:solidFill>
                  <a:srgbClr val="9D9C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 Gothic MT" panose="020B0504020203020204" pitchFamily="34" charset="0"/>
              </a:rPr>
              <a:t>Bases de Dados</a:t>
            </a:r>
            <a:br>
              <a:rPr lang="pt-PT" sz="1600" b="1" dirty="0">
                <a:solidFill>
                  <a:srgbClr val="9D9CA0"/>
                </a:solidFill>
                <a:latin typeface="News Gothic MT" panose="020B0504020203020204" pitchFamily="34" charset="0"/>
              </a:rPr>
            </a:br>
            <a:r>
              <a:rPr lang="pt-PT" sz="700" b="1" dirty="0">
                <a:solidFill>
                  <a:srgbClr val="9D9CA0"/>
                </a:solidFill>
                <a:latin typeface="News Gothic MT" panose="020B0504020203020204" pitchFamily="34" charset="0"/>
              </a:rPr>
              <a:t>2020/2021</a:t>
            </a:r>
            <a:endParaRPr lang="pt-PT" sz="1600" b="1" dirty="0">
              <a:solidFill>
                <a:srgbClr val="9D9CA0"/>
              </a:solidFill>
              <a:latin typeface="News Gothic MT" panose="020B0504020203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0E9D640-4D90-44C9-BC3C-CA0875855536}"/>
              </a:ext>
            </a:extLst>
          </p:cNvPr>
          <p:cNvSpPr txBox="1">
            <a:spLocks/>
          </p:cNvSpPr>
          <p:nvPr/>
        </p:nvSpPr>
        <p:spPr>
          <a:xfrm>
            <a:off x="8622632" y="727393"/>
            <a:ext cx="1831563" cy="3405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PT" sz="1200" b="1" i="1" dirty="0">
                <a:solidFill>
                  <a:srgbClr val="9D9C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 Gothic MT" panose="020B0504020203020204" pitchFamily="34" charset="0"/>
              </a:rPr>
              <a:t>Gestão de um Cinema</a:t>
            </a:r>
            <a:endParaRPr lang="pt-PT" sz="1200" b="1" i="1" dirty="0">
              <a:solidFill>
                <a:srgbClr val="9D9CA0"/>
              </a:solidFill>
              <a:latin typeface="News Gothic MT" panose="020B05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32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513D4C-71FA-4CB6-9E8E-8D883C7E2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1739"/>
            <a:ext cx="7581900" cy="4351338"/>
          </a:xfrm>
        </p:spPr>
        <p:txBody>
          <a:bodyPr/>
          <a:lstStyle/>
          <a:p>
            <a:pPr algn="just"/>
            <a:r>
              <a:rPr lang="pt-PT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Dada a situação de pandemia que atravessamos, estudantes da universidade do Minho decidiram fazer a proposta à universidade do Minho de criação de um cinema que fosse adaptado ao seu público alvo.</a:t>
            </a:r>
          </a:p>
          <a:p>
            <a:pPr algn="just"/>
            <a:r>
              <a:rPr lang="pt-PT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Universidade aceitou a proposta e deu-nos a liberdade e responsabilidade de criar e gerir o CineUM.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92B62-0A28-459B-89A9-69CC5C4E1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942" y="313962"/>
            <a:ext cx="10515600" cy="1325563"/>
          </a:xfrm>
        </p:spPr>
        <p:txBody>
          <a:bodyPr>
            <a:normAutofit/>
          </a:bodyPr>
          <a:lstStyle/>
          <a:p>
            <a:r>
              <a:rPr lang="pt-PT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pt-PT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Definição do Sistema</a:t>
            </a:r>
            <a:br>
              <a:rPr lang="pt-PT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PT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Contexto de Aplicação do Sistema</a:t>
            </a:r>
            <a:endParaRPr lang="pt-PT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E7B47D0A-F882-4958-BF26-DAE8A4BD6C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342" y="440062"/>
            <a:ext cx="1184716" cy="107902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8957D0C-E0D6-4F0A-99AC-B5C31F9BBBF8}"/>
              </a:ext>
            </a:extLst>
          </p:cNvPr>
          <p:cNvSpPr txBox="1">
            <a:spLocks/>
          </p:cNvSpPr>
          <p:nvPr/>
        </p:nvSpPr>
        <p:spPr>
          <a:xfrm>
            <a:off x="8348306" y="314923"/>
            <a:ext cx="2105889" cy="6482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PT" sz="1600" b="1" dirty="0">
                <a:solidFill>
                  <a:srgbClr val="9D9C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 Gothic MT" panose="020B0504020203020204" pitchFamily="34" charset="0"/>
              </a:rPr>
              <a:t>Bases de Dados</a:t>
            </a:r>
            <a:br>
              <a:rPr lang="pt-PT" sz="1600" b="1" dirty="0">
                <a:solidFill>
                  <a:srgbClr val="9D9CA0"/>
                </a:solidFill>
                <a:latin typeface="News Gothic MT" panose="020B0504020203020204" pitchFamily="34" charset="0"/>
              </a:rPr>
            </a:br>
            <a:r>
              <a:rPr lang="pt-PT" sz="700" b="1" dirty="0">
                <a:solidFill>
                  <a:srgbClr val="9D9CA0"/>
                </a:solidFill>
                <a:latin typeface="News Gothic MT" panose="020B0504020203020204" pitchFamily="34" charset="0"/>
              </a:rPr>
              <a:t>2020/2021</a:t>
            </a:r>
            <a:endParaRPr lang="pt-PT" sz="1600" b="1" dirty="0">
              <a:solidFill>
                <a:srgbClr val="9D9CA0"/>
              </a:solidFill>
              <a:latin typeface="News Gothic MT" panose="020B0504020203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0E9D640-4D90-44C9-BC3C-CA0875855536}"/>
              </a:ext>
            </a:extLst>
          </p:cNvPr>
          <p:cNvSpPr txBox="1">
            <a:spLocks/>
          </p:cNvSpPr>
          <p:nvPr/>
        </p:nvSpPr>
        <p:spPr>
          <a:xfrm>
            <a:off x="8622632" y="727393"/>
            <a:ext cx="1831563" cy="3405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PT" sz="1200" b="1" i="1" dirty="0">
                <a:solidFill>
                  <a:srgbClr val="9D9C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 Gothic MT" panose="020B0504020203020204" pitchFamily="34" charset="0"/>
              </a:rPr>
              <a:t>Gestão de um Cinema</a:t>
            </a:r>
            <a:endParaRPr lang="pt-PT" sz="1200" b="1" i="1" dirty="0">
              <a:solidFill>
                <a:srgbClr val="9D9CA0"/>
              </a:solidFill>
              <a:latin typeface="News Gothic MT" panose="020B05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68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786C1FB7-CBE3-4A42-9666-05C920F6EF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342" y="440062"/>
            <a:ext cx="1184716" cy="10790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96DB275-1163-46FA-B503-79A7A7AD3355}"/>
              </a:ext>
            </a:extLst>
          </p:cNvPr>
          <p:cNvSpPr txBox="1">
            <a:spLocks/>
          </p:cNvSpPr>
          <p:nvPr/>
        </p:nvSpPr>
        <p:spPr>
          <a:xfrm>
            <a:off x="8348306" y="314923"/>
            <a:ext cx="2105889" cy="6482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PT" sz="1600" b="1" dirty="0">
                <a:solidFill>
                  <a:srgbClr val="9D9C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 Gothic MT" panose="020B0504020203020204" pitchFamily="34" charset="0"/>
              </a:rPr>
              <a:t>Bases de Dados</a:t>
            </a:r>
            <a:br>
              <a:rPr lang="pt-PT" sz="1600" b="1" dirty="0">
                <a:solidFill>
                  <a:srgbClr val="9D9CA0"/>
                </a:solidFill>
                <a:latin typeface="News Gothic MT" panose="020B0504020203020204" pitchFamily="34" charset="0"/>
              </a:rPr>
            </a:br>
            <a:r>
              <a:rPr lang="pt-PT" sz="700" b="1" dirty="0">
                <a:solidFill>
                  <a:srgbClr val="9D9CA0"/>
                </a:solidFill>
                <a:latin typeface="News Gothic MT" panose="020B0504020203020204" pitchFamily="34" charset="0"/>
              </a:rPr>
              <a:t>2020/2021</a:t>
            </a:r>
            <a:endParaRPr lang="pt-PT" sz="1600" b="1" dirty="0">
              <a:solidFill>
                <a:srgbClr val="9D9CA0"/>
              </a:solidFill>
              <a:latin typeface="News Gothic MT" panose="020B0504020203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15F9D0-112C-4606-8AE0-ED9E1DBC5222}"/>
              </a:ext>
            </a:extLst>
          </p:cNvPr>
          <p:cNvSpPr txBox="1">
            <a:spLocks/>
          </p:cNvSpPr>
          <p:nvPr/>
        </p:nvSpPr>
        <p:spPr>
          <a:xfrm>
            <a:off x="8622632" y="727393"/>
            <a:ext cx="1831563" cy="3405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PT" sz="1200" b="1" i="1" dirty="0">
                <a:solidFill>
                  <a:srgbClr val="9D9C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 Gothic MT" panose="020B0504020203020204" pitchFamily="34" charset="0"/>
              </a:rPr>
              <a:t>Gestão de um Cinema</a:t>
            </a:r>
            <a:endParaRPr lang="pt-PT" sz="1200" b="1" i="1" dirty="0">
              <a:solidFill>
                <a:srgbClr val="9D9CA0"/>
              </a:solidFill>
              <a:latin typeface="News Gothic MT" panose="020B0504020203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08A1805-B62E-48A8-A8F8-6265F4D4C1EA}"/>
              </a:ext>
            </a:extLst>
          </p:cNvPr>
          <p:cNvSpPr txBox="1">
            <a:spLocks/>
          </p:cNvSpPr>
          <p:nvPr/>
        </p:nvSpPr>
        <p:spPr>
          <a:xfrm>
            <a:off x="496942" y="309911"/>
            <a:ext cx="82159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pt-PT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Definição do Sistema</a:t>
            </a:r>
            <a:endParaRPr lang="pt-PT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PT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Fundamentação da implementação da base de dados</a:t>
            </a:r>
            <a:endParaRPr lang="pt-PT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8BDC9EF8-4BCA-481B-8B83-B9DB1478D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2267939"/>
            <a:ext cx="6486525" cy="3770911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pt-PT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SGDB desenvolvido assume-se necessário e essencial ao apoio às necessidades do CineUM por: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PT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pt-PT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Garantir a organização e preservação de dados de forma sistemática e correta;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pt-PT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 um repositório único e centralizado de todos os dados passíveis de ser armazenados;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pt-PT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 desenvolvido especificamente para o seu uso.</a:t>
            </a:r>
          </a:p>
        </p:txBody>
      </p:sp>
    </p:spTree>
    <p:extLst>
      <p:ext uri="{BB962C8B-B14F-4D97-AF65-F5344CB8AC3E}">
        <p14:creationId xmlns:p14="http://schemas.microsoft.com/office/powerpoint/2010/main" val="3283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786C1FB7-CBE3-4A42-9666-05C920F6E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342" y="440062"/>
            <a:ext cx="1184716" cy="10790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96DB275-1163-46FA-B503-79A7A7AD3355}"/>
              </a:ext>
            </a:extLst>
          </p:cNvPr>
          <p:cNvSpPr txBox="1">
            <a:spLocks/>
          </p:cNvSpPr>
          <p:nvPr/>
        </p:nvSpPr>
        <p:spPr>
          <a:xfrm>
            <a:off x="8348306" y="314923"/>
            <a:ext cx="2105889" cy="6482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PT" sz="1600" b="1" dirty="0">
                <a:solidFill>
                  <a:srgbClr val="9D9C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 Gothic MT" panose="020B0504020203020204" pitchFamily="34" charset="0"/>
              </a:rPr>
              <a:t>Bases de Dados</a:t>
            </a:r>
            <a:br>
              <a:rPr lang="pt-PT" sz="1600" b="1" dirty="0">
                <a:solidFill>
                  <a:srgbClr val="9D9CA0"/>
                </a:solidFill>
                <a:latin typeface="News Gothic MT" panose="020B0504020203020204" pitchFamily="34" charset="0"/>
              </a:rPr>
            </a:br>
            <a:r>
              <a:rPr lang="pt-PT" sz="700" b="1" dirty="0">
                <a:solidFill>
                  <a:srgbClr val="9D9CA0"/>
                </a:solidFill>
                <a:latin typeface="News Gothic MT" panose="020B0504020203020204" pitchFamily="34" charset="0"/>
              </a:rPr>
              <a:t>2020/2021</a:t>
            </a:r>
            <a:endParaRPr lang="pt-PT" sz="1600" b="1" dirty="0">
              <a:solidFill>
                <a:srgbClr val="9D9CA0"/>
              </a:solidFill>
              <a:latin typeface="News Gothic MT" panose="020B0504020203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15F9D0-112C-4606-8AE0-ED9E1DBC5222}"/>
              </a:ext>
            </a:extLst>
          </p:cNvPr>
          <p:cNvSpPr txBox="1">
            <a:spLocks/>
          </p:cNvSpPr>
          <p:nvPr/>
        </p:nvSpPr>
        <p:spPr>
          <a:xfrm>
            <a:off x="8622632" y="727393"/>
            <a:ext cx="1831563" cy="3405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PT" sz="1200" b="1" i="1" dirty="0">
                <a:solidFill>
                  <a:srgbClr val="9D9C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 Gothic MT" panose="020B0504020203020204" pitchFamily="34" charset="0"/>
              </a:rPr>
              <a:t>Gestão de um Cinema</a:t>
            </a:r>
            <a:endParaRPr lang="pt-PT" sz="1200" b="1" i="1" dirty="0">
              <a:solidFill>
                <a:srgbClr val="9D9CA0"/>
              </a:solidFill>
              <a:latin typeface="News Gothic MT" panose="020B0504020203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3EDA6CF-EF4B-480C-B234-9E893F9F2CEF}"/>
              </a:ext>
            </a:extLst>
          </p:cNvPr>
          <p:cNvSpPr txBox="1">
            <a:spLocks/>
          </p:cNvSpPr>
          <p:nvPr/>
        </p:nvSpPr>
        <p:spPr>
          <a:xfrm>
            <a:off x="496942" y="300386"/>
            <a:ext cx="82159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pt-PT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Levantamento e Análise de Requisitos</a:t>
            </a:r>
            <a:endParaRPr lang="pt-PT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PT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Requisitos de Descrição</a:t>
            </a:r>
            <a:endParaRPr lang="pt-PT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F26498-FA1D-4A16-801C-A8D76698A956}"/>
              </a:ext>
            </a:extLst>
          </p:cNvPr>
          <p:cNvSpPr txBox="1"/>
          <p:nvPr/>
        </p:nvSpPr>
        <p:spPr>
          <a:xfrm>
            <a:off x="952748" y="2327230"/>
            <a:ext cx="8057902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algn="just" fontAlgn="base">
              <a:lnSpc>
                <a:spcPct val="150000"/>
              </a:lnSpc>
            </a:pPr>
            <a:r>
              <a:rPr lang="pt-PT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D1 -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um cliente tem um nome, data de nascimento, um contacto SMS e um código postal;</a:t>
            </a:r>
          </a:p>
          <a:p>
            <a:pPr marL="542925" indent="-542925" algn="just" fontAlgn="base">
              <a:lnSpc>
                <a:spcPct val="150000"/>
              </a:lnSpc>
            </a:pPr>
            <a:r>
              <a:rPr lang="pt-PT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D2 - 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funcionário tem um nome, data de nascimento, um contacto, uma morada e um código postal;</a:t>
            </a:r>
          </a:p>
          <a:p>
            <a:pPr marL="895350" indent="-895350" algn="just" fontAlgn="base">
              <a:lnSpc>
                <a:spcPct val="150000"/>
              </a:lnSpc>
            </a:pPr>
            <a:r>
              <a:rPr lang="pt-PT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D3 -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um filme tem um nome, uma duração, uma classificação e um tipo;</a:t>
            </a:r>
          </a:p>
          <a:p>
            <a:pPr marL="895350" indent="-895350" algn="just" fontAlgn="base">
              <a:lnSpc>
                <a:spcPct val="150000"/>
              </a:lnSpc>
            </a:pPr>
            <a:r>
              <a:rPr lang="pt-PT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D4 - 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uma sala tem uma capacidade e um número;</a:t>
            </a:r>
          </a:p>
          <a:p>
            <a:pPr marL="895350" indent="-895350" algn="just" fontAlgn="base">
              <a:lnSpc>
                <a:spcPct val="150000"/>
              </a:lnSpc>
            </a:pPr>
            <a:r>
              <a:rPr lang="pt-PT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D5 -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um bilhete tem data de compra, data do filme, preço e número da sala.</a:t>
            </a:r>
          </a:p>
          <a:p>
            <a:pPr marL="895350" indent="-895350" fontAlgn="base"/>
            <a:endParaRPr lang="pt-P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fontAlgn="base"/>
            <a:endParaRPr lang="pt-PT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9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786C1FB7-CBE3-4A42-9666-05C920F6E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342" y="440062"/>
            <a:ext cx="1184716" cy="10790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96DB275-1163-46FA-B503-79A7A7AD3355}"/>
              </a:ext>
            </a:extLst>
          </p:cNvPr>
          <p:cNvSpPr txBox="1">
            <a:spLocks/>
          </p:cNvSpPr>
          <p:nvPr/>
        </p:nvSpPr>
        <p:spPr>
          <a:xfrm>
            <a:off x="8348306" y="314923"/>
            <a:ext cx="2105889" cy="6482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PT" sz="1600" b="1" dirty="0">
                <a:solidFill>
                  <a:srgbClr val="9D9C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 Gothic MT" panose="020B0504020203020204" pitchFamily="34" charset="0"/>
              </a:rPr>
              <a:t>Bases de Dados</a:t>
            </a:r>
            <a:br>
              <a:rPr lang="pt-PT" sz="1600" b="1" dirty="0">
                <a:solidFill>
                  <a:srgbClr val="9D9CA0"/>
                </a:solidFill>
                <a:latin typeface="News Gothic MT" panose="020B0504020203020204" pitchFamily="34" charset="0"/>
              </a:rPr>
            </a:br>
            <a:r>
              <a:rPr lang="pt-PT" sz="700" b="1" dirty="0">
                <a:solidFill>
                  <a:srgbClr val="9D9CA0"/>
                </a:solidFill>
                <a:latin typeface="News Gothic MT" panose="020B0504020203020204" pitchFamily="34" charset="0"/>
              </a:rPr>
              <a:t>2020/2021</a:t>
            </a:r>
            <a:endParaRPr lang="pt-PT" sz="1600" b="1" dirty="0">
              <a:solidFill>
                <a:srgbClr val="9D9CA0"/>
              </a:solidFill>
              <a:latin typeface="News Gothic MT" panose="020B0504020203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15F9D0-112C-4606-8AE0-ED9E1DBC5222}"/>
              </a:ext>
            </a:extLst>
          </p:cNvPr>
          <p:cNvSpPr txBox="1">
            <a:spLocks/>
          </p:cNvSpPr>
          <p:nvPr/>
        </p:nvSpPr>
        <p:spPr>
          <a:xfrm>
            <a:off x="8622632" y="727393"/>
            <a:ext cx="1831563" cy="3405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PT" sz="1200" b="1" i="1" dirty="0">
                <a:solidFill>
                  <a:srgbClr val="9D9C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 Gothic MT" panose="020B0504020203020204" pitchFamily="34" charset="0"/>
              </a:rPr>
              <a:t>Gestão de um Cinema</a:t>
            </a:r>
            <a:endParaRPr lang="pt-PT" sz="1200" b="1" i="1" dirty="0">
              <a:solidFill>
                <a:srgbClr val="9D9CA0"/>
              </a:solidFill>
              <a:latin typeface="News Gothic MT" panose="020B0504020203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3EDA6CF-EF4B-480C-B234-9E893F9F2CEF}"/>
              </a:ext>
            </a:extLst>
          </p:cNvPr>
          <p:cNvSpPr txBox="1">
            <a:spLocks/>
          </p:cNvSpPr>
          <p:nvPr/>
        </p:nvSpPr>
        <p:spPr>
          <a:xfrm>
            <a:off x="496942" y="300386"/>
            <a:ext cx="82159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pt-PT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Levantamento e Análise de Requisitos</a:t>
            </a:r>
            <a:endParaRPr lang="pt-PT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PT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Requisitos de Exploração</a:t>
            </a:r>
            <a:endParaRPr lang="pt-PT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F26498-FA1D-4A16-801C-A8D76698A956}"/>
              </a:ext>
            </a:extLst>
          </p:cNvPr>
          <p:cNvSpPr txBox="1"/>
          <p:nvPr/>
        </p:nvSpPr>
        <p:spPr>
          <a:xfrm>
            <a:off x="952747" y="2327230"/>
            <a:ext cx="11629777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5350" indent="-895350" algn="just" fontAlgn="base"/>
            <a:r>
              <a:rPr lang="pt-PT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E1 -  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Permitir a consulta dos dados de um cliente dado o seu id;</a:t>
            </a:r>
          </a:p>
          <a:p>
            <a:pPr marL="895350" indent="-895350" algn="just" fontAlgn="base"/>
            <a:r>
              <a:rPr lang="pt-PT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E2 -  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Permitir a consulta dos números de bilhetes comprados por cada cliente;</a:t>
            </a:r>
          </a:p>
          <a:p>
            <a:pPr marL="895350" indent="-895350" algn="just" fontAlgn="base"/>
            <a:r>
              <a:rPr lang="pt-PT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E3 -  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Permitir a consulta dos dados de um funcionário dado o seu id;</a:t>
            </a:r>
          </a:p>
          <a:p>
            <a:pPr marL="895350" indent="-895350" algn="just" fontAlgn="base"/>
            <a:r>
              <a:rPr lang="pt-PT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E4 -  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Permitir a consulta de quantos bilhetes foram vendidos por cada funcionário;</a:t>
            </a:r>
          </a:p>
          <a:p>
            <a:pPr marL="895350" indent="-895350" algn="just" fontAlgn="base"/>
            <a:r>
              <a:rPr lang="pt-PT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E5 -  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Permitir a consulta as informações de um filme dado o seu id;</a:t>
            </a:r>
          </a:p>
          <a:p>
            <a:pPr marL="895350" indent="-895350" algn="just" fontAlgn="base"/>
            <a:r>
              <a:rPr lang="pt-PT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E6 -  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Permitir a consulta da capacidade de cada sala;</a:t>
            </a:r>
          </a:p>
          <a:p>
            <a:pPr marL="895350" indent="-895350" algn="just" fontAlgn="base"/>
            <a:r>
              <a:rPr lang="pt-PT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E7 -  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Listar todos os funcionários que trabalham no cinema;</a:t>
            </a:r>
          </a:p>
          <a:p>
            <a:pPr marL="895350" indent="-895350" algn="just" fontAlgn="base"/>
            <a:r>
              <a:rPr lang="pt-PT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E8 -  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Listar quais os clientes que compraram o bilhete antes da hora do filme, qual o filme;</a:t>
            </a:r>
          </a:p>
          <a:p>
            <a:pPr marL="895350" indent="-895350" algn="just" fontAlgn="base"/>
            <a:r>
              <a:rPr lang="pt-PT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E9 -  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Permitir a consulta da média das idades dos clientes que assistiram a cada filme;</a:t>
            </a:r>
          </a:p>
          <a:p>
            <a:pPr marL="895350" indent="-895350" algn="just" fontAlgn="base"/>
            <a:r>
              <a:rPr lang="pt-PT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E10-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Permitir a consulta do número de clientes que assistiram a um filme por localidade;</a:t>
            </a:r>
          </a:p>
          <a:p>
            <a:pPr marL="895350" indent="-895350" algn="just" fontAlgn="base"/>
            <a:r>
              <a:rPr lang="pt-PT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E11-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Listar todos os clientes que assistiram a um determinado filme;</a:t>
            </a:r>
          </a:p>
          <a:p>
            <a:pPr marL="895350" indent="-895350" algn="just" fontAlgn="base"/>
            <a:r>
              <a:rPr lang="pt-PT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E12-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Permitir a consulta da faturação de um determinado ano.</a:t>
            </a:r>
          </a:p>
          <a:p>
            <a:pPr marL="895350" indent="-895350" algn="just" fontAlgn="base">
              <a:lnSpc>
                <a:spcPct val="150000"/>
              </a:lnSpc>
            </a:pPr>
            <a:endParaRPr lang="pt-P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95350" indent="-895350" fontAlgn="base"/>
            <a:endParaRPr lang="pt-P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fontAlgn="base"/>
            <a:endParaRPr lang="pt-PT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54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786C1FB7-CBE3-4A42-9666-05C920F6E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342" y="440062"/>
            <a:ext cx="1184716" cy="10790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96DB275-1163-46FA-B503-79A7A7AD3355}"/>
              </a:ext>
            </a:extLst>
          </p:cNvPr>
          <p:cNvSpPr txBox="1">
            <a:spLocks/>
          </p:cNvSpPr>
          <p:nvPr/>
        </p:nvSpPr>
        <p:spPr>
          <a:xfrm>
            <a:off x="8348306" y="314923"/>
            <a:ext cx="2105889" cy="6482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PT" sz="1600" b="1" dirty="0">
                <a:solidFill>
                  <a:srgbClr val="9D9C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 Gothic MT" panose="020B0504020203020204" pitchFamily="34" charset="0"/>
              </a:rPr>
              <a:t>Bases de Dados</a:t>
            </a:r>
            <a:br>
              <a:rPr lang="pt-PT" sz="1600" b="1" dirty="0">
                <a:solidFill>
                  <a:srgbClr val="9D9CA0"/>
                </a:solidFill>
                <a:latin typeface="News Gothic MT" panose="020B0504020203020204" pitchFamily="34" charset="0"/>
              </a:rPr>
            </a:br>
            <a:r>
              <a:rPr lang="pt-PT" sz="700" b="1" dirty="0">
                <a:solidFill>
                  <a:srgbClr val="9D9CA0"/>
                </a:solidFill>
                <a:latin typeface="News Gothic MT" panose="020B0504020203020204" pitchFamily="34" charset="0"/>
              </a:rPr>
              <a:t>2020/2021</a:t>
            </a:r>
            <a:endParaRPr lang="pt-PT" sz="1600" b="1" dirty="0">
              <a:solidFill>
                <a:srgbClr val="9D9CA0"/>
              </a:solidFill>
              <a:latin typeface="News Gothic MT" panose="020B0504020203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15F9D0-112C-4606-8AE0-ED9E1DBC5222}"/>
              </a:ext>
            </a:extLst>
          </p:cNvPr>
          <p:cNvSpPr txBox="1">
            <a:spLocks/>
          </p:cNvSpPr>
          <p:nvPr/>
        </p:nvSpPr>
        <p:spPr>
          <a:xfrm>
            <a:off x="8622632" y="727393"/>
            <a:ext cx="1831563" cy="3405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PT" sz="1200" b="1" i="1" dirty="0">
                <a:solidFill>
                  <a:srgbClr val="9D9C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 Gothic MT" panose="020B0504020203020204" pitchFamily="34" charset="0"/>
              </a:rPr>
              <a:t>Gestão de um Cinema</a:t>
            </a:r>
            <a:endParaRPr lang="pt-PT" sz="1200" b="1" i="1" dirty="0">
              <a:solidFill>
                <a:srgbClr val="9D9CA0"/>
              </a:solidFill>
              <a:latin typeface="News Gothic MT" panose="020B0504020203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3EDA6CF-EF4B-480C-B234-9E893F9F2CEF}"/>
              </a:ext>
            </a:extLst>
          </p:cNvPr>
          <p:cNvSpPr txBox="1">
            <a:spLocks/>
          </p:cNvSpPr>
          <p:nvPr/>
        </p:nvSpPr>
        <p:spPr>
          <a:xfrm>
            <a:off x="496942" y="300386"/>
            <a:ext cx="82159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pt-PT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Levantamento e Análise de Requisitos</a:t>
            </a:r>
            <a:endParaRPr lang="pt-PT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PT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Requisitos de Controlo</a:t>
            </a:r>
            <a:endParaRPr lang="pt-PT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F26498-FA1D-4A16-801C-A8D76698A956}"/>
              </a:ext>
            </a:extLst>
          </p:cNvPr>
          <p:cNvSpPr txBox="1"/>
          <p:nvPr/>
        </p:nvSpPr>
        <p:spPr>
          <a:xfrm>
            <a:off x="952747" y="2327230"/>
            <a:ext cx="1162977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5350" indent="-895350" algn="just" fontAlgn="base"/>
            <a:r>
              <a:rPr lang="pt-PT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C1 - 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podem ser vendidos mais bilhetes do que a capacidade da sala.</a:t>
            </a:r>
          </a:p>
          <a:p>
            <a:pPr marL="895350" indent="-895350" fontAlgn="base"/>
            <a:endParaRPr lang="pt-P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fontAlgn="base"/>
            <a:endParaRPr lang="pt-PT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55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786C1FB7-CBE3-4A42-9666-05C920F6EF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342" y="440062"/>
            <a:ext cx="1184716" cy="10790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96DB275-1163-46FA-B503-79A7A7AD3355}"/>
              </a:ext>
            </a:extLst>
          </p:cNvPr>
          <p:cNvSpPr txBox="1">
            <a:spLocks/>
          </p:cNvSpPr>
          <p:nvPr/>
        </p:nvSpPr>
        <p:spPr>
          <a:xfrm>
            <a:off x="8348306" y="314923"/>
            <a:ext cx="2105889" cy="6482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PT" sz="1600" b="1" dirty="0">
                <a:solidFill>
                  <a:srgbClr val="9D9C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 Gothic MT" panose="020B0504020203020204" pitchFamily="34" charset="0"/>
              </a:rPr>
              <a:t>Bases de Dados</a:t>
            </a:r>
            <a:br>
              <a:rPr lang="pt-PT" sz="1600" b="1" dirty="0">
                <a:solidFill>
                  <a:srgbClr val="9D9CA0"/>
                </a:solidFill>
                <a:latin typeface="News Gothic MT" panose="020B0504020203020204" pitchFamily="34" charset="0"/>
              </a:rPr>
            </a:br>
            <a:r>
              <a:rPr lang="pt-PT" sz="700" b="1" dirty="0">
                <a:solidFill>
                  <a:srgbClr val="9D9CA0"/>
                </a:solidFill>
                <a:latin typeface="News Gothic MT" panose="020B0504020203020204" pitchFamily="34" charset="0"/>
              </a:rPr>
              <a:t>2020/2021</a:t>
            </a:r>
            <a:endParaRPr lang="pt-PT" sz="1600" b="1" dirty="0">
              <a:solidFill>
                <a:srgbClr val="9D9CA0"/>
              </a:solidFill>
              <a:latin typeface="News Gothic MT" panose="020B0504020203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15F9D0-112C-4606-8AE0-ED9E1DBC5222}"/>
              </a:ext>
            </a:extLst>
          </p:cNvPr>
          <p:cNvSpPr txBox="1">
            <a:spLocks/>
          </p:cNvSpPr>
          <p:nvPr/>
        </p:nvSpPr>
        <p:spPr>
          <a:xfrm>
            <a:off x="8622632" y="727393"/>
            <a:ext cx="1831563" cy="3405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PT" sz="1200" b="1" i="1" dirty="0">
                <a:solidFill>
                  <a:srgbClr val="9D9C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 Gothic MT" panose="020B0504020203020204" pitchFamily="34" charset="0"/>
              </a:rPr>
              <a:t>Gestão de um Cinema</a:t>
            </a:r>
            <a:endParaRPr lang="pt-PT" sz="1200" b="1" i="1" dirty="0">
              <a:solidFill>
                <a:srgbClr val="9D9CA0"/>
              </a:solidFill>
              <a:latin typeface="News Gothic MT" panose="020B0504020203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21DB262-F601-4785-B80C-39A8E040FA35}"/>
              </a:ext>
            </a:extLst>
          </p:cNvPr>
          <p:cNvSpPr txBox="1">
            <a:spLocks/>
          </p:cNvSpPr>
          <p:nvPr/>
        </p:nvSpPr>
        <p:spPr>
          <a:xfrm>
            <a:off x="496942" y="300386"/>
            <a:ext cx="82159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pt-PT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Modelação Conceptual</a:t>
            </a:r>
            <a:endParaRPr lang="pt-PT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PT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Identificação e caracterização das entidades</a:t>
            </a:r>
            <a:endParaRPr lang="pt-PT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386243-29AA-4DD2-B46C-1508D3967CC4}"/>
              </a:ext>
            </a:extLst>
          </p:cNvPr>
          <p:cNvSpPr txBox="1"/>
          <p:nvPr/>
        </p:nvSpPr>
        <p:spPr>
          <a:xfrm>
            <a:off x="883237" y="2414780"/>
            <a:ext cx="9058432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base na análise de requisitos apresentados anteriormente, identificou-se a necessidade de existência de 7 entidades:</a:t>
            </a:r>
          </a:p>
          <a:p>
            <a:pPr marL="534988" indent="-174625" algn="just" fontAlgn="base">
              <a:buFont typeface="Arial" panose="020B0604020202020204" pitchFamily="34" charset="0"/>
              <a:buChar char="•"/>
            </a:pPr>
            <a:r>
              <a:rPr lang="pt-PT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representa os espectadores que vão ao cinema;</a:t>
            </a:r>
          </a:p>
          <a:p>
            <a:pPr marL="534988" indent="-174625" algn="just" fontAlgn="base">
              <a:buFont typeface="Arial" panose="020B0604020202020204" pitchFamily="34" charset="0"/>
              <a:buChar char="•"/>
            </a:pPr>
            <a:r>
              <a:rPr lang="pt-PT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Funcionário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representa os funcionários que trabalham no cinema;</a:t>
            </a:r>
          </a:p>
          <a:p>
            <a:pPr marL="534988" indent="-174625" algn="just" fontAlgn="base">
              <a:buFont typeface="Arial" panose="020B0604020202020204" pitchFamily="34" charset="0"/>
              <a:buChar char="•"/>
            </a:pPr>
            <a:r>
              <a:rPr lang="pt-PT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Filme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representa os filmes que são exibidos no cinema;</a:t>
            </a:r>
          </a:p>
          <a:p>
            <a:pPr marL="534988" indent="-174625" algn="just" fontAlgn="base">
              <a:buFont typeface="Arial" panose="020B0604020202020204" pitchFamily="34" charset="0"/>
              <a:buChar char="•"/>
            </a:pPr>
            <a:r>
              <a:rPr lang="pt-PT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Sala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representa as salas do cinema;</a:t>
            </a:r>
          </a:p>
          <a:p>
            <a:pPr marL="534988" indent="-174625" algn="just" fontAlgn="base">
              <a:buFont typeface="Arial" panose="020B0604020202020204" pitchFamily="34" charset="0"/>
              <a:buChar char="•"/>
            </a:pPr>
            <a:r>
              <a:rPr lang="pt-PT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Código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Postal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representa o código postal relativo à morada de um Cliente ou funcionário;</a:t>
            </a:r>
          </a:p>
          <a:p>
            <a:pPr marL="534988" indent="-174625" algn="just" fontAlgn="base">
              <a:buFont typeface="Arial" panose="020B0604020202020204" pitchFamily="34" charset="0"/>
              <a:buChar char="•"/>
            </a:pPr>
            <a:r>
              <a:rPr lang="pt-PT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Bilhete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representa os bilhetes que são vendidos aos clientes pelos funcionários.</a:t>
            </a:r>
          </a:p>
          <a:p>
            <a:pPr marL="895350" indent="-895350" algn="just" fontAlgn="base">
              <a:lnSpc>
                <a:spcPct val="150000"/>
              </a:lnSpc>
            </a:pPr>
            <a:endParaRPr lang="pt-P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95350" indent="-895350" fontAlgn="base"/>
            <a:endParaRPr lang="pt-P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fontAlgn="base"/>
            <a:endParaRPr lang="pt-PT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87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B9B8744A-35BE-4418-A9DE-344ABC1DCB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1022450"/>
              </p:ext>
            </p:extLst>
          </p:nvPr>
        </p:nvGraphicFramePr>
        <p:xfrm>
          <a:off x="2876896" y="1779270"/>
          <a:ext cx="6438207" cy="43513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1936">
                  <a:extLst>
                    <a:ext uri="{9D8B030D-6E8A-4147-A177-3AD203B41FA5}">
                      <a16:colId xmlns:a16="http://schemas.microsoft.com/office/drawing/2014/main" val="2907855171"/>
                    </a:ext>
                  </a:extLst>
                </a:gridCol>
                <a:gridCol w="2576935">
                  <a:extLst>
                    <a:ext uri="{9D8B030D-6E8A-4147-A177-3AD203B41FA5}">
                      <a16:colId xmlns:a16="http://schemas.microsoft.com/office/drawing/2014/main" val="102789089"/>
                    </a:ext>
                  </a:extLst>
                </a:gridCol>
                <a:gridCol w="2689336">
                  <a:extLst>
                    <a:ext uri="{9D8B030D-6E8A-4147-A177-3AD203B41FA5}">
                      <a16:colId xmlns:a16="http://schemas.microsoft.com/office/drawing/2014/main" val="3502072190"/>
                    </a:ext>
                  </a:extLst>
                </a:gridCol>
              </a:tblGrid>
              <a:tr h="48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100" dirty="0">
                          <a:effectLst/>
                        </a:rPr>
                        <a:t>Nome da Entidade</a:t>
                      </a:r>
                      <a:endParaRPr lang="pt-PT" sz="11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4628" marR="646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100" dirty="0">
                          <a:effectLst/>
                        </a:rPr>
                        <a:t>Descrição</a:t>
                      </a:r>
                      <a:endParaRPr lang="pt-PT" sz="11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4628" marR="646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100" dirty="0">
                          <a:effectLst/>
                        </a:rPr>
                        <a:t>Ocorrências</a:t>
                      </a:r>
                      <a:endParaRPr lang="pt-PT" sz="11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4628" marR="64628" marT="0" marB="0" anchor="ctr"/>
                </a:tc>
                <a:extLst>
                  <a:ext uri="{0D108BD9-81ED-4DB2-BD59-A6C34878D82A}">
                    <a16:rowId xmlns:a16="http://schemas.microsoft.com/office/drawing/2014/main" val="3771020514"/>
                  </a:ext>
                </a:extLst>
              </a:tr>
              <a:tr h="8384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900" dirty="0">
                          <a:effectLst/>
                        </a:rPr>
                        <a:t> Cliente</a:t>
                      </a:r>
                      <a:endParaRPr lang="pt-PT" sz="11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4628" marR="646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900" dirty="0">
                          <a:effectLst/>
                        </a:rPr>
                        <a:t>Termo geral que descreve o nosso cliente.</a:t>
                      </a:r>
                      <a:endParaRPr lang="pt-PT" sz="11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4628" marR="646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900" dirty="0">
                          <a:effectLst/>
                        </a:rPr>
                        <a:t>Cada cliente vai ao cinema e compra um bilhete com um funcionário. Cada cliente vê um filme numa sala.</a:t>
                      </a:r>
                      <a:endParaRPr lang="pt-PT" sz="11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4628" marR="64628" marT="0" marB="0" anchor="ctr"/>
                </a:tc>
                <a:extLst>
                  <a:ext uri="{0D108BD9-81ED-4DB2-BD59-A6C34878D82A}">
                    <a16:rowId xmlns:a16="http://schemas.microsoft.com/office/drawing/2014/main" val="2763625338"/>
                  </a:ext>
                </a:extLst>
              </a:tr>
              <a:tr h="838492">
                <a:tc>
                  <a:txBody>
                    <a:bodyPr/>
                    <a:lstStyle/>
                    <a:p>
                      <a:pPr algn="ctr"/>
                      <a:r>
                        <a:rPr lang="pt-PT" sz="900" dirty="0">
                          <a:effectLst/>
                        </a:rPr>
                        <a:t>Funcionário</a:t>
                      </a:r>
                      <a:endParaRPr lang="pt-PT" sz="11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4628" marR="646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900" dirty="0">
                          <a:effectLst/>
                        </a:rPr>
                        <a:t>Termo geral que descreve todos os funcionários que trabalham para o cinema.</a:t>
                      </a:r>
                      <a:endParaRPr lang="pt-PT" sz="11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4628" marR="646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900" dirty="0">
                          <a:effectLst/>
                        </a:rPr>
                        <a:t>Um funcionário atende um cliente de cada vez. Um funcionário dá um bilhete para um filme a um cliente.</a:t>
                      </a:r>
                      <a:endParaRPr lang="pt-PT" sz="11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4628" marR="64628" marT="0" marB="0" anchor="ctr"/>
                </a:tc>
                <a:extLst>
                  <a:ext uri="{0D108BD9-81ED-4DB2-BD59-A6C34878D82A}">
                    <a16:rowId xmlns:a16="http://schemas.microsoft.com/office/drawing/2014/main" val="3280201760"/>
                  </a:ext>
                </a:extLst>
              </a:tr>
              <a:tr h="623064">
                <a:tc>
                  <a:txBody>
                    <a:bodyPr/>
                    <a:lstStyle/>
                    <a:p>
                      <a:pPr algn="ctr"/>
                      <a:r>
                        <a:rPr lang="pt-PT" sz="900" dirty="0">
                          <a:effectLst/>
                        </a:rPr>
                        <a:t>Filme</a:t>
                      </a:r>
                      <a:endParaRPr lang="pt-PT" sz="11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4628" marR="646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900" dirty="0">
                          <a:effectLst/>
                        </a:rPr>
                        <a:t>Termo geral que descreve todos os filmes exibidos no cinema.</a:t>
                      </a:r>
                      <a:endParaRPr lang="pt-PT" sz="11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4628" marR="646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900" dirty="0">
                          <a:effectLst/>
                        </a:rPr>
                        <a:t>Cada cliente compra um bilhete para um filme. Um filme é exibido numa sala.</a:t>
                      </a:r>
                      <a:endParaRPr lang="pt-PT" sz="11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4628" marR="64628" marT="0" marB="0" anchor="ctr"/>
                </a:tc>
                <a:extLst>
                  <a:ext uri="{0D108BD9-81ED-4DB2-BD59-A6C34878D82A}">
                    <a16:rowId xmlns:a16="http://schemas.microsoft.com/office/drawing/2014/main" val="2413185860"/>
                  </a:ext>
                </a:extLst>
              </a:tr>
              <a:tr h="407637">
                <a:tc>
                  <a:txBody>
                    <a:bodyPr/>
                    <a:lstStyle/>
                    <a:p>
                      <a:pPr algn="ctr"/>
                      <a:r>
                        <a:rPr lang="pt-PT" sz="900" dirty="0">
                          <a:effectLst/>
                        </a:rPr>
                        <a:t>Sala</a:t>
                      </a:r>
                      <a:endParaRPr lang="pt-PT" sz="11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4628" marR="646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900" dirty="0">
                          <a:effectLst/>
                        </a:rPr>
                        <a:t>Termo geral que descreve todas as salas existentes no cinema.</a:t>
                      </a:r>
                      <a:endParaRPr lang="pt-PT" sz="11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4628" marR="646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900" dirty="0">
                          <a:effectLst/>
                        </a:rPr>
                        <a:t>Cada filme é exibido numa sala.</a:t>
                      </a:r>
                      <a:endParaRPr lang="pt-PT" sz="11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4628" marR="64628" marT="0" marB="0" anchor="ctr"/>
                </a:tc>
                <a:extLst>
                  <a:ext uri="{0D108BD9-81ED-4DB2-BD59-A6C34878D82A}">
                    <a16:rowId xmlns:a16="http://schemas.microsoft.com/office/drawing/2014/main" val="463648570"/>
                  </a:ext>
                </a:extLst>
              </a:tr>
              <a:tr h="6230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900" dirty="0">
                          <a:effectLst/>
                        </a:rPr>
                        <a:t>Código Postal</a:t>
                      </a:r>
                      <a:endParaRPr lang="pt-PT" sz="11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4628" marR="646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900" dirty="0">
                          <a:effectLst/>
                        </a:rPr>
                        <a:t>Termo geral que descreve o código postal da morada de um cliente ou funcionário.</a:t>
                      </a:r>
                      <a:endParaRPr lang="pt-PT" sz="11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4628" marR="646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900" dirty="0">
                          <a:effectLst/>
                        </a:rPr>
                        <a:t>Cada cliente ou funcionário possui um código postal referente à sua morada.</a:t>
                      </a:r>
                      <a:endParaRPr lang="pt-PT" sz="11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4628" marR="64628" marT="0" marB="0" anchor="ctr"/>
                </a:tc>
                <a:extLst>
                  <a:ext uri="{0D108BD9-81ED-4DB2-BD59-A6C34878D82A}">
                    <a16:rowId xmlns:a16="http://schemas.microsoft.com/office/drawing/2014/main" val="2640466285"/>
                  </a:ext>
                </a:extLst>
              </a:tr>
              <a:tr h="531388">
                <a:tc>
                  <a:txBody>
                    <a:bodyPr/>
                    <a:lstStyle/>
                    <a:p>
                      <a:pPr algn="ctr"/>
                      <a:r>
                        <a:rPr lang="pt-PT" sz="900" dirty="0">
                          <a:effectLst/>
                        </a:rPr>
                        <a:t>Bilhete</a:t>
                      </a:r>
                      <a:endParaRPr lang="pt-PT" sz="11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4628" marR="6462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>
                          <a:effectLst/>
                        </a:rPr>
                        <a:t>Termo geral que descreve todos os bilhetes que são vendidos.</a:t>
                      </a:r>
                      <a:endParaRPr lang="pt-PT" sz="11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4628" marR="6462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>
                          <a:effectLst/>
                        </a:rPr>
                        <a:t>Cada cliente compra um bilhete a um funcionário. Um bilhete tem um filme e uma sala associado.</a:t>
                      </a:r>
                      <a:endParaRPr lang="pt-PT" sz="1100" dirty="0">
                        <a:effectLst/>
                        <a:latin typeface="Cal"/>
                        <a:ea typeface="Cal"/>
                        <a:cs typeface="Cal"/>
                      </a:endParaRPr>
                    </a:p>
                  </a:txBody>
                  <a:tcPr marL="64628" marR="64628" marT="0" marB="0" anchor="ctr"/>
                </a:tc>
                <a:extLst>
                  <a:ext uri="{0D108BD9-81ED-4DB2-BD59-A6C34878D82A}">
                    <a16:rowId xmlns:a16="http://schemas.microsoft.com/office/drawing/2014/main" val="386196083"/>
                  </a:ext>
                </a:extLst>
              </a:tr>
            </a:tbl>
          </a:graphicData>
        </a:graphic>
      </p:graphicFrame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786C1FB7-CBE3-4A42-9666-05C920F6EF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342" y="440062"/>
            <a:ext cx="1184716" cy="10790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96DB275-1163-46FA-B503-79A7A7AD3355}"/>
              </a:ext>
            </a:extLst>
          </p:cNvPr>
          <p:cNvSpPr txBox="1">
            <a:spLocks/>
          </p:cNvSpPr>
          <p:nvPr/>
        </p:nvSpPr>
        <p:spPr>
          <a:xfrm>
            <a:off x="8348306" y="314923"/>
            <a:ext cx="2105889" cy="6482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PT" sz="1600" b="1" dirty="0">
                <a:solidFill>
                  <a:srgbClr val="9D9C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 Gothic MT" panose="020B0504020203020204" pitchFamily="34" charset="0"/>
              </a:rPr>
              <a:t>Bases de Dados</a:t>
            </a:r>
            <a:br>
              <a:rPr lang="pt-PT" sz="1600" b="1" dirty="0">
                <a:solidFill>
                  <a:srgbClr val="9D9CA0"/>
                </a:solidFill>
                <a:latin typeface="News Gothic MT" panose="020B0504020203020204" pitchFamily="34" charset="0"/>
              </a:rPr>
            </a:br>
            <a:r>
              <a:rPr lang="pt-PT" sz="700" b="1" dirty="0">
                <a:solidFill>
                  <a:srgbClr val="9D9CA0"/>
                </a:solidFill>
                <a:latin typeface="News Gothic MT" panose="020B0504020203020204" pitchFamily="34" charset="0"/>
              </a:rPr>
              <a:t>2020/2021</a:t>
            </a:r>
            <a:endParaRPr lang="pt-PT" sz="1600" b="1" dirty="0">
              <a:solidFill>
                <a:srgbClr val="9D9CA0"/>
              </a:solidFill>
              <a:latin typeface="News Gothic MT" panose="020B0504020203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15F9D0-112C-4606-8AE0-ED9E1DBC5222}"/>
              </a:ext>
            </a:extLst>
          </p:cNvPr>
          <p:cNvSpPr txBox="1">
            <a:spLocks/>
          </p:cNvSpPr>
          <p:nvPr/>
        </p:nvSpPr>
        <p:spPr>
          <a:xfrm>
            <a:off x="8622632" y="727393"/>
            <a:ext cx="1831563" cy="3405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PT" sz="1200" b="1" i="1" dirty="0">
                <a:solidFill>
                  <a:srgbClr val="9D9C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 Gothic MT" panose="020B0504020203020204" pitchFamily="34" charset="0"/>
              </a:rPr>
              <a:t>Gestão de um Cinema</a:t>
            </a:r>
            <a:endParaRPr lang="pt-PT" sz="1200" b="1" i="1" dirty="0">
              <a:solidFill>
                <a:srgbClr val="9D9CA0"/>
              </a:solidFill>
              <a:latin typeface="News Gothic MT" panose="020B0504020203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21DB262-F601-4785-B80C-39A8E040FA35}"/>
              </a:ext>
            </a:extLst>
          </p:cNvPr>
          <p:cNvSpPr txBox="1">
            <a:spLocks/>
          </p:cNvSpPr>
          <p:nvPr/>
        </p:nvSpPr>
        <p:spPr>
          <a:xfrm>
            <a:off x="496942" y="300386"/>
            <a:ext cx="82159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pt-PT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Modelação Conceptual</a:t>
            </a:r>
            <a:endParaRPr lang="pt-PT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PT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Dicionário de Dados das Entidades</a:t>
            </a:r>
            <a:endParaRPr lang="pt-PT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12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2308</Words>
  <Application>Microsoft Office PowerPoint</Application>
  <PresentationFormat>Widescreen</PresentationFormat>
  <Paragraphs>435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</vt:lpstr>
      <vt:lpstr>Calibri</vt:lpstr>
      <vt:lpstr>Calibri Light</vt:lpstr>
      <vt:lpstr>Cambria Math</vt:lpstr>
      <vt:lpstr>News Gothic MT</vt:lpstr>
      <vt:lpstr>Office Theme</vt:lpstr>
      <vt:lpstr>Unidade Curricular de Bases de Dados Ano Letivo de 2020/2021</vt:lpstr>
      <vt:lpstr>1. Definição do Sistema     Apresentação</vt:lpstr>
      <vt:lpstr>1. Definição do Sistema     Contexto de Aplicação do Sistema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Unidade Curricular de Bases de Dados Ano Letivo de 2020/2021</dc:title>
  <dc:creator>Rui Chaves</dc:creator>
  <cp:lastModifiedBy>Rui Chaves</cp:lastModifiedBy>
  <cp:revision>47</cp:revision>
  <dcterms:created xsi:type="dcterms:W3CDTF">2021-01-25T23:52:52Z</dcterms:created>
  <dcterms:modified xsi:type="dcterms:W3CDTF">2021-01-27T12:30:18Z</dcterms:modified>
</cp:coreProperties>
</file>