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11" r:id="rId2"/>
    <p:sldId id="473" r:id="rId3"/>
    <p:sldId id="474" r:id="rId4"/>
    <p:sldId id="475" r:id="rId5"/>
    <p:sldId id="471" r:id="rId6"/>
    <p:sldId id="476" r:id="rId7"/>
    <p:sldId id="477" r:id="rId8"/>
    <p:sldId id="478" r:id="rId9"/>
    <p:sldId id="479" r:id="rId10"/>
    <p:sldId id="480" r:id="rId11"/>
    <p:sldId id="481" r:id="rId12"/>
    <p:sldId id="482" r:id="rId13"/>
    <p:sldId id="351" r:id="rId14"/>
  </p:sldIdLst>
  <p:sldSz cx="9144000" cy="5143500" type="screen16x9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0D6CC0"/>
    <a:srgbClr val="F18937"/>
    <a:srgbClr val="0081CC"/>
    <a:srgbClr val="007EC9"/>
    <a:srgbClr val="54C2F1"/>
    <a:srgbClr val="54C3F1"/>
    <a:srgbClr val="54C3C0"/>
    <a:srgbClr val="0080CC"/>
    <a:srgbClr val="007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62" autoAdjust="0"/>
    <p:restoredTop sz="89929" autoAdjust="0"/>
  </p:normalViewPr>
  <p:slideViewPr>
    <p:cSldViewPr>
      <p:cViewPr varScale="1">
        <p:scale>
          <a:sx n="158" d="100"/>
          <a:sy n="158" d="100"/>
        </p:scale>
        <p:origin x="374" y="115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2910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2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2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1CFFB-B654-4301-8752-AA6AAF004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226388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 dirty="0"/>
              <a:t>Memblaze 2015</a:t>
            </a:r>
            <a:r>
              <a:rPr lang="zh-CN" altLang="en-US" dirty="0"/>
              <a:t>年第一季度代理商培训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altLang="zh-CN" dirty="0"/>
              <a:t>Memblaze 2015</a:t>
            </a:r>
            <a:r>
              <a:rPr lang="zh-CN" altLang="en-US" dirty="0"/>
              <a:t>年第一季度代理商培训</a:t>
            </a: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2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2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0FBFC-76B9-4D54-A214-3D300A5D8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528680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lum bright="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9049"/>
            <a:ext cx="9175750" cy="5181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49137" y="116036"/>
            <a:ext cx="5703949" cy="3288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zh-CN" altLang="en-US" sz="2400" b="0" kern="1200" baseline="0" dirty="0">
                <a:ln>
                  <a:noFill/>
                </a:ln>
                <a:solidFill>
                  <a:srgbClr val="0083D1"/>
                </a:solidFill>
                <a:latin typeface="+mj-lt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Main Title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51546" y="463485"/>
            <a:ext cx="5701540" cy="26607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None/>
              <a:defRPr lang="zh-CN" altLang="en-US" sz="2000" b="0" kern="120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altLang="zh-CN" dirty="0"/>
              <a:t>Sub Title</a:t>
            </a:r>
            <a:endParaRPr lang="zh-CN" altLang="en-US" dirty="0"/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2AC8C-3867-4262-B6CB-588F664D78B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33" name="Picture 2" descr="C:\Users\Administrator\Desktop\logo反黑白 -ai版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98" r="3614" b="86076"/>
          <a:stretch/>
        </p:blipFill>
        <p:spPr bwMode="auto">
          <a:xfrm>
            <a:off x="-365535" y="131615"/>
            <a:ext cx="1206675" cy="62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848" y="230110"/>
            <a:ext cx="2650656" cy="342432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6762323" y="288182"/>
            <a:ext cx="23066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err="1">
                <a:solidFill>
                  <a:schemeClr val="bg1"/>
                </a:solidFill>
              </a:rPr>
              <a:t>StarBlaze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16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lum bright="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9049"/>
            <a:ext cx="9175750" cy="5181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65939" y="116036"/>
            <a:ext cx="5624664" cy="58350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zh-CN" altLang="en-US" sz="2400" b="1" kern="1200" baseline="0" dirty="0">
                <a:ln>
                  <a:noFill/>
                </a:ln>
                <a:solidFill>
                  <a:srgbClr val="0070C0"/>
                </a:solidFill>
                <a:latin typeface="Calibri"/>
                <a:ea typeface="Calibri"/>
                <a:cs typeface="+mj-cs"/>
              </a:defRPr>
            </a:lvl1pPr>
          </a:lstStyle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2AC8C-3867-4262-B6CB-588F664D78B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31" name="Picture 2" descr="C:\Users\Administrator\Desktop\logo反黑白 -ai版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98" r="3614" b="86076"/>
          <a:stretch/>
        </p:blipFill>
        <p:spPr bwMode="auto">
          <a:xfrm>
            <a:off x="-367630" y="131615"/>
            <a:ext cx="1206675" cy="62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848" y="230110"/>
            <a:ext cx="2650656" cy="342432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6762323" y="288182"/>
            <a:ext cx="23066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err="1">
                <a:solidFill>
                  <a:schemeClr val="bg1"/>
                </a:solidFill>
              </a:rPr>
              <a:t>StarBlaze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593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100000">
                <a:srgbClr val="005A9E"/>
              </a:gs>
              <a:gs pos="0">
                <a:srgbClr val="00B9F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3286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2AC8C-3867-4262-B6CB-588F664D78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2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1" r:id="rId2"/>
    <p:sldLayoutId id="2147483660" r:id="rId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9132125" cy="4956428"/>
            <a:chOff x="0" y="-8414"/>
            <a:chExt cx="9132125" cy="4956428"/>
          </a:xfrm>
        </p:grpSpPr>
        <p:sp>
          <p:nvSpPr>
            <p:cNvPr id="10" name="任意多边形 9"/>
            <p:cNvSpPr/>
            <p:nvPr/>
          </p:nvSpPr>
          <p:spPr>
            <a:xfrm>
              <a:off x="0" y="1186965"/>
              <a:ext cx="2263058" cy="3431468"/>
            </a:xfrm>
            <a:custGeom>
              <a:avLst/>
              <a:gdLst/>
              <a:ahLst/>
              <a:cxnLst/>
              <a:rect l="l" t="t" r="r" b="b"/>
              <a:pathLst>
                <a:path w="2263058" h="3431468">
                  <a:moveTo>
                    <a:pt x="1387570" y="0"/>
                  </a:moveTo>
                  <a:lnTo>
                    <a:pt x="2263058" y="1161706"/>
                  </a:lnTo>
                  <a:lnTo>
                    <a:pt x="1976841" y="2626466"/>
                  </a:lnTo>
                  <a:lnTo>
                    <a:pt x="0" y="3431468"/>
                  </a:lnTo>
                  <a:lnTo>
                    <a:pt x="0" y="1363438"/>
                  </a:lnTo>
                  <a:close/>
                </a:path>
              </a:pathLst>
            </a:custGeom>
            <a:solidFill>
              <a:srgbClr val="0070C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itchFamily="34" charset="0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1230936" y="1823106"/>
              <a:ext cx="7901189" cy="3124908"/>
            </a:xfrm>
            <a:custGeom>
              <a:avLst/>
              <a:gdLst/>
              <a:ahLst/>
              <a:cxnLst/>
              <a:rect l="l" t="t" r="r" b="b"/>
              <a:pathLst>
                <a:path w="4530455" h="1791788">
                  <a:moveTo>
                    <a:pt x="4530455" y="0"/>
                  </a:moveTo>
                  <a:lnTo>
                    <a:pt x="4530455" y="1299347"/>
                  </a:lnTo>
                  <a:lnTo>
                    <a:pt x="0" y="1791788"/>
                  </a:lnTo>
                  <a:close/>
                </a:path>
              </a:pathLst>
            </a:custGeom>
            <a:solidFill>
              <a:srgbClr val="0070C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itchFamily="34" charset="0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714117" y="-8414"/>
              <a:ext cx="1969849" cy="2205558"/>
            </a:xfrm>
            <a:custGeom>
              <a:avLst/>
              <a:gdLst>
                <a:gd name="connsiteX0" fmla="*/ 0 w 1485900"/>
                <a:gd name="connsiteY0" fmla="*/ 0 h 1663700"/>
                <a:gd name="connsiteX1" fmla="*/ 1485900 w 1485900"/>
                <a:gd name="connsiteY1" fmla="*/ 0 h 1663700"/>
                <a:gd name="connsiteX2" fmla="*/ 1206500 w 1485900"/>
                <a:gd name="connsiteY2" fmla="*/ 1663700 h 1663700"/>
                <a:gd name="connsiteX3" fmla="*/ 0 w 1485900"/>
                <a:gd name="connsiteY3" fmla="*/ 0 h 16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5900" h="1663700">
                  <a:moveTo>
                    <a:pt x="0" y="0"/>
                  </a:moveTo>
                  <a:lnTo>
                    <a:pt x="1485900" y="0"/>
                  </a:lnTo>
                  <a:lnTo>
                    <a:pt x="1206500" y="1663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itchFamily="34" charset="0"/>
              </a:endParaRP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2843808" y="3738312"/>
            <a:ext cx="3176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Sept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12965"/>
            <a:ext cx="2851658" cy="117962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5074">
            <a:off x="6958488" y="3301764"/>
            <a:ext cx="1855584" cy="157992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115616" y="2261147"/>
            <a:ext cx="66182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CN" sz="3200" dirty="0">
                <a:solidFill>
                  <a:prstClr val="white"/>
                </a:solidFill>
                <a:latin typeface="+mj-lt"/>
                <a:ea typeface="微软雅黑" panose="020B0503020204020204" pitchFamily="34" charset="-122"/>
                <a:cs typeface="Arial" panose="020B0604020202020204" pitchFamily="34" charset="0"/>
              </a:rPr>
              <a:t>Follow me</a:t>
            </a:r>
            <a:endParaRPr lang="zh-CN" altLang="en-US" sz="3200" dirty="0">
              <a:solidFill>
                <a:prstClr val="white"/>
              </a:solidFill>
              <a:latin typeface="+mj-lt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84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</a:t>
            </a:r>
            <a:r>
              <a:rPr lang="en-US" altLang="zh-CN" dirty="0" smtClean="0"/>
              <a:t>9 Linux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2AC8C-3867-4262-B6CB-588F664D78B3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65939" y="1279089"/>
            <a:ext cx="609206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已知</a:t>
            </a:r>
            <a:r>
              <a:rPr lang="en-US" altLang="zh-CN" dirty="0"/>
              <a:t>phony </a:t>
            </a:r>
            <a:r>
              <a:rPr lang="zh-CN" altLang="en-US" dirty="0"/>
              <a:t>目标并非是由其它文件生成的实际文件，</a:t>
            </a:r>
            <a:r>
              <a:rPr lang="en-US" altLang="zh-CN" dirty="0"/>
              <a:t>make </a:t>
            </a:r>
            <a:r>
              <a:rPr lang="zh-CN" altLang="en-US" dirty="0"/>
              <a:t>会跳过隐含规则搜索。这就是声明</a:t>
            </a:r>
            <a:r>
              <a:rPr lang="en-US" altLang="zh-CN" dirty="0"/>
              <a:t>phony </a:t>
            </a:r>
            <a:r>
              <a:rPr lang="zh-CN" altLang="en-US" dirty="0"/>
              <a:t>目标会改善性能的原因，即使你并不担心实际文件存在与否。</a:t>
            </a:r>
            <a:br>
              <a:rPr lang="zh-CN" altLang="en-US" dirty="0"/>
            </a:br>
            <a:r>
              <a:rPr lang="zh-CN" altLang="en-US" dirty="0"/>
              <a:t>　　完整的例子如下：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.PHONY : clean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clean :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 err="1"/>
              <a:t>rm</a:t>
            </a:r>
            <a:r>
              <a:rPr lang="en-US" altLang="zh-CN" dirty="0"/>
              <a:t> *.o temp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31314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</a:t>
            </a:r>
            <a:r>
              <a:rPr lang="en-US" altLang="zh-CN" dirty="0" smtClean="0"/>
              <a:t>10 Linux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2AC8C-3867-4262-B6CB-588F664D78B3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65939" y="1059582"/>
            <a:ext cx="6678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Q: </a:t>
            </a:r>
            <a:r>
              <a:rPr lang="zh-CN" altLang="en-US" dirty="0"/>
              <a:t>如何用</a:t>
            </a:r>
            <a:r>
              <a:rPr lang="en-US" altLang="zh-CN" dirty="0" err="1"/>
              <a:t>linux</a:t>
            </a:r>
            <a:r>
              <a:rPr lang="en-US" altLang="zh-CN" dirty="0"/>
              <a:t> shell</a:t>
            </a:r>
            <a:r>
              <a:rPr lang="zh-CN" altLang="en-US" dirty="0"/>
              <a:t>命令行实现文本替换？如将一个</a:t>
            </a:r>
            <a:r>
              <a:rPr lang="en-US" altLang="zh-CN" dirty="0" err="1"/>
              <a:t>abc</a:t>
            </a:r>
            <a:r>
              <a:rPr lang="zh-CN" altLang="en-US" dirty="0"/>
              <a:t>替换成</a:t>
            </a:r>
            <a:r>
              <a:rPr lang="en-US" altLang="zh-CN" dirty="0"/>
              <a:t>123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7285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</a:t>
            </a:r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2AC8C-3867-4262-B6CB-588F664D78B3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86764" y="771550"/>
            <a:ext cx="724161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Q:async FIFO</a:t>
            </a:r>
            <a:r>
              <a:rPr lang="zh-CN" altLang="en-US" dirty="0"/>
              <a:t>中深度为</a:t>
            </a:r>
            <a:r>
              <a:rPr lang="en-US" altLang="zh-CN" dirty="0"/>
              <a:t>12</a:t>
            </a:r>
            <a:r>
              <a:rPr lang="zh-CN" altLang="en-US" dirty="0"/>
              <a:t>的</a:t>
            </a:r>
            <a:r>
              <a:rPr lang="en-US" altLang="zh-CN" dirty="0"/>
              <a:t>FIFO</a:t>
            </a:r>
            <a:r>
              <a:rPr lang="zh-CN" altLang="en-US" dirty="0"/>
              <a:t>如何设计 （考察非</a:t>
            </a:r>
            <a:r>
              <a:rPr lang="en-US" altLang="zh-CN" dirty="0"/>
              <a:t>2</a:t>
            </a:r>
            <a:r>
              <a:rPr lang="zh-CN" altLang="en-US" dirty="0"/>
              <a:t>的</a:t>
            </a:r>
            <a:r>
              <a:rPr lang="en-US" altLang="zh-CN" dirty="0"/>
              <a:t>N</a:t>
            </a:r>
            <a:r>
              <a:rPr lang="zh-CN" altLang="en-US" dirty="0"/>
              <a:t>次幂）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Q:</a:t>
            </a:r>
            <a:r>
              <a:rPr lang="zh-CN" altLang="en-US" dirty="0"/>
              <a:t>给出格雷码选取的起始位置整体位置为</a:t>
            </a:r>
            <a:r>
              <a:rPr lang="en-US" altLang="zh-CN" dirty="0"/>
              <a:t>0~15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Q:</a:t>
            </a:r>
            <a:r>
              <a:rPr lang="zh-CN" altLang="en-US" dirty="0"/>
              <a:t>请给出通用计算公式 （考察从具体问题抽象到公式的能力）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Q:</a:t>
            </a:r>
            <a:r>
              <a:rPr lang="zh-CN" altLang="en-US" dirty="0"/>
              <a:t>能否不使用格雷码完成该设计 （扩张考察，对编码的理解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6064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组合 138"/>
          <p:cNvGrpSpPr/>
          <p:nvPr/>
        </p:nvGrpSpPr>
        <p:grpSpPr>
          <a:xfrm>
            <a:off x="0" y="0"/>
            <a:ext cx="9132125" cy="4956428"/>
            <a:chOff x="0" y="-8414"/>
            <a:chExt cx="9132125" cy="4956428"/>
          </a:xfrm>
        </p:grpSpPr>
        <p:sp>
          <p:nvSpPr>
            <p:cNvPr id="35" name="任意多边形 34"/>
            <p:cNvSpPr/>
            <p:nvPr/>
          </p:nvSpPr>
          <p:spPr>
            <a:xfrm>
              <a:off x="0" y="1186965"/>
              <a:ext cx="2263058" cy="3431468"/>
            </a:xfrm>
            <a:custGeom>
              <a:avLst/>
              <a:gdLst/>
              <a:ahLst/>
              <a:cxnLst/>
              <a:rect l="l" t="t" r="r" b="b"/>
              <a:pathLst>
                <a:path w="2263058" h="3431468">
                  <a:moveTo>
                    <a:pt x="1387570" y="0"/>
                  </a:moveTo>
                  <a:lnTo>
                    <a:pt x="2263058" y="1161706"/>
                  </a:lnTo>
                  <a:lnTo>
                    <a:pt x="1976841" y="2626466"/>
                  </a:lnTo>
                  <a:lnTo>
                    <a:pt x="0" y="3431468"/>
                  </a:lnTo>
                  <a:lnTo>
                    <a:pt x="0" y="1363438"/>
                  </a:lnTo>
                  <a:close/>
                </a:path>
              </a:pathLst>
            </a:custGeom>
            <a:solidFill>
              <a:srgbClr val="0070C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alibri"/>
              </a:endParaRPr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1230936" y="1823106"/>
              <a:ext cx="7901189" cy="3124908"/>
            </a:xfrm>
            <a:custGeom>
              <a:avLst/>
              <a:gdLst/>
              <a:ahLst/>
              <a:cxnLst/>
              <a:rect l="l" t="t" r="r" b="b"/>
              <a:pathLst>
                <a:path w="4530455" h="1791788">
                  <a:moveTo>
                    <a:pt x="4530455" y="0"/>
                  </a:moveTo>
                  <a:lnTo>
                    <a:pt x="4530455" y="1299347"/>
                  </a:lnTo>
                  <a:lnTo>
                    <a:pt x="0" y="1791788"/>
                  </a:lnTo>
                  <a:close/>
                </a:path>
              </a:pathLst>
            </a:custGeom>
            <a:solidFill>
              <a:srgbClr val="0070C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alibri"/>
              </a:endParaRPr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714117" y="-8414"/>
              <a:ext cx="1969849" cy="2205558"/>
            </a:xfrm>
            <a:custGeom>
              <a:avLst/>
              <a:gdLst>
                <a:gd name="connsiteX0" fmla="*/ 0 w 1485900"/>
                <a:gd name="connsiteY0" fmla="*/ 0 h 1663700"/>
                <a:gd name="connsiteX1" fmla="*/ 1485900 w 1485900"/>
                <a:gd name="connsiteY1" fmla="*/ 0 h 1663700"/>
                <a:gd name="connsiteX2" fmla="*/ 1206500 w 1485900"/>
                <a:gd name="connsiteY2" fmla="*/ 1663700 h 1663700"/>
                <a:gd name="connsiteX3" fmla="*/ 0 w 1485900"/>
                <a:gd name="connsiteY3" fmla="*/ 0 h 16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5900" h="1663700">
                  <a:moveTo>
                    <a:pt x="0" y="0"/>
                  </a:moveTo>
                  <a:lnTo>
                    <a:pt x="1485900" y="0"/>
                  </a:lnTo>
                  <a:lnTo>
                    <a:pt x="1206500" y="1663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alibri"/>
              </a:endParaRPr>
            </a:p>
          </p:txBody>
        </p:sp>
      </p:grpSp>
      <p:sp>
        <p:nvSpPr>
          <p:cNvPr id="63" name="矩形 62"/>
          <p:cNvSpPr/>
          <p:nvPr/>
        </p:nvSpPr>
        <p:spPr>
          <a:xfrm>
            <a:off x="5822802" y="3824970"/>
            <a:ext cx="1847942" cy="52322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dist">
              <a:spcAft>
                <a:spcPts val="1200"/>
              </a:spcAft>
              <a:defRPr/>
            </a:pPr>
            <a:r>
              <a:rPr lang="en-US" altLang="zh-CN" sz="2800" b="1" dirty="0">
                <a:gradFill flip="none" rotWithShape="1">
                  <a:gsLst>
                    <a:gs pos="100000">
                      <a:schemeClr val="bg1">
                        <a:lumMod val="95000"/>
                      </a:schemeClr>
                    </a:gs>
                    <a:gs pos="0">
                      <a:schemeClr val="bg1"/>
                    </a:gs>
                    <a:gs pos="53000">
                      <a:srgbClr val="DCDCDC"/>
                    </a:gs>
                  </a:gsLst>
                  <a:lin ang="5400000" scaled="1"/>
                  <a:tileRect/>
                </a:gradFill>
                <a:latin typeface="+mj-lt"/>
                <a:ea typeface="Calibri"/>
              </a:rPr>
              <a:t>Thank</a:t>
            </a:r>
            <a:r>
              <a:rPr lang="zh-CN" altLang="en-US" sz="2800" b="1" dirty="0">
                <a:gradFill flip="none" rotWithShape="1">
                  <a:gsLst>
                    <a:gs pos="100000">
                      <a:schemeClr val="bg1">
                        <a:lumMod val="95000"/>
                      </a:schemeClr>
                    </a:gs>
                    <a:gs pos="0">
                      <a:schemeClr val="bg1"/>
                    </a:gs>
                    <a:gs pos="53000">
                      <a:srgbClr val="DCDCDC"/>
                    </a:gs>
                  </a:gsLst>
                  <a:lin ang="5400000" scaled="1"/>
                  <a:tileRect/>
                </a:gradFill>
                <a:latin typeface="+mj-lt"/>
                <a:ea typeface="Calibri"/>
              </a:rPr>
              <a:t> </a:t>
            </a:r>
            <a:r>
              <a:rPr lang="en-US" altLang="zh-CN" sz="2800" b="1" dirty="0">
                <a:gradFill flip="none" rotWithShape="1">
                  <a:gsLst>
                    <a:gs pos="100000">
                      <a:schemeClr val="bg1">
                        <a:lumMod val="95000"/>
                      </a:schemeClr>
                    </a:gs>
                    <a:gs pos="0">
                      <a:schemeClr val="bg1"/>
                    </a:gs>
                    <a:gs pos="53000">
                      <a:srgbClr val="DCDCDC"/>
                    </a:gs>
                  </a:gsLst>
                  <a:lin ang="5400000" scaled="1"/>
                  <a:tileRect/>
                </a:gradFill>
                <a:latin typeface="+mj-lt"/>
                <a:ea typeface="Calibri"/>
              </a:rPr>
              <a:t>you!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506" y="1360298"/>
            <a:ext cx="4086702" cy="16905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355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电话面试</a:t>
            </a:r>
            <a:r>
              <a:rPr lang="en-US" altLang="zh-CN" dirty="0"/>
              <a:t>/On-site</a:t>
            </a:r>
            <a:r>
              <a:rPr lang="zh-CN" altLang="en-US" dirty="0"/>
              <a:t>面试题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2AC8C-3867-4262-B6CB-588F664D78B3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65939" y="915566"/>
            <a:ext cx="66787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Q: </a:t>
            </a:r>
            <a:r>
              <a:rPr lang="zh-CN" altLang="en-US" dirty="0"/>
              <a:t>现在有一个</a:t>
            </a:r>
            <a:r>
              <a:rPr lang="en-US" altLang="zh-CN" dirty="0"/>
              <a:t>producer</a:t>
            </a:r>
            <a:r>
              <a:rPr lang="zh-CN" altLang="en-US" dirty="0"/>
              <a:t>和一个</a:t>
            </a:r>
            <a:r>
              <a:rPr lang="en-US" altLang="zh-CN" dirty="0"/>
              <a:t>consumer</a:t>
            </a:r>
            <a:r>
              <a:rPr lang="zh-CN" altLang="en-US" dirty="0"/>
              <a:t>，</a:t>
            </a:r>
            <a:r>
              <a:rPr lang="en-US" altLang="zh-CN" dirty="0"/>
              <a:t>clock</a:t>
            </a:r>
            <a:r>
              <a:rPr lang="zh-CN" altLang="en-US" dirty="0"/>
              <a:t>频率相同。</a:t>
            </a:r>
            <a:r>
              <a:rPr lang="en-US" altLang="zh-CN" dirty="0"/>
              <a:t>Producer</a:t>
            </a:r>
            <a:r>
              <a:rPr lang="zh-CN" altLang="en-US" dirty="0"/>
              <a:t>在</a:t>
            </a:r>
            <a:r>
              <a:rPr lang="en-US" altLang="zh-CN" dirty="0"/>
              <a:t>100 clock cycle</a:t>
            </a:r>
            <a:r>
              <a:rPr lang="zh-CN" altLang="en-US" dirty="0"/>
              <a:t>内最多产生</a:t>
            </a:r>
            <a:r>
              <a:rPr lang="en-US" altLang="zh-CN" dirty="0"/>
              <a:t>80</a:t>
            </a:r>
            <a:r>
              <a:rPr lang="zh-CN" altLang="en-US" dirty="0"/>
              <a:t>笔</a:t>
            </a:r>
            <a:r>
              <a:rPr lang="en-US" altLang="zh-CN" dirty="0"/>
              <a:t>write operation</a:t>
            </a:r>
            <a:r>
              <a:rPr lang="zh-CN" altLang="en-US" dirty="0"/>
              <a:t>（但分布不确定），</a:t>
            </a:r>
            <a:r>
              <a:rPr lang="en-US" altLang="zh-CN" dirty="0"/>
              <a:t>consumer</a:t>
            </a:r>
            <a:r>
              <a:rPr lang="zh-CN" altLang="en-US" dirty="0"/>
              <a:t>每</a:t>
            </a:r>
            <a:r>
              <a:rPr lang="en-US" altLang="zh-CN" dirty="0"/>
              <a:t>10cycle</a:t>
            </a:r>
            <a:r>
              <a:rPr lang="zh-CN" altLang="en-US" dirty="0"/>
              <a:t>可以产生</a:t>
            </a:r>
            <a:r>
              <a:rPr lang="en-US" altLang="zh-CN" dirty="0"/>
              <a:t>8</a:t>
            </a:r>
            <a:r>
              <a:rPr lang="zh-CN" altLang="en-US" dirty="0"/>
              <a:t>笔</a:t>
            </a:r>
            <a:r>
              <a:rPr lang="en-US" altLang="zh-CN" dirty="0"/>
              <a:t>read operation</a:t>
            </a:r>
            <a:r>
              <a:rPr lang="zh-CN" altLang="en-US" dirty="0"/>
              <a:t>。假设从</a:t>
            </a:r>
            <a:r>
              <a:rPr lang="en-US" altLang="zh-CN" dirty="0"/>
              <a:t>producer</a:t>
            </a:r>
            <a:r>
              <a:rPr lang="zh-CN" altLang="en-US" dirty="0"/>
              <a:t>和</a:t>
            </a:r>
            <a:r>
              <a:rPr lang="en-US" altLang="zh-CN" dirty="0"/>
              <a:t>consumer</a:t>
            </a:r>
            <a:r>
              <a:rPr lang="zh-CN" altLang="en-US" dirty="0"/>
              <a:t>之间插入</a:t>
            </a:r>
            <a:r>
              <a:rPr lang="en-US" altLang="zh-CN" dirty="0"/>
              <a:t>FIFO</a:t>
            </a:r>
            <a:r>
              <a:rPr lang="zh-CN" altLang="en-US" dirty="0"/>
              <a:t>做缓冲，请问不产生</a:t>
            </a:r>
            <a:r>
              <a:rPr lang="en-US" altLang="zh-CN" dirty="0"/>
              <a:t>overflow</a:t>
            </a:r>
            <a:r>
              <a:rPr lang="zh-CN" altLang="en-US" dirty="0"/>
              <a:t>的</a:t>
            </a:r>
            <a:r>
              <a:rPr lang="en-US" altLang="zh-CN" dirty="0"/>
              <a:t>FIFO</a:t>
            </a:r>
            <a:r>
              <a:rPr lang="zh-CN" altLang="en-US" dirty="0"/>
              <a:t>的最小深度是多少？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1547664" y="4155926"/>
            <a:ext cx="2448272" cy="216024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95936" y="4155926"/>
            <a:ext cx="2448272" cy="216024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99592" y="4155926"/>
            <a:ext cx="648072" cy="216024"/>
          </a:xfrm>
          <a:prstGeom prst="rect">
            <a:avLst/>
          </a:prstGeom>
          <a:noFill/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44208" y="4155926"/>
            <a:ext cx="648072" cy="216024"/>
          </a:xfrm>
          <a:prstGeom prst="rect">
            <a:avLst/>
          </a:prstGeom>
          <a:noFill/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899592" y="386789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995936" y="386789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7092280" y="386789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305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电话面试</a:t>
            </a:r>
            <a:r>
              <a:rPr lang="en-US" altLang="zh-CN" dirty="0"/>
              <a:t>/On-site</a:t>
            </a:r>
            <a:r>
              <a:rPr lang="zh-CN" altLang="en-US" dirty="0"/>
              <a:t>面试题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2AC8C-3867-4262-B6CB-588F664D78B3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65939" y="915566"/>
            <a:ext cx="6678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Q:</a:t>
            </a:r>
            <a:r>
              <a:rPr lang="zh-CN" altLang="en-US" dirty="0"/>
              <a:t>假设</a:t>
            </a:r>
            <a:r>
              <a:rPr lang="en-US" altLang="zh-CN" dirty="0"/>
              <a:t>master</a:t>
            </a:r>
            <a:r>
              <a:rPr lang="zh-CN" altLang="en-US" dirty="0"/>
              <a:t>发出若干</a:t>
            </a:r>
            <a:r>
              <a:rPr lang="en-US" altLang="zh-CN" dirty="0"/>
              <a:t>command, slave</a:t>
            </a:r>
            <a:r>
              <a:rPr lang="zh-CN" altLang="en-US" dirty="0"/>
              <a:t>回来的数据可能是乱序的，如何设计一个电路让</a:t>
            </a:r>
            <a:r>
              <a:rPr lang="en-US" altLang="zh-CN" dirty="0"/>
              <a:t>master</a:t>
            </a:r>
            <a:r>
              <a:rPr lang="zh-CN" altLang="en-US" dirty="0"/>
              <a:t>收到顺序的返回？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473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2AC8C-3867-4262-B6CB-588F664D78B3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65939" y="915566"/>
            <a:ext cx="6678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Q:</a:t>
            </a:r>
            <a:r>
              <a:rPr lang="zh-CN" altLang="en-US" dirty="0"/>
              <a:t>如何用一片</a:t>
            </a:r>
            <a:r>
              <a:rPr lang="en-US" altLang="zh-CN" dirty="0"/>
              <a:t>single port SRAM</a:t>
            </a:r>
            <a:r>
              <a:rPr lang="zh-CN" altLang="en-US" dirty="0"/>
              <a:t>设计一个</a:t>
            </a:r>
            <a:r>
              <a:rPr lang="en-US" altLang="zh-CN" dirty="0"/>
              <a:t>FIFO</a:t>
            </a:r>
            <a:r>
              <a:rPr lang="zh-CN" altLang="en-US" dirty="0"/>
              <a:t>，</a:t>
            </a:r>
            <a:r>
              <a:rPr lang="en-US" altLang="zh-CN" dirty="0"/>
              <a:t>write/read</a:t>
            </a:r>
            <a:r>
              <a:rPr lang="zh-CN" altLang="en-US" dirty="0"/>
              <a:t>要同时达到满带宽，不考虑改变频率之类的设置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24519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2AC8C-3867-4262-B6CB-588F664D78B3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65939" y="915566"/>
            <a:ext cx="6678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Q: </a:t>
            </a:r>
            <a:r>
              <a:rPr lang="zh-CN" altLang="en-US" dirty="0"/>
              <a:t>设计一个</a:t>
            </a:r>
            <a:r>
              <a:rPr lang="en-US" altLang="zh-CN" dirty="0"/>
              <a:t>buffer allocation</a:t>
            </a:r>
            <a:r>
              <a:rPr lang="zh-CN" altLang="en-US" dirty="0"/>
              <a:t>电路：假设每次</a:t>
            </a:r>
            <a:r>
              <a:rPr lang="en-US" altLang="zh-CN" dirty="0"/>
              <a:t>DMA</a:t>
            </a:r>
            <a:r>
              <a:rPr lang="zh-CN" altLang="en-US" dirty="0"/>
              <a:t>需要分配一个</a:t>
            </a:r>
            <a:r>
              <a:rPr lang="en-US" altLang="zh-CN" dirty="0"/>
              <a:t>DMA buffer</a:t>
            </a:r>
            <a:r>
              <a:rPr lang="zh-CN" altLang="en-US" dirty="0"/>
              <a:t>地址，现有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DMA buffer</a:t>
            </a:r>
            <a:r>
              <a:rPr lang="zh-CN" altLang="en-US" dirty="0"/>
              <a:t>地址的</a:t>
            </a:r>
            <a:r>
              <a:rPr lang="en-US" altLang="zh-CN" dirty="0"/>
              <a:t>pool</a:t>
            </a:r>
            <a:r>
              <a:rPr lang="zh-CN" altLang="en-US" dirty="0"/>
              <a:t>，如何设计一个快速分配机制，能快速响应分配需求，给出当前</a:t>
            </a:r>
            <a:r>
              <a:rPr lang="en-US" altLang="zh-CN" dirty="0"/>
              <a:t>buffer</a:t>
            </a:r>
            <a:r>
              <a:rPr lang="zh-CN" altLang="en-US" dirty="0"/>
              <a:t>的</a:t>
            </a:r>
            <a:r>
              <a:rPr lang="en-US" altLang="zh-CN" dirty="0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3420246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2AC8C-3867-4262-B6CB-588F664D78B3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65939" y="915566"/>
            <a:ext cx="6678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Q: </a:t>
            </a:r>
            <a:r>
              <a:rPr lang="en-US" altLang="zh-CN" dirty="0" err="1"/>
              <a:t>Async</a:t>
            </a:r>
            <a:r>
              <a:rPr lang="zh-CN" altLang="en-US" dirty="0"/>
              <a:t>电路设计原则，方法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765939" y="1624303"/>
            <a:ext cx="6678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Q: </a:t>
            </a:r>
            <a:r>
              <a:rPr lang="en-US" altLang="zh-CN" dirty="0" err="1"/>
              <a:t>async</a:t>
            </a:r>
            <a:r>
              <a:rPr lang="en-US" altLang="zh-CN" dirty="0"/>
              <a:t> FIFO</a:t>
            </a:r>
            <a:r>
              <a:rPr lang="zh-CN" altLang="en-US" dirty="0"/>
              <a:t>中</a:t>
            </a:r>
            <a:r>
              <a:rPr lang="en-US" altLang="zh-CN" dirty="0"/>
              <a:t>gray</a:t>
            </a:r>
            <a:r>
              <a:rPr lang="zh-CN" altLang="en-US" dirty="0"/>
              <a:t>码</a:t>
            </a:r>
            <a:r>
              <a:rPr lang="en-US" altLang="zh-CN" dirty="0"/>
              <a:t>sync</a:t>
            </a:r>
            <a:r>
              <a:rPr lang="zh-CN" altLang="en-US" dirty="0"/>
              <a:t>的原理，是否需要对</a:t>
            </a:r>
            <a:r>
              <a:rPr lang="en-US" altLang="zh-CN" dirty="0"/>
              <a:t>gray code</a:t>
            </a:r>
            <a:r>
              <a:rPr lang="zh-CN" altLang="en-US" dirty="0"/>
              <a:t>同步加</a:t>
            </a:r>
            <a:r>
              <a:rPr lang="en-US" altLang="zh-CN" dirty="0" err="1"/>
              <a:t>sdc</a:t>
            </a:r>
            <a:r>
              <a:rPr lang="zh-CN" altLang="en-US" dirty="0"/>
              <a:t>约束，以及如何加约束。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01227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</a:t>
            </a:r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2AC8C-3867-4262-B6CB-588F664D78B3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65939" y="1059582"/>
            <a:ext cx="6678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Q: </a:t>
            </a:r>
            <a:r>
              <a:rPr lang="en-US" altLang="zh-CN" dirty="0" err="1"/>
              <a:t>sdc</a:t>
            </a:r>
            <a:r>
              <a:rPr lang="en-US" altLang="zh-CN" dirty="0"/>
              <a:t> </a:t>
            </a:r>
            <a:r>
              <a:rPr lang="en-US" altLang="zh-CN" dirty="0" err="1"/>
              <a:t>contraint</a:t>
            </a:r>
            <a:r>
              <a:rPr lang="zh-CN" altLang="en-US" dirty="0"/>
              <a:t>的构成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Q</a:t>
            </a:r>
            <a:r>
              <a:rPr lang="en-US" altLang="zh-CN" dirty="0"/>
              <a:t>: virtual clock</a:t>
            </a:r>
            <a:r>
              <a:rPr lang="zh-CN" altLang="en-US" dirty="0"/>
              <a:t>在</a:t>
            </a:r>
            <a:r>
              <a:rPr lang="en-US" altLang="zh-CN" dirty="0" err="1"/>
              <a:t>sdc</a:t>
            </a:r>
            <a:r>
              <a:rPr lang="zh-CN" altLang="en-US" dirty="0"/>
              <a:t>中的用途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Q:STA</a:t>
            </a:r>
            <a:r>
              <a:rPr lang="zh-CN" altLang="en-US" dirty="0"/>
              <a:t>中</a:t>
            </a:r>
            <a:r>
              <a:rPr lang="en-US" altLang="zh-CN" dirty="0"/>
              <a:t>Timing path</a:t>
            </a:r>
            <a:r>
              <a:rPr lang="zh-CN" altLang="en-US" dirty="0"/>
              <a:t>的种类</a:t>
            </a:r>
            <a:r>
              <a:rPr lang="zh-CN" altLang="en-US" dirty="0" smtClean="0"/>
              <a:t>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3204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</a:t>
            </a:r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2AC8C-3867-4262-B6CB-588F664D78B3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65939" y="1059582"/>
            <a:ext cx="66787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Q: </a:t>
            </a:r>
            <a:r>
              <a:rPr lang="zh-CN" altLang="en-US" dirty="0"/>
              <a:t>如果有一个</a:t>
            </a:r>
            <a:r>
              <a:rPr lang="en-US" altLang="zh-CN" dirty="0"/>
              <a:t>clock</a:t>
            </a:r>
            <a:r>
              <a:rPr lang="zh-CN" altLang="en-US" dirty="0"/>
              <a:t>，从</a:t>
            </a:r>
            <a:r>
              <a:rPr lang="en-US" altLang="zh-CN" dirty="0"/>
              <a:t>PLL output</a:t>
            </a:r>
            <a:r>
              <a:rPr lang="zh-CN" altLang="en-US" dirty="0"/>
              <a:t>，经过一个自己设计的分频器，如何</a:t>
            </a:r>
            <a:r>
              <a:rPr lang="en-US" altLang="zh-CN" dirty="0"/>
              <a:t>create clock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Q</a:t>
            </a:r>
            <a:r>
              <a:rPr lang="en-US" altLang="zh-CN" dirty="0"/>
              <a:t>:</a:t>
            </a:r>
            <a:r>
              <a:rPr lang="zh-CN" altLang="en-US" dirty="0"/>
              <a:t>如果上述中直接在</a:t>
            </a:r>
            <a:r>
              <a:rPr lang="en-US" altLang="zh-CN" dirty="0"/>
              <a:t>PLL</a:t>
            </a:r>
            <a:r>
              <a:rPr lang="zh-CN" altLang="en-US" dirty="0"/>
              <a:t>后</a:t>
            </a:r>
            <a:r>
              <a:rPr lang="en-US" altLang="zh-CN" dirty="0"/>
              <a:t>create</a:t>
            </a:r>
            <a:r>
              <a:rPr lang="zh-CN" altLang="en-US" dirty="0"/>
              <a:t>一次</a:t>
            </a:r>
            <a:r>
              <a:rPr lang="en-US" altLang="zh-CN" dirty="0"/>
              <a:t>clock</a:t>
            </a:r>
            <a:r>
              <a:rPr lang="zh-CN" altLang="en-US" dirty="0"/>
              <a:t>，在分频器后</a:t>
            </a:r>
            <a:r>
              <a:rPr lang="en-US" altLang="zh-CN" dirty="0"/>
              <a:t>create</a:t>
            </a:r>
            <a:r>
              <a:rPr lang="zh-CN" altLang="en-US" dirty="0"/>
              <a:t>一次</a:t>
            </a:r>
            <a:r>
              <a:rPr lang="en-US" altLang="zh-CN" dirty="0"/>
              <a:t>clock</a:t>
            </a:r>
            <a:r>
              <a:rPr lang="zh-CN" altLang="en-US" dirty="0"/>
              <a:t>，是否可以，为什么？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Q</a:t>
            </a:r>
            <a:r>
              <a:rPr lang="zh-CN" altLang="en-US" dirty="0"/>
              <a:t>：</a:t>
            </a:r>
            <a:r>
              <a:rPr lang="en-US" altLang="zh-CN" dirty="0"/>
              <a:t>PT</a:t>
            </a:r>
            <a:r>
              <a:rPr lang="zh-CN" altLang="en-US" dirty="0"/>
              <a:t>中的</a:t>
            </a:r>
            <a:r>
              <a:rPr lang="en-US" altLang="zh-CN" dirty="0"/>
              <a:t>CRP(clock convergence pessimism</a:t>
            </a:r>
            <a:r>
              <a:rPr lang="zh-CN" altLang="en-US" dirty="0"/>
              <a:t>）是指</a:t>
            </a:r>
            <a:r>
              <a:rPr lang="zh-CN" altLang="en-US" dirty="0" smtClean="0"/>
              <a:t>什么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54537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</a:t>
            </a:r>
            <a:r>
              <a:rPr lang="en-US" altLang="zh-CN" dirty="0" smtClean="0"/>
              <a:t>8 Linux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2AC8C-3867-4262-B6CB-588F664D78B3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65939" y="1059582"/>
            <a:ext cx="667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Q: </a:t>
            </a:r>
            <a:r>
              <a:rPr lang="en-US" altLang="zh-CN" dirty="0" err="1"/>
              <a:t>Makefile</a:t>
            </a:r>
            <a:r>
              <a:rPr lang="en-US" altLang="zh-CN" dirty="0"/>
              <a:t> .phony</a:t>
            </a:r>
            <a:r>
              <a:rPr lang="zh-CN" altLang="en-US" dirty="0"/>
              <a:t>作用</a:t>
            </a:r>
            <a:r>
              <a:rPr lang="en-US" altLang="zh-CN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5026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/>
      </a:spPr>
      <a:bodyPr rtlCol="0" anchor="ctr"/>
      <a:lstStyle>
        <a:defPPr>
          <a:defRPr sz="1200" b="1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67677</TotalTime>
  <Words>489</Words>
  <Application>Microsoft Office PowerPoint</Application>
  <PresentationFormat>全屏显示(16:9)</PresentationFormat>
  <Paragraphs>52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宋体</vt:lpstr>
      <vt:lpstr>微软雅黑</vt:lpstr>
      <vt:lpstr>Arial</vt:lpstr>
      <vt:lpstr>Calibri</vt:lpstr>
      <vt:lpstr>Office 主题​​</vt:lpstr>
      <vt:lpstr>PowerPoint 演示文稿</vt:lpstr>
      <vt:lpstr>电话面试/On-site面试题1</vt:lpstr>
      <vt:lpstr>电话面试/On-site面试题2</vt:lpstr>
      <vt:lpstr>题3</vt:lpstr>
      <vt:lpstr>题4</vt:lpstr>
      <vt:lpstr>题5</vt:lpstr>
      <vt:lpstr>题6</vt:lpstr>
      <vt:lpstr>题7</vt:lpstr>
      <vt:lpstr>题8 Linux</vt:lpstr>
      <vt:lpstr>题9 Linux</vt:lpstr>
      <vt:lpstr>题10 Linux</vt:lpstr>
      <vt:lpstr>题11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debin.wu@memblaze.com</dc:creator>
  <cp:lastModifiedBy>黄好城</cp:lastModifiedBy>
  <cp:revision>2952</cp:revision>
  <cp:lastPrinted>2016-11-06T02:48:04Z</cp:lastPrinted>
  <dcterms:created xsi:type="dcterms:W3CDTF">2014-07-03T08:21:21Z</dcterms:created>
  <dcterms:modified xsi:type="dcterms:W3CDTF">2020-05-29T06:27:36Z</dcterms:modified>
</cp:coreProperties>
</file>