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Economica" panose="020B060402020202020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BC4920-5BCD-4239-8443-1863B540EC04}">
  <a:tblStyle styleId="{A1BC4920-5BCD-4239-8443-1863B540E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019CEA-D33D-4EBB-A274-146605DCD2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38308-E175-41D9-BC09-5AEE6A0D07F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d42d1b2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d42d1b23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9090756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9090756a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42d1b2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42d1b2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47ae648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47ae648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9090756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9090756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Sérgio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4e1985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4e1985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Sérgio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4e19859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4e19859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Sérgio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4e19859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4e19859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Sérgio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47ae648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47ae648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d47ae648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d47ae648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d47ae648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d47ae648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47ae648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47ae648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d448dd4a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d448dd4a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d448dd4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d448dd4a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4ab557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4ab557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4ab557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4ab557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7483f84658fe0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7483f84658fe0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1e1f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91e1f3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47ae6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47ae6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090756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090756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c7f42c2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c7f42c2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42d1b23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42d1b23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42d1b23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42d1b23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3LC4-b_BoUJTXJfupuoHCbbGiiOaIXWn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2212353"/>
            <a:ext cx="30546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Splitter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650400" y="3601625"/>
            <a:ext cx="18432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Apresentação final</a:t>
            </a:r>
            <a:endParaRPr sz="32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08/Jan/2020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 3 -Encerramento do projeto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Análise do decorrer do projeto e respetivas conclusões: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Importância da utilização de API’s corretas;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Importância de tudo ser bem discutido e estruturado.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Importância de prever os riscos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Importância de uma boa documentação no desenrolar do projeto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/ Esforço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25" y="1147225"/>
            <a:ext cx="7359350" cy="375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Controlo do projecto </a:t>
            </a:r>
            <a:endParaRPr/>
          </a:p>
        </p:txBody>
      </p:sp>
      <p:pic>
        <p:nvPicPr>
          <p:cNvPr id="169" name="Google Shape;169;p24" title="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38" y="1147225"/>
            <a:ext cx="6541724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Qualidade do Projeto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Qualidade do Projeto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16925" y="1406175"/>
            <a:ext cx="85206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Métricas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Coding Standards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Revisões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Inspeções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Walkthrough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Desk checks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Testes unitários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Testes de integração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Testes de Aceitação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2578825" y="165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{77019CEA-D33D-4EBB-A274-146605DCD285}</a:tableStyleId>
              </a:tblPr>
              <a:tblGrid>
                <a:gridCol w="3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#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Descrição/Fórmula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Objetivo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Resultado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Conseguido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Assegurar separação em Módulos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&gt;= 3 Módulos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Usabilidade baseado em opiniões de utilizadores(0-10)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&gt;=7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Compreensibilidade do código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=100%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resultado dos testes ao módulo da lógica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=100%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Cumprimento dos padrões de código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=100%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Satisfação do cliente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&gt;=85%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90 %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Concordância com as datas estabelecidas no EVA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&gt;=85%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59%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1233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</a:t>
            </a:r>
            <a:endParaRPr/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2764800" y="77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{77019CEA-D33D-4EBB-A274-146605DCD285}</a:tableStyleId>
              </a:tblPr>
              <a:tblGrid>
                <a:gridCol w="25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#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Produto de Trabalho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Teste Planeado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# erros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Data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1</a:t>
                      </a:r>
                      <a:endParaRPr sz="1100" i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Módulo Lógica (A)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Unitário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0</a:t>
                      </a:r>
                      <a:endParaRPr sz="1100" i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27/11/2019</a:t>
                      </a:r>
                      <a:endParaRPr sz="1100" i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2</a:t>
                      </a:r>
                      <a:endParaRPr sz="1100" i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Módulo Interface (B)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Unitário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2</a:t>
                      </a:r>
                      <a:endParaRPr sz="1100" i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14/12/ 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Módulo Comunicação (C)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Unitário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14/12/ 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de integração (Módulo A + C)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Integração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*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*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de integração (Módulo A + C + B)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de Integração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*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*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de aceitação 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 de Aceitação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18/12/ 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295525" y="2156100"/>
            <a:ext cx="1638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Revisões</a:t>
            </a:r>
            <a:endParaRPr/>
          </a:p>
        </p:txBody>
      </p:sp>
      <p:graphicFrame>
        <p:nvGraphicFramePr>
          <p:cNvPr id="198" name="Google Shape;198;p29"/>
          <p:cNvGraphicFramePr/>
          <p:nvPr/>
        </p:nvGraphicFramePr>
        <p:xfrm>
          <a:off x="3261425" y="-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{77019CEA-D33D-4EBB-A274-146605DCD285}</a:tableStyleId>
              </a:tblPr>
              <a:tblGrid>
                <a:gridCol w="3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#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Produto de Trabalho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Revisão Planeada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# Principais Defeitos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Data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D2.1.1 - Especificação dos Requerimentos de Software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Inspection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14/11/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D2.2.1 - Plano de Risco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Walkthrough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12/11/ 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D2.1.3 - Plano de Aceitação de Testes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Walkthrough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15/11/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D2.2.1 - Arquitetura e Design de Software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Walkthrough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03/12/ 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D2.2.2 - Relatório de Milestone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Walkthrough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14/12/ 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D2.3.1 - Relatório de Aceitação de Testes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Walkthrough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17/12/ 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D2.3.2 - Relatório de Avaliação de Qualidade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Walkthrough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17/12/2019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8</a:t>
                      </a:r>
                      <a:endParaRPr sz="1100" i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Módulo da Lógica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Inspection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03/12/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Módulo da Comunicação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Desk check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07/12/ 2019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311688" y="3249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Requests</a:t>
            </a:r>
            <a:endParaRPr/>
          </a:p>
        </p:txBody>
      </p:sp>
      <p:graphicFrame>
        <p:nvGraphicFramePr>
          <p:cNvPr id="204" name="Google Shape;204;p30"/>
          <p:cNvGraphicFramePr/>
          <p:nvPr/>
        </p:nvGraphicFramePr>
        <p:xfrm>
          <a:off x="1574800" y="180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{77019CEA-D33D-4EBB-A274-146605DCD285}</a:tableStyleId>
              </a:tblPr>
              <a:tblGrid>
                <a:gridCol w="3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#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Mudança Requerida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Proponente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Data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Decisão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Remoção de despesas com vários contribuintes e de despesas específicas a apenas alguns elementos de cada evento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Ruben Marques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19/11/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2019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Aceite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Remoção da necessidade de utilização de uma VPN e inserção do pressuposto de a aplicação só poder ser testada numa rede local.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Ruben Marques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19/11/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2019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Aceite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00">
                <a:tc gridSpan="4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de mudanças aceites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 Técnicos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540275"/>
            <a:ext cx="85206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Dividir despesas que envolvam vários intervenientes.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Contabilizar quem já contribuiu para o pagamento da sua parte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Android Studio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VS Code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JavaDocs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StarUML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mockflow.com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47225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Riscos</a:t>
            </a:r>
            <a:endParaRPr/>
          </a:p>
        </p:txBody>
      </p:sp>
      <p:graphicFrame>
        <p:nvGraphicFramePr>
          <p:cNvPr id="227" name="Google Shape;227;p34"/>
          <p:cNvGraphicFramePr/>
          <p:nvPr/>
        </p:nvGraphicFramePr>
        <p:xfrm>
          <a:off x="1832363" y="1221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{D0E38308-E175-41D9-BC09-5AEE6A0D07FA}</a:tableStyleId>
              </a:tblPr>
              <a:tblGrid>
                <a:gridCol w="30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8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Lista de Riscos</a:t>
                      </a:r>
                      <a:endParaRPr sz="2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Prob.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Impacto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Prob. * Impacto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Problemas de ligação com o servidor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Não obter conhecimento suficiente para concluir a interface a tempo da entrega de GPS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Desistência de um membro de equipa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Avaria dos equipamentos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Falha na estimativa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Indisponibilidade da equipa para se reunir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Desentendimento entre membros da equipa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975"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Probabilidade de ocorrer - muito baixa(1), baixa(2), media(3), alta(4) ou muito alta(5)	</a:t>
                      </a:r>
                      <a:endParaRPr sz="1000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975"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Impacto do risco - tolerável(1), sério(3) ou catastrófico(5)</a:t>
                      </a:r>
                      <a:endParaRPr sz="1000"/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Planos de Mitigação</a:t>
            </a: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311700" y="1252200"/>
            <a:ext cx="8520600" cy="26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de ligação com o servidor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Utilizador terá de inserir o seu IP para se ligar ao servidor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Falha na estimativa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Devido à inexperiência da equipa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Cortar requisitos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Testes de integração não realizados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correu mal?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Estimativas (SRS - 27 horas de esforço quando o estimado eram 8 horas)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Tarefas do EVA mal subdivididas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Desistência de um membro do grupo no início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Ocorrência dos principais riscos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realização dos testes de integração para que se pudesse ativar o Plano de Contingência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Apenas um membro tinha conhecimentos de AM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Integração da aplicação móvel com o servidor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correu bem?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 desempenho semanal da equipa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Plano de contingência aplicado com sucesso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Cliente maioritariamente satisfeito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Aplicação a funcionar (apesar do risco ter ocorrido)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63400" y="66225"/>
            <a:ext cx="40452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805450" y="1679700"/>
            <a:ext cx="3971100" cy="27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Auxilia o utilizador a dividir as despesas de um determinado evento bastando inserir as quantias e os intervenientes.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Identifica utilizadores que já pagaram a sua parte.  </a:t>
            </a:r>
            <a:endParaRPr sz="1600"/>
          </a:p>
        </p:txBody>
      </p:sp>
      <p:sp>
        <p:nvSpPr>
          <p:cNvPr id="76" name="Google Shape;76;p15"/>
          <p:cNvSpPr txBox="1"/>
          <p:nvPr/>
        </p:nvSpPr>
        <p:spPr>
          <a:xfrm>
            <a:off x="4939500" y="631600"/>
            <a:ext cx="38370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Bill Splitter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6557" t="1941" r="16743"/>
          <a:stretch/>
        </p:blipFill>
        <p:spPr>
          <a:xfrm>
            <a:off x="50225" y="511050"/>
            <a:ext cx="1416901" cy="30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l="7577" t="2441" r="17767" b="1422"/>
          <a:stretch/>
        </p:blipFill>
        <p:spPr>
          <a:xfrm>
            <a:off x="1516325" y="1160793"/>
            <a:ext cx="1440924" cy="305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l="7950" t="2339" r="20803" b="1764"/>
          <a:stretch/>
        </p:blipFill>
        <p:spPr>
          <a:xfrm>
            <a:off x="3006450" y="1769210"/>
            <a:ext cx="1463487" cy="307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 title="final_5e1528680ac0960016a2d6ae_96930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152400"/>
            <a:ext cx="24193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4294967295"/>
          </p:nvPr>
        </p:nvSpPr>
        <p:spPr>
          <a:xfrm>
            <a:off x="311700" y="304250"/>
            <a:ext cx="85206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Equipa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600" i="1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 idx="4294967295"/>
          </p:nvPr>
        </p:nvSpPr>
        <p:spPr>
          <a:xfrm>
            <a:off x="242450" y="3485069"/>
            <a:ext cx="20223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Rui </a:t>
            </a:r>
            <a:r>
              <a:rPr lang="en-GB" sz="1800" dirty="0" err="1"/>
              <a:t>Mota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242450" y="4009692"/>
            <a:ext cx="2022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Project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 idx="4294967295"/>
          </p:nvPr>
        </p:nvSpPr>
        <p:spPr>
          <a:xfrm>
            <a:off x="2460393" y="3485069"/>
            <a:ext cx="20223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Ruben Marques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4294967295"/>
          </p:nvPr>
        </p:nvSpPr>
        <p:spPr>
          <a:xfrm>
            <a:off x="4678354" y="3485069"/>
            <a:ext cx="20223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Paulo Dias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2460400" y="4009692"/>
            <a:ext cx="2022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Technical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4294967295"/>
          </p:nvPr>
        </p:nvSpPr>
        <p:spPr>
          <a:xfrm>
            <a:off x="4678350" y="4009692"/>
            <a:ext cx="2022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Risk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6896315" y="3485069"/>
            <a:ext cx="20223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Sérgio Soares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4294967295"/>
          </p:nvPr>
        </p:nvSpPr>
        <p:spPr>
          <a:xfrm>
            <a:off x="6896325" y="4009692"/>
            <a:ext cx="2022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Quality Manager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l="34533" r="38387" b="57105"/>
          <a:stretch/>
        </p:blipFill>
        <p:spPr>
          <a:xfrm>
            <a:off x="431425" y="18410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l="34533" r="38387" b="57105"/>
          <a:stretch/>
        </p:blipFill>
        <p:spPr>
          <a:xfrm>
            <a:off x="2649400" y="18410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l="34533" r="38387" b="57105"/>
          <a:stretch/>
        </p:blipFill>
        <p:spPr>
          <a:xfrm>
            <a:off x="4867338" y="18410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l="34533" r="38387" b="57105"/>
          <a:stretch/>
        </p:blipFill>
        <p:spPr>
          <a:xfrm>
            <a:off x="7085300" y="1841075"/>
            <a:ext cx="1644300" cy="164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81750" y="137875"/>
            <a:ext cx="5226600" cy="9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 do projeto</a:t>
            </a:r>
            <a:endParaRPr/>
          </a:p>
        </p:txBody>
      </p:sp>
      <p:pic>
        <p:nvPicPr>
          <p:cNvPr id="108" name="Google Shape;108;p18" title="Chart"/>
          <p:cNvPicPr preferRelativeResize="0"/>
          <p:nvPr/>
        </p:nvPicPr>
        <p:blipFill rotWithShape="1">
          <a:blip r:embed="rId3">
            <a:alphaModFix/>
          </a:blip>
          <a:srcRect l="9641"/>
          <a:stretch/>
        </p:blipFill>
        <p:spPr>
          <a:xfrm>
            <a:off x="578500" y="1310700"/>
            <a:ext cx="7987000" cy="28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Milestones</a:t>
            </a:r>
            <a:endParaRPr sz="1600" i="1"/>
          </a:p>
        </p:txBody>
      </p:sp>
      <p:cxnSp>
        <p:nvCxnSpPr>
          <p:cNvPr id="114" name="Google Shape;114;p19"/>
          <p:cNvCxnSpPr/>
          <p:nvPr/>
        </p:nvCxnSpPr>
        <p:spPr>
          <a:xfrm rot="10800000">
            <a:off x="607700" y="2152790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607703" y="1995900"/>
            <a:ext cx="1373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 Setembro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607703" y="2285926"/>
            <a:ext cx="1373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Início do projeto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1755975" y="3375029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755975" y="3970950"/>
            <a:ext cx="11859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 Outubro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755975" y="4260975"/>
            <a:ext cx="11859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Milestone 1.1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 rot="10800000">
            <a:off x="4024800" y="2156315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024812" y="1995911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30 Outubro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024812" y="2285937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Milestone 1.2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>
            <a:off x="5156450" y="3375021"/>
            <a:ext cx="17100" cy="4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5156462" y="3622266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 Novembro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173550" y="3868863"/>
            <a:ext cx="1185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Milestone 2.1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7434106" y="2561765"/>
            <a:ext cx="7800" cy="4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259200" y="2261125"/>
            <a:ext cx="11859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 Dezembro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6259200" y="2579888"/>
            <a:ext cx="11859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Milestone 2.2</a:t>
            </a:r>
            <a:endParaRPr sz="1200">
              <a:solidFill>
                <a:schemeClr val="dk2"/>
              </a:solidFill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{A1BC4920-5BCD-4239-8443-1863B540EC04}</a:tableStyleId>
              </a:tblPr>
              <a:tblGrid>
                <a:gridCol w="56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8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Google Shape;130;p19"/>
          <p:cNvCxnSpPr/>
          <p:nvPr/>
        </p:nvCxnSpPr>
        <p:spPr>
          <a:xfrm>
            <a:off x="8004100" y="3375021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" name="Google Shape;131;p19"/>
          <p:cNvCxnSpPr>
            <a:endCxn id="132" idx="3"/>
          </p:cNvCxnSpPr>
          <p:nvPr/>
        </p:nvCxnSpPr>
        <p:spPr>
          <a:xfrm rot="10800000">
            <a:off x="8574600" y="1343275"/>
            <a:ext cx="300" cy="16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8029725" y="4003325"/>
            <a:ext cx="11295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 Dezembro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8004100" y="4293350"/>
            <a:ext cx="11859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Milestone 2.3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445100" y="1147225"/>
            <a:ext cx="11295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 Janeiro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6815950" y="1449825"/>
            <a:ext cx="17589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Post-Mortem Analysis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6277775" y="3375021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9"/>
          <p:cNvCxnSpPr/>
          <p:nvPr/>
        </p:nvCxnSpPr>
        <p:spPr>
          <a:xfrm rot="10800000">
            <a:off x="8009850" y="2140127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6256012" y="3970941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27 Novembro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873250" y="1977663"/>
            <a:ext cx="11295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 Dezembro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 1 - Preparação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248375" y="1240750"/>
            <a:ext cx="85206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Apresentação da proposta de aplicação ao cliente (VS)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Plano geral para o desenvolvimento do projeto (SDP)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Plano de garantia de qualidade(QAP)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3068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 2 - Execução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3699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Planeamento de requisitos da aplicação e testes a serem realizados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(SRS e ATP)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Planeamento da arquitetura do sistema (SAD)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Execução do código de acordo com os planos e consequentes testes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Relatórios de qualidade e de aceitação de testes (ATR e QAR)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On-screen Show (16:9)</PresentationFormat>
  <Paragraphs>350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Economica</vt:lpstr>
      <vt:lpstr>Open Sans</vt:lpstr>
      <vt:lpstr>Arial</vt:lpstr>
      <vt:lpstr>Luxe</vt:lpstr>
      <vt:lpstr>Bill Splitter</vt:lpstr>
      <vt:lpstr>Problema</vt:lpstr>
      <vt:lpstr>Solução</vt:lpstr>
      <vt:lpstr>PowerPoint Presentation</vt:lpstr>
      <vt:lpstr>Equipa </vt:lpstr>
      <vt:lpstr>Ciclo de vida do projeto</vt:lpstr>
      <vt:lpstr>Milestones</vt:lpstr>
      <vt:lpstr>Fase 1 - Preparação</vt:lpstr>
      <vt:lpstr>Fase 2 - Execução</vt:lpstr>
      <vt:lpstr>Fase 3 -Encerramento do projeto</vt:lpstr>
      <vt:lpstr>Custo / Esforço</vt:lpstr>
      <vt:lpstr>Controlo do projecto </vt:lpstr>
      <vt:lpstr>Qualidade do Projeto</vt:lpstr>
      <vt:lpstr>Qualidade do Projeto</vt:lpstr>
      <vt:lpstr>Métricas</vt:lpstr>
      <vt:lpstr>Testes</vt:lpstr>
      <vt:lpstr>Revisões</vt:lpstr>
      <vt:lpstr>Change Requests</vt:lpstr>
      <vt:lpstr>Processos Técnicos</vt:lpstr>
      <vt:lpstr>Ferramentas</vt:lpstr>
      <vt:lpstr>Arquitetura</vt:lpstr>
      <vt:lpstr>Riscos</vt:lpstr>
      <vt:lpstr>Planos de Mitigação</vt:lpstr>
      <vt:lpstr>O que correu mal?</vt:lpstr>
      <vt:lpstr>O que correu bem?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Splitter</dc:title>
  <cp:lastModifiedBy>RUI FILIPE TAVARES MOTA</cp:lastModifiedBy>
  <cp:revision>1</cp:revision>
  <dcterms:modified xsi:type="dcterms:W3CDTF">2020-04-16T18:42:50Z</dcterms:modified>
</cp:coreProperties>
</file>