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1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C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2" autoAdjust="0"/>
    <p:restoredTop sz="89111" autoAdjust="0"/>
  </p:normalViewPr>
  <p:slideViewPr>
    <p:cSldViewPr snapToGrid="0">
      <p:cViewPr varScale="1">
        <p:scale>
          <a:sx n="77" d="100"/>
          <a:sy n="77" d="100"/>
        </p:scale>
        <p:origin x="125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F4F19-D89C-4DAA-89F7-2BCECA7DC45A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9477C-A683-4EB9-B857-5E6A32100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79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https://lpdi-epfl.github.io/rstoolbox/tutorials/readrosetta.html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9477C-A683-4EB9-B857-5E6A321003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94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https://lpdi-epfl.github.io/rstoolbox/generated/rstoolbox.plot.plot_ramachandran.html#rstoolbox.plot.plot_ramachandran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9477C-A683-4EB9-B857-5E6A321003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41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https://lpdi-epfl.github.io/rstoolbox/generated/rstoolbox.plot.plot_ramachandran_single.html#rstoolbox.plot.plot_ramachandran_single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9477C-A683-4EB9-B857-5E6A321003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97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More application</a:t>
            </a:r>
            <a:r>
              <a:rPr lang="zh-CN" altLang="en-US" dirty="0"/>
              <a:t>：</a:t>
            </a:r>
            <a:r>
              <a:rPr lang="en-US" altLang="zh-CN" dirty="0"/>
              <a:t>extract selected </a:t>
            </a:r>
            <a:r>
              <a:rPr lang="en-US" altLang="zh-CN" dirty="0" err="1"/>
              <a:t>pdbs</a:t>
            </a:r>
            <a:r>
              <a:rPr lang="en-US" altLang="zh-CN" dirty="0"/>
              <a:t> then relax them. Multirelax.py attached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9477C-A683-4EB9-B857-5E6A321003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5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https://lpdi-epfl.github.io/rstoolbox/tutorials/sequence_analysis.html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9477C-A683-4EB9-B857-5E6A321003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7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https://lpdi-epfl.github.io/rstoolbox/tutorials/sequence_analysis.html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9477C-A683-4EB9-B857-5E6A321003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838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github.com/LPDI-EPFL/</a:t>
            </a:r>
            <a:r>
              <a:rPr lang="en-US" altLang="zh-CN" b="0" i="0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trivalent_cocktail</a:t>
            </a:r>
            <a:r>
              <a:rPr lang="en-US" altLang="zh-CN" b="0" i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/tree/master/</a:t>
            </a:r>
            <a:r>
              <a:rPr lang="en-US" altLang="zh-CN" b="0" i="0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TopoBuilder</a:t>
            </a:r>
            <a:r>
              <a:rPr lang="en-US" altLang="zh-CN" b="0" i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/S0_2</a:t>
            </a:r>
            <a:endParaRPr lang="en-US" altLang="zh-CN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9477C-A683-4EB9-B857-5E6A321003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881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https://lpdi-epfl.github.io/rstoolbox/generated/rstoolbox.analysis.sequential_frequencies.html#rstoolbox.analysis.sequential_frequencies</a:t>
            </a:r>
            <a:endParaRPr lang="en-US" altLang="zh-CN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9477C-A683-4EB9-B857-5E6A321003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151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https://lpdi-epfl.github.io/rstoolbox/generated/rstoolbox.analysis.sequential_frequencies.html#rstoolbox.analysis.sequential_frequencies</a:t>
            </a:r>
            <a:endParaRPr lang="en-US" altLang="zh-CN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9477C-A683-4EB9-B857-5E6A321003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59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https://lpdi-epfl.github.io/rstoolbox/generated/rstoolbox.plot.sequence_frequency_plot.html#rstoolbox.plot.sequence_frequency_plot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9477C-A683-4EB9-B857-5E6A321003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23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Error which can be fixed in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Matplotlib 2.2.5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https://lpdi-epfl.github.io/rstoolbox/generated/rstoolbox.plot.logo_plot.html#rstoolbox.plot.logo_plot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9477C-A683-4EB9-B857-5E6A321003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28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A339A-5E70-5685-F470-F34D17150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8FB9B2-C81D-0B7E-2FC6-320BE7D5C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CE944-F97B-264D-703E-84CFB062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B42E-BB01-4C9E-88C1-61333F4C87FF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B6BBC-A48A-C88E-538E-2D6FE16F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075C9-770F-DE47-0096-C3DE463F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5A55-DB74-4487-B142-E7EF2880F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01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22B02-73FA-3883-C2B5-E3FDDB15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BA046F-78BC-BB17-A392-EC6126FA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0BBE1-B5C0-B02A-AD41-057542D9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B42E-BB01-4C9E-88C1-61333F4C87FF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7502A-FEDB-33D5-B25A-26BBA53C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FB885-EBC2-9300-D661-4DE5A05D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5A55-DB74-4487-B142-E7EF2880F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9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3AD1C8-6F83-F3CD-C8D5-77A8FAB3B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7BD783-05AC-C940-CF39-BE47E2704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1FFDF-136A-B71A-E066-CA0C505C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B42E-BB01-4C9E-88C1-61333F4C87FF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1383D-85FB-ADB2-F82A-5AA07C74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FD6B4-B1CC-85C9-4A49-5D99946E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5A55-DB74-4487-B142-E7EF2880F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9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41ED6-370F-C280-6688-3249569B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6FC5F-6244-D342-21B9-BFA1C8315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7E325-B202-B941-8A63-611A74D5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B42E-BB01-4C9E-88C1-61333F4C87FF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55BCB-FCA2-97CF-5AD4-C7ACB63E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D602C-C24C-3D1F-717D-6ACC059C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5A55-DB74-4487-B142-E7EF2880F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7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F1B71-B53A-B782-41AE-18076E00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2875A9-4DDA-AD64-6C6E-D9A688530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FF789-88E4-8DFB-F2CB-5B64123B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B42E-BB01-4C9E-88C1-61333F4C87FF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82BF7-B662-F907-1525-A69553F3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143D4-247F-6344-A799-1C62B77E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5A55-DB74-4487-B142-E7EF2880F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4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31165-CE05-8A0F-D061-B714C81D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DC304-EE4A-3F75-F9CA-221E799D2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7B42F7-5C8D-F1BD-4D1A-1927A5F43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34E0AF-C003-1E07-B853-6366558A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B42E-BB01-4C9E-88C1-61333F4C87FF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0DB6B4-93F2-82C2-E06D-739A9D05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ED3DDD-C940-4026-71E7-69E4782E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5A55-DB74-4487-B142-E7EF2880F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02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63D28-6048-5790-E2F3-0CF520B4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49AD7-B30E-281E-7D89-C3DCACEB4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F215A8-59D8-9F3F-E860-D328D3DA1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D0C4BC-01E7-6B0A-9729-A48DD631A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20560-2A62-6CE2-752A-55312366D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524E00-D418-5211-6F16-E141D0FE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B42E-BB01-4C9E-88C1-61333F4C87FF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FA4044-C2B2-7D1D-B53C-90CDA80D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C99F30-5202-47B5-AF47-48C426F9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5A55-DB74-4487-B142-E7EF2880F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45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3241D-BF74-2590-B35D-B61CC13E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365125"/>
            <a:ext cx="10720754" cy="733913"/>
          </a:xfrm>
        </p:spPr>
        <p:txBody>
          <a:bodyPr>
            <a:normAutofit/>
          </a:bodyPr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0ACEFB-D565-1E69-7DF6-B51F768F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B42E-BB01-4C9E-88C1-61333F4C87FF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DED84A-F007-40CE-5490-D5860B34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02D7C5-5B68-0657-4573-4D0D3AF3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5A55-DB74-4487-B142-E7EF2880F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09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9E6AC9-BEF3-9D92-CF5F-7B629C17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B42E-BB01-4C9E-88C1-61333F4C87FF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866460-9820-C818-96FD-5081F4AD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728AD7-32E0-08F6-785F-0CF53C04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5A55-DB74-4487-B142-E7EF2880F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05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EDAB3-89CD-9091-DD07-0C3E4076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7ADC0-0748-9C8B-28BD-EA8665920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8BF6BD-D75A-16C5-739A-B7B8BF7AC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B4E8E7-58D9-AC24-A64C-57476BA8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B42E-BB01-4C9E-88C1-61333F4C87FF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1D87FE-ED5B-58F4-021F-F46CFB32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E7BFCC-54F9-5F4B-96EF-91736A9D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5A55-DB74-4487-B142-E7EF2880F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4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9F1C0-BF1B-3C72-BE2E-C40E855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EF475D-5210-7EE7-3C28-B5B59AD15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0C2A4A-0D7D-F61D-F4B5-A65DA2099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A62E8-770A-4A76-A246-5C7D86F4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B42E-BB01-4C9E-88C1-61333F4C87FF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040D6-8FEF-1F75-CDBF-15EA5DCE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B5A0B5-230D-798B-CA73-349088A6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5A55-DB74-4487-B142-E7EF2880F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04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A8AF92-959F-B70B-A830-002E897E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56E6C8-58C0-C728-3549-F362A0C1A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53D23-B8BA-2FE6-BD71-897853EAA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9B42E-BB01-4C9E-88C1-61333F4C87FF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E3995-0454-B148-0846-19B9D1AE1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CBA00-88C6-7284-FB50-51E6EE16C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A5A55-DB74-4487-B142-E7EF2880F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16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1625163-A125-5AEE-267E-0083F6E63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6" y="396683"/>
            <a:ext cx="10097909" cy="39153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27A9D79-2D97-85F0-AA6D-CB2A34E3B032}"/>
              </a:ext>
            </a:extLst>
          </p:cNvPr>
          <p:cNvSpPr txBox="1"/>
          <p:nvPr/>
        </p:nvSpPr>
        <p:spPr>
          <a:xfrm>
            <a:off x="396596" y="5137609"/>
            <a:ext cx="43073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RosettaSilentToolBox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rstoolbox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Integrated by Ruihan Dong, 2022.05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97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6F499-9AAD-4337-8FE6-0343A71A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Visualization Analysis</a:t>
            </a:r>
            <a:endParaRPr lang="zh-CN" alt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400C72F-E2D7-B19E-4083-280897B1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46" y="1235548"/>
            <a:ext cx="2912533" cy="31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4C9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Sequence Frequency</a:t>
            </a:r>
            <a:endParaRPr kumimoji="0" lang="zh-CN" altLang="zh-CN" b="1" u="none" strike="noStrike" cap="none" normalizeH="0" baseline="0" dirty="0">
              <a:ln>
                <a:noFill/>
              </a:ln>
              <a:solidFill>
                <a:srgbClr val="04C9A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1B0086-21EE-6EC8-63CE-9ABAC72B1452}"/>
              </a:ext>
            </a:extLst>
          </p:cNvPr>
          <p:cNvSpPr txBox="1"/>
          <p:nvPr/>
        </p:nvSpPr>
        <p:spPr>
          <a:xfrm>
            <a:off x="633046" y="1799379"/>
            <a:ext cx="9572110" cy="160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fig  = </a:t>
            </a:r>
            <a:r>
              <a:rPr lang="en-US" altLang="zh-CN" sz="1600" dirty="0" err="1">
                <a:latin typeface="Consolas" panose="020B0609020204030204" pitchFamily="49" charset="0"/>
              </a:rPr>
              <a:t>plt.figure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figsize</a:t>
            </a:r>
            <a:r>
              <a:rPr lang="en-US" altLang="zh-CN" sz="1600" dirty="0">
                <a:latin typeface="Consolas" panose="020B0609020204030204" pitchFamily="49" charset="0"/>
              </a:rPr>
              <a:t>=(35,10))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ax = plt.subplot2grid((11, 1), (0, 0), fig=fig, </a:t>
            </a:r>
            <a:r>
              <a:rPr lang="en-US" altLang="zh-CN" sz="1600" dirty="0" err="1">
                <a:latin typeface="Consolas" panose="020B0609020204030204" pitchFamily="49" charset="0"/>
              </a:rPr>
              <a:t>colspan</a:t>
            </a:r>
            <a:r>
              <a:rPr lang="en-US" altLang="zh-CN" sz="1600" dirty="0">
                <a:latin typeface="Consolas" panose="020B0609020204030204" pitchFamily="49" charset="0"/>
              </a:rPr>
              <a:t>=1, </a:t>
            </a:r>
            <a:r>
              <a:rPr lang="en-US" altLang="zh-CN" sz="1600" dirty="0" err="1">
                <a:latin typeface="Consolas" panose="020B0609020204030204" pitchFamily="49" charset="0"/>
              </a:rPr>
              <a:t>rowspan</a:t>
            </a:r>
            <a:r>
              <a:rPr lang="en-US" altLang="zh-CN" sz="1600" dirty="0">
                <a:latin typeface="Consolas" panose="020B0609020204030204" pitchFamily="49" charset="0"/>
              </a:rPr>
              <a:t>=9)</a:t>
            </a:r>
          </a:p>
          <a:p>
            <a:pPr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cbar_ax</a:t>
            </a:r>
            <a:r>
              <a:rPr lang="en-US" altLang="zh-CN" sz="1600" dirty="0">
                <a:latin typeface="Consolas" panose="020B0609020204030204" pitchFamily="49" charset="0"/>
              </a:rPr>
              <a:t> = plt.subplot2grid((11, 1), (10, 0), fig=fig, </a:t>
            </a:r>
            <a:r>
              <a:rPr lang="en-US" altLang="zh-CN" sz="1600" dirty="0" err="1">
                <a:latin typeface="Consolas" panose="020B0609020204030204" pitchFamily="49" charset="0"/>
              </a:rPr>
              <a:t>colspan</a:t>
            </a:r>
            <a:r>
              <a:rPr lang="en-US" altLang="zh-CN" sz="1600" dirty="0">
                <a:latin typeface="Consolas" panose="020B0609020204030204" pitchFamily="49" charset="0"/>
              </a:rPr>
              <a:t>=1, </a:t>
            </a:r>
            <a:r>
              <a:rPr lang="en-US" altLang="zh-CN" sz="1600" dirty="0" err="1">
                <a:latin typeface="Consolas" panose="020B0609020204030204" pitchFamily="49" charset="0"/>
              </a:rPr>
              <a:t>rowspan</a:t>
            </a:r>
            <a:r>
              <a:rPr lang="en-US" altLang="zh-CN" sz="1600" dirty="0">
                <a:latin typeface="Consolas" panose="020B0609020204030204" pitchFamily="49" charset="0"/>
              </a:rPr>
              <a:t>=1)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latin typeface="Consolas" panose="020B0609020204030204" pitchFamily="49" charset="0"/>
              </a:rPr>
              <a:t>sns.heatmap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df.T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cmap</a:t>
            </a:r>
            <a:r>
              <a:rPr lang="en-US" altLang="zh-CN" sz="1600" dirty="0">
                <a:latin typeface="Consolas" panose="020B0609020204030204" pitchFamily="49" charset="0"/>
              </a:rPr>
              <a:t>="Blues", ax=ax, </a:t>
            </a:r>
            <a:r>
              <a:rPr lang="en-US" altLang="zh-CN" sz="1600" dirty="0" err="1">
                <a:latin typeface="Consolas" panose="020B0609020204030204" pitchFamily="49" charset="0"/>
              </a:rPr>
              <a:t>vmin</a:t>
            </a:r>
            <a:r>
              <a:rPr lang="en-US" altLang="zh-CN" sz="1600" dirty="0">
                <a:latin typeface="Consolas" panose="020B0609020204030204" pitchFamily="49" charset="0"/>
              </a:rPr>
              <a:t>=0, </a:t>
            </a:r>
            <a:r>
              <a:rPr lang="en-US" altLang="zh-CN" sz="1600" dirty="0" err="1">
                <a:latin typeface="Consolas" panose="020B0609020204030204" pitchFamily="49" charset="0"/>
              </a:rPr>
              <a:t>yticklabels</a:t>
            </a:r>
            <a:r>
              <a:rPr lang="en-US" altLang="zh-CN" sz="1600" dirty="0">
                <a:latin typeface="Consolas" panose="020B0609020204030204" pitchFamily="49" charset="0"/>
              </a:rPr>
              <a:t>=True, </a:t>
            </a:r>
            <a:r>
              <a:rPr lang="en-US" altLang="zh-CN" sz="1600" dirty="0" err="1">
                <a:latin typeface="Consolas" panose="020B0609020204030204" pitchFamily="49" charset="0"/>
              </a:rPr>
              <a:t>cbar_ax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dirty="0" err="1">
                <a:latin typeface="Consolas" panose="020B0609020204030204" pitchFamily="49" charset="0"/>
              </a:rPr>
              <a:t>cbar_ax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cbar_kws</a:t>
            </a:r>
            <a:r>
              <a:rPr lang="en-US" altLang="zh-CN" sz="1600" dirty="0">
                <a:latin typeface="Consolas" panose="020B0609020204030204" pitchFamily="49" charset="0"/>
              </a:rPr>
              <a:t> = {"orientation": "horizontal"})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BB4AE0-B3D7-2FE1-E864-D5F4CB17AC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4954" r="8519" b="4548"/>
          <a:stretch/>
        </p:blipFill>
        <p:spPr>
          <a:xfrm>
            <a:off x="1128889" y="3451579"/>
            <a:ext cx="9934222" cy="31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1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6F499-9AAD-4337-8FE6-0343A71A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Visualization Analysis</a:t>
            </a:r>
            <a:endParaRPr lang="zh-CN" alt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400C72F-E2D7-B19E-4083-280897B1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46" y="1235548"/>
            <a:ext cx="2912533" cy="31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4C9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Sequence Frequency</a:t>
            </a:r>
            <a:endParaRPr kumimoji="0" lang="zh-CN" altLang="zh-CN" b="1" u="none" strike="noStrike" cap="none" normalizeH="0" baseline="0" dirty="0">
              <a:ln>
                <a:noFill/>
              </a:ln>
              <a:solidFill>
                <a:srgbClr val="04C9A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1B0086-21EE-6EC8-63CE-9ABAC72B1452}"/>
              </a:ext>
            </a:extLst>
          </p:cNvPr>
          <p:cNvSpPr txBox="1"/>
          <p:nvPr/>
        </p:nvSpPr>
        <p:spPr>
          <a:xfrm>
            <a:off x="633046" y="1893243"/>
            <a:ext cx="10396198" cy="99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fig = </a:t>
            </a:r>
            <a:r>
              <a:rPr lang="en-US" altLang="zh-CN" sz="1600" dirty="0" err="1">
                <a:latin typeface="Consolas" panose="020B0609020204030204" pitchFamily="49" charset="0"/>
              </a:rPr>
              <a:t>plt.figure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figsize</a:t>
            </a:r>
            <a:r>
              <a:rPr lang="en-US" altLang="zh-CN" sz="1600" dirty="0">
                <a:latin typeface="Consolas" panose="020B0609020204030204" pitchFamily="49" charset="0"/>
              </a:rPr>
              <a:t>=(35,10))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ax = plt.subplot2grid((1, 1), (0, 0))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latin typeface="Consolas" panose="020B0609020204030204" pitchFamily="49" charset="0"/>
              </a:rPr>
              <a:t>rs.plot.sequence_frequency_plot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df</a:t>
            </a:r>
            <a:r>
              <a:rPr lang="en-US" altLang="zh-CN" sz="1600" dirty="0">
                <a:latin typeface="Consolas" panose="020B0609020204030204" pitchFamily="49" charset="0"/>
              </a:rPr>
              <a:t>, "A", ax, </a:t>
            </a:r>
            <a:r>
              <a:rPr lang="en-US" altLang="zh-CN" sz="1600" dirty="0" err="1">
                <a:solidFill>
                  <a:srgbClr val="04C9AC"/>
                </a:solidFill>
                <a:latin typeface="Consolas" panose="020B0609020204030204" pitchFamily="49" charset="0"/>
              </a:rPr>
              <a:t>refseq</a:t>
            </a:r>
            <a:r>
              <a:rPr lang="en-US" altLang="zh-CN" sz="1600" dirty="0">
                <a:solidFill>
                  <a:srgbClr val="04C9AC"/>
                </a:solidFill>
                <a:latin typeface="Consolas" panose="020B0609020204030204" pitchFamily="49" charset="0"/>
              </a:rPr>
              <a:t>=False</a:t>
            </a:r>
            <a:r>
              <a:rPr lang="en-US" altLang="zh-CN" sz="1600" dirty="0">
                <a:latin typeface="Consolas" panose="020B0609020204030204" pitchFamily="49" charset="0"/>
              </a:rPr>
              <a:t>, cbar=False, </a:t>
            </a:r>
            <a:r>
              <a:rPr lang="en-US" altLang="zh-CN" sz="1600" dirty="0" err="1">
                <a:latin typeface="Consolas" panose="020B0609020204030204" pitchFamily="49" charset="0"/>
              </a:rPr>
              <a:t>xrotation</a:t>
            </a:r>
            <a:r>
              <a:rPr lang="en-US" altLang="zh-CN" sz="1600" dirty="0">
                <a:latin typeface="Consolas" panose="020B0609020204030204" pitchFamily="49" charset="0"/>
              </a:rPr>
              <a:t>=90)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AAFDBB-31F6-FCDA-1B41-F83C50F247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7" t="4911" r="10834" b="2604"/>
          <a:stretch/>
        </p:blipFill>
        <p:spPr>
          <a:xfrm>
            <a:off x="1043098" y="2997055"/>
            <a:ext cx="10105804" cy="349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1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160A8A2-BC9F-A2A1-E11D-2FE1977C385B}"/>
              </a:ext>
            </a:extLst>
          </p:cNvPr>
          <p:cNvSpPr/>
          <p:nvPr/>
        </p:nvSpPr>
        <p:spPr>
          <a:xfrm>
            <a:off x="-1" y="1280369"/>
            <a:ext cx="7786541" cy="1216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C66F499-9AAD-4337-8FE6-0343A71A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Loading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C8AB37-E7C3-9439-9447-AF1F221848A7}"/>
              </a:ext>
            </a:extLst>
          </p:cNvPr>
          <p:cNvSpPr txBox="1"/>
          <p:nvPr/>
        </p:nvSpPr>
        <p:spPr>
          <a:xfrm>
            <a:off x="633046" y="1392652"/>
            <a:ext cx="7379738" cy="129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rs.io.get_sequence_and_structure</a:t>
            </a:r>
            <a:r>
              <a:rPr lang="zh-CN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(pdbfile, mk_minisilent=True, ignore_unrecognized_res=True, minimize=False)</a:t>
            </a:r>
            <a:endParaRPr lang="en-US" altLang="zh-CN" sz="16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baseline = </a:t>
            </a:r>
            <a:r>
              <a:rPr lang="en-US" altLang="zh-CN" sz="1600" dirty="0" err="1">
                <a:latin typeface="Consolas" panose="020B0609020204030204" pitchFamily="49" charset="0"/>
              </a:rPr>
              <a:t>rs.io.get_sequence_and_structure</a:t>
            </a:r>
            <a:r>
              <a:rPr lang="en-US" altLang="zh-CN" sz="1600" dirty="0">
                <a:latin typeface="Consolas" panose="020B0609020204030204" pitchFamily="49" charset="0"/>
              </a:rPr>
              <a:t>('sketch_0001.pdb')</a:t>
            </a:r>
          </a:p>
          <a:p>
            <a:pPr>
              <a:lnSpc>
                <a:spcPct val="125000"/>
              </a:lnSpc>
            </a:pP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BC60C7-B7A6-5B99-8D8E-D8C7A46A3302}"/>
              </a:ext>
            </a:extLst>
          </p:cNvPr>
          <p:cNvSpPr txBox="1"/>
          <p:nvPr/>
        </p:nvSpPr>
        <p:spPr>
          <a:xfrm>
            <a:off x="633046" y="3217234"/>
            <a:ext cx="11558954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rs.core.set_option('rosetta', 'path', '/opt/software/rosetta.source.release-296/main/source/bin/')</a:t>
            </a:r>
          </a:p>
          <a:p>
            <a:pPr>
              <a:lnSpc>
                <a:spcPct val="125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rs.core.set_option('rosetta', 'compilation', 'mpi.linuxgccrelease')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AADCECD-A7D6-B57D-EC79-70A920614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46" y="2803812"/>
            <a:ext cx="4382014" cy="31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4C9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Define Rosetta Path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before loading</a:t>
            </a:r>
            <a:endParaRPr kumimoji="0" lang="zh-CN" altLang="zh-CN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49FCF7-9A76-E520-A797-EB61A2DE2620}"/>
              </a:ext>
            </a:extLst>
          </p:cNvPr>
          <p:cNvSpPr txBox="1"/>
          <p:nvPr/>
        </p:nvSpPr>
        <p:spPr>
          <a:xfrm>
            <a:off x="633046" y="4740901"/>
            <a:ext cx="10547144" cy="99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rules = {'scores': ['score', 'BUNS', '</a:t>
            </a:r>
            <a:r>
              <a:rPr lang="en-US" altLang="zh-CN" sz="1600" dirty="0" err="1">
                <a:latin typeface="Consolas" panose="020B0609020204030204" pitchFamily="49" charset="0"/>
              </a:rPr>
              <a:t>packstat</a:t>
            </a:r>
            <a:r>
              <a:rPr lang="en-US" altLang="zh-CN" sz="1600" dirty="0">
                <a:latin typeface="Consolas" panose="020B0609020204030204" pitchFamily="49" charset="0"/>
              </a:rPr>
              <a:t>', '</a:t>
            </a:r>
            <a:r>
              <a:rPr lang="en-US" altLang="zh-CN" sz="1600" dirty="0" err="1">
                <a:latin typeface="Consolas" panose="020B0609020204030204" pitchFamily="49" charset="0"/>
              </a:rPr>
              <a:t>finalRMSD</a:t>
            </a:r>
            <a:r>
              <a:rPr lang="en-US" altLang="zh-CN" sz="1600" dirty="0">
                <a:latin typeface="Consolas" panose="020B0609020204030204" pitchFamily="49" charset="0"/>
              </a:rPr>
              <a:t>'], 'sequence': 'A'} </a:t>
            </a:r>
          </a:p>
          <a:p>
            <a:pPr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df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rs.io.parse_rosetta_file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silent_file</a:t>
            </a:r>
            <a:r>
              <a:rPr lang="en-US" altLang="zh-CN" sz="1600" dirty="0">
                <a:latin typeface="Consolas" panose="020B0609020204030204" pitchFamily="49" charset="0"/>
              </a:rPr>
              <a:t>, rules) </a:t>
            </a:r>
          </a:p>
          <a:p>
            <a:pPr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df.add_reference_sequence</a:t>
            </a:r>
            <a:r>
              <a:rPr lang="en-US" altLang="zh-CN" sz="1600" dirty="0">
                <a:latin typeface="Consolas" panose="020B0609020204030204" pitchFamily="49" charset="0"/>
              </a:rPr>
              <a:t>('A', </a:t>
            </a:r>
            <a:r>
              <a:rPr lang="en-US" altLang="zh-CN" sz="1600" dirty="0" err="1">
                <a:latin typeface="Consolas" panose="020B0609020204030204" pitchFamily="49" charset="0"/>
              </a:rPr>
              <a:t>baseline.get_sequence</a:t>
            </a:r>
            <a:r>
              <a:rPr lang="en-US" altLang="zh-CN" sz="1600" dirty="0">
                <a:latin typeface="Consolas" panose="020B0609020204030204" pitchFamily="49" charset="0"/>
              </a:rPr>
              <a:t>('A'))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EFBFABAE-A237-9471-F27A-67948D1C6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46" y="4247564"/>
            <a:ext cx="4382014" cy="31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4C9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Reference</a:t>
            </a:r>
            <a:endParaRPr kumimoji="0" lang="zh-CN" altLang="zh-CN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2D0475-EC93-03B0-EB44-2E68EEFFF9A2}"/>
              </a:ext>
            </a:extLst>
          </p:cNvPr>
          <p:cNvSpPr txBox="1"/>
          <p:nvPr/>
        </p:nvSpPr>
        <p:spPr>
          <a:xfrm>
            <a:off x="8750278" y="6492875"/>
            <a:ext cx="3441722" cy="287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100" b="1" dirty="0">
                <a:solidFill>
                  <a:schemeClr val="accent5"/>
                </a:solidFill>
                <a:latin typeface="Consolas" panose="020B0609020204030204" pitchFamily="49" charset="0"/>
              </a:rPr>
              <a:t>WARNING: this step has not been tested yet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24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6F499-9AAD-4337-8FE6-0343A71A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Visualization Analysis</a:t>
            </a:r>
            <a:endParaRPr lang="zh-CN" alt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400C72F-E2D7-B19E-4083-280897B1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46" y="1235548"/>
            <a:ext cx="2912533" cy="31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4C9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 Web Logo</a:t>
            </a:r>
            <a:endParaRPr kumimoji="0" lang="zh-CN" altLang="zh-CN" b="1" u="none" strike="noStrike" cap="none" normalizeH="0" baseline="0" dirty="0">
              <a:ln>
                <a:noFill/>
              </a:ln>
              <a:solidFill>
                <a:srgbClr val="04C9A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C4915A-A98B-62E0-364F-3182FF18E9D0}"/>
              </a:ext>
            </a:extLst>
          </p:cNvPr>
          <p:cNvSpPr/>
          <p:nvPr/>
        </p:nvSpPr>
        <p:spPr>
          <a:xfrm>
            <a:off x="1" y="1686696"/>
            <a:ext cx="3965509" cy="1026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430CF8-90B7-E980-7FF8-8D7D52FA8875}"/>
              </a:ext>
            </a:extLst>
          </p:cNvPr>
          <p:cNvSpPr txBox="1"/>
          <p:nvPr/>
        </p:nvSpPr>
        <p:spPr>
          <a:xfrm>
            <a:off x="633046" y="1858313"/>
            <a:ext cx="4853353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rs.plot.logo_plot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algn="l"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rs.plot.logo_plot_in_axis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8B0855-7F5E-6A8E-8094-62C36DB01C6F}"/>
              </a:ext>
            </a:extLst>
          </p:cNvPr>
          <p:cNvSpPr txBox="1"/>
          <p:nvPr/>
        </p:nvSpPr>
        <p:spPr>
          <a:xfrm>
            <a:off x="633046" y="3134244"/>
            <a:ext cx="4396154" cy="160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pck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df</a:t>
            </a:r>
            <a:r>
              <a:rPr lang="en-US" altLang="zh-CN" sz="1600" dirty="0">
                <a:latin typeface="Consolas" panose="020B0609020204030204" pitchFamily="49" charset="0"/>
              </a:rPr>
              <a:t>[(</a:t>
            </a:r>
            <a:r>
              <a:rPr lang="en-US" altLang="zh-CN" sz="1600" dirty="0" err="1">
                <a:latin typeface="Consolas" panose="020B0609020204030204" pitchFamily="49" charset="0"/>
              </a:rPr>
              <a:t>df</a:t>
            </a:r>
            <a:r>
              <a:rPr lang="en-US" altLang="zh-CN" sz="1600" dirty="0">
                <a:latin typeface="Consolas" panose="020B0609020204030204" pitchFamily="49" charset="0"/>
              </a:rPr>
              <a:t>['</a:t>
            </a:r>
            <a:r>
              <a:rPr lang="en-US" altLang="zh-CN" sz="1600" dirty="0" err="1">
                <a:latin typeface="Consolas" panose="020B0609020204030204" pitchFamily="49" charset="0"/>
              </a:rPr>
              <a:t>packstat</a:t>
            </a:r>
            <a:r>
              <a:rPr lang="en-US" altLang="zh-CN" sz="1600" dirty="0">
                <a:latin typeface="Consolas" panose="020B0609020204030204" pitchFamily="49" charset="0"/>
              </a:rPr>
              <a:t>'] &gt;= 0.6) &amp;   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     (</a:t>
            </a:r>
            <a:r>
              <a:rPr lang="en-US" altLang="zh-CN" sz="1600" dirty="0" err="1">
                <a:latin typeface="Consolas" panose="020B0609020204030204" pitchFamily="49" charset="0"/>
              </a:rPr>
              <a:t>df</a:t>
            </a:r>
            <a:r>
              <a:rPr lang="en-US" altLang="zh-CN" sz="1600" dirty="0">
                <a:latin typeface="Consolas" panose="020B0609020204030204" pitchFamily="49" charset="0"/>
              </a:rPr>
              <a:t>['</a:t>
            </a:r>
            <a:r>
              <a:rPr lang="en-US" altLang="zh-CN" sz="1600" dirty="0" err="1">
                <a:latin typeface="Consolas" panose="020B0609020204030204" pitchFamily="49" charset="0"/>
              </a:rPr>
              <a:t>finalRMSD</a:t>
            </a:r>
            <a:r>
              <a:rPr lang="en-US" altLang="zh-CN" sz="1600" dirty="0">
                <a:latin typeface="Consolas" panose="020B0609020204030204" pitchFamily="49" charset="0"/>
              </a:rPr>
              <a:t>'] &lt;= 3)]</a:t>
            </a:r>
          </a:p>
          <a:p>
            <a:pPr>
              <a:lnSpc>
                <a:spcPct val="125000"/>
              </a:lnSpc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fig, axes = </a:t>
            </a:r>
            <a:r>
              <a:rPr lang="en-US" altLang="zh-CN" sz="1600" b="1" dirty="0" err="1">
                <a:latin typeface="Consolas" panose="020B0609020204030204" pitchFamily="49" charset="0"/>
              </a:rPr>
              <a:t>rs.plot.logo_plot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pck</a:t>
            </a:r>
            <a:r>
              <a:rPr lang="en-US" altLang="zh-CN" sz="1600" dirty="0">
                <a:latin typeface="Consolas" panose="020B0609020204030204" pitchFamily="49" charset="0"/>
              </a:rPr>
              <a:t>, "A", </a:t>
            </a:r>
            <a:r>
              <a:rPr lang="en-US" altLang="zh-CN" sz="1600" dirty="0" err="1">
                <a:solidFill>
                  <a:srgbClr val="04C9AC"/>
                </a:solidFill>
                <a:latin typeface="Consolas" panose="020B0609020204030204" pitchFamily="49" charset="0"/>
              </a:rPr>
              <a:t>refseq</a:t>
            </a:r>
            <a:r>
              <a:rPr lang="en-US" altLang="zh-CN" sz="1600" dirty="0">
                <a:solidFill>
                  <a:srgbClr val="04C9AC"/>
                </a:solidFill>
                <a:latin typeface="Consolas" panose="020B0609020204030204" pitchFamily="49" charset="0"/>
              </a:rPr>
              <a:t>=False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line_break</a:t>
            </a:r>
            <a:r>
              <a:rPr lang="en-US" altLang="zh-CN" sz="1600" dirty="0">
                <a:latin typeface="Consolas" panose="020B0609020204030204" pitchFamily="49" charset="0"/>
              </a:rPr>
              <a:t>=35)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4E2EFD-63ED-9777-9021-1C596908C7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5" t="9954" r="8689" b="5018"/>
          <a:stretch/>
        </p:blipFill>
        <p:spPr>
          <a:xfrm>
            <a:off x="5116489" y="2395358"/>
            <a:ext cx="6683517" cy="399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40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4B3E255D-0CDE-534C-E668-A770DAE9C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604" y="1693347"/>
            <a:ext cx="4719735" cy="4719735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E939B43-A245-21F1-7BB6-D238CDDD53DE}"/>
              </a:ext>
            </a:extLst>
          </p:cNvPr>
          <p:cNvSpPr/>
          <p:nvPr/>
        </p:nvSpPr>
        <p:spPr>
          <a:xfrm>
            <a:off x="-1" y="1282047"/>
            <a:ext cx="6494108" cy="2904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0DCB769-85FC-F341-03A4-DDCAC8125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Ramachandran Plots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3C4D14-EEEF-AF0B-36FB-BB83B22A8C62}"/>
              </a:ext>
            </a:extLst>
          </p:cNvPr>
          <p:cNvSpPr txBox="1"/>
          <p:nvPr/>
        </p:nvSpPr>
        <p:spPr>
          <a:xfrm>
            <a:off x="633046" y="4475272"/>
            <a:ext cx="6915419" cy="160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ref = </a:t>
            </a:r>
            <a:r>
              <a:rPr lang="en-US" altLang="zh-CN" sz="1600" dirty="0" err="1">
                <a:latin typeface="Consolas" panose="020B0609020204030204" pitchFamily="49" charset="0"/>
              </a:rPr>
              <a:t>rs.io.get_sequence_and_structure</a:t>
            </a:r>
            <a:r>
              <a:rPr lang="en-US" altLang="zh-CN" sz="1600" dirty="0">
                <a:latin typeface="Consolas" panose="020B0609020204030204" pitchFamily="49" charset="0"/>
              </a:rPr>
              <a:t>('sketch_0001.pdb')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figure = </a:t>
            </a:r>
            <a:r>
              <a:rPr lang="en-US" altLang="zh-CN" sz="1600" dirty="0" err="1">
                <a:latin typeface="Consolas" panose="020B0609020204030204" pitchFamily="49" charset="0"/>
              </a:rPr>
              <a:t>plt.figure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figsize</a:t>
            </a:r>
            <a:r>
              <a:rPr lang="en-US" altLang="zh-CN" sz="1600" dirty="0">
                <a:latin typeface="Consolas" panose="020B0609020204030204" pitchFamily="49" charset="0"/>
              </a:rPr>
              <a:t>=(10,10))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latin typeface="Consolas" panose="020B0609020204030204" pitchFamily="49" charset="0"/>
              </a:rPr>
              <a:t>rs.plot.plot_ramachandran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ref.iloc</a:t>
            </a:r>
            <a:r>
              <a:rPr lang="en-US" altLang="zh-CN" sz="1600" dirty="0">
                <a:latin typeface="Consolas" panose="020B0609020204030204" pitchFamily="49" charset="0"/>
              </a:rPr>
              <a:t>[0], 'A', figure)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figure = </a:t>
            </a:r>
            <a:r>
              <a:rPr lang="en-US" altLang="zh-CN" sz="1600" dirty="0" err="1">
                <a:latin typeface="Consolas" panose="020B0609020204030204" pitchFamily="49" charset="0"/>
              </a:rPr>
              <a:t>plt.tight_layout</a:t>
            </a:r>
            <a:r>
              <a:rPr lang="en-US" altLang="zh-CN" sz="16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figure = </a:t>
            </a:r>
            <a:r>
              <a:rPr lang="en-US" altLang="zh-CN" sz="1600" dirty="0" err="1">
                <a:latin typeface="Consolas" panose="020B0609020204030204" pitchFamily="49" charset="0"/>
              </a:rPr>
              <a:t>plt.savefig</a:t>
            </a:r>
            <a:r>
              <a:rPr lang="en-US" altLang="zh-CN" sz="1600" dirty="0">
                <a:latin typeface="Consolas" panose="020B0609020204030204" pitchFamily="49" charset="0"/>
              </a:rPr>
              <a:t>('allrama.png', dpi=75)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B16C0D-840C-9B0E-A3FD-26CA358A26DF}"/>
              </a:ext>
            </a:extLst>
          </p:cNvPr>
          <p:cNvSpPr txBox="1"/>
          <p:nvPr/>
        </p:nvSpPr>
        <p:spPr>
          <a:xfrm>
            <a:off x="633046" y="1388255"/>
            <a:ext cx="6097554" cy="2741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1200"/>
              </a:spcAft>
            </a:pPr>
            <a:r>
              <a:rPr lang="en-US" altLang="zh-CN" b="1" dirty="0">
                <a:solidFill>
                  <a:srgbClr val="04C9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Ramachandran plot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the 2d plot of the ϕ-ψ torsion angles of the protein backbone. 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basic types: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Generic (18 non-glycine non-proline amino acids)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Glycine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Pre-proline (residues preceding a proline)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2496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CB769-85FC-F341-03A4-DDCAC8125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Ramachandran Plots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3C4D14-EEEF-AF0B-36FB-BB83B22A8C62}"/>
              </a:ext>
            </a:extLst>
          </p:cNvPr>
          <p:cNvSpPr txBox="1"/>
          <p:nvPr/>
        </p:nvSpPr>
        <p:spPr>
          <a:xfrm>
            <a:off x="633046" y="1275417"/>
            <a:ext cx="7991665" cy="5300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fig  = </a:t>
            </a:r>
            <a:r>
              <a:rPr lang="en-US" altLang="zh-CN" sz="1600" dirty="0" err="1">
                <a:latin typeface="Consolas" panose="020B0609020204030204" pitchFamily="49" charset="0"/>
              </a:rPr>
              <a:t>plt.figure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figsize</a:t>
            </a:r>
            <a:r>
              <a:rPr lang="en-US" altLang="zh-CN" sz="1600" dirty="0">
                <a:latin typeface="Consolas" panose="020B0609020204030204" pitchFamily="49" charset="0"/>
              </a:rPr>
              <a:t>=(10,25))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grid = (3, 1)</a:t>
            </a:r>
          </a:p>
          <a:p>
            <a:pPr>
              <a:lnSpc>
                <a:spcPct val="125000"/>
              </a:lnSpc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ax1 = plt.subplot2grid(grid, (0, 0), fig=fig, </a:t>
            </a:r>
            <a:r>
              <a:rPr lang="en-US" altLang="zh-CN" sz="1600" dirty="0" err="1">
                <a:latin typeface="Consolas" panose="020B0609020204030204" pitchFamily="49" charset="0"/>
              </a:rPr>
              <a:t>colspan</a:t>
            </a:r>
            <a:r>
              <a:rPr lang="en-US" altLang="zh-CN" sz="1600" dirty="0">
                <a:latin typeface="Consolas" panose="020B0609020204030204" pitchFamily="49" charset="0"/>
              </a:rPr>
              <a:t>=2)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latin typeface="Consolas" panose="020B0609020204030204" pitchFamily="49" charset="0"/>
              </a:rPr>
              <a:t>rs.plot.plot_ramachandran_single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ref.iloc</a:t>
            </a:r>
            <a:r>
              <a:rPr lang="en-US" altLang="zh-CN" sz="1600" dirty="0">
                <a:latin typeface="Consolas" panose="020B0609020204030204" pitchFamily="49" charset="0"/>
              </a:rPr>
              <a:t>[0], 'A', ax1, </a:t>
            </a:r>
            <a:r>
              <a:rPr lang="en-US" altLang="zh-CN" sz="1600" dirty="0" err="1">
                <a:latin typeface="Consolas" panose="020B0609020204030204" pitchFamily="49" charset="0"/>
              </a:rPr>
              <a:t>scatter_s</a:t>
            </a:r>
            <a:r>
              <a:rPr lang="en-US" altLang="zh-CN" sz="1600" dirty="0">
                <a:latin typeface="Consolas" panose="020B0609020204030204" pitchFamily="49" charset="0"/>
              </a:rPr>
              <a:t>=2, </a:t>
            </a:r>
            <a:r>
              <a:rPr lang="en-US" altLang="zh-CN" sz="1600" dirty="0" err="1">
                <a:latin typeface="Consolas" panose="020B0609020204030204" pitchFamily="49" charset="0"/>
              </a:rPr>
              <a:t>line_linewidth</a:t>
            </a:r>
            <a:r>
              <a:rPr lang="en-US" altLang="zh-CN" sz="1600" dirty="0">
                <a:latin typeface="Consolas" panose="020B0609020204030204" pitchFamily="49" charset="0"/>
              </a:rPr>
              <a:t>=.4)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ax1.tick_params('y', </a:t>
            </a:r>
            <a:r>
              <a:rPr lang="en-US" altLang="zh-CN" sz="1600" dirty="0" err="1">
                <a:latin typeface="Consolas" panose="020B0609020204030204" pitchFamily="49" charset="0"/>
              </a:rPr>
              <a:t>labelrotation</a:t>
            </a:r>
            <a:r>
              <a:rPr lang="en-US" altLang="zh-CN" sz="1600" dirty="0">
                <a:latin typeface="Consolas" panose="020B0609020204030204" pitchFamily="49" charset="0"/>
              </a:rPr>
              <a:t>=90)</a:t>
            </a:r>
          </a:p>
          <a:p>
            <a:pPr>
              <a:lnSpc>
                <a:spcPct val="125000"/>
              </a:lnSpc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ax1 = plt.subplot2grid(grid, (1, 0), fig=fig, </a:t>
            </a:r>
            <a:r>
              <a:rPr lang="en-US" altLang="zh-CN" sz="1600" dirty="0" err="1">
                <a:latin typeface="Consolas" panose="020B0609020204030204" pitchFamily="49" charset="0"/>
              </a:rPr>
              <a:t>colspan</a:t>
            </a:r>
            <a:r>
              <a:rPr lang="en-US" altLang="zh-CN" sz="1600" dirty="0">
                <a:latin typeface="Consolas" panose="020B0609020204030204" pitchFamily="49" charset="0"/>
              </a:rPr>
              <a:t>=2)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latin typeface="Consolas" panose="020B0609020204030204" pitchFamily="49" charset="0"/>
              </a:rPr>
              <a:t>rs.plot.plot_ramachandran_single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ref.iloc</a:t>
            </a:r>
            <a:r>
              <a:rPr lang="en-US" altLang="zh-CN" sz="1600" dirty="0">
                <a:latin typeface="Consolas" panose="020B0609020204030204" pitchFamily="49" charset="0"/>
              </a:rPr>
              <a:t>[0], 'A', ax1, </a:t>
            </a:r>
            <a:r>
              <a:rPr lang="en-US" altLang="zh-CN" sz="1600" dirty="0">
                <a:solidFill>
                  <a:srgbClr val="04C9AC"/>
                </a:solidFill>
                <a:latin typeface="Consolas" panose="020B0609020204030204" pitchFamily="49" charset="0"/>
              </a:rPr>
              <a:t>'PRE-PRO', </a:t>
            </a:r>
            <a:r>
              <a:rPr lang="en-US" altLang="zh-CN" sz="1600" dirty="0" err="1">
                <a:latin typeface="Consolas" panose="020B0609020204030204" pitchFamily="49" charset="0"/>
              </a:rPr>
              <a:t>scatter_s</a:t>
            </a:r>
            <a:r>
              <a:rPr lang="en-US" altLang="zh-CN" sz="1600" dirty="0">
                <a:latin typeface="Consolas" panose="020B0609020204030204" pitchFamily="49" charset="0"/>
              </a:rPr>
              <a:t>=2, </a:t>
            </a:r>
            <a:r>
              <a:rPr lang="en-US" altLang="zh-CN" sz="1600" dirty="0" err="1">
                <a:latin typeface="Consolas" panose="020B0609020204030204" pitchFamily="49" charset="0"/>
              </a:rPr>
              <a:t>line_linewidth</a:t>
            </a:r>
            <a:r>
              <a:rPr lang="en-US" altLang="zh-CN" sz="1600" dirty="0">
                <a:latin typeface="Consolas" panose="020B0609020204030204" pitchFamily="49" charset="0"/>
              </a:rPr>
              <a:t>=.4)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ax1.tick_params('y', </a:t>
            </a:r>
            <a:r>
              <a:rPr lang="en-US" altLang="zh-CN" sz="1600" dirty="0" err="1">
                <a:latin typeface="Consolas" panose="020B0609020204030204" pitchFamily="49" charset="0"/>
              </a:rPr>
              <a:t>labelrotation</a:t>
            </a:r>
            <a:r>
              <a:rPr lang="en-US" altLang="zh-CN" sz="1600" dirty="0">
                <a:latin typeface="Consolas" panose="020B0609020204030204" pitchFamily="49" charset="0"/>
              </a:rPr>
              <a:t>=90)</a:t>
            </a:r>
          </a:p>
          <a:p>
            <a:pPr>
              <a:lnSpc>
                <a:spcPct val="125000"/>
              </a:lnSpc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ax1 = plt.subplot2grid(grid, (2, 0), fig=fig, </a:t>
            </a:r>
            <a:r>
              <a:rPr lang="en-US" altLang="zh-CN" sz="1600" dirty="0" err="1">
                <a:latin typeface="Consolas" panose="020B0609020204030204" pitchFamily="49" charset="0"/>
              </a:rPr>
              <a:t>colspan</a:t>
            </a:r>
            <a:r>
              <a:rPr lang="en-US" altLang="zh-CN" sz="1600" dirty="0">
                <a:latin typeface="Consolas" panose="020B0609020204030204" pitchFamily="49" charset="0"/>
              </a:rPr>
              <a:t>=2)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latin typeface="Consolas" panose="020B0609020204030204" pitchFamily="49" charset="0"/>
              </a:rPr>
              <a:t>rs.plot.plot_ramachandran_single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ref.iloc</a:t>
            </a:r>
            <a:r>
              <a:rPr lang="en-US" altLang="zh-CN" sz="1600" dirty="0">
                <a:latin typeface="Consolas" panose="020B0609020204030204" pitchFamily="49" charset="0"/>
              </a:rPr>
              <a:t>[0], 'A', ax1, </a:t>
            </a:r>
            <a:r>
              <a:rPr lang="en-US" altLang="zh-CN" sz="1600" dirty="0">
                <a:solidFill>
                  <a:srgbClr val="04C9AC"/>
                </a:solidFill>
                <a:latin typeface="Consolas" panose="020B0609020204030204" pitchFamily="49" charset="0"/>
              </a:rPr>
              <a:t>'PRO', </a:t>
            </a:r>
            <a:r>
              <a:rPr lang="en-US" altLang="zh-CN" sz="1600" dirty="0" err="1">
                <a:latin typeface="Consolas" panose="020B0609020204030204" pitchFamily="49" charset="0"/>
              </a:rPr>
              <a:t>scatter_s</a:t>
            </a:r>
            <a:r>
              <a:rPr lang="en-US" altLang="zh-CN" sz="1600" dirty="0">
                <a:latin typeface="Consolas" panose="020B0609020204030204" pitchFamily="49" charset="0"/>
              </a:rPr>
              <a:t>=2, </a:t>
            </a:r>
            <a:r>
              <a:rPr lang="en-US" altLang="zh-CN" sz="1600" dirty="0" err="1">
                <a:latin typeface="Consolas" panose="020B0609020204030204" pitchFamily="49" charset="0"/>
              </a:rPr>
              <a:t>line_linewidth</a:t>
            </a:r>
            <a:r>
              <a:rPr lang="en-US" altLang="zh-CN" sz="1600" dirty="0">
                <a:latin typeface="Consolas" panose="020B0609020204030204" pitchFamily="49" charset="0"/>
              </a:rPr>
              <a:t>=.4)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ax1.tick_params('y', </a:t>
            </a:r>
            <a:r>
              <a:rPr lang="en-US" altLang="zh-CN" sz="1600" dirty="0" err="1">
                <a:latin typeface="Consolas" panose="020B0609020204030204" pitchFamily="49" charset="0"/>
              </a:rPr>
              <a:t>labelrotation</a:t>
            </a:r>
            <a:r>
              <a:rPr lang="en-US" altLang="zh-CN" sz="1600" dirty="0">
                <a:latin typeface="Consolas" panose="020B0609020204030204" pitchFamily="49" charset="0"/>
              </a:rPr>
              <a:t>=90)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439483-C76C-B021-4A62-5A95E4AC69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5" t="9217" r="12551" b="7326"/>
          <a:stretch/>
        </p:blipFill>
        <p:spPr>
          <a:xfrm>
            <a:off x="9019823" y="174535"/>
            <a:ext cx="2333978" cy="657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95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474BD-0426-7E81-6582-13DDB768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Structural Analysis</a:t>
            </a:r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1D3210EC-999B-4CF2-B5BA-5BF41AA38B79}"/>
              </a:ext>
            </a:extLst>
          </p:cNvPr>
          <p:cNvSpPr txBox="1">
            <a:spLocks/>
          </p:cNvSpPr>
          <p:nvPr/>
        </p:nvSpPr>
        <p:spPr>
          <a:xfrm>
            <a:off x="633046" y="4188258"/>
            <a:ext cx="10720754" cy="73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BF40D8-0141-D6A3-49A1-DA070AA76E90}"/>
              </a:ext>
            </a:extLst>
          </p:cNvPr>
          <p:cNvSpPr txBox="1"/>
          <p:nvPr/>
        </p:nvSpPr>
        <p:spPr>
          <a:xfrm>
            <a:off x="633046" y="1320239"/>
            <a:ext cx="6097656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secondary_structure_percentage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positional_structural_count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positional_structural_similarity_plot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plot_dssp_vs_psipred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F90A01-A7E4-2B3A-9B43-C5A9B04B644A}"/>
              </a:ext>
            </a:extLst>
          </p:cNvPr>
          <p:cNvSpPr txBox="1"/>
          <p:nvPr/>
        </p:nvSpPr>
        <p:spPr>
          <a:xfrm>
            <a:off x="633046" y="4922171"/>
            <a:ext cx="9097363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https://lpdi-epfl.github.io/rstoolbox/index.html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https://github.com/LPDI-EPFL/rstoolbox/tree/master/notebook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90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3ACA0A8F-FB91-9B07-9733-9C6F50E79DC9}"/>
              </a:ext>
            </a:extLst>
          </p:cNvPr>
          <p:cNvSpPr/>
          <p:nvPr/>
        </p:nvSpPr>
        <p:spPr>
          <a:xfrm>
            <a:off x="-1" y="1282046"/>
            <a:ext cx="5637637" cy="16788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97C006-5800-68C8-3E46-25D59A1B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E795C4C-F1CA-B2E3-AFC2-008CA4AE7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41" y="1395818"/>
            <a:ext cx="4987565" cy="14457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4C9A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RosettaSilentToolbox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(rstoolbox) is a Python library to </a:t>
            </a:r>
            <a:r>
              <a:rPr kumimoji="0" lang="zh-CN" altLang="zh-CN" b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visualize, analyze and select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the designs of interest from a design population. 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BAFEB2-1FFB-7752-E23F-8CE12780ED58}"/>
              </a:ext>
            </a:extLst>
          </p:cNvPr>
          <p:cNvSpPr txBox="1"/>
          <p:nvPr/>
        </p:nvSpPr>
        <p:spPr>
          <a:xfrm>
            <a:off x="633046" y="3093177"/>
            <a:ext cx="3337089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4C9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Dependencies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2.7 or 3.4+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pandas&gt;=0.23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matplotlib&gt;=2.2.2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seaborn&gt;=0.9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BB7C37-09FF-C1FA-3CA7-4AC59D371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289" y="405656"/>
            <a:ext cx="5257800" cy="608721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593A061-47FF-0430-9704-2EA48B39F5B6}"/>
              </a:ext>
            </a:extLst>
          </p:cNvPr>
          <p:cNvSpPr txBox="1"/>
          <p:nvPr/>
        </p:nvSpPr>
        <p:spPr>
          <a:xfrm>
            <a:off x="4681858" y="5882843"/>
            <a:ext cx="1405439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b="1" dirty="0">
                <a:solidFill>
                  <a:srgbClr val="04C9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Modules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68F9C2-185D-EF93-285C-B3B1A3C26DDF}"/>
              </a:ext>
            </a:extLst>
          </p:cNvPr>
          <p:cNvSpPr txBox="1"/>
          <p:nvPr/>
        </p:nvSpPr>
        <p:spPr>
          <a:xfrm>
            <a:off x="10603855" y="224631"/>
            <a:ext cx="191019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b="1" dirty="0">
                <a:solidFill>
                  <a:srgbClr val="04C9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Data Containers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3C94E2-2D66-6F79-8B93-64619BE22B8F}"/>
              </a:ext>
            </a:extLst>
          </p:cNvPr>
          <p:cNvSpPr txBox="1"/>
          <p:nvPr/>
        </p:nvSpPr>
        <p:spPr>
          <a:xfrm>
            <a:off x="620341" y="5467344"/>
            <a:ext cx="3337089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4C9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Installation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 install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rstoolbox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988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67EE4D1-9A98-4A5F-AED6-1CD7CAD13489}"/>
              </a:ext>
            </a:extLst>
          </p:cNvPr>
          <p:cNvSpPr/>
          <p:nvPr/>
        </p:nvSpPr>
        <p:spPr>
          <a:xfrm>
            <a:off x="-1" y="1282047"/>
            <a:ext cx="6096001" cy="1395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5E44FA-AA02-9A16-99D8-D90DA16A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Rosetta Silent File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FB5418-03AE-77DD-BF62-0DD2B2A04C6E}"/>
              </a:ext>
            </a:extLst>
          </p:cNvPr>
          <p:cNvSpPr txBox="1"/>
          <p:nvPr/>
        </p:nvSpPr>
        <p:spPr>
          <a:xfrm>
            <a:off x="633046" y="1443731"/>
            <a:ext cx="5870541" cy="1099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04C9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Silent file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a compact format file which stores information from multiple structures. Silent files can be generated by many Rosetta simulations.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7A2BA5-8F89-D70D-9FEC-9045D08EE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587" y="1783186"/>
            <a:ext cx="5368686" cy="5913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SEQUENCE 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Structure amino acid sequences 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SCORE 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Rosetta score terms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0728599-D82E-8FC2-0916-6906BBE35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587" y="1282047"/>
            <a:ext cx="997791" cy="2796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endParaRPr kumimoji="0" lang="zh-CN" altLang="zh-CN" sz="16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A7E7FFA-53F8-029E-1B8C-6FD7C6618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587" y="2748046"/>
            <a:ext cx="997791" cy="2796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endParaRPr kumimoji="0" lang="zh-CN" altLang="zh-CN" sz="16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B3026F-A9EE-3519-B06D-2E4C8E307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587" y="3227347"/>
            <a:ext cx="4959407" cy="3130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Protein Silent Struct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1-4 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Residue sequence number 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5-7 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Seconary structure one letter code 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8-17 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Phi angle Colunms 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18-26 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Psi angle 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27-35 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Omega angle 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36-44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CA atom coordinates x 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45-53 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CA atom coordinates y 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55-62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CA atom coordinates z 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64-98 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Chi angle real data if possible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85E79B2-1637-B2B6-482A-572FFD9AE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07" y="3227347"/>
            <a:ext cx="4959407" cy="2796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 Silent Struct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FDB902-C085-8C1B-CDE4-6FB4329699B9}"/>
              </a:ext>
            </a:extLst>
          </p:cNvPr>
          <p:cNvSpPr txBox="1"/>
          <p:nvPr/>
        </p:nvSpPr>
        <p:spPr>
          <a:xfrm>
            <a:off x="633046" y="3761563"/>
            <a:ext cx="522099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LC0pYCtde2HUMxAjQyT1ZCZCB5HENC0iQpKJaCtHeCIEww0iQEDUZCd7rFIEej7iQnqoZCRre1HkUzciQ1y8aChfyzHUc+QiQMm+bCBiM2H0n6ZiQUc6aCZ5GwH0lH/hQ9ReYCxbnuHkgAAjQ68zYChel4HUi/PjQnW3XCZ0e6HETD7iQt5raCBFu0H0Vs6iQcZEZCB9BuH0ubciQHWDZChaf7HEYRUiQ sketch_0001_0014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H59VbCtE7DIERutiQVr1bCtqXJI0nTwiQRhzaCR4cNIUq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……</a:t>
            </a:r>
            <a:endParaRPr lang="zh-CN" alt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5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9C75EAE-1C42-75D4-66C2-C31D775F3E7C}"/>
              </a:ext>
            </a:extLst>
          </p:cNvPr>
          <p:cNvSpPr/>
          <p:nvPr/>
        </p:nvSpPr>
        <p:spPr>
          <a:xfrm>
            <a:off x="-1" y="1282046"/>
            <a:ext cx="8804636" cy="2222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1329F32-2F04-89A4-832D-C7BB4A80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 Scores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A26F2C-970E-9AA9-BDC3-E3B4F762A774}"/>
              </a:ext>
            </a:extLst>
          </p:cNvPr>
          <p:cNvSpPr txBox="1"/>
          <p:nvPr/>
        </p:nvSpPr>
        <p:spPr>
          <a:xfrm>
            <a:off x="633046" y="1282046"/>
            <a:ext cx="8171589" cy="222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import </a:t>
            </a:r>
            <a:r>
              <a:rPr lang="en-US" altLang="zh-CN" sz="1600" dirty="0" err="1">
                <a:latin typeface="Consolas" panose="020B0609020204030204" pitchFamily="49" charset="0"/>
              </a:rPr>
              <a:t>rstoolbox</a:t>
            </a:r>
            <a:r>
              <a:rPr lang="en-US" altLang="zh-CN" sz="1600" dirty="0">
                <a:latin typeface="Consolas" panose="020B0609020204030204" pitchFamily="49" charset="0"/>
              </a:rPr>
              <a:t> as </a:t>
            </a:r>
            <a:r>
              <a:rPr lang="en-US" altLang="zh-CN" sz="1600" dirty="0" err="1">
                <a:latin typeface="Consolas" panose="020B0609020204030204" pitchFamily="49" charset="0"/>
              </a:rPr>
              <a:t>rs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import pandas as pd</a:t>
            </a:r>
          </a:p>
          <a:p>
            <a:pPr>
              <a:lnSpc>
                <a:spcPct val="125000"/>
              </a:lnSpc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silent_file</a:t>
            </a:r>
            <a:r>
              <a:rPr lang="en-US" altLang="zh-CN" sz="1600" dirty="0">
                <a:latin typeface="Consolas" panose="020B0609020204030204" pitchFamily="49" charset="0"/>
              </a:rPr>
              <a:t> = '3H_B2H_A1H_B1H' </a:t>
            </a:r>
          </a:p>
          <a:p>
            <a:pPr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score_def</a:t>
            </a:r>
            <a:r>
              <a:rPr lang="en-US" altLang="zh-CN" sz="1600" dirty="0">
                <a:latin typeface="Consolas" panose="020B0609020204030204" pitchFamily="49" charset="0"/>
              </a:rPr>
              <a:t> = {'scores':['score', '</a:t>
            </a:r>
            <a:r>
              <a:rPr lang="en-US" altLang="zh-CN" sz="1600" dirty="0" err="1">
                <a:latin typeface="Consolas" panose="020B0609020204030204" pitchFamily="49" charset="0"/>
              </a:rPr>
              <a:t>finalRMSD</a:t>
            </a:r>
            <a:r>
              <a:rPr lang="en-US" altLang="zh-CN" sz="1600" dirty="0">
                <a:latin typeface="Consolas" panose="020B0609020204030204" pitchFamily="49" charset="0"/>
              </a:rPr>
              <a:t>','</a:t>
            </a:r>
            <a:r>
              <a:rPr lang="en-US" altLang="zh-CN" sz="1600" dirty="0" err="1">
                <a:latin typeface="Consolas" panose="020B0609020204030204" pitchFamily="49" charset="0"/>
              </a:rPr>
              <a:t>packstat</a:t>
            </a:r>
            <a:r>
              <a:rPr lang="en-US" altLang="zh-CN" sz="1600" dirty="0">
                <a:latin typeface="Consolas" panose="020B0609020204030204" pitchFamily="49" charset="0"/>
              </a:rPr>
              <a:t>', 'description']} </a:t>
            </a:r>
          </a:p>
          <a:p>
            <a:pPr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df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rs.io.parse_rosetta_file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silent_file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score_def</a:t>
            </a:r>
            <a:r>
              <a:rPr lang="en-US" altLang="zh-CN" sz="1600" dirty="0"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df.head</a:t>
            </a:r>
            <a:r>
              <a:rPr lang="en-US" altLang="zh-CN" sz="1600" dirty="0">
                <a:latin typeface="Consolas" panose="020B0609020204030204" pitchFamily="49" charset="0"/>
              </a:rPr>
              <a:t>()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30E156A-EF9C-35D4-56BA-D896921C8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956" y="3790958"/>
            <a:ext cx="2357609" cy="31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4C9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 Definition</a:t>
            </a:r>
            <a:endParaRPr kumimoji="0" lang="zh-CN" altLang="zh-CN" b="1" u="none" strike="noStrike" cap="none" normalizeH="0" baseline="0" dirty="0">
              <a:ln>
                <a:noFill/>
              </a:ln>
              <a:solidFill>
                <a:srgbClr val="04C9A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F40FE9-B76F-4943-B870-663A4391FE63}"/>
              </a:ext>
            </a:extLst>
          </p:cNvPr>
          <p:cNvSpPr txBox="1"/>
          <p:nvPr/>
        </p:nvSpPr>
        <p:spPr>
          <a:xfrm>
            <a:off x="633046" y="4231657"/>
            <a:ext cx="5462954" cy="2068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accent5"/>
                </a:solidFill>
                <a:latin typeface="Consolas" panose="020B0609020204030204" pitchFamily="49" charset="0"/>
              </a:rPr>
              <a:t># Select all 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1600" dirty="0">
                <a:latin typeface="Consolas" panose="020B0609020204030204" pitchFamily="49" charset="0"/>
              </a:rPr>
              <a:t>{'scores': '*'}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accent5"/>
                </a:solidFill>
                <a:latin typeface="Consolas" panose="020B0609020204030204" pitchFamily="49" charset="0"/>
              </a:rPr>
              <a:t># Select none 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1600" dirty="0">
                <a:latin typeface="Consolas" panose="020B0609020204030204" pitchFamily="49" charset="0"/>
              </a:rPr>
              <a:t>{'scores': '-'} {'</a:t>
            </a:r>
            <a:r>
              <a:rPr lang="en-US" altLang="zh-CN" sz="1600" dirty="0" err="1">
                <a:latin typeface="Consolas" panose="020B0609020204030204" pitchFamily="49" charset="0"/>
              </a:rPr>
              <a:t>scores_ignore</a:t>
            </a:r>
            <a:r>
              <a:rPr lang="en-US" altLang="zh-CN" sz="1600" dirty="0">
                <a:latin typeface="Consolas" panose="020B0609020204030204" pitchFamily="49" charset="0"/>
              </a:rPr>
              <a:t>': '*'}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accent5"/>
                </a:solidFill>
                <a:latin typeface="Consolas" panose="020B0609020204030204" pitchFamily="49" charset="0"/>
              </a:rPr>
              <a:t># Rename term 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{'</a:t>
            </a:r>
            <a:r>
              <a:rPr lang="en-US" altLang="zh-CN" sz="1600" dirty="0" err="1">
                <a:latin typeface="Consolas" panose="020B0609020204030204" pitchFamily="49" charset="0"/>
              </a:rPr>
              <a:t>scores_rename</a:t>
            </a:r>
            <a:r>
              <a:rPr lang="en-US" altLang="zh-CN" sz="1600" dirty="0">
                <a:latin typeface="Consolas" panose="020B0609020204030204" pitchFamily="49" charset="0"/>
              </a:rPr>
              <a:t>': {'</a:t>
            </a:r>
            <a:r>
              <a:rPr lang="en-US" altLang="zh-CN" sz="1600" dirty="0" err="1">
                <a:latin typeface="Consolas" panose="020B0609020204030204" pitchFamily="49" charset="0"/>
              </a:rPr>
              <a:t>grmsd</a:t>
            </a:r>
            <a:r>
              <a:rPr lang="en-US" altLang="zh-CN" sz="1600" dirty="0">
                <a:latin typeface="Consolas" panose="020B0609020204030204" pitchFamily="49" charset="0"/>
              </a:rPr>
              <a:t>': '</a:t>
            </a:r>
            <a:r>
              <a:rPr lang="en-US" altLang="zh-CN" sz="1600" dirty="0" err="1">
                <a:latin typeface="Consolas" panose="020B0609020204030204" pitchFamily="49" charset="0"/>
              </a:rPr>
              <a:t>globalRMSD</a:t>
            </a:r>
            <a:r>
              <a:rPr lang="en-US" altLang="zh-CN" sz="1600" dirty="0">
                <a:latin typeface="Consolas" panose="020B0609020204030204" pitchFamily="49" charset="0"/>
              </a:rPr>
              <a:t>'}}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8987C2-76D4-B21B-8D53-0C04B57DC95E}"/>
              </a:ext>
            </a:extLst>
          </p:cNvPr>
          <p:cNvSpPr txBox="1"/>
          <p:nvPr/>
        </p:nvSpPr>
        <p:spPr>
          <a:xfrm>
            <a:off x="5907460" y="4338246"/>
            <a:ext cx="3584541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da-DK" altLang="zh-CN" sz="1600" dirty="0">
                <a:latin typeface="Consolas" panose="020B0609020204030204" pitchFamily="49" charset="0"/>
              </a:rPr>
              <a:t>score_min = df['score'].min()</a:t>
            </a:r>
          </a:p>
          <a:p>
            <a:pPr>
              <a:lnSpc>
                <a:spcPct val="125000"/>
              </a:lnSpc>
            </a:pPr>
            <a:r>
              <a:rPr lang="da-DK" altLang="zh-CN" sz="1600" dirty="0">
                <a:latin typeface="Consolas" panose="020B0609020204030204" pitchFamily="49" charset="0"/>
              </a:rPr>
              <a:t>df[df['score'] == score_min]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52FB3C1-528F-5347-0988-FF02DAC81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681" y="3815973"/>
            <a:ext cx="3147889" cy="31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4C9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Minimal Score</a:t>
            </a:r>
            <a:endParaRPr kumimoji="0" lang="zh-CN" altLang="zh-CN" b="1" u="none" strike="noStrike" cap="none" normalizeH="0" baseline="0" dirty="0">
              <a:ln>
                <a:noFill/>
              </a:ln>
              <a:solidFill>
                <a:srgbClr val="04C9A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4F124A-6745-A12A-FA20-D97F1C93A7A9}"/>
              </a:ext>
            </a:extLst>
          </p:cNvPr>
          <p:cNvSpPr txBox="1"/>
          <p:nvPr/>
        </p:nvSpPr>
        <p:spPr>
          <a:xfrm>
            <a:off x="5907460" y="546936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5"/>
                </a:solidFill>
                <a:latin typeface="Consolas" panose="020B0609020204030204" pitchFamily="49" charset="0"/>
              </a:rPr>
              <a:t>Out: </a:t>
            </a:r>
          </a:p>
          <a:p>
            <a:r>
              <a:rPr lang="en-US" altLang="zh-CN" sz="1600" dirty="0">
                <a:solidFill>
                  <a:schemeClr val="accent5"/>
                </a:solidFill>
                <a:latin typeface="Consolas" panose="020B0609020204030204" pitchFamily="49" charset="0"/>
              </a:rPr>
              <a:t>        score  </a:t>
            </a:r>
            <a:r>
              <a:rPr lang="en-US" altLang="zh-CN" sz="1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finalRMSD</a:t>
            </a:r>
            <a:r>
              <a:rPr lang="en-US" altLang="zh-CN" sz="1600" dirty="0">
                <a:solidFill>
                  <a:schemeClr val="accent5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packstat</a:t>
            </a:r>
            <a:r>
              <a:rPr lang="en-US" altLang="zh-CN" sz="1600" dirty="0">
                <a:solidFill>
                  <a:schemeClr val="accent5"/>
                </a:solidFill>
                <a:latin typeface="Consolas" panose="020B0609020204030204" pitchFamily="49" charset="0"/>
              </a:rPr>
              <a:t>       description</a:t>
            </a:r>
          </a:p>
          <a:p>
            <a:r>
              <a:rPr lang="en-US" altLang="zh-CN" sz="1600" dirty="0">
                <a:solidFill>
                  <a:schemeClr val="accent5"/>
                </a:solidFill>
                <a:latin typeface="Consolas" panose="020B0609020204030204" pitchFamily="49" charset="0"/>
              </a:rPr>
              <a:t>719  1093.645  3.425      0.478     sketch_0001_0715</a:t>
            </a:r>
            <a:endParaRPr lang="zh-CN" altLang="en-US" sz="16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69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8A9E78ED-0854-68A1-B33D-0E98EDBBB2E8}"/>
              </a:ext>
            </a:extLst>
          </p:cNvPr>
          <p:cNvSpPr/>
          <p:nvPr/>
        </p:nvSpPr>
        <p:spPr>
          <a:xfrm>
            <a:off x="-4" y="4000982"/>
            <a:ext cx="11811789" cy="7624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FD4D4F-0E90-753B-89FE-2E469D562A97}"/>
              </a:ext>
            </a:extLst>
          </p:cNvPr>
          <p:cNvSpPr/>
          <p:nvPr/>
        </p:nvSpPr>
        <p:spPr>
          <a:xfrm>
            <a:off x="-2" y="1282046"/>
            <a:ext cx="11114203" cy="631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397C61C-6F29-B794-6788-1F28D359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Sorting and Selecting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59A143-6E3B-BEC4-B9E0-CC8E825D988B}"/>
              </a:ext>
            </a:extLst>
          </p:cNvPr>
          <p:cNvSpPr txBox="1"/>
          <p:nvPr/>
        </p:nvSpPr>
        <p:spPr>
          <a:xfrm>
            <a:off x="633046" y="1467927"/>
            <a:ext cx="104811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</a:rPr>
              <a:t>df_sr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df</a:t>
            </a:r>
            <a:r>
              <a:rPr lang="en-US" altLang="zh-CN" sz="1600" dirty="0">
                <a:latin typeface="Consolas" panose="020B0609020204030204" pitchFamily="49" charset="0"/>
              </a:rPr>
              <a:t>[(</a:t>
            </a:r>
            <a:r>
              <a:rPr lang="en-US" altLang="zh-CN" sz="1600" dirty="0" err="1">
                <a:latin typeface="Consolas" panose="020B0609020204030204" pitchFamily="49" charset="0"/>
              </a:rPr>
              <a:t>df</a:t>
            </a:r>
            <a:r>
              <a:rPr lang="en-US" altLang="zh-CN" sz="1600" dirty="0">
                <a:latin typeface="Consolas" panose="020B0609020204030204" pitchFamily="49" charset="0"/>
              </a:rPr>
              <a:t>['</a:t>
            </a:r>
            <a:r>
              <a:rPr lang="en-US" altLang="zh-CN" sz="1600" dirty="0" err="1">
                <a:latin typeface="Consolas" panose="020B0609020204030204" pitchFamily="49" charset="0"/>
              </a:rPr>
              <a:t>packstat</a:t>
            </a:r>
            <a:r>
              <a:rPr lang="en-US" altLang="zh-CN" sz="1600" dirty="0">
                <a:latin typeface="Consolas" panose="020B0609020204030204" pitchFamily="49" charset="0"/>
              </a:rPr>
              <a:t>'] &gt;= 0.6) &amp; (</a:t>
            </a:r>
            <a:r>
              <a:rPr lang="en-US" altLang="zh-CN" sz="1600" dirty="0" err="1">
                <a:latin typeface="Consolas" panose="020B0609020204030204" pitchFamily="49" charset="0"/>
              </a:rPr>
              <a:t>df</a:t>
            </a:r>
            <a:r>
              <a:rPr lang="en-US" altLang="zh-CN" sz="1600" dirty="0">
                <a:latin typeface="Consolas" panose="020B0609020204030204" pitchFamily="49" charset="0"/>
              </a:rPr>
              <a:t>['</a:t>
            </a:r>
            <a:r>
              <a:rPr lang="en-US" altLang="zh-CN" sz="1600" dirty="0" err="1">
                <a:latin typeface="Consolas" panose="020B0609020204030204" pitchFamily="49" charset="0"/>
              </a:rPr>
              <a:t>finalRMSD</a:t>
            </a:r>
            <a:r>
              <a:rPr lang="en-US" altLang="zh-CN" sz="1600" dirty="0">
                <a:latin typeface="Consolas" panose="020B0609020204030204" pitchFamily="49" charset="0"/>
              </a:rPr>
              <a:t>'] &lt;= 3)].</a:t>
            </a:r>
            <a:r>
              <a:rPr lang="en-US" altLang="zh-CN" sz="1600" dirty="0" err="1">
                <a:latin typeface="Consolas" panose="020B0609020204030204" pitchFamily="49" charset="0"/>
              </a:rPr>
              <a:t>sort_values</a:t>
            </a:r>
            <a:r>
              <a:rPr lang="en-US" altLang="zh-CN" sz="1600" dirty="0">
                <a:latin typeface="Consolas" panose="020B0609020204030204" pitchFamily="49" charset="0"/>
              </a:rPr>
              <a:t>('score').head(10)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8CCD58-B0B1-7873-9983-7D33EF2810F6}"/>
              </a:ext>
            </a:extLst>
          </p:cNvPr>
          <p:cNvSpPr txBox="1"/>
          <p:nvPr/>
        </p:nvSpPr>
        <p:spPr>
          <a:xfrm>
            <a:off x="633046" y="2148454"/>
            <a:ext cx="10075803" cy="99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df_pack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df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df</a:t>
            </a:r>
            <a:r>
              <a:rPr lang="en-US" altLang="zh-CN" sz="1600" dirty="0">
                <a:latin typeface="Consolas" panose="020B0609020204030204" pitchFamily="49" charset="0"/>
              </a:rPr>
              <a:t>['</a:t>
            </a:r>
            <a:r>
              <a:rPr lang="en-US" altLang="zh-CN" sz="1600" dirty="0" err="1">
                <a:latin typeface="Consolas" panose="020B0609020204030204" pitchFamily="49" charset="0"/>
              </a:rPr>
              <a:t>packstat</a:t>
            </a:r>
            <a:r>
              <a:rPr lang="en-US" altLang="zh-CN" sz="1600" dirty="0">
                <a:latin typeface="Consolas" panose="020B0609020204030204" pitchFamily="49" charset="0"/>
              </a:rPr>
              <a:t>'] &gt;= 0.6]</a:t>
            </a:r>
          </a:p>
          <a:p>
            <a:pPr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df_rmsd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df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df</a:t>
            </a:r>
            <a:r>
              <a:rPr lang="en-US" altLang="zh-CN" sz="1600" dirty="0">
                <a:latin typeface="Consolas" panose="020B0609020204030204" pitchFamily="49" charset="0"/>
              </a:rPr>
              <a:t>['</a:t>
            </a:r>
            <a:r>
              <a:rPr lang="en-US" altLang="zh-CN" sz="1600" dirty="0" err="1">
                <a:latin typeface="Consolas" panose="020B0609020204030204" pitchFamily="49" charset="0"/>
              </a:rPr>
              <a:t>finalRMSD</a:t>
            </a:r>
            <a:r>
              <a:rPr lang="en-US" altLang="zh-CN" sz="1600" dirty="0">
                <a:latin typeface="Consolas" panose="020B0609020204030204" pitchFamily="49" charset="0"/>
              </a:rPr>
              <a:t>'] &lt;= 3)]</a:t>
            </a:r>
          </a:p>
          <a:p>
            <a:pPr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df_inter</a:t>
            </a:r>
            <a:r>
              <a:rPr lang="en-US" altLang="zh-CN" sz="1600" dirty="0">
                <a:latin typeface="Consolas" panose="020B0609020204030204" pitchFamily="49" charset="0"/>
              </a:rPr>
              <a:t> = set(</a:t>
            </a:r>
            <a:r>
              <a:rPr lang="en-US" altLang="zh-CN" sz="1600" dirty="0" err="1">
                <a:latin typeface="Consolas" panose="020B0609020204030204" pitchFamily="49" charset="0"/>
              </a:rPr>
              <a:t>df_pack</a:t>
            </a:r>
            <a:r>
              <a:rPr lang="en-US" altLang="zh-CN" sz="1600" dirty="0">
                <a:latin typeface="Consolas" panose="020B0609020204030204" pitchFamily="49" charset="0"/>
              </a:rPr>
              <a:t>['description'].values).intersection(</a:t>
            </a:r>
            <a:r>
              <a:rPr lang="en-US" altLang="zh-CN" sz="1600" dirty="0" err="1">
                <a:latin typeface="Consolas" panose="020B0609020204030204" pitchFamily="49" charset="0"/>
              </a:rPr>
              <a:t>df_rmsd</a:t>
            </a:r>
            <a:r>
              <a:rPr lang="en-US" altLang="zh-CN" sz="1600" dirty="0">
                <a:latin typeface="Consolas" panose="020B0609020204030204" pitchFamily="49" charset="0"/>
              </a:rPr>
              <a:t>['description'].values)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C1FA5BE6-6BF3-BA10-1E25-AFC113B73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46" y="3572154"/>
            <a:ext cx="2357609" cy="31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4C9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Extract PDBs</a:t>
            </a:r>
            <a:endParaRPr kumimoji="0" lang="zh-CN" altLang="zh-CN" b="1" u="none" strike="noStrike" cap="none" normalizeH="0" baseline="0" dirty="0">
              <a:ln>
                <a:noFill/>
              </a:ln>
              <a:solidFill>
                <a:srgbClr val="04C9A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757098-C071-CBA1-251C-40C14F887973}"/>
              </a:ext>
            </a:extLst>
          </p:cNvPr>
          <p:cNvSpPr txBox="1"/>
          <p:nvPr/>
        </p:nvSpPr>
        <p:spPr>
          <a:xfrm>
            <a:off x="633046" y="4038690"/>
            <a:ext cx="1117874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extract_pdbs.mpi.linuxgccrelease -in:file:silent </a:t>
            </a:r>
            <a:r>
              <a:rPr lang="en-US" altLang="zh-CN" sz="1600" dirty="0">
                <a:latin typeface="Consolas" panose="020B0609020204030204" pitchFamily="49" charset="0"/>
              </a:rPr>
              <a:t>3H_B2H_A1H_B1H</a:t>
            </a:r>
            <a:r>
              <a:rPr lang="zh-CN" altLang="en-US" sz="1600" dirty="0">
                <a:latin typeface="Consolas" panose="020B0609020204030204" pitchFamily="49" charset="0"/>
              </a:rPr>
              <a:t> -in:file:silent_struct_type binary -in:file:tags </a:t>
            </a:r>
            <a:r>
              <a:rPr lang="en-US" altLang="zh-CN" sz="1600" dirty="0">
                <a:latin typeface="Consolas" panose="020B0609020204030204" pitchFamily="49" charset="0"/>
              </a:rPr>
              <a:t>sketch_0001_0715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51C076F-675B-CDD0-3004-71E1D30F43B2}"/>
              </a:ext>
            </a:extLst>
          </p:cNvPr>
          <p:cNvSpPr txBox="1"/>
          <p:nvPr/>
        </p:nvSpPr>
        <p:spPr>
          <a:xfrm>
            <a:off x="633046" y="4885832"/>
            <a:ext cx="11617569" cy="160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latin typeface="Consolas" panose="020B0609020204030204" pitchFamily="49" charset="0"/>
              </a:rPr>
              <a:t>def</a:t>
            </a:r>
            <a:r>
              <a:rPr lang="zh-CN" altLang="en-US" sz="1600" dirty="0">
                <a:latin typeface="Consolas" panose="020B0609020204030204" pitchFamily="49" charset="0"/>
              </a:rPr>
              <a:t> extract_pdbs(silent_file, </a:t>
            </a:r>
            <a:r>
              <a:rPr lang="zh-CN" altLang="en-US" sz="1600" dirty="0">
                <a:solidFill>
                  <a:srgbClr val="04C9AC"/>
                </a:solidFill>
                <a:latin typeface="Consolas" panose="020B0609020204030204" pitchFamily="49" charset="0"/>
              </a:rPr>
              <a:t>tag_list</a:t>
            </a:r>
            <a:r>
              <a:rPr lang="zh-CN" altLang="en-US" sz="1600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25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pdb_path = 'extract_pdbs.mpi.linuxgccrelease '</a:t>
            </a:r>
          </a:p>
          <a:p>
            <a:pPr>
              <a:lnSpc>
                <a:spcPct val="125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pdb_flags = '-in:file:silent ' + silent_file +' -in:file:silent_struct_type binary -in:file:tags '</a:t>
            </a:r>
          </a:p>
          <a:p>
            <a:pPr>
              <a:lnSpc>
                <a:spcPct val="125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    for tag in tag_list: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zh-CN" altLang="en-US" sz="1600" dirty="0">
                <a:latin typeface="Consolas" panose="020B0609020204030204" pitchFamily="49" charset="0"/>
              </a:rPr>
              <a:t>os.system(pdb_path + pdb_flags + tag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48A8E6-EC53-C24E-1D97-561B35C9D07D}"/>
              </a:ext>
            </a:extLst>
          </p:cNvPr>
          <p:cNvSpPr txBox="1"/>
          <p:nvPr/>
        </p:nvSpPr>
        <p:spPr>
          <a:xfrm>
            <a:off x="8074671" y="4885832"/>
            <a:ext cx="3737114" cy="375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 err="1">
                <a:solidFill>
                  <a:srgbClr val="04C9AC"/>
                </a:solidFill>
                <a:latin typeface="Consolas" panose="020B0609020204030204" pitchFamily="49" charset="0"/>
              </a:rPr>
              <a:t>tag_list</a:t>
            </a:r>
            <a:r>
              <a:rPr lang="en-US" altLang="zh-CN" sz="1600" dirty="0">
                <a:solidFill>
                  <a:srgbClr val="04C9AC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4C9AC"/>
                </a:solidFill>
                <a:latin typeface="Consolas" panose="020B0609020204030204" pitchFamily="49" charset="0"/>
              </a:rPr>
              <a:t>df_sr</a:t>
            </a:r>
            <a:r>
              <a:rPr lang="en-US" altLang="zh-CN" sz="1600" dirty="0">
                <a:solidFill>
                  <a:srgbClr val="04C9AC"/>
                </a:solidFill>
                <a:latin typeface="Consolas" panose="020B0609020204030204" pitchFamily="49" charset="0"/>
              </a:rPr>
              <a:t>['descriptions']</a:t>
            </a:r>
            <a:endParaRPr lang="zh-CN" altLang="en-US" sz="1600" dirty="0">
              <a:solidFill>
                <a:srgbClr val="04C9A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53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659C2C5-2DB7-CCD9-7A40-3B0E1AF22033}"/>
              </a:ext>
            </a:extLst>
          </p:cNvPr>
          <p:cNvSpPr/>
          <p:nvPr/>
        </p:nvSpPr>
        <p:spPr>
          <a:xfrm>
            <a:off x="1" y="1253117"/>
            <a:ext cx="7292622" cy="1907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C66F499-9AAD-4337-8FE6-0343A71A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Visualization Analysis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9DDFBC-D4AD-CA02-F803-9E31CB3E9176}"/>
              </a:ext>
            </a:extLst>
          </p:cNvPr>
          <p:cNvSpPr txBox="1"/>
          <p:nvPr/>
        </p:nvSpPr>
        <p:spPr>
          <a:xfrm>
            <a:off x="633046" y="1399873"/>
            <a:ext cx="6749887" cy="75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take a look at the score terms of interest in order to properly sort/select the decoys that look more interesting.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33ECEF-D3AF-E62B-4E22-BC3A7870EB15}"/>
              </a:ext>
            </a:extLst>
          </p:cNvPr>
          <p:cNvSpPr txBox="1"/>
          <p:nvPr/>
        </p:nvSpPr>
        <p:spPr>
          <a:xfrm>
            <a:off x="633046" y="2349001"/>
            <a:ext cx="3905087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import </a:t>
            </a:r>
            <a:r>
              <a:rPr lang="en-US" altLang="zh-CN" sz="1600" dirty="0" err="1">
                <a:latin typeface="Consolas" panose="020B0609020204030204" pitchFamily="49" charset="0"/>
              </a:rPr>
              <a:t>matplotlib.pyplot</a:t>
            </a:r>
            <a:r>
              <a:rPr lang="en-US" altLang="zh-CN" sz="1600" dirty="0">
                <a:latin typeface="Consolas" panose="020B0609020204030204" pitchFamily="49" charset="0"/>
              </a:rPr>
              <a:t> as </a:t>
            </a:r>
            <a:r>
              <a:rPr lang="en-US" altLang="zh-CN" sz="1600" dirty="0" err="1">
                <a:latin typeface="Consolas" panose="020B0609020204030204" pitchFamily="49" charset="0"/>
              </a:rPr>
              <a:t>plt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import seaborn as </a:t>
            </a:r>
            <a:r>
              <a:rPr lang="en-US" altLang="zh-CN" sz="1600" dirty="0" err="1">
                <a:latin typeface="Consolas" panose="020B0609020204030204" pitchFamily="49" charset="0"/>
              </a:rPr>
              <a:t>sns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40A2B5-A7D5-959B-E95E-4DA77BDFA3EB}"/>
              </a:ext>
            </a:extLst>
          </p:cNvPr>
          <p:cNvSpPr txBox="1"/>
          <p:nvPr/>
        </p:nvSpPr>
        <p:spPr>
          <a:xfrm>
            <a:off x="633046" y="3429000"/>
            <a:ext cx="7043398" cy="314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rules = {'scores': ['score', '</a:t>
            </a:r>
            <a:r>
              <a:rPr lang="en-US" altLang="zh-CN" sz="1600" dirty="0" err="1">
                <a:latin typeface="Consolas" panose="020B0609020204030204" pitchFamily="49" charset="0"/>
              </a:rPr>
              <a:t>packstat</a:t>
            </a:r>
            <a:r>
              <a:rPr lang="en-US" altLang="zh-CN" sz="1600" dirty="0">
                <a:latin typeface="Consolas" panose="020B0609020204030204" pitchFamily="49" charset="0"/>
              </a:rPr>
              <a:t>', '</a:t>
            </a:r>
            <a:r>
              <a:rPr lang="en-US" altLang="zh-CN" sz="1600" dirty="0" err="1">
                <a:latin typeface="Consolas" panose="020B0609020204030204" pitchFamily="49" charset="0"/>
              </a:rPr>
              <a:t>finalRMSD</a:t>
            </a:r>
            <a:r>
              <a:rPr lang="en-US" altLang="zh-CN" sz="1600" dirty="0">
                <a:latin typeface="Consolas" panose="020B0609020204030204" pitchFamily="49" charset="0"/>
              </a:rPr>
              <a:t>']} </a:t>
            </a:r>
          </a:p>
          <a:p>
            <a:pPr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df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rs.io.parse_rosetta_file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silent_file</a:t>
            </a:r>
            <a:r>
              <a:rPr lang="en-US" altLang="zh-CN" sz="1600" dirty="0">
                <a:latin typeface="Consolas" panose="020B0609020204030204" pitchFamily="49" charset="0"/>
              </a:rPr>
              <a:t>, rules) </a:t>
            </a:r>
          </a:p>
          <a:p>
            <a:pPr>
              <a:lnSpc>
                <a:spcPct val="125000"/>
              </a:lnSpc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fig  = </a:t>
            </a:r>
            <a:r>
              <a:rPr lang="en-US" altLang="zh-CN" sz="1600" dirty="0" err="1">
                <a:latin typeface="Consolas" panose="020B0609020204030204" pitchFamily="49" charset="0"/>
              </a:rPr>
              <a:t>plt.figure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figsize</a:t>
            </a:r>
            <a:r>
              <a:rPr lang="en-US" altLang="zh-CN" sz="1600" dirty="0">
                <a:latin typeface="Consolas" panose="020B0609020204030204" pitchFamily="49" charset="0"/>
              </a:rPr>
              <a:t>=(15, 8))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grid = [1,3]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axes = </a:t>
            </a:r>
            <a:r>
              <a:rPr lang="en-US" altLang="zh-CN" sz="1600" b="1" dirty="0" err="1">
                <a:latin typeface="Consolas" panose="020B0609020204030204" pitchFamily="49" charset="0"/>
              </a:rPr>
              <a:t>rs.plot.multiple_distributions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df</a:t>
            </a:r>
            <a:r>
              <a:rPr lang="en-US" altLang="zh-CN" sz="1600" dirty="0">
                <a:latin typeface="Consolas" panose="020B0609020204030204" pitchFamily="49" charset="0"/>
              </a:rPr>
              <a:t>, fig, grid)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accent5"/>
                </a:solidFill>
                <a:latin typeface="Consolas" panose="020B0609020204030204" pitchFamily="49" charset="0"/>
              </a:rPr>
              <a:t># save figure and download to check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accent5"/>
                </a:solidFill>
                <a:latin typeface="Consolas" panose="020B0609020204030204" pitchFamily="49" charset="0"/>
              </a:rPr>
              <a:t># dpi=300 for the final version</a:t>
            </a:r>
          </a:p>
          <a:p>
            <a:pPr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plt.savefig</a:t>
            </a:r>
            <a:r>
              <a:rPr lang="en-US" altLang="zh-CN" sz="1600" dirty="0">
                <a:latin typeface="Consolas" panose="020B0609020204030204" pitchFamily="49" charset="0"/>
              </a:rPr>
              <a:t>('distribution.png', dpi=75)</a:t>
            </a:r>
          </a:p>
          <a:p>
            <a:pPr>
              <a:lnSpc>
                <a:spcPct val="125000"/>
              </a:lnSpc>
            </a:pPr>
            <a:endParaRPr lang="zh-CN" altLang="en-US" sz="1600" dirty="0">
              <a:latin typeface="Consolas" panose="020B0609020204030204" pitchFamily="49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235FD24-0C1E-213C-99BD-CC9AB70E65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0" t="10809" r="8333" b="8102"/>
          <a:stretch/>
        </p:blipFill>
        <p:spPr>
          <a:xfrm>
            <a:off x="6636469" y="3805242"/>
            <a:ext cx="5307291" cy="2579328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A400C72F-E2D7-B19E-4083-280897B1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5156" y="3315095"/>
            <a:ext cx="1625600" cy="31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4C9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Boxplots</a:t>
            </a:r>
            <a:endParaRPr kumimoji="0" lang="zh-CN" altLang="zh-CN" b="1" u="none" strike="noStrike" cap="none" normalizeH="0" baseline="0" dirty="0">
              <a:ln>
                <a:noFill/>
              </a:ln>
              <a:solidFill>
                <a:srgbClr val="04C9A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74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6F2B335-7B66-1414-868C-E4857FFA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860" y="1030025"/>
            <a:ext cx="3439005" cy="212437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C66F499-9AAD-4337-8FE6-0343A71A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Visualization Analysis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40A2B5-A7D5-959B-E95E-4DA77BDFA3EB}"/>
              </a:ext>
            </a:extLst>
          </p:cNvPr>
          <p:cNvSpPr txBox="1"/>
          <p:nvPr/>
        </p:nvSpPr>
        <p:spPr>
          <a:xfrm>
            <a:off x="666911" y="1837524"/>
            <a:ext cx="6580554" cy="4684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rules = {'scores': ['score', '</a:t>
            </a:r>
            <a:r>
              <a:rPr lang="en-US" altLang="zh-CN" sz="1600" dirty="0" err="1">
                <a:latin typeface="Consolas" panose="020B0609020204030204" pitchFamily="49" charset="0"/>
              </a:rPr>
              <a:t>finalRMSD</a:t>
            </a:r>
            <a:r>
              <a:rPr lang="en-US" altLang="zh-CN" sz="1600" dirty="0">
                <a:latin typeface="Consolas" panose="020B0609020204030204" pitchFamily="49" charset="0"/>
              </a:rPr>
              <a:t>']} </a:t>
            </a:r>
          </a:p>
          <a:p>
            <a:pPr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df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rs.io.parse_rosetta_file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silent_file</a:t>
            </a:r>
            <a:r>
              <a:rPr lang="en-US" altLang="zh-CN" sz="1600" dirty="0">
                <a:latin typeface="Consolas" panose="020B0609020204030204" pitchFamily="49" charset="0"/>
              </a:rPr>
              <a:t>, rules) </a:t>
            </a:r>
          </a:p>
          <a:p>
            <a:pPr>
              <a:lnSpc>
                <a:spcPct val="125000"/>
              </a:lnSpc>
            </a:pPr>
            <a:endParaRPr lang="en-US" altLang="zh-CN" sz="16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accent5"/>
                </a:solidFill>
                <a:latin typeface="Consolas" panose="020B0609020204030204" pitchFamily="49" charset="0"/>
              </a:rPr>
              <a:t># Approach 1: use seaborn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latin typeface="Consolas" panose="020B0609020204030204" pitchFamily="49" charset="0"/>
              </a:rPr>
              <a:t>sns.scatterplot</a:t>
            </a:r>
            <a:r>
              <a:rPr lang="en-US" altLang="zh-CN" sz="1600" dirty="0">
                <a:latin typeface="Consolas" panose="020B0609020204030204" pitchFamily="49" charset="0"/>
              </a:rPr>
              <a:t>(x='</a:t>
            </a:r>
            <a:r>
              <a:rPr lang="en-US" altLang="zh-CN" sz="1600" dirty="0" err="1">
                <a:latin typeface="Consolas" panose="020B0609020204030204" pitchFamily="49" charset="0"/>
              </a:rPr>
              <a:t>finalRMSD</a:t>
            </a:r>
            <a:r>
              <a:rPr lang="en-US" altLang="zh-CN" sz="1600" dirty="0">
                <a:latin typeface="Consolas" panose="020B0609020204030204" pitchFamily="49" charset="0"/>
              </a:rPr>
              <a:t>', y='score', data=</a:t>
            </a:r>
            <a:r>
              <a:rPr lang="en-US" altLang="zh-CN" sz="1600" dirty="0" err="1">
                <a:latin typeface="Consolas" panose="020B0609020204030204" pitchFamily="49" charset="0"/>
              </a:rPr>
              <a:t>df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accent5"/>
                </a:solidFill>
                <a:latin typeface="Consolas" panose="020B0609020204030204" pitchFamily="49" charset="0"/>
              </a:rPr>
              <a:t># Approach 2: use matplotlib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latin typeface="Consolas" panose="020B0609020204030204" pitchFamily="49" charset="0"/>
              </a:rPr>
              <a:t>plt.scatter</a:t>
            </a:r>
            <a:r>
              <a:rPr lang="en-US" altLang="zh-CN" sz="1600" dirty="0">
                <a:latin typeface="Consolas" panose="020B0609020204030204" pitchFamily="49" charset="0"/>
              </a:rPr>
              <a:t>(data=</a:t>
            </a:r>
            <a:r>
              <a:rPr lang="en-US" altLang="zh-CN" sz="1600" dirty="0" err="1">
                <a:latin typeface="Consolas" panose="020B0609020204030204" pitchFamily="49" charset="0"/>
              </a:rPr>
              <a:t>df</a:t>
            </a:r>
            <a:r>
              <a:rPr lang="en-US" altLang="zh-CN" sz="1600" dirty="0">
                <a:latin typeface="Consolas" panose="020B0609020204030204" pitchFamily="49" charset="0"/>
              </a:rPr>
              <a:t>, c='blue', x='</a:t>
            </a:r>
            <a:r>
              <a:rPr lang="en-US" altLang="zh-CN" sz="1600" dirty="0" err="1">
                <a:latin typeface="Consolas" panose="020B0609020204030204" pitchFamily="49" charset="0"/>
              </a:rPr>
              <a:t>finalRMSD</a:t>
            </a:r>
            <a:r>
              <a:rPr lang="en-US" altLang="zh-CN" sz="1600" dirty="0">
                <a:latin typeface="Consolas" panose="020B0609020204030204" pitchFamily="49" charset="0"/>
              </a:rPr>
              <a:t>', y='score', </a:t>
            </a:r>
            <a:r>
              <a:rPr lang="en-US" altLang="zh-CN" sz="1600" dirty="0" err="1">
                <a:latin typeface="Consolas" panose="020B0609020204030204" pitchFamily="49" charset="0"/>
              </a:rPr>
              <a:t>edgecolors</a:t>
            </a:r>
            <a:r>
              <a:rPr lang="en-US" altLang="zh-CN" sz="1600" dirty="0">
                <a:latin typeface="Consolas" panose="020B0609020204030204" pitchFamily="49" charset="0"/>
              </a:rPr>
              <a:t>='white', linewidths=0.5)</a:t>
            </a:r>
          </a:p>
          <a:p>
            <a:pPr>
              <a:lnSpc>
                <a:spcPct val="125000"/>
              </a:lnSpc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plt.tick_params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labelsize</a:t>
            </a:r>
            <a:r>
              <a:rPr lang="en-US" altLang="zh-CN" sz="1600" dirty="0">
                <a:latin typeface="Consolas" panose="020B0609020204030204" pitchFamily="49" charset="0"/>
              </a:rPr>
              <a:t>=13)</a:t>
            </a:r>
          </a:p>
          <a:p>
            <a:pPr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plt.xlabel</a:t>
            </a:r>
            <a:r>
              <a:rPr lang="en-US" altLang="zh-CN" sz="1600" dirty="0">
                <a:latin typeface="Consolas" panose="020B0609020204030204" pitchFamily="49" charset="0"/>
              </a:rPr>
              <a:t>('</a:t>
            </a:r>
            <a:r>
              <a:rPr lang="en-US" altLang="zh-CN" sz="1600" dirty="0" err="1">
                <a:latin typeface="Consolas" panose="020B0609020204030204" pitchFamily="49" charset="0"/>
              </a:rPr>
              <a:t>finalRMSD</a:t>
            </a:r>
            <a:r>
              <a:rPr lang="en-US" altLang="zh-CN" sz="1600" dirty="0">
                <a:latin typeface="Consolas" panose="020B0609020204030204" pitchFamily="49" charset="0"/>
              </a:rPr>
              <a:t>', </a:t>
            </a:r>
            <a:r>
              <a:rPr lang="en-US" altLang="zh-CN" sz="1600" dirty="0" err="1">
                <a:latin typeface="Consolas" panose="020B0609020204030204" pitchFamily="49" charset="0"/>
              </a:rPr>
              <a:t>fontsize</a:t>
            </a:r>
            <a:r>
              <a:rPr lang="en-US" altLang="zh-CN" sz="1600" dirty="0">
                <a:latin typeface="Consolas" panose="020B0609020204030204" pitchFamily="49" charset="0"/>
              </a:rPr>
              <a:t>=13)</a:t>
            </a:r>
          </a:p>
          <a:p>
            <a:pPr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plt.ylabel</a:t>
            </a:r>
            <a:r>
              <a:rPr lang="en-US" altLang="zh-CN" sz="1600" dirty="0">
                <a:latin typeface="Consolas" panose="020B0609020204030204" pitchFamily="49" charset="0"/>
              </a:rPr>
              <a:t>('score', </a:t>
            </a:r>
            <a:r>
              <a:rPr lang="en-US" altLang="zh-CN" sz="1600" dirty="0" err="1">
                <a:latin typeface="Consolas" panose="020B0609020204030204" pitchFamily="49" charset="0"/>
              </a:rPr>
              <a:t>fontsize</a:t>
            </a:r>
            <a:r>
              <a:rPr lang="en-US" altLang="zh-CN" sz="1600" dirty="0">
                <a:latin typeface="Consolas" panose="020B0609020204030204" pitchFamily="49" charset="0"/>
              </a:rPr>
              <a:t>=13)</a:t>
            </a:r>
          </a:p>
          <a:p>
            <a:pPr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plt.savefig</a:t>
            </a:r>
            <a:r>
              <a:rPr lang="en-US" altLang="zh-CN" sz="1600" dirty="0">
                <a:latin typeface="Consolas" panose="020B0609020204030204" pitchFamily="49" charset="0"/>
              </a:rPr>
              <a:t>('sc_rmsd.png', dpi=300)</a:t>
            </a:r>
          </a:p>
          <a:p>
            <a:pPr>
              <a:lnSpc>
                <a:spcPct val="125000"/>
              </a:lnSpc>
            </a:pP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400C72F-E2D7-B19E-4083-280897B1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911" y="1310962"/>
            <a:ext cx="2912533" cy="31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4C9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Score - RMSD Scatter</a:t>
            </a:r>
            <a:endParaRPr kumimoji="0" lang="zh-CN" altLang="zh-CN" b="1" u="none" strike="noStrike" cap="none" normalizeH="0" baseline="0" dirty="0">
              <a:ln>
                <a:noFill/>
              </a:ln>
              <a:solidFill>
                <a:srgbClr val="04C9A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97457F-7E66-FB72-3864-E68AFB583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046" y="3552202"/>
            <a:ext cx="3735754" cy="280181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396EDEC-9387-3B1E-D548-2A1C97E75DEE}"/>
              </a:ext>
            </a:extLst>
          </p:cNvPr>
          <p:cNvSpPr txBox="1"/>
          <p:nvPr/>
        </p:nvSpPr>
        <p:spPr>
          <a:xfrm>
            <a:off x="7984103" y="3037828"/>
            <a:ext cx="397368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funnel-shaped energy landscape</a:t>
            </a:r>
          </a:p>
          <a:p>
            <a:pPr algn="r">
              <a:spcAft>
                <a:spcPts val="600"/>
              </a:spcAft>
            </a:pP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(Science, 2021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5745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6F499-9AAD-4337-8FE6-0343A71A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Visualization Analysis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40A2B5-A7D5-959B-E95E-4DA77BDFA3EB}"/>
              </a:ext>
            </a:extLst>
          </p:cNvPr>
          <p:cNvSpPr txBox="1"/>
          <p:nvPr/>
        </p:nvSpPr>
        <p:spPr>
          <a:xfrm>
            <a:off x="633047" y="1686696"/>
            <a:ext cx="11131606" cy="4684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score_def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 = {'scores':['score', '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finalRMSD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packstat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', 'description'],</a:t>
            </a:r>
            <a:r>
              <a:rPr lang="en-US" altLang="zh-CN" sz="1600" b="0" dirty="0">
                <a:solidFill>
                  <a:srgbClr val="04C9AC"/>
                </a:solidFill>
                <a:effectLst/>
                <a:latin typeface="Consolas" panose="020B0609020204030204" pitchFamily="49" charset="0"/>
              </a:rPr>
              <a:t>'naming': ['', 'bb']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5000"/>
              </a:lnSpc>
            </a:pPr>
            <a:r>
              <a:rPr lang="it-IT" altLang="zh-CN" sz="1600" b="0" dirty="0">
                <a:effectLst/>
                <a:latin typeface="Consolas" panose="020B0609020204030204" pitchFamily="49" charset="0"/>
              </a:rPr>
              <a:t>df = </a:t>
            </a:r>
            <a:r>
              <a:rPr lang="it-IT" altLang="zh-CN" sz="1600" dirty="0">
                <a:effectLst/>
                <a:latin typeface="Consolas" panose="020B0609020204030204" pitchFamily="49" charset="0"/>
              </a:rPr>
              <a:t>rs</a:t>
            </a:r>
            <a:r>
              <a:rPr lang="it-IT" altLang="zh-CN" sz="1600" b="0" dirty="0">
                <a:effectLst/>
                <a:latin typeface="Consolas" panose="020B0609020204030204" pitchFamily="49" charset="0"/>
              </a:rPr>
              <a:t>.io.parse_rosetta_file(silent_file, score_def)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pck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df</a:t>
            </a:r>
            <a:r>
              <a:rPr lang="en-US" altLang="zh-CN" sz="1600" dirty="0">
                <a:latin typeface="Consolas" panose="020B0609020204030204" pitchFamily="49" charset="0"/>
              </a:rPr>
              <a:t>[(</a:t>
            </a:r>
            <a:r>
              <a:rPr lang="en-US" altLang="zh-CN" sz="1600" dirty="0" err="1">
                <a:latin typeface="Consolas" panose="020B0609020204030204" pitchFamily="49" charset="0"/>
              </a:rPr>
              <a:t>df</a:t>
            </a:r>
            <a:r>
              <a:rPr lang="en-US" altLang="zh-CN" sz="1600" dirty="0">
                <a:latin typeface="Consolas" panose="020B0609020204030204" pitchFamily="49" charset="0"/>
              </a:rPr>
              <a:t>['</a:t>
            </a:r>
            <a:r>
              <a:rPr lang="en-US" altLang="zh-CN" sz="1600" dirty="0" err="1">
                <a:latin typeface="Consolas" panose="020B0609020204030204" pitchFamily="49" charset="0"/>
              </a:rPr>
              <a:t>packstat</a:t>
            </a:r>
            <a:r>
              <a:rPr lang="en-US" altLang="zh-CN" sz="1600" dirty="0">
                <a:latin typeface="Consolas" panose="020B0609020204030204" pitchFamily="49" charset="0"/>
              </a:rPr>
              <a:t>'] &gt;= 0.6) &amp; (</a:t>
            </a:r>
            <a:r>
              <a:rPr lang="en-US" altLang="zh-CN" sz="1600" dirty="0" err="1">
                <a:latin typeface="Consolas" panose="020B0609020204030204" pitchFamily="49" charset="0"/>
              </a:rPr>
              <a:t>df</a:t>
            </a:r>
            <a:r>
              <a:rPr lang="en-US" altLang="zh-CN" sz="1600" dirty="0">
                <a:latin typeface="Consolas" panose="020B0609020204030204" pitchFamily="49" charset="0"/>
              </a:rPr>
              <a:t>['</a:t>
            </a:r>
            <a:r>
              <a:rPr lang="en-US" altLang="zh-CN" sz="1600" dirty="0" err="1">
                <a:latin typeface="Consolas" panose="020B0609020204030204" pitchFamily="49" charset="0"/>
              </a:rPr>
              <a:t>finalRMSD</a:t>
            </a:r>
            <a:r>
              <a:rPr lang="en-US" altLang="zh-CN" sz="1600" dirty="0">
                <a:latin typeface="Consolas" panose="020B0609020204030204" pitchFamily="49" charset="0"/>
              </a:rPr>
              <a:t>'] &lt;= 3)].</a:t>
            </a:r>
            <a:r>
              <a:rPr lang="en-US" altLang="zh-CN" sz="1600" dirty="0" err="1">
                <a:latin typeface="Consolas" panose="020B0609020204030204" pitchFamily="49" charset="0"/>
              </a:rPr>
              <a:t>sort_values</a:t>
            </a:r>
            <a:r>
              <a:rPr lang="en-US" altLang="zh-CN" sz="1600" dirty="0">
                <a:latin typeface="Consolas" panose="020B0609020204030204" pitchFamily="49" charset="0"/>
              </a:rPr>
              <a:t>('score') </a:t>
            </a:r>
          </a:p>
          <a:p>
            <a:pPr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df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df.assign</a:t>
            </a:r>
            <a:r>
              <a:rPr lang="en-US" altLang="zh-CN" sz="1600" dirty="0">
                <a:latin typeface="Consolas" panose="020B0609020204030204" pitchFamily="49" charset="0"/>
              </a:rPr>
              <a:t>(selected=</a:t>
            </a:r>
            <a:r>
              <a:rPr lang="en-US" altLang="zh-CN" sz="1600" dirty="0" err="1">
                <a:latin typeface="Consolas" panose="020B0609020204030204" pitchFamily="49" charset="0"/>
              </a:rPr>
              <a:t>df</a:t>
            </a:r>
            <a:r>
              <a:rPr lang="en-US" altLang="zh-CN" sz="1600" dirty="0">
                <a:latin typeface="Consolas" panose="020B0609020204030204" pitchFamily="49" charset="0"/>
              </a:rPr>
              <a:t>['description'].</a:t>
            </a:r>
            <a:r>
              <a:rPr lang="en-US" altLang="zh-CN" sz="1600" dirty="0" err="1">
                <a:latin typeface="Consolas" panose="020B0609020204030204" pitchFamily="49" charset="0"/>
              </a:rPr>
              <a:t>isin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pck</a:t>
            </a:r>
            <a:r>
              <a:rPr lang="en-US" altLang="zh-CN" sz="1600" dirty="0">
                <a:latin typeface="Consolas" panose="020B0609020204030204" pitchFamily="49" charset="0"/>
              </a:rPr>
              <a:t>['description']))</a:t>
            </a:r>
          </a:p>
          <a:p>
            <a:pPr>
              <a:lnSpc>
                <a:spcPct val="125000"/>
              </a:lnSpc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fig = </a:t>
            </a:r>
            <a:r>
              <a:rPr lang="en-US" altLang="zh-CN" sz="1600" dirty="0" err="1">
                <a:latin typeface="Consolas" panose="020B0609020204030204" pitchFamily="49" charset="0"/>
              </a:rPr>
              <a:t>plt.figure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figsize</a:t>
            </a:r>
            <a:r>
              <a:rPr lang="en-US" altLang="zh-CN" sz="1600" dirty="0">
                <a:latin typeface="Consolas" panose="020B0609020204030204" pitchFamily="49" charset="0"/>
              </a:rPr>
              <a:t>=(15, 8))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grid = (1, 3)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props = ['score', '</a:t>
            </a:r>
            <a:r>
              <a:rPr lang="en-US" altLang="zh-CN" sz="1600" dirty="0" err="1">
                <a:latin typeface="Consolas" panose="020B0609020204030204" pitchFamily="49" charset="0"/>
              </a:rPr>
              <a:t>finalRMSD</a:t>
            </a:r>
            <a:r>
              <a:rPr lang="en-US" altLang="zh-CN" sz="1600" dirty="0">
                <a:latin typeface="Consolas" panose="020B0609020204030204" pitchFamily="49" charset="0"/>
              </a:rPr>
              <a:t>', '</a:t>
            </a:r>
            <a:r>
              <a:rPr lang="en-US" altLang="zh-CN" sz="1600" dirty="0" err="1">
                <a:latin typeface="Consolas" panose="020B0609020204030204" pitchFamily="49" charset="0"/>
              </a:rPr>
              <a:t>packstat</a:t>
            </a:r>
            <a:r>
              <a:rPr lang="en-US" altLang="zh-CN" sz="1600" dirty="0"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for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in range(3):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ax = plt.subplot2grid(grid, (0,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latin typeface="Consolas" panose="020B0609020204030204" pitchFamily="49" charset="0"/>
              </a:rPr>
              <a:t>sns.violinplot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04C9AC"/>
                </a:solidFill>
                <a:latin typeface="Consolas" panose="020B0609020204030204" pitchFamily="49" charset="0"/>
              </a:rPr>
              <a:t>x='bb', </a:t>
            </a:r>
            <a:r>
              <a:rPr lang="en-US" altLang="zh-CN" sz="1600" dirty="0">
                <a:latin typeface="Consolas" panose="020B0609020204030204" pitchFamily="49" charset="0"/>
              </a:rPr>
              <a:t>y=props[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], </a:t>
            </a:r>
            <a:r>
              <a:rPr lang="en-US" altLang="zh-CN" sz="1600" dirty="0">
                <a:solidFill>
                  <a:srgbClr val="04C9AC"/>
                </a:solidFill>
                <a:latin typeface="Consolas" panose="020B0609020204030204" pitchFamily="49" charset="0"/>
              </a:rPr>
              <a:t>hue='selected', 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               data=</a:t>
            </a:r>
            <a:r>
              <a:rPr lang="en-US" altLang="zh-CN" sz="1600" dirty="0" err="1">
                <a:latin typeface="Consolas" panose="020B0609020204030204" pitchFamily="49" charset="0"/>
              </a:rPr>
              <a:t>df</a:t>
            </a:r>
            <a:r>
              <a:rPr lang="en-US" altLang="zh-CN" sz="1600" dirty="0">
                <a:latin typeface="Consolas" panose="020B0609020204030204" pitchFamily="49" charset="0"/>
              </a:rPr>
              <a:t>, split=True, ax=ax)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ax.set_xlabel</a:t>
            </a:r>
            <a:r>
              <a:rPr lang="en-US" altLang="zh-CN" sz="1600" dirty="0">
                <a:latin typeface="Consolas" panose="020B0609020204030204" pitchFamily="49" charset="0"/>
              </a:rPr>
              <a:t>('')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ax.set_xticklabels</a:t>
            </a:r>
            <a:r>
              <a:rPr lang="en-US" altLang="zh-CN" sz="1600" dirty="0">
                <a:latin typeface="Consolas" panose="020B0609020204030204" pitchFamily="49" charset="0"/>
              </a:rPr>
              <a:t>([''])</a:t>
            </a:r>
          </a:p>
          <a:p>
            <a:pPr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plt.savefig</a:t>
            </a:r>
            <a:r>
              <a:rPr lang="en-US" altLang="zh-CN" sz="1600" dirty="0">
                <a:latin typeface="Consolas" panose="020B0609020204030204" pitchFamily="49" charset="0"/>
              </a:rPr>
              <a:t>('violin.png', dpi=75)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400C72F-E2D7-B19E-4083-280897B1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46" y="1235548"/>
            <a:ext cx="2912533" cy="31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4C9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Violin Plots</a:t>
            </a:r>
            <a:endParaRPr kumimoji="0" lang="zh-CN" altLang="zh-CN" b="1" u="none" strike="noStrike" cap="none" normalizeH="0" baseline="0" dirty="0">
              <a:ln>
                <a:noFill/>
              </a:ln>
              <a:solidFill>
                <a:srgbClr val="04C9A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B28AA7-1DAA-3EE1-98AF-1FC66FB11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10313" r="8066" b="7487"/>
          <a:stretch/>
        </p:blipFill>
        <p:spPr>
          <a:xfrm>
            <a:off x="6870902" y="3760281"/>
            <a:ext cx="5066249" cy="261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2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9E75590-1ADD-2BE2-E9CB-BCDDB13C18E5}"/>
              </a:ext>
            </a:extLst>
          </p:cNvPr>
          <p:cNvSpPr/>
          <p:nvPr/>
        </p:nvSpPr>
        <p:spPr>
          <a:xfrm>
            <a:off x="1" y="1686696"/>
            <a:ext cx="4933243" cy="1026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C66F499-9AAD-4337-8FE6-0343A71A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Visualization Analysis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40A2B5-A7D5-959B-E95E-4DA77BDFA3EB}"/>
              </a:ext>
            </a:extLst>
          </p:cNvPr>
          <p:cNvSpPr txBox="1"/>
          <p:nvPr/>
        </p:nvSpPr>
        <p:spPr>
          <a:xfrm>
            <a:off x="633046" y="1858313"/>
            <a:ext cx="4853353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rs.analysis.sequential_frequencies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algn="l"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rs.plot.sequence_frequency_plot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400C72F-E2D7-B19E-4083-280897B1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46" y="1235548"/>
            <a:ext cx="2912533" cy="31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4C9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Sequence Frequency</a:t>
            </a:r>
            <a:endParaRPr kumimoji="0" lang="zh-CN" altLang="zh-CN" b="1" u="none" strike="noStrike" cap="none" normalizeH="0" baseline="0" dirty="0">
              <a:ln>
                <a:noFill/>
              </a:ln>
              <a:solidFill>
                <a:srgbClr val="04C9A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1B0086-21EE-6EC8-63CE-9ABAC72B1452}"/>
              </a:ext>
            </a:extLst>
          </p:cNvPr>
          <p:cNvSpPr txBox="1"/>
          <p:nvPr/>
        </p:nvSpPr>
        <p:spPr>
          <a:xfrm>
            <a:off x="633046" y="2823286"/>
            <a:ext cx="6174155" cy="129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seq = {'sequence': 'A'}</a:t>
            </a:r>
          </a:p>
          <a:p>
            <a:pPr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df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rs.io.parse_rosetta_file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silent_file</a:t>
            </a:r>
            <a:r>
              <a:rPr lang="en-US" altLang="zh-CN" sz="1600" dirty="0">
                <a:latin typeface="Consolas" panose="020B0609020204030204" pitchFamily="49" charset="0"/>
              </a:rPr>
              <a:t>, seq)</a:t>
            </a:r>
            <a:endParaRPr lang="en-US" altLang="zh-CN" sz="1600" dirty="0"/>
          </a:p>
          <a:p>
            <a:pPr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df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b="1" dirty="0" err="1">
                <a:latin typeface="Consolas" panose="020B0609020204030204" pitchFamily="49" charset="0"/>
              </a:rPr>
              <a:t>rs.analysis.sequential_frequencies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df</a:t>
            </a:r>
            <a:r>
              <a:rPr lang="en-US" altLang="zh-CN" sz="1600" dirty="0">
                <a:latin typeface="Consolas" panose="020B0609020204030204" pitchFamily="49" charset="0"/>
              </a:rPr>
              <a:t>, 'A')</a:t>
            </a:r>
          </a:p>
          <a:p>
            <a:pPr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df.head</a:t>
            </a:r>
            <a:r>
              <a:rPr lang="en-US" altLang="zh-CN" sz="1600" dirty="0">
                <a:latin typeface="Consolas" panose="020B0609020204030204" pitchFamily="49" charset="0"/>
              </a:rPr>
              <a:t>()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286883A-AC7F-3AF3-83B0-D994245C9607}"/>
              </a:ext>
            </a:extLst>
          </p:cNvPr>
          <p:cNvSpPr txBox="1"/>
          <p:nvPr/>
        </p:nvSpPr>
        <p:spPr>
          <a:xfrm>
            <a:off x="633046" y="4266274"/>
            <a:ext cx="90189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5"/>
                </a:solidFill>
                <a:latin typeface="Consolas" panose="020B0609020204030204" pitchFamily="49" charset="0"/>
              </a:rPr>
              <a:t>Out: </a:t>
            </a:r>
          </a:p>
          <a:p>
            <a:r>
              <a:rPr lang="en-US" altLang="zh-CN" sz="1600" dirty="0">
                <a:solidFill>
                  <a:schemeClr val="accent5"/>
                </a:solidFill>
                <a:latin typeface="Consolas" panose="020B0609020204030204" pitchFamily="49" charset="0"/>
              </a:rPr>
              <a:t>     C      D      S      Q      K  ...      A      V      E      Y      M</a:t>
            </a:r>
          </a:p>
          <a:p>
            <a:r>
              <a:rPr lang="en-US" altLang="zh-CN" sz="1600" dirty="0">
                <a:solidFill>
                  <a:schemeClr val="accent5"/>
                </a:solidFill>
                <a:latin typeface="Consolas" panose="020B0609020204030204" pitchFamily="49" charset="0"/>
              </a:rPr>
              <a:t>1  0.0  0.398  0.162  0.010  0.086  ...  0.002  0.000  0.095  0.001  0.000</a:t>
            </a:r>
          </a:p>
          <a:p>
            <a:r>
              <a:rPr lang="en-US" altLang="zh-CN" sz="1600" dirty="0">
                <a:solidFill>
                  <a:schemeClr val="accent5"/>
                </a:solidFill>
                <a:latin typeface="Consolas" panose="020B0609020204030204" pitchFamily="49" charset="0"/>
              </a:rPr>
              <a:t>2  0.0  0.233  0.066  0.007  0.020  ...  0.000  0.012  0.260  0.003  0.000</a:t>
            </a:r>
          </a:p>
          <a:p>
            <a:r>
              <a:rPr lang="en-US" altLang="zh-CN" sz="1600" dirty="0">
                <a:solidFill>
                  <a:schemeClr val="accent5"/>
                </a:solidFill>
                <a:latin typeface="Consolas" panose="020B0609020204030204" pitchFamily="49" charset="0"/>
              </a:rPr>
              <a:t>3  0.0  0.168  0.076  0.005  0.069  ...  0.090  0.004  0.216  0.004  0.003</a:t>
            </a:r>
          </a:p>
          <a:p>
            <a:r>
              <a:rPr lang="en-US" altLang="zh-CN" sz="1600" dirty="0">
                <a:solidFill>
                  <a:schemeClr val="accent5"/>
                </a:solidFill>
                <a:latin typeface="Consolas" panose="020B0609020204030204" pitchFamily="49" charset="0"/>
              </a:rPr>
              <a:t>4  0.0  0.120  0.022  0.014  0.036  ...  0.128  0.026  0.272  0.025  0.008</a:t>
            </a:r>
          </a:p>
          <a:p>
            <a:r>
              <a:rPr lang="en-US" altLang="zh-CN" sz="1600" dirty="0">
                <a:solidFill>
                  <a:schemeClr val="accent5"/>
                </a:solidFill>
                <a:latin typeface="Consolas" panose="020B0609020204030204" pitchFamily="49" charset="0"/>
              </a:rPr>
              <a:t>5  0.0  0.201  0.016  0.012  0.228  ...  0.089  0.026  0.262  0.011  0.001</a:t>
            </a:r>
          </a:p>
          <a:p>
            <a:endParaRPr lang="en-US" altLang="zh-CN" sz="16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accent5"/>
                </a:solidFill>
                <a:latin typeface="Consolas" panose="020B0609020204030204" pitchFamily="49" charset="0"/>
              </a:rPr>
              <a:t>[5 rows x 20 columns]</a:t>
            </a:r>
            <a:endParaRPr lang="zh-CN" altLang="en-US" sz="16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68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2304</Words>
  <Application>Microsoft Office PowerPoint</Application>
  <PresentationFormat>宽屏</PresentationFormat>
  <Paragraphs>223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Overview</vt:lpstr>
      <vt:lpstr>Rosetta Silent File</vt:lpstr>
      <vt:lpstr>Reading Scores</vt:lpstr>
      <vt:lpstr>Sorting and Selecting</vt:lpstr>
      <vt:lpstr>Visualization Analysis</vt:lpstr>
      <vt:lpstr>Visualization Analysis</vt:lpstr>
      <vt:lpstr>Visualization Analysis</vt:lpstr>
      <vt:lpstr>Visualization Analysis</vt:lpstr>
      <vt:lpstr>Visualization Analysis</vt:lpstr>
      <vt:lpstr>Visualization Analysis</vt:lpstr>
      <vt:lpstr>Reference Loading</vt:lpstr>
      <vt:lpstr>Visualization Analysis</vt:lpstr>
      <vt:lpstr>Ramachandran Plots</vt:lpstr>
      <vt:lpstr>Ramachandran Plots</vt:lpstr>
      <vt:lpstr>More Structural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Ruihan</dc:creator>
  <cp:lastModifiedBy>Dong Ruihan</cp:lastModifiedBy>
  <cp:revision>22</cp:revision>
  <dcterms:created xsi:type="dcterms:W3CDTF">2022-05-25T14:02:29Z</dcterms:created>
  <dcterms:modified xsi:type="dcterms:W3CDTF">2022-05-31T11:50:16Z</dcterms:modified>
</cp:coreProperties>
</file>