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00E2"/>
    <a:srgbClr val="9900FF"/>
    <a:srgbClr val="6600CC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0D0664-F28C-4C17-8CE6-84D0061FB58C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E0F8E-355F-409A-983E-15676B540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407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A8B4-D8E3-BD00-09A3-437D58D0E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AE794C-28E2-CF86-0EAD-83448002F0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E08C3-855C-04AA-D0A5-D530B8F4E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6DB11-97E5-4188-B3CD-3C5B30E892E3}" type="datetime1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5E912-863E-9744-64B6-4EDCAE7B6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5BC7F-A008-208D-F87C-63FFAF85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156D-3F72-4DB7-AF7E-096ED6EBF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572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CE09D-73E8-ABDD-46C7-49420AFA4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F53BCD-8938-EA5C-2386-356CFFE97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D1037-D061-2050-41C2-E8A42B200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1FA7-DD0D-418B-A0F1-9A338F3B8487}" type="datetime1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6327E-04E0-EA60-440F-E5926A798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468F3-D59F-5228-2783-713BD9967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156D-3F72-4DB7-AF7E-096ED6EBF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728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29256B-8C8C-EE4A-3668-58BDD14029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DF0D73-2D4E-21D8-8E82-F1E7B2CD7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14713-1CAB-EF6A-D267-3A1EF7C41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59A2-73C3-41BA-B6CB-24EBC2A66EA0}" type="datetime1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EB56D-ED91-7908-003B-B9AFEFADE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0CAE4-0580-79D5-B46F-38424D60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156D-3F72-4DB7-AF7E-096ED6EBF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91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3FF05-DDAB-8353-0014-6502B304B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1F2B9-AD5F-C408-3B58-A6BA88E85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BBB31-267F-959F-677F-6743819B7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D77A-52EA-4735-B0BB-27DA29AD07B3}" type="datetime1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AB5D8-622D-CD76-872F-2873ACA95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4B7EF-1DD3-2E83-B00A-D96C33E17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156D-3F72-4DB7-AF7E-096ED6EBF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060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41DCD-96FD-E656-AA93-9A1A0BAC0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98251-CE8A-38A3-0B44-82AA69C81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FC58E-733D-0CF0-4BE6-7057BC461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1BF7-4374-4BFE-8AD9-CDC3B07B6103}" type="datetime1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36590-E156-9625-2B0E-800F85BDB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C24C2-5B87-57F8-2537-BCAE931A1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156D-3F72-4DB7-AF7E-096ED6EBF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037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A520-5AF2-7383-E40A-EA4E3EC82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5E5DA-11EF-4A06-4D39-E09055B31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E9B12-E774-2D0F-B4E7-5D4208DE7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8B459-69CE-41A2-7A7F-F12C84D82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616E-01A3-4639-9500-79EA032ED7DF}" type="datetime1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479A3-1243-E519-48E5-B6E2D50B6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62941-628C-5BA5-FDDA-024DCE219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156D-3F72-4DB7-AF7E-096ED6EBF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33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CE3BC-DFC5-1396-A1A7-E08013F71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811E0-BF3A-4379-D1C3-87092790F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54135B-24C9-C2AE-4A46-E2D328406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679A74-9F69-5132-DD1E-CA2C27D358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CE7BBA-AFA5-839A-689F-ECB068976F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DB3535-DFE0-0017-379F-A6D3E7C7D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CB91-4313-4CDD-9FAA-A020B89B43E1}" type="datetime1">
              <a:rPr lang="en-IN" smtClean="0"/>
              <a:t>09-02-2023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E960D0-EA14-E65C-7603-69B8DAF75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B6079-0850-7C92-C424-3DDE089C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156D-3F72-4DB7-AF7E-096ED6EBF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739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83E9-AB09-7EF6-D6DE-0688A8730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73B669-1DE9-9876-4767-1E625DC68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A250-55E7-468A-BAFD-EB738B925A4A}" type="datetime1">
              <a:rPr lang="en-IN" smtClean="0"/>
              <a:t>09-02-2023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E34DC0-C003-531F-B443-6EB4CBDB8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F3A962-CD69-314D-0958-E621FA54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156D-3F72-4DB7-AF7E-096ED6EBF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872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2330B2-186D-F064-DDEE-48181D1BD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EBE3-922C-4EA3-B8F9-E9D823006EF0}" type="datetime1">
              <a:rPr lang="en-IN" smtClean="0"/>
              <a:t>09-02-2023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9659F5-49D1-40BF-7CFA-C37D4A7B5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3C66F5-11A2-686B-647C-FEB5709A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156D-3F72-4DB7-AF7E-096ED6EBF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36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ABB6A-F9DE-3DBD-36B0-8A3D29C43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6269C-B5ED-DBE1-0387-E81FEDEE9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053C1-6F39-FFBA-380A-F88010610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49A35-95D8-5F12-6410-08140A4DC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60E9-CB87-44CB-A9AA-EBF6F9FECF02}" type="datetime1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8395A-A6B2-BA1D-D9B5-3823384E3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E703E-65C5-3236-8F8B-E0C6C436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156D-3F72-4DB7-AF7E-096ED6EBF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444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9DA03-7A69-C248-3D04-390164E46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D2D4D5-939A-380F-AEB9-8BAC9AE2AE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FE904-7986-5A38-AF53-F1C6B58A4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FAFB7-8A59-369E-7223-4B402D1D7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0BB9-D00C-4136-BD26-062653FEEB41}" type="datetime1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E7470-EE19-104D-3411-BE9DD23E9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8E874-EB84-097E-1BD5-1F09955FC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156D-3F72-4DB7-AF7E-096ED6EBF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54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C500CE-2FA0-04B6-6497-87DCAAE7F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05749-9F0A-E8BD-C66B-5C217F98A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5F250-3E80-EE9D-73D1-B140476523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5D920-2F93-44BA-BFDF-80B204511E22}" type="datetime1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39213-F132-4A75-1DFE-F5BC04266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689ED-F70F-4610-4320-5769D98D0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7156D-3F72-4DB7-AF7E-096ED6EBF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96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iskit-advocate/qamp-fall-22/issues/15" TargetMode="External"/><Relationship Id="rId2" Type="http://schemas.openxmlformats.org/officeDocument/2006/relationships/hyperlink" Target="https://github.com/m-webster/XPFpackag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qiskit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B6299-43AB-8542-B25B-88DEC9D19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19502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QAMP Fall 2022</a:t>
            </a:r>
            <a:br>
              <a:rPr lang="en-US" sz="4400" dirty="0"/>
            </a:br>
            <a:r>
              <a:rPr lang="en-US" sz="4400" dirty="0"/>
              <a:t>Building out </a:t>
            </a:r>
            <a:r>
              <a:rPr lang="en-US" sz="4400" dirty="0" err="1"/>
              <a:t>Qiskit</a:t>
            </a:r>
            <a:r>
              <a:rPr lang="en-US" sz="4400" dirty="0"/>
              <a:t>-QEC: XP Formalism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5CCD9-8D7F-58E6-9C32-EE47F3BF2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63910"/>
            <a:ext cx="9144000" cy="1655762"/>
          </a:xfrm>
        </p:spPr>
        <p:txBody>
          <a:bodyPr>
            <a:normAutofit/>
          </a:bodyPr>
          <a:lstStyle/>
          <a:p>
            <a:pPr algn="l"/>
            <a:endParaRPr lang="en-IN" dirty="0"/>
          </a:p>
          <a:p>
            <a:r>
              <a:rPr lang="en-IN" dirty="0"/>
              <a:t>Members: </a:t>
            </a:r>
            <a:r>
              <a:rPr lang="en-IN" b="1" dirty="0"/>
              <a:t>Dhruv Bhatnagar</a:t>
            </a:r>
            <a:r>
              <a:rPr lang="en-IN" dirty="0"/>
              <a:t>, </a:t>
            </a:r>
            <a:r>
              <a:rPr lang="en-IN" dirty="0" err="1"/>
              <a:t>Ruihao</a:t>
            </a:r>
            <a:r>
              <a:rPr lang="en-IN" dirty="0"/>
              <a:t> Li</a:t>
            </a:r>
          </a:p>
          <a:p>
            <a:r>
              <a:rPr lang="en-IN" dirty="0"/>
              <a:t>Mentors: Grace Harper (IBM), Drew </a:t>
            </a:r>
            <a:r>
              <a:rPr lang="en-IN" dirty="0" err="1"/>
              <a:t>Vandeth</a:t>
            </a:r>
            <a:r>
              <a:rPr lang="en-IN" dirty="0"/>
              <a:t> (IBM)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DD73BB-B6F5-BCEB-97AF-CA727EF5D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368" y="640262"/>
            <a:ext cx="7546863" cy="309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899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9D1F0-4D64-FF9E-8FEE-BCBEBBD9B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Big Picture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92C40-659A-7125-7E54-B299D1EF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156D-3F72-4DB7-AF7E-096ED6EBFF35}" type="slidenum">
              <a:rPr lang="en-IN" smtClean="0"/>
              <a:t>2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B79BB7-209F-ABEC-0746-1D50B744621F}"/>
              </a:ext>
            </a:extLst>
          </p:cNvPr>
          <p:cNvSpPr txBox="1"/>
          <p:nvPr/>
        </p:nvSpPr>
        <p:spPr>
          <a:xfrm>
            <a:off x="838200" y="1517830"/>
            <a:ext cx="3041717" cy="2031325"/>
          </a:xfrm>
          <a:prstGeom prst="rect">
            <a:avLst/>
          </a:prstGeom>
          <a:solidFill>
            <a:srgbClr val="8700E2"/>
          </a:solidFill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bg1"/>
                </a:solidFill>
              </a:rPr>
              <a:t>qiskit</a:t>
            </a:r>
            <a:r>
              <a:rPr lang="en-IN" dirty="0">
                <a:solidFill>
                  <a:schemeClr val="bg1"/>
                </a:solidFill>
              </a:rPr>
              <a:t>-community/</a:t>
            </a:r>
            <a:r>
              <a:rPr lang="en-IN" dirty="0" err="1">
                <a:solidFill>
                  <a:schemeClr val="bg1"/>
                </a:solidFill>
              </a:rPr>
              <a:t>qiskit-qec</a:t>
            </a: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Under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Standard software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Allow rapid, reproducible implementation of ideas for quantum error correction (QEC)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CD2AC1-9576-8025-F2A0-8245D8867CB9}"/>
              </a:ext>
            </a:extLst>
          </p:cNvPr>
          <p:cNvSpPr txBox="1"/>
          <p:nvPr/>
        </p:nvSpPr>
        <p:spPr>
          <a:xfrm>
            <a:off x="838200" y="3998652"/>
            <a:ext cx="3041717" cy="2031325"/>
          </a:xfrm>
          <a:prstGeom prst="rect">
            <a:avLst/>
          </a:prstGeom>
          <a:solidFill>
            <a:srgbClr val="8700E2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XP formalism for QEC codes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Mark Webster et al. (2022)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Generalization of standard Pauli stabilizer formalism to develop “improved” QEC codes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XPF package (Mark)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A907159-B63D-F54F-02FF-931506152C0B}"/>
              </a:ext>
            </a:extLst>
          </p:cNvPr>
          <p:cNvSpPr/>
          <p:nvPr/>
        </p:nvSpPr>
        <p:spPr>
          <a:xfrm>
            <a:off x="3919193" y="3159163"/>
            <a:ext cx="452487" cy="1186591"/>
          </a:xfrm>
          <a:prstGeom prst="rightArrow">
            <a:avLst/>
          </a:prstGeom>
          <a:solidFill>
            <a:schemeClr val="bg1"/>
          </a:solidFill>
          <a:ln>
            <a:solidFill>
              <a:srgbClr val="8700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AAD7CE-0017-08E7-9CAD-76FCA9889846}"/>
              </a:ext>
            </a:extLst>
          </p:cNvPr>
          <p:cNvSpPr txBox="1"/>
          <p:nvPr/>
        </p:nvSpPr>
        <p:spPr>
          <a:xfrm>
            <a:off x="4442381" y="2428991"/>
            <a:ext cx="3041717" cy="3139321"/>
          </a:xfrm>
          <a:prstGeom prst="rect">
            <a:avLst/>
          </a:prstGeom>
          <a:solidFill>
            <a:srgbClr val="8700E2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QAMP project 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Implement modularized version of XP formalism to be merged in </a:t>
            </a:r>
            <a:r>
              <a:rPr lang="en-IN" dirty="0" err="1">
                <a:solidFill>
                  <a:schemeClr val="bg1"/>
                </a:solidFill>
              </a:rPr>
              <a:t>qiskit-qec</a:t>
            </a: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Easy-to-use base code for researchers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Use existing Pauli classes as design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Use XPF package as unit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D954F7-A564-9EC1-C8D5-1F3250E1B9F7}"/>
              </a:ext>
            </a:extLst>
          </p:cNvPr>
          <p:cNvSpPr txBox="1"/>
          <p:nvPr/>
        </p:nvSpPr>
        <p:spPr>
          <a:xfrm>
            <a:off x="8156539" y="1873176"/>
            <a:ext cx="3041717" cy="3758561"/>
          </a:xfrm>
          <a:prstGeom prst="rect">
            <a:avLst/>
          </a:prstGeom>
          <a:solidFill>
            <a:srgbClr val="8700E2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Deliverables achieved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Representation for XP operators in </a:t>
            </a:r>
            <a:r>
              <a:rPr lang="en-IN" dirty="0" err="1">
                <a:solidFill>
                  <a:schemeClr val="bg1"/>
                </a:solidFill>
              </a:rPr>
              <a:t>BaseXPPauli</a:t>
            </a:r>
            <a:r>
              <a:rPr lang="en-IN" dirty="0">
                <a:solidFill>
                  <a:schemeClr val="bg1"/>
                </a:solidFill>
              </a:rPr>
              <a:t>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Building </a:t>
            </a:r>
            <a:r>
              <a:rPr lang="en-IN" dirty="0" err="1">
                <a:solidFill>
                  <a:schemeClr val="bg1"/>
                </a:solidFill>
              </a:rPr>
              <a:t>XPPauli</a:t>
            </a:r>
            <a:r>
              <a:rPr lang="en-IN" dirty="0">
                <a:solidFill>
                  <a:schemeClr val="bg1"/>
                </a:solidFill>
              </a:rPr>
              <a:t> and </a:t>
            </a:r>
            <a:r>
              <a:rPr lang="en-IN" dirty="0" err="1">
                <a:solidFill>
                  <a:schemeClr val="bg1"/>
                </a:solidFill>
              </a:rPr>
              <a:t>XPPauliList</a:t>
            </a:r>
            <a:r>
              <a:rPr lang="en-IN" dirty="0">
                <a:solidFill>
                  <a:schemeClr val="bg1"/>
                </a:solidFill>
              </a:rPr>
              <a:t>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Implementing mod N arithmetic (generalized RREF form)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Future possibilities: XP codes, </a:t>
            </a:r>
            <a:r>
              <a:rPr lang="en-IN" dirty="0" err="1">
                <a:solidFill>
                  <a:schemeClr val="bg1"/>
                </a:solidFill>
              </a:rPr>
              <a:t>codespace</a:t>
            </a:r>
            <a:r>
              <a:rPr lang="en-IN" dirty="0">
                <a:solidFill>
                  <a:schemeClr val="bg1"/>
                </a:solidFill>
              </a:rPr>
              <a:t> search, tutorials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474700A-5EB9-BB32-F27F-152FA5BF4510}"/>
              </a:ext>
            </a:extLst>
          </p:cNvPr>
          <p:cNvSpPr/>
          <p:nvPr/>
        </p:nvSpPr>
        <p:spPr>
          <a:xfrm>
            <a:off x="7594075" y="3159162"/>
            <a:ext cx="452487" cy="1186591"/>
          </a:xfrm>
          <a:prstGeom prst="rightArrow">
            <a:avLst/>
          </a:prstGeom>
          <a:solidFill>
            <a:schemeClr val="bg1"/>
          </a:solidFill>
          <a:ln>
            <a:solidFill>
              <a:srgbClr val="8700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05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CF5D5-92F1-907C-F4CC-531375D3C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Quick overview: XP stabilizer formalism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229F1-37C1-E006-AD26-5BE1A7AAF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090" y="4928751"/>
            <a:ext cx="10515600" cy="1564124"/>
          </a:xfrm>
        </p:spPr>
        <p:txBody>
          <a:bodyPr>
            <a:normAutofit/>
          </a:bodyPr>
          <a:lstStyle/>
          <a:p>
            <a:r>
              <a:rPr lang="en-IN" sz="1800" dirty="0"/>
              <a:t>Pauli Stabilizer Formalism</a:t>
            </a:r>
          </a:p>
          <a:p>
            <a:endParaRPr lang="en-US" sz="1800" dirty="0"/>
          </a:p>
          <a:p>
            <a:r>
              <a:rPr lang="en-US" sz="1800" dirty="0"/>
              <a:t>XP Formalism: To construct new QEC codes using fractional Z rotations to generate the stabilizer group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F25E4-D0E8-8016-0EC3-15FEE33BD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156D-3F72-4DB7-AF7E-096ED6EBFF35}" type="slidenum">
              <a:rPr lang="en-IN" smtClean="0"/>
              <a:t>3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EF3839-A328-3AE3-E78C-6C84EB44E738}"/>
              </a:ext>
            </a:extLst>
          </p:cNvPr>
          <p:cNvSpPr txBox="1"/>
          <p:nvPr/>
        </p:nvSpPr>
        <p:spPr>
          <a:xfrm>
            <a:off x="763570" y="1398735"/>
            <a:ext cx="10590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M.A. Webster, B.J. Brown, and S.D. Bartlett. Quantum 6, 815 (2022).</a:t>
            </a:r>
          </a:p>
          <a:p>
            <a:r>
              <a:rPr lang="en-IN" sz="1800" b="0" i="0" u="none" strike="noStrike" baseline="0" dirty="0">
                <a:latin typeface="CMTT12"/>
              </a:rPr>
              <a:t>https://github.com/m-webster/XPFpackage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91D7D9-B88C-E970-AE84-8DB1A5365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632" y="2192487"/>
            <a:ext cx="4440516" cy="247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EDD082D-8369-08A9-E5B1-D7013D27E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052" y="5167301"/>
            <a:ext cx="1357264" cy="39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03CC1D8-E475-4F8D-6326-6B6A7100D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878" y="6082294"/>
            <a:ext cx="4402612" cy="45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962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D7B85-401C-3204-16C8-B81199726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XP operators: </a:t>
            </a:r>
            <a:r>
              <a:rPr lang="en-IN" dirty="0" err="1"/>
              <a:t>BaseXPPauli</a:t>
            </a:r>
            <a:r>
              <a:rPr lang="en-IN" dirty="0"/>
              <a:t>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67DF9-EF75-2E4C-0383-BF6F6D396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156D-3F72-4DB7-AF7E-096ED6EBFF35}" type="slidenum">
              <a:rPr lang="en-IN" smtClean="0"/>
              <a:t>4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50982D-D00B-793A-E545-617663FF9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118" y="1385311"/>
            <a:ext cx="4860482" cy="10002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14C96C-DA5C-3677-0CB7-F083CDE3C3D4}"/>
              </a:ext>
            </a:extLst>
          </p:cNvPr>
          <p:cNvSpPr txBox="1"/>
          <p:nvPr/>
        </p:nvSpPr>
        <p:spPr>
          <a:xfrm>
            <a:off x="2403833" y="2705163"/>
            <a:ext cx="3041717" cy="2031325"/>
          </a:xfrm>
          <a:prstGeom prst="rect">
            <a:avLst/>
          </a:prstGeom>
          <a:solidFill>
            <a:srgbClr val="8700E2"/>
          </a:solidFill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bg1"/>
                </a:solidFill>
              </a:rPr>
              <a:t>BaseXPPauli</a:t>
            </a:r>
            <a:r>
              <a:rPr lang="en-IN" dirty="0">
                <a:solidFill>
                  <a:schemeClr val="bg1"/>
                </a:solidFill>
              </a:rPr>
              <a:t>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Base functionality/algebra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Precision attribute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int64 </a:t>
            </a:r>
            <a:r>
              <a:rPr lang="en-IN" dirty="0" err="1">
                <a:solidFill>
                  <a:schemeClr val="bg1"/>
                </a:solidFill>
              </a:rPr>
              <a:t>numpy</a:t>
            </a:r>
            <a:r>
              <a:rPr lang="en-IN" dirty="0">
                <a:solidFill>
                  <a:schemeClr val="bg1"/>
                </a:solidFill>
              </a:rPr>
              <a:t> arrays to represent operators in generalized </a:t>
            </a:r>
            <a:r>
              <a:rPr lang="en-IN" dirty="0" err="1">
                <a:solidFill>
                  <a:schemeClr val="bg1"/>
                </a:solidFill>
              </a:rPr>
              <a:t>symplectic</a:t>
            </a:r>
            <a:r>
              <a:rPr lang="en-IN" dirty="0">
                <a:solidFill>
                  <a:schemeClr val="bg1"/>
                </a:solidFill>
              </a:rPr>
              <a:t> form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3644362C-8D64-7C2D-E14B-ACFF399656E0}"/>
              </a:ext>
            </a:extLst>
          </p:cNvPr>
          <p:cNvSpPr/>
          <p:nvPr/>
        </p:nvSpPr>
        <p:spPr>
          <a:xfrm rot="2739702">
            <a:off x="2855536" y="4826467"/>
            <a:ext cx="339365" cy="584462"/>
          </a:xfrm>
          <a:prstGeom prst="downArrow">
            <a:avLst/>
          </a:prstGeom>
          <a:solidFill>
            <a:schemeClr val="bg1"/>
          </a:solidFill>
          <a:ln>
            <a:solidFill>
              <a:srgbClr val="8700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7E7616C-9FA7-9542-25E4-E4EADADF29F6}"/>
              </a:ext>
            </a:extLst>
          </p:cNvPr>
          <p:cNvSpPr/>
          <p:nvPr/>
        </p:nvSpPr>
        <p:spPr>
          <a:xfrm rot="18671963">
            <a:off x="4765233" y="4826467"/>
            <a:ext cx="339365" cy="584462"/>
          </a:xfrm>
          <a:prstGeom prst="downArrow">
            <a:avLst/>
          </a:prstGeom>
          <a:solidFill>
            <a:schemeClr val="bg1"/>
          </a:solidFill>
          <a:ln>
            <a:solidFill>
              <a:srgbClr val="8700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E90E3A-C3EB-0763-9D68-8704B4ADED51}"/>
              </a:ext>
            </a:extLst>
          </p:cNvPr>
          <p:cNvSpPr txBox="1"/>
          <p:nvPr/>
        </p:nvSpPr>
        <p:spPr>
          <a:xfrm>
            <a:off x="721173" y="5500908"/>
            <a:ext cx="3041717" cy="646331"/>
          </a:xfrm>
          <a:prstGeom prst="rect">
            <a:avLst/>
          </a:prstGeom>
          <a:solidFill>
            <a:srgbClr val="8700E2"/>
          </a:solidFill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bg1"/>
                </a:solidFill>
              </a:rPr>
              <a:t>XPPauli</a:t>
            </a:r>
            <a:r>
              <a:rPr lang="en-IN" dirty="0">
                <a:solidFill>
                  <a:schemeClr val="bg1"/>
                </a:solidFill>
              </a:rPr>
              <a:t>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Single XP operator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4549F4-9F79-5F72-D504-76F2ADEE7C41}"/>
              </a:ext>
            </a:extLst>
          </p:cNvPr>
          <p:cNvSpPr txBox="1"/>
          <p:nvPr/>
        </p:nvSpPr>
        <p:spPr>
          <a:xfrm>
            <a:off x="4218475" y="5500908"/>
            <a:ext cx="3041717" cy="646331"/>
          </a:xfrm>
          <a:prstGeom prst="rect">
            <a:avLst/>
          </a:prstGeom>
          <a:solidFill>
            <a:srgbClr val="8700E2"/>
          </a:solidFill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bg1"/>
                </a:solidFill>
              </a:rPr>
              <a:t>XPPauliList</a:t>
            </a:r>
            <a:r>
              <a:rPr lang="en-IN" dirty="0">
                <a:solidFill>
                  <a:schemeClr val="bg1"/>
                </a:solidFill>
              </a:rPr>
              <a:t>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List of XP operators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C29AD08-8E79-C2B8-9DA5-016F320A4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595" y="3499184"/>
            <a:ext cx="2564565" cy="6523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F2D0900-E313-D0C3-6D82-8D0EFF5E2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3755" y="4112925"/>
            <a:ext cx="4198856" cy="4175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7D4A48A-0BED-2515-50B0-A6D15BEF27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7595" y="4542760"/>
            <a:ext cx="2964763" cy="36503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CF7AEB1-41B4-702B-C223-9D9FA5A70B03}"/>
              </a:ext>
            </a:extLst>
          </p:cNvPr>
          <p:cNvSpPr txBox="1"/>
          <p:nvPr/>
        </p:nvSpPr>
        <p:spPr>
          <a:xfrm>
            <a:off x="6890994" y="2812903"/>
            <a:ext cx="4462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Generalized </a:t>
            </a:r>
            <a:r>
              <a:rPr lang="en-IN" dirty="0" err="1"/>
              <a:t>symplectic</a:t>
            </a:r>
            <a:r>
              <a:rPr lang="en-IN" dirty="0"/>
              <a:t> vector representation for XP operators, with an example.</a:t>
            </a:r>
          </a:p>
        </p:txBody>
      </p:sp>
    </p:spTree>
    <p:extLst>
      <p:ext uri="{BB962C8B-B14F-4D97-AF65-F5344CB8AC3E}">
        <p14:creationId xmlns:p14="http://schemas.microsoft.com/office/powerpoint/2010/main" val="1777309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E8C78-7FEE-2487-62BE-132B3082F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XP operator algebra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3D97C-0F8E-B63A-D3E8-F1982ACB9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73138"/>
            <a:ext cx="5257800" cy="21988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800" dirty="0"/>
              <a:t>To compute stuff using XP operators</a:t>
            </a:r>
          </a:p>
          <a:p>
            <a:r>
              <a:rPr lang="en-IN" sz="1800" dirty="0"/>
              <a:t>Determine unique vector representation of an XP operator</a:t>
            </a:r>
          </a:p>
          <a:p>
            <a:r>
              <a:rPr lang="en-IN" sz="1800" dirty="0"/>
              <a:t>Determine if the operator is diagonal</a:t>
            </a:r>
          </a:p>
          <a:p>
            <a:r>
              <a:rPr lang="en-IN" sz="1800" dirty="0"/>
              <a:t>Rescale operator precision</a:t>
            </a:r>
          </a:p>
          <a:p>
            <a:r>
              <a:rPr lang="en-IN" sz="1800" dirty="0"/>
              <a:t>Calculate products, inverses, commutation relations of XP operators, and more</a:t>
            </a:r>
          </a:p>
          <a:p>
            <a:endParaRPr lang="en-IN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EE9B6-0222-50D3-A948-13E4C140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156D-3F72-4DB7-AF7E-096ED6EBFF35}" type="slidenum">
              <a:rPr lang="en-IN" smtClean="0"/>
              <a:t>5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290C73-D58E-DBC5-8141-56653B393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1524"/>
            <a:ext cx="5128815" cy="10618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F6A8BB-F308-D1FC-901E-61F8D782F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987" y="1321524"/>
            <a:ext cx="5267227" cy="11006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14FFBE-1D37-B815-28BA-4A94ED62957D}"/>
              </a:ext>
            </a:extLst>
          </p:cNvPr>
          <p:cNvSpPr txBox="1"/>
          <p:nvPr/>
        </p:nvSpPr>
        <p:spPr>
          <a:xfrm>
            <a:off x="6702456" y="2931406"/>
            <a:ext cx="3695309" cy="3139321"/>
          </a:xfrm>
          <a:prstGeom prst="rect">
            <a:avLst/>
          </a:prstGeom>
          <a:solidFill>
            <a:srgbClr val="8700E2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Guiding principles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Higher level python method for the user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Checks and easy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Lower level python method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Functionality without checks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in-place option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Exceptions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e.g. Rescaling precision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Rewriting/refactoring XPF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2655608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60605-F4C9-FAB1-DF08-B4E6489AB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Modulo N arithmetic. String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EB048-D2B6-1DD2-2EB2-21BF59A9C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789" y="2496879"/>
            <a:ext cx="10515600" cy="1633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Modular </a:t>
            </a:r>
            <a:r>
              <a:rPr lang="en-IN" sz="1800" dirty="0" err="1"/>
              <a:t>arithmetics</a:t>
            </a:r>
            <a:r>
              <a:rPr lang="en-IN" sz="1800" dirty="0"/>
              <a:t> on ring Z/</a:t>
            </a:r>
            <a:r>
              <a:rPr lang="en-IN" sz="1800" dirty="0" err="1"/>
              <a:t>nZ</a:t>
            </a:r>
            <a:r>
              <a:rPr lang="en-IN" sz="1800" dirty="0"/>
              <a:t>: reside in qiskit_qec/arithmetic/modn.py</a:t>
            </a:r>
          </a:p>
          <a:p>
            <a:r>
              <a:rPr lang="en-IN" sz="1800" dirty="0"/>
              <a:t>Extended Euclidean algorithm for finding the greatest common divisor (</a:t>
            </a:r>
            <a:r>
              <a:rPr lang="en-IN" sz="1800" dirty="0" err="1"/>
              <a:t>gcd_ext</a:t>
            </a:r>
            <a:r>
              <a:rPr lang="en-IN" sz="1800" dirty="0"/>
              <a:t>)</a:t>
            </a:r>
          </a:p>
          <a:p>
            <a:r>
              <a:rPr lang="en-IN" sz="1800" dirty="0"/>
              <a:t>Quotient (quo)</a:t>
            </a:r>
          </a:p>
          <a:p>
            <a:r>
              <a:rPr lang="en-IN" sz="1800" dirty="0"/>
              <a:t>Divisor (div)</a:t>
            </a:r>
          </a:p>
          <a:p>
            <a:endParaRPr lang="en-IN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EF3DD-8951-A508-A1E5-BB8DFF53A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156D-3F72-4DB7-AF7E-096ED6EBFF35}" type="slidenum">
              <a:rPr lang="en-IN" smtClean="0"/>
              <a:t>6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C8DABE-96C3-3E72-2782-923954BED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308" y="1380845"/>
            <a:ext cx="4801383" cy="10075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81A7ED-C3C2-2D01-1359-964E7A927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308" y="3994824"/>
            <a:ext cx="4902320" cy="100349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F51BD70-3843-C6C8-5291-CA198E0D1F0A}"/>
              </a:ext>
            </a:extLst>
          </p:cNvPr>
          <p:cNvSpPr txBox="1">
            <a:spLocks/>
          </p:cNvSpPr>
          <p:nvPr/>
        </p:nvSpPr>
        <p:spPr>
          <a:xfrm>
            <a:off x="1121789" y="5088281"/>
            <a:ext cx="10515600" cy="1633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800" dirty="0"/>
              <a:t>XP operator to string representation: reside in qiskit_qec/utils/xp_pauli_rep.py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2BF9C93-BAA2-FCAE-DCE3-513886760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123" y="5477155"/>
            <a:ext cx="4954370" cy="116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051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C88AB-E345-638A-4AA8-BD4928690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5CAE7-ACC5-8BEB-4520-C1D97D2AB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The current implementation achieves:</a:t>
            </a:r>
          </a:p>
          <a:p>
            <a:r>
              <a:rPr lang="en-IN" sz="1800" dirty="0"/>
              <a:t>Representing XP operators in the style of existing framework of </a:t>
            </a:r>
            <a:r>
              <a:rPr lang="en-IN" sz="1800" dirty="0" err="1"/>
              <a:t>qiskit-qec</a:t>
            </a:r>
            <a:endParaRPr lang="en-IN" sz="1800" dirty="0"/>
          </a:p>
          <a:p>
            <a:r>
              <a:rPr lang="en-IN" sz="1800" dirty="0"/>
              <a:t>Algebra of XP operators</a:t>
            </a:r>
          </a:p>
          <a:p>
            <a:r>
              <a:rPr lang="en-IN" sz="1800" dirty="0"/>
              <a:t>Modulo N arithmetic, useful for further algorithms for XP codes</a:t>
            </a:r>
          </a:p>
          <a:p>
            <a:endParaRPr lang="en-IN" sz="1800" dirty="0"/>
          </a:p>
          <a:p>
            <a:pPr marL="0" indent="0">
              <a:buNone/>
            </a:pPr>
            <a:r>
              <a:rPr lang="en-IN" sz="1800" dirty="0"/>
              <a:t>This serves as a base of methods to enable further implementation, like algorithms from XPF package for:</a:t>
            </a:r>
          </a:p>
          <a:p>
            <a:r>
              <a:rPr lang="en-US" sz="1800" dirty="0"/>
              <a:t>Whether a given set of generators identify a valid </a:t>
            </a:r>
            <a:r>
              <a:rPr lang="en-US" sz="1800" dirty="0" err="1"/>
              <a:t>codespace</a:t>
            </a:r>
            <a:r>
              <a:rPr lang="en-US" sz="1800" dirty="0"/>
              <a:t>, dimension of </a:t>
            </a:r>
            <a:r>
              <a:rPr lang="en-US" sz="1800" dirty="0" err="1"/>
              <a:t>codespace</a:t>
            </a:r>
            <a:r>
              <a:rPr lang="en-US" sz="1800" dirty="0"/>
              <a:t>, codewords</a:t>
            </a:r>
          </a:p>
          <a:p>
            <a:r>
              <a:rPr lang="en-US" sz="1800" dirty="0"/>
              <a:t>Which sets of operators stabilize the same </a:t>
            </a:r>
            <a:r>
              <a:rPr lang="en-US" sz="1800" dirty="0" err="1"/>
              <a:t>codespace</a:t>
            </a:r>
            <a:r>
              <a:rPr lang="en-US" sz="1800" dirty="0"/>
              <a:t>? </a:t>
            </a:r>
          </a:p>
          <a:p>
            <a:r>
              <a:rPr lang="en-US" sz="1800" dirty="0"/>
              <a:t>How do we find all transversal logical operators for a given code?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BF21DC-A968-81A7-11E5-5D8B7692D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156D-3F72-4DB7-AF7E-096ED6EBFF35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949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1A8ED-75A9-9FC9-58DA-8C987A3F1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AC7F0-64A3-3F8D-89FF-80EE9E114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M.A. Webster, B.J. Brown, and S.D. Bartlett. Quantum 6, 815 (2022).</a:t>
            </a:r>
          </a:p>
          <a:p>
            <a:r>
              <a:rPr lang="en-IN" sz="1800" b="0" i="0" u="none" strike="noStrike" baseline="0" dirty="0">
                <a:latin typeface="CMTT12"/>
                <a:hlinkClick r:id="rId2"/>
              </a:rPr>
              <a:t>https://github.com/m-webster/XPFpackage</a:t>
            </a:r>
            <a:endParaRPr lang="en-IN" sz="1800" b="0" i="0" u="none" strike="noStrike" baseline="0" dirty="0">
              <a:latin typeface="CMTT12"/>
            </a:endParaRPr>
          </a:p>
          <a:p>
            <a:r>
              <a:rPr lang="en-IN" sz="1800" dirty="0">
                <a:hlinkClick r:id="rId3"/>
              </a:rPr>
              <a:t>https://github.com/qiskit-advocate/qamp-fall-22/issues/15</a:t>
            </a:r>
            <a:r>
              <a:rPr lang="en-IN" sz="1800" dirty="0"/>
              <a:t> </a:t>
            </a:r>
          </a:p>
          <a:p>
            <a:r>
              <a:rPr lang="en-IN" sz="1800" dirty="0">
                <a:hlinkClick r:id="rId4"/>
              </a:rPr>
              <a:t>https://www.qiskit.org</a:t>
            </a:r>
            <a:r>
              <a:rPr lang="en-IN" sz="1800" dirty="0"/>
              <a:t> </a:t>
            </a:r>
          </a:p>
          <a:p>
            <a:endParaRPr lang="en-IN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87139-8B47-285E-83EC-62C1BFDF5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156D-3F72-4DB7-AF7E-096ED6EBFF35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908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553</Words>
  <Application>Microsoft Office PowerPoint</Application>
  <PresentationFormat>Widescreen</PresentationFormat>
  <Paragraphs>84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CMTT12</vt:lpstr>
      <vt:lpstr>Office Theme</vt:lpstr>
      <vt:lpstr>QAMP Fall 2022 Building out Qiskit-QEC: XP Formalism</vt:lpstr>
      <vt:lpstr>Big Picture</vt:lpstr>
      <vt:lpstr>Quick overview: XP stabilizer formalism</vt:lpstr>
      <vt:lpstr>XP operators: BaseXPPauli class</vt:lpstr>
      <vt:lpstr>XP operator algebra implementation</vt:lpstr>
      <vt:lpstr>Modulo N arithmetic. String representations</vt:lpstr>
      <vt:lpstr>Summary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QAMP Fall 2022 Building out Qiskit-QEC: XP Formalism</dc:title>
  <dc:creator>Dhruv Bhatnagar</dc:creator>
  <cp:lastModifiedBy>Dhruv Bhatnagar</cp:lastModifiedBy>
  <cp:revision>54</cp:revision>
  <dcterms:created xsi:type="dcterms:W3CDTF">2023-02-09T12:09:47Z</dcterms:created>
  <dcterms:modified xsi:type="dcterms:W3CDTF">2023-02-09T15:52:45Z</dcterms:modified>
</cp:coreProperties>
</file>