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97" r:id="rId4"/>
    <p:sldId id="292" r:id="rId5"/>
    <p:sldId id="314" r:id="rId6"/>
    <p:sldId id="258" r:id="rId7"/>
    <p:sldId id="259" r:id="rId8"/>
    <p:sldId id="261" r:id="rId9"/>
    <p:sldId id="260" r:id="rId10"/>
    <p:sldId id="263" r:id="rId11"/>
    <p:sldId id="278" r:id="rId12"/>
    <p:sldId id="301" r:id="rId13"/>
    <p:sldId id="266" r:id="rId14"/>
    <p:sldId id="268" r:id="rId15"/>
    <p:sldId id="285" r:id="rId16"/>
    <p:sldId id="305" r:id="rId17"/>
    <p:sldId id="306" r:id="rId18"/>
    <p:sldId id="307" r:id="rId19"/>
    <p:sldId id="308" r:id="rId20"/>
    <p:sldId id="270" r:id="rId21"/>
    <p:sldId id="290" r:id="rId22"/>
    <p:sldId id="265" r:id="rId23"/>
    <p:sldId id="309" r:id="rId24"/>
    <p:sldId id="271" r:id="rId25"/>
    <p:sldId id="296" r:id="rId26"/>
    <p:sldId id="293" r:id="rId27"/>
    <p:sldId id="276" r:id="rId28"/>
    <p:sldId id="313" r:id="rId29"/>
    <p:sldId id="294" r:id="rId30"/>
    <p:sldId id="295" r:id="rId31"/>
    <p:sldId id="277" r:id="rId32"/>
    <p:sldId id="281" r:id="rId33"/>
    <p:sldId id="283" r:id="rId34"/>
    <p:sldId id="291" r:id="rId35"/>
    <p:sldId id="310" r:id="rId36"/>
    <p:sldId id="311" r:id="rId37"/>
    <p:sldId id="312" r:id="rId38"/>
    <p:sldId id="284" r:id="rId39"/>
    <p:sldId id="279"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7" autoAdjust="0"/>
  </p:normalViewPr>
  <p:slideViewPr>
    <p:cSldViewPr>
      <p:cViewPr>
        <p:scale>
          <a:sx n="99" d="100"/>
          <a:sy n="99" d="100"/>
        </p:scale>
        <p:origin x="-93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683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5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430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430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82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79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8775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116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76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81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58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614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12444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7"/>
          <p:cNvSpPr txBox="1">
            <a:spLocks noChangeArrowheads="1"/>
          </p:cNvSpPr>
          <p:nvPr userDrawn="1"/>
        </p:nvSpPr>
        <p:spPr bwMode="auto">
          <a:xfrm>
            <a:off x="0" y="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b="1"/>
              <a:t>CS2110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bleahy@cc.gatech.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t>Course Intro &amp; Objectives</a:t>
            </a:r>
          </a:p>
        </p:txBody>
      </p:sp>
      <p:sp>
        <p:nvSpPr>
          <p:cNvPr id="2051" name="Rectangle 4"/>
          <p:cNvSpPr>
            <a:spLocks noGrp="1" noChangeArrowheads="1"/>
          </p:cNvSpPr>
          <p:nvPr>
            <p:ph type="subTitle" idx="1"/>
          </p:nvPr>
        </p:nvSpPr>
        <p:spPr/>
        <p:txBody>
          <a:bodyPr/>
          <a:lstStyle/>
          <a:p>
            <a:pPr eaLnBrk="1" hangingPunct="1"/>
            <a:r>
              <a:rPr lang="en-US"/>
              <a:t>Chapter 1</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Textbooks/Software</a:t>
            </a:r>
          </a:p>
        </p:txBody>
      </p:sp>
      <p:sp>
        <p:nvSpPr>
          <p:cNvPr id="11267" name="Rectangle 3"/>
          <p:cNvSpPr>
            <a:spLocks noGrp="1" noChangeArrowheads="1"/>
          </p:cNvSpPr>
          <p:nvPr>
            <p:ph type="body" idx="1"/>
          </p:nvPr>
        </p:nvSpPr>
        <p:spPr/>
        <p:txBody>
          <a:bodyPr/>
          <a:lstStyle/>
          <a:p>
            <a:pPr eaLnBrk="1" hangingPunct="1"/>
            <a:r>
              <a:rPr lang="en-US" sz="2800" dirty="0"/>
              <a:t>Required</a:t>
            </a:r>
          </a:p>
          <a:p>
            <a:pPr lvl="1" eaLnBrk="1" hangingPunct="1"/>
            <a:r>
              <a:rPr lang="en-US" sz="2400" i="1" dirty="0"/>
              <a:t>Introduction to Computing Systems 2nd edition</a:t>
            </a:r>
            <a:r>
              <a:rPr lang="en-US" sz="2400" dirty="0"/>
              <a:t>:  </a:t>
            </a:r>
            <a:r>
              <a:rPr lang="en-US" sz="2400" dirty="0" err="1"/>
              <a:t>Patt</a:t>
            </a:r>
            <a:r>
              <a:rPr lang="en-US" sz="2400" dirty="0"/>
              <a:t> &amp; Patel</a:t>
            </a:r>
          </a:p>
          <a:p>
            <a:pPr lvl="1"/>
            <a:r>
              <a:rPr lang="en-US" sz="2400" i="1" dirty="0"/>
              <a:t>The C Programming Language</a:t>
            </a:r>
            <a:r>
              <a:rPr lang="en-US" sz="2400" dirty="0"/>
              <a:t>: Kernighan &amp; Ritchie</a:t>
            </a:r>
          </a:p>
          <a:p>
            <a:pPr lvl="1" eaLnBrk="1" hangingPunct="1"/>
            <a:r>
              <a:rPr lang="en-US" sz="2400" dirty="0" err="1" smtClean="0"/>
              <a:t>Circuitsim</a:t>
            </a:r>
            <a:r>
              <a:rPr lang="en-US" sz="2400" dirty="0" smtClean="0"/>
              <a:t> (</a:t>
            </a:r>
            <a:r>
              <a:rPr lang="en-US" sz="2400" dirty="0"/>
              <a:t>available online for free)</a:t>
            </a:r>
          </a:p>
          <a:p>
            <a:pPr lvl="1" eaLnBrk="1" hangingPunct="1"/>
            <a:endParaRPr lang="en-US" sz="2400" dirty="0"/>
          </a:p>
          <a:p>
            <a:pPr eaLnBrk="1" hangingPunct="1"/>
            <a:r>
              <a:rPr lang="en-US" sz="2800" dirty="0"/>
              <a:t>Recommended (If you want a Linux book)</a:t>
            </a:r>
          </a:p>
          <a:p>
            <a:pPr lvl="1" eaLnBrk="1" hangingPunct="1"/>
            <a:r>
              <a:rPr lang="en-US" sz="2400" dirty="0"/>
              <a:t>Mastering Linux, First Edition: Paul Wang </a:t>
            </a:r>
          </a:p>
          <a:p>
            <a:pPr eaLnBrk="1" hangingPunct="1"/>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Canvas</a:t>
            </a:r>
          </a:p>
        </p:txBody>
      </p:sp>
      <p:sp>
        <p:nvSpPr>
          <p:cNvPr id="12291" name="Rectangle 3"/>
          <p:cNvSpPr>
            <a:spLocks noGrp="1" noChangeArrowheads="1"/>
          </p:cNvSpPr>
          <p:nvPr>
            <p:ph type="body" idx="1"/>
          </p:nvPr>
        </p:nvSpPr>
        <p:spPr/>
        <p:txBody>
          <a:bodyPr/>
          <a:lstStyle/>
          <a:p>
            <a:pPr eaLnBrk="1" hangingPunct="1"/>
            <a:r>
              <a:rPr lang="en-US" dirty="0"/>
              <a:t>We will be using the Canvas LMS*</a:t>
            </a:r>
          </a:p>
          <a:p>
            <a:pPr eaLnBrk="1" hangingPunct="1"/>
            <a:r>
              <a:rPr lang="en-US" dirty="0"/>
              <a:t>http://</a:t>
            </a:r>
            <a:r>
              <a:rPr lang="en-US" dirty="0" err="1"/>
              <a:t>canvas.gatech.edu</a:t>
            </a:r>
            <a:endParaRPr lang="en-US" dirty="0"/>
          </a:p>
          <a:p>
            <a:pPr eaLnBrk="1" hangingPunct="1"/>
            <a:r>
              <a:rPr lang="en-US" dirty="0"/>
              <a:t>Used for </a:t>
            </a:r>
          </a:p>
          <a:p>
            <a:pPr lvl="1" eaLnBrk="1" hangingPunct="1"/>
            <a:r>
              <a:rPr lang="en-US" dirty="0"/>
              <a:t>Assignment distribution, </a:t>
            </a:r>
          </a:p>
          <a:p>
            <a:pPr lvl="1" eaLnBrk="1" hangingPunct="1"/>
            <a:r>
              <a:rPr lang="en-US" dirty="0"/>
              <a:t>Assignment turn-in, </a:t>
            </a:r>
          </a:p>
          <a:p>
            <a:pPr lvl="1" eaLnBrk="1" hangingPunct="1"/>
            <a:r>
              <a:rPr lang="en-US" dirty="0"/>
              <a:t>Grade display</a:t>
            </a:r>
          </a:p>
          <a:p>
            <a:pPr lvl="1" eaLnBrk="1" hangingPunct="1"/>
            <a:endParaRPr lang="en-US" dirty="0"/>
          </a:p>
          <a:p>
            <a:pPr marL="0" indent="0" eaLnBrk="1" hangingPunct="1">
              <a:buNone/>
            </a:pPr>
            <a:r>
              <a:rPr lang="en-US" dirty="0"/>
              <a:t>*LMS - Learning Management System</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Assignment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4842234"/>
              </p:ext>
            </p:extLst>
          </p:nvPr>
        </p:nvGraphicFramePr>
        <p:xfrm>
          <a:off x="762000" y="1904997"/>
          <a:ext cx="7696200" cy="3810002"/>
        </p:xfrm>
        <a:graphic>
          <a:graphicData uri="http://schemas.openxmlformats.org/drawingml/2006/table">
            <a:tbl>
              <a:tblPr bandRow="1">
                <a:tableStyleId>{5C22544A-7EE6-4342-B048-85BDC9FD1C3A}</a:tableStyleId>
              </a:tblPr>
              <a:tblGrid>
                <a:gridCol w="2473779">
                  <a:extLst>
                    <a:ext uri="{9D8B030D-6E8A-4147-A177-3AD203B41FA5}">
                      <a16:colId xmlns="" xmlns:a16="http://schemas.microsoft.com/office/drawing/2014/main" val="20000"/>
                    </a:ext>
                  </a:extLst>
                </a:gridCol>
                <a:gridCol w="3160939">
                  <a:extLst>
                    <a:ext uri="{9D8B030D-6E8A-4147-A177-3AD203B41FA5}">
                      <a16:colId xmlns="" xmlns:a16="http://schemas.microsoft.com/office/drawing/2014/main" val="20001"/>
                    </a:ext>
                  </a:extLst>
                </a:gridCol>
                <a:gridCol w="2061482">
                  <a:extLst>
                    <a:ext uri="{9D8B030D-6E8A-4147-A177-3AD203B41FA5}">
                      <a16:colId xmlns="" xmlns:a16="http://schemas.microsoft.com/office/drawing/2014/main" val="20002"/>
                    </a:ext>
                  </a:extLst>
                </a:gridCol>
              </a:tblGrid>
              <a:tr h="544286">
                <a:tc>
                  <a:txBody>
                    <a:bodyPr/>
                    <a:lstStyle/>
                    <a:p>
                      <a:pPr marL="0" marR="0">
                        <a:lnSpc>
                          <a:spcPct val="115000"/>
                        </a:lnSpc>
                        <a:spcBef>
                          <a:spcPts val="0"/>
                        </a:spcBef>
                        <a:spcAft>
                          <a:spcPts val="1000"/>
                        </a:spcAft>
                      </a:pPr>
                      <a:r>
                        <a:rPr lang="en-US" sz="2800" b="1" dirty="0">
                          <a:effectLst/>
                        </a:rPr>
                        <a:t>Item </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2800" b="1">
                          <a:effectLst/>
                        </a:rPr>
                        <a:t>Number (approx.) </a:t>
                      </a:r>
                      <a:endPar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2800" b="1" dirty="0">
                          <a:effectLst/>
                        </a:rPr>
                        <a:t>Totals </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0"/>
                  </a:ext>
                </a:extLst>
              </a:tr>
              <a:tr h="544286">
                <a:tc>
                  <a:txBody>
                    <a:bodyPr/>
                    <a:lstStyle/>
                    <a:p>
                      <a:pPr marL="0" marR="0">
                        <a:lnSpc>
                          <a:spcPct val="115000"/>
                        </a:lnSpc>
                        <a:spcBef>
                          <a:spcPts val="0"/>
                        </a:spcBef>
                        <a:spcAft>
                          <a:spcPts val="1000"/>
                        </a:spcAft>
                      </a:pPr>
                      <a:r>
                        <a:rPr lang="en-US" sz="2800">
                          <a:effectLst/>
                        </a:rPr>
                        <a:t>Timed Labs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dirty="0">
                          <a:effectLst/>
                        </a:rPr>
                        <a:t>5</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a:effectLst/>
                        </a:rPr>
                        <a:t>24%</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1"/>
                  </a:ext>
                </a:extLst>
              </a:tr>
              <a:tr h="544286">
                <a:tc>
                  <a:txBody>
                    <a:bodyPr/>
                    <a:lstStyle/>
                    <a:p>
                      <a:pPr marL="0" marR="0">
                        <a:lnSpc>
                          <a:spcPct val="115000"/>
                        </a:lnSpc>
                        <a:spcBef>
                          <a:spcPts val="0"/>
                        </a:spcBef>
                        <a:spcAft>
                          <a:spcPts val="1000"/>
                        </a:spcAft>
                      </a:pPr>
                      <a:r>
                        <a:rPr lang="en-US" sz="2800">
                          <a:effectLst/>
                        </a:rPr>
                        <a:t>Homework</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a:effectLst/>
                        </a:rPr>
                        <a:t>11</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a:effectLst/>
                        </a:rPr>
                        <a:t>22%</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2"/>
                  </a:ext>
                </a:extLst>
              </a:tr>
              <a:tr h="544286">
                <a:tc>
                  <a:txBody>
                    <a:bodyPr/>
                    <a:lstStyle/>
                    <a:p>
                      <a:pPr marL="0" marR="0">
                        <a:lnSpc>
                          <a:spcPct val="115000"/>
                        </a:lnSpc>
                        <a:spcBef>
                          <a:spcPts val="0"/>
                        </a:spcBef>
                        <a:spcAft>
                          <a:spcPts val="1000"/>
                        </a:spcAft>
                      </a:pPr>
                      <a:r>
                        <a:rPr lang="en-US" sz="2800">
                          <a:effectLst/>
                        </a:rPr>
                        <a:t>Labs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dirty="0">
                          <a:effectLst/>
                        </a:rPr>
                        <a:t>12</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a:effectLst/>
                        </a:rPr>
                        <a:t>5%</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3"/>
                  </a:ext>
                </a:extLst>
              </a:tr>
              <a:tr h="544286">
                <a:tc>
                  <a:txBody>
                    <a:bodyPr/>
                    <a:lstStyle/>
                    <a:p>
                      <a:pPr marL="0" marR="0">
                        <a:lnSpc>
                          <a:spcPct val="115000"/>
                        </a:lnSpc>
                        <a:spcBef>
                          <a:spcPts val="0"/>
                        </a:spcBef>
                        <a:spcAft>
                          <a:spcPts val="1000"/>
                        </a:spcAft>
                      </a:pPr>
                      <a:r>
                        <a:rPr lang="en-US" sz="2800">
                          <a:effectLst/>
                        </a:rPr>
                        <a:t>Quizzes </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dirty="0">
                          <a:effectLst/>
                        </a:rPr>
                        <a:t>6</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a:effectLst/>
                        </a:rPr>
                        <a:t>24%</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4"/>
                  </a:ext>
                </a:extLst>
              </a:tr>
              <a:tr h="544286">
                <a:tc>
                  <a:txBody>
                    <a:bodyPr/>
                    <a:lstStyle/>
                    <a:p>
                      <a:pPr marL="0" marR="0">
                        <a:lnSpc>
                          <a:spcPct val="115000"/>
                        </a:lnSpc>
                        <a:spcBef>
                          <a:spcPts val="0"/>
                        </a:spcBef>
                        <a:spcAft>
                          <a:spcPts val="1000"/>
                        </a:spcAft>
                      </a:pPr>
                      <a:r>
                        <a:rPr lang="en-US" sz="2800">
                          <a:effectLst/>
                        </a:rPr>
                        <a:t>Final</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a:effectLst/>
                        </a:rPr>
                        <a:t>1</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a:effectLst/>
                        </a:rPr>
                        <a:t>25%</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5"/>
                  </a:ext>
                </a:extLst>
              </a:tr>
              <a:tr h="544286">
                <a:tc>
                  <a:txBody>
                    <a:bodyPr/>
                    <a:lstStyle/>
                    <a:p>
                      <a:pPr marL="0" marR="0">
                        <a:lnSpc>
                          <a:spcPct val="115000"/>
                        </a:lnSpc>
                        <a:spcBef>
                          <a:spcPts val="0"/>
                        </a:spcBef>
                        <a:spcAft>
                          <a:spcPts val="1000"/>
                        </a:spcAft>
                      </a:pPr>
                      <a:r>
                        <a:rPr lang="en-US" sz="2800" b="1">
                          <a:effectLst/>
                        </a:rPr>
                        <a:t>TOTAL</a:t>
                      </a:r>
                      <a:endPar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b="1">
                          <a:effectLst/>
                        </a:rPr>
                        <a:t> </a:t>
                      </a:r>
                      <a:endPar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b="1" dirty="0">
                          <a:effectLst/>
                        </a:rPr>
                        <a:t>100%</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6"/>
                  </a:ext>
                </a:extLst>
              </a:tr>
            </a:tbl>
          </a:graphicData>
        </a:graphic>
      </p:graphicFrame>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Final Exam</a:t>
            </a:r>
          </a:p>
        </p:txBody>
      </p:sp>
      <p:sp>
        <p:nvSpPr>
          <p:cNvPr id="13315" name="Rectangle 3"/>
          <p:cNvSpPr>
            <a:spLocks noGrp="1" noChangeArrowheads="1"/>
          </p:cNvSpPr>
          <p:nvPr>
            <p:ph type="body" idx="1"/>
          </p:nvPr>
        </p:nvSpPr>
        <p:spPr/>
        <p:txBody>
          <a:bodyPr/>
          <a:lstStyle/>
          <a:p>
            <a:pPr lvl="1">
              <a:defRPr/>
            </a:pPr>
            <a:endParaRPr lang="en-US" dirty="0"/>
          </a:p>
          <a:p>
            <a:pPr marL="0" indent="0" algn="ctr">
              <a:buFontTx/>
              <a:buNone/>
              <a:defRPr/>
            </a:pPr>
            <a:r>
              <a:rPr lang="en-US" b="1" i="1" u="sng" dirty="0">
                <a:solidFill>
                  <a:srgbClr val="FF0000"/>
                </a:solidFill>
                <a:effectLst>
                  <a:outerShdw blurRad="38100" dist="38100" dir="2700000" algn="tl">
                    <a:srgbClr val="000000">
                      <a:alpha val="43137"/>
                    </a:srgbClr>
                  </a:outerShdw>
                </a:effectLst>
              </a:rPr>
              <a:t>IF YOU ARE LATE OR MISS THE FINAL EXAM YOU RECEIVE A ZERO</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Homework</a:t>
            </a:r>
          </a:p>
        </p:txBody>
      </p:sp>
      <p:sp>
        <p:nvSpPr>
          <p:cNvPr id="15363" name="Rectangle 3"/>
          <p:cNvSpPr>
            <a:spLocks noGrp="1" noChangeArrowheads="1"/>
          </p:cNvSpPr>
          <p:nvPr>
            <p:ph type="body" idx="1"/>
          </p:nvPr>
        </p:nvSpPr>
        <p:spPr/>
        <p:txBody>
          <a:bodyPr/>
          <a:lstStyle/>
          <a:p>
            <a:pPr eaLnBrk="1" hangingPunct="1"/>
            <a:r>
              <a:rPr lang="en-US" dirty="0" smtClean="0"/>
              <a:t>Roughly 1 per </a:t>
            </a:r>
            <a:r>
              <a:rPr lang="en-US" dirty="0" smtClean="0"/>
              <a:t>7 </a:t>
            </a:r>
            <a:r>
              <a:rPr lang="en-US" dirty="0" smtClean="0"/>
              <a:t>days</a:t>
            </a:r>
            <a:endParaRPr lang="en-US" dirty="0"/>
          </a:p>
          <a:p>
            <a:pPr eaLnBrk="1" hangingPunct="1"/>
            <a:r>
              <a:rPr lang="en-US" dirty="0"/>
              <a:t>Types of assignments</a:t>
            </a:r>
          </a:p>
          <a:p>
            <a:pPr lvl="1" eaLnBrk="1" hangingPunct="1"/>
            <a:r>
              <a:rPr lang="en-US" dirty="0"/>
              <a:t>Logic Simulation</a:t>
            </a:r>
          </a:p>
          <a:p>
            <a:pPr lvl="1" eaLnBrk="1" hangingPunct="1"/>
            <a:r>
              <a:rPr lang="en-US" dirty="0"/>
              <a:t>Machine Language programming</a:t>
            </a:r>
          </a:p>
          <a:p>
            <a:pPr lvl="1" eaLnBrk="1" hangingPunct="1"/>
            <a:r>
              <a:rPr lang="en-US" dirty="0"/>
              <a:t>Assembly programming</a:t>
            </a:r>
          </a:p>
          <a:p>
            <a:pPr lvl="1" eaLnBrk="1" hangingPunct="1"/>
            <a:r>
              <a:rPr lang="en-US" dirty="0"/>
              <a:t>C programming</a:t>
            </a:r>
            <a:endParaRPr lang="en-US" dirty="0">
              <a:cs typeface="Arial"/>
            </a:endParaRPr>
          </a:p>
          <a:p>
            <a:pPr eaLnBrk="1" hangingPunct="1"/>
            <a:r>
              <a:rPr lang="en-US" dirty="0"/>
              <a:t>Collaboration is allowed on Homework</a:t>
            </a:r>
          </a:p>
          <a:p>
            <a:pPr lvl="1" eaLnBrk="1" hangingPunct="1"/>
            <a:r>
              <a:rPr lang="en-US" dirty="0"/>
              <a:t>You can share ideas </a:t>
            </a:r>
            <a:r>
              <a:rPr lang="en-US" b="1" i="1" dirty="0"/>
              <a:t>but not source code!</a:t>
            </a:r>
          </a:p>
          <a:p>
            <a:pPr eaLnBrk="1" hangingPunct="1"/>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Homework</a:t>
            </a:r>
          </a:p>
        </p:txBody>
      </p:sp>
      <p:sp>
        <p:nvSpPr>
          <p:cNvPr id="16387" name="Rectangle 3"/>
          <p:cNvSpPr>
            <a:spLocks noGrp="1" noChangeArrowheads="1"/>
          </p:cNvSpPr>
          <p:nvPr>
            <p:ph type="body" idx="1"/>
          </p:nvPr>
        </p:nvSpPr>
        <p:spPr/>
        <p:txBody>
          <a:bodyPr/>
          <a:lstStyle/>
          <a:p>
            <a:pPr eaLnBrk="1" hangingPunct="1">
              <a:lnSpc>
                <a:spcPct val="80000"/>
              </a:lnSpc>
            </a:pPr>
            <a:r>
              <a:rPr lang="en-US"/>
              <a:t>Even though it looks like the homework doesn't count for many points nothing could be further from the truth! </a:t>
            </a:r>
          </a:p>
          <a:p>
            <a:pPr lvl="1" eaLnBrk="1" hangingPunct="1">
              <a:lnSpc>
                <a:spcPct val="80000"/>
              </a:lnSpc>
            </a:pPr>
            <a:endParaRPr lang="en-US" sz="3200"/>
          </a:p>
          <a:p>
            <a:pPr lvl="1" eaLnBrk="1" hangingPunct="1">
              <a:lnSpc>
                <a:spcPct val="80000"/>
              </a:lnSpc>
            </a:pPr>
            <a:r>
              <a:rPr lang="en-US"/>
              <a:t>You cannot and will not do well in lab and on tests if you do not have a deep understanding of how the homework works and is coded. </a:t>
            </a:r>
          </a:p>
          <a:p>
            <a:pPr lvl="1" eaLnBrk="1" hangingPunct="1">
              <a:lnSpc>
                <a:spcPct val="80000"/>
              </a:lnSpc>
            </a:pPr>
            <a:endParaRPr lang="en-US"/>
          </a:p>
          <a:p>
            <a:pPr lvl="1" eaLnBrk="1" hangingPunct="1">
              <a:lnSpc>
                <a:spcPct val="80000"/>
              </a:lnSpc>
            </a:pPr>
            <a:r>
              <a:rPr lang="en-US"/>
              <a:t>Questions will be taken directly from things covered in homework.</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Academic Misconduct</a:t>
            </a:r>
            <a:endParaRPr lang="en-US" dirty="0"/>
          </a:p>
        </p:txBody>
      </p:sp>
      <p:sp>
        <p:nvSpPr>
          <p:cNvPr id="3" name="Content Placeholder 2"/>
          <p:cNvSpPr>
            <a:spLocks noGrp="1"/>
          </p:cNvSpPr>
          <p:nvPr>
            <p:ph idx="1"/>
          </p:nvPr>
        </p:nvSpPr>
        <p:spPr/>
        <p:txBody>
          <a:bodyPr/>
          <a:lstStyle/>
          <a:p>
            <a:r>
              <a:rPr lang="en-US" sz="2400" dirty="0"/>
              <a:t>Academic misconduct is taken very seriously in this class. </a:t>
            </a:r>
          </a:p>
          <a:p>
            <a:r>
              <a:rPr lang="en-US" sz="2400" dirty="0"/>
              <a:t>Quizzes, timed labs and the final examination are individual work.</a:t>
            </a:r>
          </a:p>
          <a:p>
            <a:r>
              <a:rPr lang="en-US" sz="2400" dirty="0"/>
              <a:t>Homework assignments are collaborative, In addition many if not all homework assignments will be evaluated via demo or code review. During this evaluation, you will be expected to be able to explain every aspect of your submission. Homework assignments will also be examined using electronic computer programs to find evidence of unauthorized collaboration.</a:t>
            </a:r>
          </a:p>
        </p:txBody>
      </p:sp>
    </p:spTree>
    <p:extLst>
      <p:ext uri="{BB962C8B-B14F-4D97-AF65-F5344CB8AC3E}">
        <p14:creationId xmlns:p14="http://schemas.microsoft.com/office/powerpoint/2010/main" val="30372180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Academic Misconduct</a:t>
            </a:r>
            <a:endParaRPr lang="en-US" dirty="0"/>
          </a:p>
        </p:txBody>
      </p:sp>
      <p:sp>
        <p:nvSpPr>
          <p:cNvPr id="3" name="Content Placeholder 2"/>
          <p:cNvSpPr>
            <a:spLocks noGrp="1"/>
          </p:cNvSpPr>
          <p:nvPr>
            <p:ph idx="1"/>
          </p:nvPr>
        </p:nvSpPr>
        <p:spPr/>
        <p:txBody>
          <a:bodyPr/>
          <a:lstStyle/>
          <a:p>
            <a:r>
              <a:rPr lang="en-US" sz="2400" dirty="0"/>
              <a:t>What is unauthorized collaboration? Each individual programming assignment should be coded by you. You may work with others</a:t>
            </a:r>
            <a:r>
              <a:rPr lang="en-US" sz="2400" dirty="0" smtClean="0"/>
              <a:t>, sharing ideas and even pseudo-code, but </a:t>
            </a:r>
            <a:r>
              <a:rPr lang="en-US" sz="2400" dirty="0"/>
              <a:t>each student </a:t>
            </a:r>
            <a:r>
              <a:rPr lang="en-US" sz="2400" dirty="0" smtClean="0"/>
              <a:t>must turn in </a:t>
            </a:r>
            <a:r>
              <a:rPr lang="en-US" sz="2400" dirty="0"/>
              <a:t>their own version of the assignment. </a:t>
            </a:r>
            <a:endParaRPr lang="en-US" sz="2400" dirty="0" smtClean="0"/>
          </a:p>
          <a:p>
            <a:r>
              <a:rPr lang="en-US" sz="2400" dirty="0" smtClean="0"/>
              <a:t>Submissions </a:t>
            </a:r>
            <a:r>
              <a:rPr lang="en-US" sz="2400" dirty="0"/>
              <a:t>that are essentially identical will receive a zero and will be </a:t>
            </a:r>
            <a:r>
              <a:rPr lang="en-US" sz="2400" dirty="0" smtClean="0"/>
              <a:t>forwarded to </a:t>
            </a:r>
            <a:r>
              <a:rPr lang="en-US" sz="2400" dirty="0"/>
              <a:t>the Dean of Students’ Office of Academic Integrity. Submissions </a:t>
            </a:r>
            <a:r>
              <a:rPr lang="en-US" sz="2400" dirty="0" err="1" smtClean="0"/>
              <a:t>whichare</a:t>
            </a:r>
            <a:r>
              <a:rPr lang="en-US" sz="2400" dirty="0" smtClean="0"/>
              <a:t> </a:t>
            </a:r>
            <a:r>
              <a:rPr lang="en-US" sz="2400" dirty="0"/>
              <a:t>copies that have been superficially modified to conceal that they are copies </a:t>
            </a:r>
            <a:r>
              <a:rPr lang="en-US" sz="2400" dirty="0" smtClean="0"/>
              <a:t>will also be considered </a:t>
            </a:r>
            <a:r>
              <a:rPr lang="en-US" sz="2400" dirty="0"/>
              <a:t>unauthorized collaboration.</a:t>
            </a:r>
          </a:p>
        </p:txBody>
      </p:sp>
    </p:spTree>
    <p:extLst>
      <p:ext uri="{BB962C8B-B14F-4D97-AF65-F5344CB8AC3E}">
        <p14:creationId xmlns:p14="http://schemas.microsoft.com/office/powerpoint/2010/main" val="24490377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Academic Misconduct</a:t>
            </a:r>
            <a:endParaRPr lang="en-US" dirty="0"/>
          </a:p>
        </p:txBody>
      </p:sp>
      <p:sp>
        <p:nvSpPr>
          <p:cNvPr id="3" name="Content Placeholder 2"/>
          <p:cNvSpPr>
            <a:spLocks noGrp="1"/>
          </p:cNvSpPr>
          <p:nvPr>
            <p:ph idx="1"/>
          </p:nvPr>
        </p:nvSpPr>
        <p:spPr/>
        <p:txBody>
          <a:bodyPr/>
          <a:lstStyle/>
          <a:p>
            <a:r>
              <a:rPr lang="en-US" sz="2400" dirty="0"/>
              <a:t>You are expressly forbidden to supply a copy of your homework to another student via electronic means. If you supply an electronic copy of your homework to another student and they are charged with copying you will also be charged. This includes storing your code on any site which would allow other parties to obtain your code such as but not limited to public repositories, etc.</a:t>
            </a:r>
          </a:p>
          <a:p>
            <a:pPr marL="0" indent="0">
              <a:buNone/>
            </a:pPr>
            <a:endParaRPr lang="en-US" sz="2400" b="1" dirty="0"/>
          </a:p>
          <a:p>
            <a:endParaRPr lang="en-US" sz="2400" dirty="0"/>
          </a:p>
        </p:txBody>
      </p:sp>
    </p:spTree>
    <p:extLst>
      <p:ext uri="{BB962C8B-B14F-4D97-AF65-F5344CB8AC3E}">
        <p14:creationId xmlns:p14="http://schemas.microsoft.com/office/powerpoint/2010/main" val="6419351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Policy</a:t>
            </a:r>
          </a:p>
        </p:txBody>
      </p:sp>
      <p:sp>
        <p:nvSpPr>
          <p:cNvPr id="3" name="Content Placeholder 2"/>
          <p:cNvSpPr>
            <a:spLocks noGrp="1"/>
          </p:cNvSpPr>
          <p:nvPr>
            <p:ph idx="1"/>
          </p:nvPr>
        </p:nvSpPr>
        <p:spPr/>
        <p:txBody>
          <a:bodyPr/>
          <a:lstStyle/>
          <a:p>
            <a:pPr marL="0" indent="0">
              <a:buNone/>
            </a:pPr>
            <a:r>
              <a:rPr lang="en-US" sz="2400" b="1" dirty="0"/>
              <a:t>You are responsible for turning in assignments on time. This includes allowing for unforeseen circumstances. You are also responsible for ensuring that what you turned in is what you meant to turn in. Each assignment will have an official due date and time and a 6-hour grace period. </a:t>
            </a:r>
            <a:r>
              <a:rPr lang="en-US" sz="2800" b="1" dirty="0">
                <a:solidFill>
                  <a:srgbClr val="FF0000"/>
                </a:solidFill>
              </a:rPr>
              <a:t>If an assignment is submitted during the grace period it will receive a 25% penalty.</a:t>
            </a:r>
            <a:r>
              <a:rPr lang="en-US" sz="2400" b="1" dirty="0"/>
              <a:t> After the grace period absolutely no credit will be given. Therefore it is your responsibility to plan and insure that you have backups, early safety submissions, etc.</a:t>
            </a:r>
            <a:endParaRPr lang="en-US" sz="2400" dirty="0"/>
          </a:p>
        </p:txBody>
      </p:sp>
    </p:spTree>
    <p:extLst>
      <p:ext uri="{BB962C8B-B14F-4D97-AF65-F5344CB8AC3E}">
        <p14:creationId xmlns:p14="http://schemas.microsoft.com/office/powerpoint/2010/main" val="235029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t>Lecturers</a:t>
            </a:r>
          </a:p>
        </p:txBody>
      </p:sp>
      <p:sp>
        <p:nvSpPr>
          <p:cNvPr id="3075" name="Rectangle 3"/>
          <p:cNvSpPr>
            <a:spLocks noGrp="1" noChangeArrowheads="1"/>
          </p:cNvSpPr>
          <p:nvPr>
            <p:ph type="body" idx="1"/>
          </p:nvPr>
        </p:nvSpPr>
        <p:spPr/>
        <p:txBody>
          <a:bodyPr/>
          <a:lstStyle/>
          <a:p>
            <a:pPr eaLnBrk="1" hangingPunct="1"/>
            <a:r>
              <a:rPr lang="en-US" dirty="0"/>
              <a:t>Dan Forsyth – Section </a:t>
            </a:r>
            <a:r>
              <a:rPr lang="en-US" dirty="0" smtClean="0"/>
              <a:t>A</a:t>
            </a:r>
            <a:endParaRPr lang="en-US" dirty="0"/>
          </a:p>
          <a:p>
            <a:pPr lvl="1" eaLnBrk="1" hangingPunct="1"/>
            <a:r>
              <a:rPr lang="en-US" dirty="0">
                <a:hlinkClick r:id="rId2"/>
              </a:rPr>
              <a:t>dan.forsyth@cc.gatech.edu</a:t>
            </a:r>
            <a:endParaRPr lang="en-US" dirty="0"/>
          </a:p>
          <a:p>
            <a:pPr lvl="1" eaLnBrk="1" hangingPunct="1"/>
            <a:r>
              <a:rPr lang="en-US" dirty="0"/>
              <a:t>CCB 242 (use back stairs or elevator)</a:t>
            </a:r>
          </a:p>
          <a:p>
            <a:pPr eaLnBrk="1" hangingPunct="1"/>
            <a:endParaRPr lang="en-US" dirty="0" smtClean="0"/>
          </a:p>
          <a:p>
            <a:pPr eaLnBrk="1" hangingPunct="1"/>
            <a:r>
              <a:rPr lang="en-US" dirty="0" smtClean="0"/>
              <a:t>Caleb Southern – </a:t>
            </a:r>
            <a:r>
              <a:rPr lang="en-US" dirty="0"/>
              <a:t>Section B</a:t>
            </a:r>
          </a:p>
          <a:p>
            <a:pPr lvl="1" eaLnBrk="1" hangingPunct="1"/>
            <a:r>
              <a:rPr lang="en-US" dirty="0">
                <a:hlinkClick r:id="rId2"/>
              </a:rPr>
              <a:t>c</a:t>
            </a:r>
            <a:r>
              <a:rPr lang="en-US" dirty="0" smtClean="0">
                <a:hlinkClick r:id="rId2"/>
              </a:rPr>
              <a:t>aleb.southern@gatech.edu</a:t>
            </a:r>
            <a:endParaRPr lang="en-US" dirty="0"/>
          </a:p>
          <a:p>
            <a:pPr lvl="1" eaLnBrk="1" hangingPunct="1"/>
            <a:r>
              <a:rPr lang="en-US" dirty="0"/>
              <a:t>CCB </a:t>
            </a:r>
            <a:r>
              <a:rPr lang="en-US" dirty="0" smtClean="0"/>
              <a:t>105</a:t>
            </a:r>
            <a:endParaRPr lang="en-US" dirty="0"/>
          </a:p>
          <a:p>
            <a:pPr marL="457200" lvl="1" indent="0" eaLnBrk="1" hangingPunct="1">
              <a:buNone/>
            </a:pPr>
            <a:endParaRPr lang="en-US" dirty="0"/>
          </a:p>
          <a:p>
            <a:pPr marL="457200" lvl="1" indent="0" eaLnBrk="1" hangingPunct="1">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Final</a:t>
            </a:r>
          </a:p>
        </p:txBody>
      </p:sp>
      <p:sp>
        <p:nvSpPr>
          <p:cNvPr id="18435" name="Rectangle 3"/>
          <p:cNvSpPr>
            <a:spLocks noGrp="1" noChangeArrowheads="1"/>
          </p:cNvSpPr>
          <p:nvPr>
            <p:ph type="body" idx="1"/>
          </p:nvPr>
        </p:nvSpPr>
        <p:spPr/>
        <p:txBody>
          <a:bodyPr/>
          <a:lstStyle/>
          <a:p>
            <a:pPr eaLnBrk="1" hangingPunct="1"/>
            <a:r>
              <a:rPr lang="en-US"/>
              <a:t>The final exam is comprehensive</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US"/>
              <a:t>Need help?</a:t>
            </a:r>
          </a:p>
        </p:txBody>
      </p:sp>
      <p:sp>
        <p:nvSpPr>
          <p:cNvPr id="19459" name="Subtitle 4"/>
          <p:cNvSpPr>
            <a:spLocks noGrp="1"/>
          </p:cNvSpPr>
          <p:nvPr>
            <p:ph type="subTitle" idx="1"/>
          </p:nvPr>
        </p:nvSpPr>
        <p:spPr/>
        <p:txBody>
          <a:bodyPr/>
          <a:lstStyle/>
          <a:p>
            <a:r>
              <a:rPr lang="en-US" dirty="0"/>
              <a:t>Piazza!!!</a:t>
            </a:r>
            <a:r>
              <a:rPr lang="en-US" dirty="0" smtClean="0"/>
              <a:t>!</a:t>
            </a:r>
          </a:p>
          <a:p>
            <a:r>
              <a:rPr lang="en-US" dirty="0" smtClean="0"/>
              <a:t>TAs</a:t>
            </a:r>
          </a:p>
          <a:p>
            <a:r>
              <a:rPr lang="en-US" dirty="0" smtClean="0"/>
              <a:t>Instructor</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a:t>Online Resources</a:t>
            </a:r>
          </a:p>
        </p:txBody>
      </p:sp>
      <p:sp>
        <p:nvSpPr>
          <p:cNvPr id="20483" name="Rectangle 3"/>
          <p:cNvSpPr>
            <a:spLocks noGrp="1" noChangeArrowheads="1"/>
          </p:cNvSpPr>
          <p:nvPr>
            <p:ph type="subTitle" idx="1"/>
          </p:nvPr>
        </p:nvSpPr>
        <p:spPr/>
        <p:txBody>
          <a:bodyPr/>
          <a:lstStyle/>
          <a:p>
            <a:pPr eaLnBrk="1" hangingPunct="1"/>
            <a:endParaRPr lang="en-US" dirty="0"/>
          </a:p>
          <a:p>
            <a:pPr eaLnBrk="1" hangingPunct="1"/>
            <a:r>
              <a:rPr lang="en-US" dirty="0"/>
              <a:t>Via Canvas</a:t>
            </a:r>
          </a:p>
          <a:p>
            <a:pPr lvl="1" eaLnBrk="1" hangingPunct="1"/>
            <a:endParaRPr lang="en-US" dirty="0"/>
          </a:p>
          <a:p>
            <a:pPr eaLnBrk="1" hangingPunct="1"/>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Semester</a:t>
            </a:r>
          </a:p>
        </p:txBody>
      </p:sp>
      <p:sp>
        <p:nvSpPr>
          <p:cNvPr id="3" name="Content Placeholder 2"/>
          <p:cNvSpPr>
            <a:spLocks noGrp="1"/>
          </p:cNvSpPr>
          <p:nvPr>
            <p:ph idx="1"/>
          </p:nvPr>
        </p:nvSpPr>
        <p:spPr/>
        <p:txBody>
          <a:bodyPr/>
          <a:lstStyle/>
          <a:p>
            <a:r>
              <a:rPr lang="en-US" dirty="0"/>
              <a:t>There is no time available to review your final at the end of the semester.</a:t>
            </a:r>
          </a:p>
          <a:p>
            <a:r>
              <a:rPr lang="en-US" dirty="0"/>
              <a:t>We do not review finals or discuss grades over break.</a:t>
            </a:r>
          </a:p>
          <a:p>
            <a:r>
              <a:rPr lang="en-US" dirty="0"/>
              <a:t>You have the entire next semester you are on campus to review your final and all grades and have any problem fixed.</a:t>
            </a:r>
          </a:p>
        </p:txBody>
      </p:sp>
    </p:spTree>
    <p:extLst>
      <p:ext uri="{BB962C8B-B14F-4D97-AF65-F5344CB8AC3E}">
        <p14:creationId xmlns:p14="http://schemas.microsoft.com/office/powerpoint/2010/main" val="27241928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Why CS2110?</a:t>
            </a:r>
          </a:p>
        </p:txBody>
      </p:sp>
      <p:sp>
        <p:nvSpPr>
          <p:cNvPr id="21507" name="Rectangle 3"/>
          <p:cNvSpPr>
            <a:spLocks noGrp="1" noChangeArrowheads="1"/>
          </p:cNvSpPr>
          <p:nvPr>
            <p:ph type="body" idx="1"/>
          </p:nvPr>
        </p:nvSpPr>
        <p:spPr/>
        <p:txBody>
          <a:bodyPr/>
          <a:lstStyle/>
          <a:p>
            <a:pPr eaLnBrk="1" hangingPunct="1"/>
            <a:r>
              <a:rPr lang="en-US"/>
              <a:t>New course</a:t>
            </a:r>
          </a:p>
          <a:p>
            <a:pPr lvl="1" eaLnBrk="1" hangingPunct="1"/>
            <a:r>
              <a:rPr lang="en-US"/>
              <a:t>Eliminate disconnect between ECE2030 and CS2130</a:t>
            </a:r>
          </a:p>
          <a:p>
            <a:pPr lvl="1" eaLnBrk="1" hangingPunct="1"/>
            <a:r>
              <a:rPr lang="en-US"/>
              <a:t>Learn C in context of hardware</a:t>
            </a:r>
          </a:p>
          <a:p>
            <a:pPr lvl="2" eaLnBrk="1" hangingPunct="1"/>
            <a:r>
              <a:rPr lang="en-US"/>
              <a:t>C is not a high level language!</a:t>
            </a:r>
          </a:p>
          <a:p>
            <a:pPr lvl="2" eaLnBrk="1" hangingPunct="1"/>
            <a:r>
              <a:rPr lang="en-US"/>
              <a:t>C is a relatively cross-platform compatible hyper assembler!</a:t>
            </a:r>
          </a:p>
          <a:p>
            <a:pPr lvl="2" eaLnBrk="1" hangingPunct="1"/>
            <a:r>
              <a:rPr lang="en-US"/>
              <a:t>Used for systems programming</a:t>
            </a:r>
          </a:p>
          <a:p>
            <a:pPr lvl="2" eaLnBrk="1" hangingPunct="1"/>
            <a:r>
              <a:rPr lang="en-US"/>
              <a:t>Misused by many!</a:t>
            </a:r>
          </a:p>
          <a:p>
            <a:pPr lvl="2" eaLnBrk="1" hangingPunct="1"/>
            <a:r>
              <a:rPr lang="en-US"/>
              <a:t>If you understand the hardware the language loses a lot of its black magic!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ctrTitle"/>
          </p:nvPr>
        </p:nvSpPr>
        <p:spPr/>
        <p:txBody>
          <a:bodyPr/>
          <a:lstStyle/>
          <a:p>
            <a:r>
              <a:rPr lang="en-US"/>
              <a:t>Big Ideas</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4000"/>
              <a:t>Big Idea #1: All computers can compute the same kinds of things</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We call this Turing-equivalence</a:t>
            </a:r>
          </a:p>
          <a:p>
            <a:r>
              <a:rPr lang="en-US" dirty="0" smtClean="0"/>
              <a:t>Just about everything that we use for computation can be proved capable of solving the same set of problems.  </a:t>
            </a:r>
          </a:p>
          <a:p>
            <a:r>
              <a:rPr lang="en-US" dirty="0" smtClean="0"/>
              <a:t>That includes Turing machines, stored program computers (and their programming languages), regular expressions, automata theory, </a:t>
            </a:r>
            <a:r>
              <a:rPr lang="en-US" dirty="0" smtClean="0"/>
              <a:t>formal </a:t>
            </a:r>
            <a:r>
              <a:rPr lang="en-US" dirty="0" smtClean="0"/>
              <a:t>grammars, etc.</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4000" dirty="0"/>
              <a:t>Big Idea #2: </a:t>
            </a:r>
            <a:r>
              <a:rPr lang="en-US" sz="4000" dirty="0" smtClean="0"/>
              <a:t>Abstraction:</a:t>
            </a:r>
            <a:br>
              <a:rPr lang="en-US" sz="4000" dirty="0" smtClean="0"/>
            </a:br>
            <a:r>
              <a:rPr lang="en-US" sz="4000" dirty="0" smtClean="0"/>
              <a:t>Layers</a:t>
            </a:r>
            <a:r>
              <a:rPr lang="en-US" sz="4000" dirty="0"/>
              <a:t> </a:t>
            </a:r>
            <a:r>
              <a:rPr lang="en-US" sz="4000" dirty="0" smtClean="0"/>
              <a:t>Making </a:t>
            </a:r>
            <a:r>
              <a:rPr lang="en-US" sz="4000" dirty="0"/>
              <a:t>the Electrons Work</a:t>
            </a:r>
          </a:p>
        </p:txBody>
      </p:sp>
      <p:grpSp>
        <p:nvGrpSpPr>
          <p:cNvPr id="21" name="Group 20"/>
          <p:cNvGrpSpPr/>
          <p:nvPr/>
        </p:nvGrpSpPr>
        <p:grpSpPr>
          <a:xfrm>
            <a:off x="2438400" y="1459468"/>
            <a:ext cx="4267200" cy="4876800"/>
            <a:chOff x="2209800" y="1524000"/>
            <a:chExt cx="4267200" cy="4876800"/>
          </a:xfrm>
        </p:grpSpPr>
        <p:cxnSp>
          <p:nvCxnSpPr>
            <p:cNvPr id="4" name="Straight Connector 3"/>
            <p:cNvCxnSpPr/>
            <p:nvPr/>
          </p:nvCxnSpPr>
          <p:spPr>
            <a:xfrm>
              <a:off x="4343400" y="1676400"/>
              <a:ext cx="0" cy="4572000"/>
            </a:xfrm>
            <a:prstGeom prst="line">
              <a:avLst/>
            </a:prstGeom>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209800" y="15240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Problem-oriented language level</a:t>
              </a:r>
              <a:endParaRPr lang="en-US" dirty="0">
                <a:solidFill>
                  <a:schemeClr val="tx1"/>
                </a:solidFill>
              </a:endParaRPr>
            </a:p>
          </p:txBody>
        </p:sp>
        <p:sp>
          <p:nvSpPr>
            <p:cNvPr id="5" name="Rectangle 4"/>
            <p:cNvSpPr/>
            <p:nvPr/>
          </p:nvSpPr>
          <p:spPr>
            <a:xfrm>
              <a:off x="2209800" y="24384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Assembly language level</a:t>
              </a:r>
              <a:endParaRPr lang="en-US" dirty="0">
                <a:solidFill>
                  <a:schemeClr val="tx1"/>
                </a:solidFill>
              </a:endParaRPr>
            </a:p>
          </p:txBody>
        </p:sp>
        <p:sp>
          <p:nvSpPr>
            <p:cNvPr id="6" name="Rectangle 5"/>
            <p:cNvSpPr/>
            <p:nvPr/>
          </p:nvSpPr>
          <p:spPr>
            <a:xfrm>
              <a:off x="2209800" y="33528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Operating system machine level</a:t>
              </a:r>
              <a:endParaRPr lang="en-US" dirty="0">
                <a:solidFill>
                  <a:schemeClr val="tx1"/>
                </a:solidFill>
              </a:endParaRPr>
            </a:p>
          </p:txBody>
        </p:sp>
        <p:sp>
          <p:nvSpPr>
            <p:cNvPr id="7" name="Rectangle 6"/>
            <p:cNvSpPr/>
            <p:nvPr/>
          </p:nvSpPr>
          <p:spPr>
            <a:xfrm>
              <a:off x="2209800" y="42672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Instruction set architecture level</a:t>
              </a:r>
              <a:endParaRPr lang="en-US" dirty="0">
                <a:solidFill>
                  <a:schemeClr val="tx1"/>
                </a:solidFill>
              </a:endParaRPr>
            </a:p>
          </p:txBody>
        </p:sp>
        <p:sp>
          <p:nvSpPr>
            <p:cNvPr id="8" name="Rectangle 7"/>
            <p:cNvSpPr/>
            <p:nvPr/>
          </p:nvSpPr>
          <p:spPr>
            <a:xfrm>
              <a:off x="2209800" y="51816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Microarchitecture level</a:t>
              </a:r>
              <a:endParaRPr lang="en-US" dirty="0">
                <a:solidFill>
                  <a:schemeClr val="tx1"/>
                </a:solidFill>
              </a:endParaRPr>
            </a:p>
          </p:txBody>
        </p:sp>
        <p:sp>
          <p:nvSpPr>
            <p:cNvPr id="9" name="Rectangle 8"/>
            <p:cNvSpPr/>
            <p:nvPr/>
          </p:nvSpPr>
          <p:spPr>
            <a:xfrm>
              <a:off x="2209800" y="60960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Digital logic level</a:t>
              </a:r>
              <a:endParaRPr lang="en-US" dirty="0">
                <a:solidFill>
                  <a:schemeClr val="tx1"/>
                </a:solidFill>
              </a:endParaRPr>
            </a:p>
          </p:txBody>
        </p:sp>
      </p:grpSp>
      <p:sp>
        <p:nvSpPr>
          <p:cNvPr id="22" name="TextBox 21"/>
          <p:cNvSpPr txBox="1"/>
          <p:nvPr/>
        </p:nvSpPr>
        <p:spPr>
          <a:xfrm>
            <a:off x="876300" y="1459468"/>
            <a:ext cx="990600" cy="369332"/>
          </a:xfrm>
          <a:prstGeom prst="rect">
            <a:avLst/>
          </a:prstGeom>
          <a:noFill/>
        </p:spPr>
        <p:txBody>
          <a:bodyPr wrap="square" rtlCol="0">
            <a:spAutoFit/>
          </a:bodyPr>
          <a:lstStyle/>
          <a:p>
            <a:r>
              <a:rPr lang="en-US" dirty="0" smtClean="0"/>
              <a:t>Level 5</a:t>
            </a:r>
            <a:endParaRPr lang="en-US" dirty="0"/>
          </a:p>
        </p:txBody>
      </p:sp>
      <p:sp>
        <p:nvSpPr>
          <p:cNvPr id="25" name="TextBox 24"/>
          <p:cNvSpPr txBox="1"/>
          <p:nvPr/>
        </p:nvSpPr>
        <p:spPr>
          <a:xfrm>
            <a:off x="876300" y="2373868"/>
            <a:ext cx="990600" cy="369332"/>
          </a:xfrm>
          <a:prstGeom prst="rect">
            <a:avLst/>
          </a:prstGeom>
          <a:noFill/>
        </p:spPr>
        <p:txBody>
          <a:bodyPr wrap="square" rtlCol="0">
            <a:spAutoFit/>
          </a:bodyPr>
          <a:lstStyle/>
          <a:p>
            <a:r>
              <a:rPr lang="en-US" dirty="0" smtClean="0"/>
              <a:t>Level 4</a:t>
            </a:r>
            <a:endParaRPr lang="en-US" dirty="0"/>
          </a:p>
        </p:txBody>
      </p:sp>
      <p:sp>
        <p:nvSpPr>
          <p:cNvPr id="26" name="TextBox 25"/>
          <p:cNvSpPr txBox="1"/>
          <p:nvPr/>
        </p:nvSpPr>
        <p:spPr>
          <a:xfrm>
            <a:off x="876300" y="3288268"/>
            <a:ext cx="990600" cy="369332"/>
          </a:xfrm>
          <a:prstGeom prst="rect">
            <a:avLst/>
          </a:prstGeom>
          <a:noFill/>
        </p:spPr>
        <p:txBody>
          <a:bodyPr wrap="square" rtlCol="0">
            <a:spAutoFit/>
          </a:bodyPr>
          <a:lstStyle/>
          <a:p>
            <a:r>
              <a:rPr lang="en-US" dirty="0" smtClean="0"/>
              <a:t>Level 3</a:t>
            </a:r>
            <a:endParaRPr lang="en-US" dirty="0"/>
          </a:p>
        </p:txBody>
      </p:sp>
      <p:sp>
        <p:nvSpPr>
          <p:cNvPr id="27" name="TextBox 26"/>
          <p:cNvSpPr txBox="1"/>
          <p:nvPr/>
        </p:nvSpPr>
        <p:spPr>
          <a:xfrm>
            <a:off x="876300" y="4202668"/>
            <a:ext cx="990600" cy="369332"/>
          </a:xfrm>
          <a:prstGeom prst="rect">
            <a:avLst/>
          </a:prstGeom>
          <a:noFill/>
        </p:spPr>
        <p:txBody>
          <a:bodyPr wrap="square" rtlCol="0">
            <a:spAutoFit/>
          </a:bodyPr>
          <a:lstStyle/>
          <a:p>
            <a:r>
              <a:rPr lang="en-US" dirty="0" smtClean="0"/>
              <a:t>Level 2</a:t>
            </a:r>
            <a:endParaRPr lang="en-US" dirty="0"/>
          </a:p>
        </p:txBody>
      </p:sp>
      <p:sp>
        <p:nvSpPr>
          <p:cNvPr id="28" name="TextBox 27"/>
          <p:cNvSpPr txBox="1"/>
          <p:nvPr/>
        </p:nvSpPr>
        <p:spPr>
          <a:xfrm>
            <a:off x="876300" y="5117068"/>
            <a:ext cx="990600" cy="369332"/>
          </a:xfrm>
          <a:prstGeom prst="rect">
            <a:avLst/>
          </a:prstGeom>
          <a:noFill/>
        </p:spPr>
        <p:txBody>
          <a:bodyPr wrap="square" rtlCol="0">
            <a:spAutoFit/>
          </a:bodyPr>
          <a:lstStyle/>
          <a:p>
            <a:r>
              <a:rPr lang="en-US" dirty="0" smtClean="0"/>
              <a:t>Level 1</a:t>
            </a:r>
            <a:endParaRPr lang="en-US" dirty="0"/>
          </a:p>
        </p:txBody>
      </p:sp>
      <p:sp>
        <p:nvSpPr>
          <p:cNvPr id="29" name="TextBox 28"/>
          <p:cNvSpPr txBox="1"/>
          <p:nvPr/>
        </p:nvSpPr>
        <p:spPr>
          <a:xfrm>
            <a:off x="876300" y="6031468"/>
            <a:ext cx="990600" cy="369332"/>
          </a:xfrm>
          <a:prstGeom prst="rect">
            <a:avLst/>
          </a:prstGeom>
          <a:noFill/>
        </p:spPr>
        <p:txBody>
          <a:bodyPr wrap="square" rtlCol="0">
            <a:spAutoFit/>
          </a:bodyPr>
          <a:lstStyle/>
          <a:p>
            <a:r>
              <a:rPr lang="en-US" dirty="0" smtClean="0"/>
              <a:t>Level 0</a:t>
            </a:r>
            <a:endParaRPr lang="en-US" dirty="0"/>
          </a:p>
        </p:txBody>
      </p:sp>
      <p:sp>
        <p:nvSpPr>
          <p:cNvPr id="23" name="TextBox 22"/>
          <p:cNvSpPr txBox="1"/>
          <p:nvPr/>
        </p:nvSpPr>
        <p:spPr>
          <a:xfrm>
            <a:off x="4800600" y="1916668"/>
            <a:ext cx="4191000" cy="307777"/>
          </a:xfrm>
          <a:prstGeom prst="rect">
            <a:avLst/>
          </a:prstGeom>
          <a:noFill/>
        </p:spPr>
        <p:txBody>
          <a:bodyPr wrap="square" rtlCol="0">
            <a:spAutoFit/>
          </a:bodyPr>
          <a:lstStyle/>
          <a:p>
            <a:r>
              <a:rPr lang="en-US" sz="1400" dirty="0" smtClean="0"/>
              <a:t>Translation (compiler)</a:t>
            </a:r>
            <a:endParaRPr lang="en-US" sz="1400" dirty="0"/>
          </a:p>
        </p:txBody>
      </p:sp>
      <p:sp>
        <p:nvSpPr>
          <p:cNvPr id="31" name="TextBox 30"/>
          <p:cNvSpPr txBox="1"/>
          <p:nvPr/>
        </p:nvSpPr>
        <p:spPr>
          <a:xfrm>
            <a:off x="4800600" y="2831068"/>
            <a:ext cx="4191000" cy="307777"/>
          </a:xfrm>
          <a:prstGeom prst="rect">
            <a:avLst/>
          </a:prstGeom>
          <a:noFill/>
        </p:spPr>
        <p:txBody>
          <a:bodyPr wrap="square" rtlCol="0">
            <a:spAutoFit/>
          </a:bodyPr>
          <a:lstStyle/>
          <a:p>
            <a:r>
              <a:rPr lang="en-US" sz="1400" dirty="0" smtClean="0"/>
              <a:t>Translation (assembler)</a:t>
            </a:r>
            <a:endParaRPr lang="en-US" sz="1400" dirty="0"/>
          </a:p>
        </p:txBody>
      </p:sp>
      <p:sp>
        <p:nvSpPr>
          <p:cNvPr id="32" name="TextBox 31"/>
          <p:cNvSpPr txBox="1"/>
          <p:nvPr/>
        </p:nvSpPr>
        <p:spPr>
          <a:xfrm>
            <a:off x="4800600" y="3745468"/>
            <a:ext cx="4432788" cy="307777"/>
          </a:xfrm>
          <a:prstGeom prst="rect">
            <a:avLst/>
          </a:prstGeom>
          <a:noFill/>
        </p:spPr>
        <p:txBody>
          <a:bodyPr wrap="square" rtlCol="0">
            <a:spAutoFit/>
          </a:bodyPr>
          <a:lstStyle/>
          <a:p>
            <a:r>
              <a:rPr lang="en-US" sz="1400" dirty="0" smtClean="0"/>
              <a:t>Partial interpretation (operating system)</a:t>
            </a:r>
            <a:endParaRPr lang="en-US" sz="1400" dirty="0"/>
          </a:p>
        </p:txBody>
      </p:sp>
      <p:sp>
        <p:nvSpPr>
          <p:cNvPr id="33" name="TextBox 32"/>
          <p:cNvSpPr txBox="1"/>
          <p:nvPr/>
        </p:nvSpPr>
        <p:spPr>
          <a:xfrm>
            <a:off x="4800600" y="4659868"/>
            <a:ext cx="4648200" cy="307777"/>
          </a:xfrm>
          <a:prstGeom prst="rect">
            <a:avLst/>
          </a:prstGeom>
          <a:noFill/>
        </p:spPr>
        <p:txBody>
          <a:bodyPr wrap="square" rtlCol="0">
            <a:spAutoFit/>
          </a:bodyPr>
          <a:lstStyle/>
          <a:p>
            <a:r>
              <a:rPr lang="en-US" sz="1400" dirty="0" smtClean="0"/>
              <a:t>Interpretation (</a:t>
            </a:r>
            <a:r>
              <a:rPr lang="en-US" sz="1400" dirty="0" err="1" smtClean="0"/>
              <a:t>microprogram</a:t>
            </a:r>
            <a:r>
              <a:rPr lang="en-US" sz="1400" dirty="0" smtClean="0"/>
              <a:t>) or direct execution</a:t>
            </a:r>
            <a:endParaRPr lang="en-US" sz="1400" dirty="0"/>
          </a:p>
        </p:txBody>
      </p:sp>
      <p:sp>
        <p:nvSpPr>
          <p:cNvPr id="34" name="TextBox 33"/>
          <p:cNvSpPr txBox="1"/>
          <p:nvPr/>
        </p:nvSpPr>
        <p:spPr>
          <a:xfrm>
            <a:off x="4800600" y="5574268"/>
            <a:ext cx="4191000" cy="307777"/>
          </a:xfrm>
          <a:prstGeom prst="rect">
            <a:avLst/>
          </a:prstGeom>
          <a:noFill/>
        </p:spPr>
        <p:txBody>
          <a:bodyPr wrap="square" rtlCol="0">
            <a:spAutoFit/>
          </a:bodyPr>
          <a:lstStyle/>
          <a:p>
            <a:r>
              <a:rPr lang="en-US" sz="1400" dirty="0" smtClean="0"/>
              <a:t>Hardware</a:t>
            </a:r>
            <a:endParaRPr lang="en-US" sz="1400" dirty="0"/>
          </a:p>
        </p:txBody>
      </p:sp>
      <p:sp>
        <p:nvSpPr>
          <p:cNvPr id="35" name="TextBox 34"/>
          <p:cNvSpPr txBox="1"/>
          <p:nvPr/>
        </p:nvSpPr>
        <p:spPr>
          <a:xfrm>
            <a:off x="685800" y="6488668"/>
            <a:ext cx="7924800" cy="276999"/>
          </a:xfrm>
          <a:prstGeom prst="rect">
            <a:avLst/>
          </a:prstGeom>
          <a:noFill/>
        </p:spPr>
        <p:txBody>
          <a:bodyPr wrap="square" rtlCol="0">
            <a:spAutoFit/>
          </a:bodyPr>
          <a:lstStyle/>
          <a:p>
            <a:r>
              <a:rPr lang="en-US" sz="1200" dirty="0" smtClean="0"/>
              <a:t>From </a:t>
            </a:r>
            <a:r>
              <a:rPr lang="en-US" sz="1200" i="1" dirty="0" smtClean="0"/>
              <a:t>Structured Computer Organization, </a:t>
            </a:r>
            <a:r>
              <a:rPr lang="en-US" sz="1200" dirty="0" err="1" smtClean="0"/>
              <a:t>Tanenbaum</a:t>
            </a:r>
            <a:r>
              <a:rPr lang="en-US" sz="1200" dirty="0" smtClean="0"/>
              <a:t> &amp; Austin, 6</a:t>
            </a:r>
            <a:r>
              <a:rPr lang="en-US" sz="1200" baseline="30000" dirty="0" smtClean="0"/>
              <a:t>th</a:t>
            </a:r>
            <a:r>
              <a:rPr lang="en-US" sz="1200" dirty="0" smtClean="0"/>
              <a:t> </a:t>
            </a:r>
            <a:r>
              <a:rPr lang="en-US" sz="1200" dirty="0" err="1" smtClean="0"/>
              <a:t>ed</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4000" dirty="0"/>
              <a:t>Big Idea #2: Abstraction:</a:t>
            </a:r>
            <a:br>
              <a:rPr lang="en-US" sz="4000" dirty="0"/>
            </a:br>
            <a:r>
              <a:rPr lang="en-US" sz="4000" dirty="0"/>
              <a:t>Layers Making the Electrons Work</a:t>
            </a:r>
          </a:p>
        </p:txBody>
      </p:sp>
      <p:sp>
        <p:nvSpPr>
          <p:cNvPr id="24579" name="Rectangle 9"/>
          <p:cNvSpPr>
            <a:spLocks noGrp="1" noChangeArrowheads="1"/>
          </p:cNvSpPr>
          <p:nvPr>
            <p:ph type="body" idx="1"/>
          </p:nvPr>
        </p:nvSpPr>
        <p:spPr>
          <a:xfrm>
            <a:off x="457200" y="1295400"/>
            <a:ext cx="8229600" cy="5410200"/>
          </a:xfrm>
        </p:spPr>
        <p:txBody>
          <a:bodyPr/>
          <a:lstStyle/>
          <a:p>
            <a:pPr algn="ctr" eaLnBrk="1" hangingPunct="1">
              <a:lnSpc>
                <a:spcPct val="125000"/>
              </a:lnSpc>
              <a:buFontTx/>
              <a:buNone/>
            </a:pPr>
            <a:r>
              <a:rPr lang="en-US" dirty="0"/>
              <a:t>Problems</a:t>
            </a:r>
          </a:p>
          <a:p>
            <a:pPr algn="ctr" eaLnBrk="1" hangingPunct="1">
              <a:lnSpc>
                <a:spcPct val="125000"/>
              </a:lnSpc>
              <a:buFontTx/>
              <a:buNone/>
            </a:pPr>
            <a:r>
              <a:rPr lang="en-US" dirty="0"/>
              <a:t>Algorithms</a:t>
            </a:r>
          </a:p>
          <a:p>
            <a:pPr algn="ctr" eaLnBrk="1" hangingPunct="1">
              <a:lnSpc>
                <a:spcPct val="125000"/>
              </a:lnSpc>
              <a:buFontTx/>
              <a:buNone/>
            </a:pPr>
            <a:r>
              <a:rPr lang="en-US" dirty="0"/>
              <a:t>Language</a:t>
            </a:r>
          </a:p>
          <a:p>
            <a:pPr algn="ctr" eaLnBrk="1" hangingPunct="1">
              <a:lnSpc>
                <a:spcPct val="125000"/>
              </a:lnSpc>
              <a:buFontTx/>
              <a:buNone/>
            </a:pPr>
            <a:r>
              <a:rPr lang="en-US" dirty="0"/>
              <a:t>Machine (ISA) Architecture</a:t>
            </a:r>
          </a:p>
          <a:p>
            <a:pPr algn="ctr" eaLnBrk="1" hangingPunct="1">
              <a:lnSpc>
                <a:spcPct val="125000"/>
              </a:lnSpc>
              <a:buFontTx/>
              <a:buNone/>
            </a:pPr>
            <a:r>
              <a:rPr lang="en-US" dirty="0"/>
              <a:t>Microarchitecture</a:t>
            </a:r>
          </a:p>
          <a:p>
            <a:pPr algn="ctr" eaLnBrk="1" hangingPunct="1">
              <a:lnSpc>
                <a:spcPct val="125000"/>
              </a:lnSpc>
              <a:buFontTx/>
              <a:buNone/>
            </a:pPr>
            <a:r>
              <a:rPr lang="en-US" dirty="0"/>
              <a:t>Circuits</a:t>
            </a:r>
          </a:p>
          <a:p>
            <a:pPr algn="ctr" eaLnBrk="1" hangingPunct="1">
              <a:lnSpc>
                <a:spcPct val="125000"/>
              </a:lnSpc>
              <a:buFontTx/>
              <a:buNone/>
            </a:pPr>
            <a:r>
              <a:rPr lang="en-US" dirty="0"/>
              <a:t>Devices</a:t>
            </a:r>
          </a:p>
        </p:txBody>
      </p:sp>
      <p:sp>
        <p:nvSpPr>
          <p:cNvPr id="6" name="TextBox 5"/>
          <p:cNvSpPr txBox="1"/>
          <p:nvPr/>
        </p:nvSpPr>
        <p:spPr>
          <a:xfrm>
            <a:off x="685800" y="6488668"/>
            <a:ext cx="7924800" cy="276999"/>
          </a:xfrm>
          <a:prstGeom prst="rect">
            <a:avLst/>
          </a:prstGeom>
          <a:noFill/>
        </p:spPr>
        <p:txBody>
          <a:bodyPr wrap="square" rtlCol="0">
            <a:spAutoFit/>
          </a:bodyPr>
          <a:lstStyle/>
          <a:p>
            <a:r>
              <a:rPr lang="en-US" sz="1200" dirty="0" smtClean="0"/>
              <a:t>From </a:t>
            </a:r>
            <a:r>
              <a:rPr lang="en-US" sz="1200" i="1" dirty="0" smtClean="0"/>
              <a:t>Introduction to Computing Systems</a:t>
            </a:r>
            <a:r>
              <a:rPr lang="en-US" sz="1200" dirty="0" smtClean="0"/>
              <a:t>, </a:t>
            </a:r>
            <a:r>
              <a:rPr lang="en-US" sz="1200" dirty="0" err="1" smtClean="0"/>
              <a:t>Patt</a:t>
            </a:r>
            <a:r>
              <a:rPr lang="en-US" sz="1200" dirty="0" smtClean="0"/>
              <a:t> and Patel, 2ed.</a:t>
            </a:r>
            <a:endParaRPr lang="en-US" sz="1200" dirty="0"/>
          </a:p>
        </p:txBody>
      </p:sp>
      <p:sp>
        <p:nvSpPr>
          <p:cNvPr id="4" name="TextBox 3"/>
          <p:cNvSpPr txBox="1"/>
          <p:nvPr/>
        </p:nvSpPr>
        <p:spPr>
          <a:xfrm>
            <a:off x="8382000" y="3657600"/>
            <a:ext cx="313044" cy="369332"/>
          </a:xfrm>
          <a:prstGeom prst="rect">
            <a:avLst/>
          </a:prstGeom>
          <a:noFill/>
        </p:spPr>
        <p:txBody>
          <a:bodyPr wrap="none" rtlCol="0">
            <a:spAutoFit/>
          </a:bodyPr>
          <a:lstStyle/>
          <a:p>
            <a:r>
              <a:rPr lang="en-US" dirty="0" smtClean="0"/>
              <a:t>2</a:t>
            </a:r>
            <a:endParaRPr lang="en-US" dirty="0"/>
          </a:p>
        </p:txBody>
      </p:sp>
      <p:sp>
        <p:nvSpPr>
          <p:cNvPr id="8" name="TextBox 7"/>
          <p:cNvSpPr txBox="1"/>
          <p:nvPr/>
        </p:nvSpPr>
        <p:spPr>
          <a:xfrm>
            <a:off x="8382000" y="2286000"/>
            <a:ext cx="518291" cy="369332"/>
          </a:xfrm>
          <a:prstGeom prst="rect">
            <a:avLst/>
          </a:prstGeom>
          <a:noFill/>
        </p:spPr>
        <p:txBody>
          <a:bodyPr wrap="none" rtlCol="0">
            <a:spAutoFit/>
          </a:bodyPr>
          <a:lstStyle/>
          <a:p>
            <a:r>
              <a:rPr lang="en-US" dirty="0" smtClean="0"/>
              <a:t>5-3</a:t>
            </a:r>
            <a:endParaRPr lang="en-US" dirty="0"/>
          </a:p>
        </p:txBody>
      </p:sp>
      <p:sp>
        <p:nvSpPr>
          <p:cNvPr id="9" name="TextBox 8"/>
          <p:cNvSpPr txBox="1"/>
          <p:nvPr/>
        </p:nvSpPr>
        <p:spPr>
          <a:xfrm>
            <a:off x="8382000" y="4419600"/>
            <a:ext cx="313044"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8382000" y="5486400"/>
            <a:ext cx="313044" cy="369332"/>
          </a:xfrm>
          <a:prstGeom prst="rect">
            <a:avLst/>
          </a:prstGeom>
          <a:noFill/>
        </p:spPr>
        <p:txBody>
          <a:bodyPr wrap="none" rtlCol="0">
            <a:spAutoFit/>
          </a:bodyPr>
          <a:lstStyle/>
          <a:p>
            <a:r>
              <a:rPr lang="en-US" dirty="0" smtClean="0"/>
              <a:t>0</a:t>
            </a:r>
            <a:endParaRPr lang="en-US" dirty="0"/>
          </a:p>
        </p:txBody>
      </p:sp>
      <p:sp>
        <p:nvSpPr>
          <p:cNvPr id="5" name="Right Bracket 4"/>
          <p:cNvSpPr/>
          <p:nvPr/>
        </p:nvSpPr>
        <p:spPr>
          <a:xfrm>
            <a:off x="7924800" y="1676400"/>
            <a:ext cx="457200" cy="1600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ket 11"/>
          <p:cNvSpPr/>
          <p:nvPr/>
        </p:nvSpPr>
        <p:spPr>
          <a:xfrm>
            <a:off x="7924800" y="5181600"/>
            <a:ext cx="457200" cy="10668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5192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Big Idea #3 Binary</a:t>
            </a:r>
          </a:p>
        </p:txBody>
      </p:sp>
      <p:sp>
        <p:nvSpPr>
          <p:cNvPr id="4" name="Content Placeholder 2"/>
          <p:cNvSpPr>
            <a:spLocks noGrp="1"/>
          </p:cNvSpPr>
          <p:nvPr>
            <p:ph idx="1"/>
          </p:nvPr>
        </p:nvSpPr>
        <p:spPr>
          <a:xfrm>
            <a:off x="457200" y="1600200"/>
            <a:ext cx="8229600" cy="5105400"/>
          </a:xfrm>
        </p:spPr>
        <p:txBody>
          <a:bodyPr>
            <a:normAutofit lnSpcReduction="10000"/>
          </a:bodyPr>
          <a:lstStyle/>
          <a:p>
            <a:r>
              <a:rPr lang="en-US" dirty="0" smtClean="0"/>
              <a:t>Binary is “better” than decimal for electronic computing.</a:t>
            </a:r>
          </a:p>
          <a:p>
            <a:r>
              <a:rPr lang="en-US" dirty="0" smtClean="0"/>
              <a:t>Why?</a:t>
            </a:r>
          </a:p>
          <a:p>
            <a:r>
              <a:rPr lang="en-US" dirty="0" smtClean="0"/>
              <a:t>Lots of small physical and economic reasons:</a:t>
            </a:r>
          </a:p>
          <a:p>
            <a:pPr lvl="1"/>
            <a:r>
              <a:rPr lang="en-US" dirty="0" smtClean="0"/>
              <a:t>It’s easier to determine presence/absence of current rather than magnitude.</a:t>
            </a:r>
          </a:p>
          <a:p>
            <a:pPr lvl="1"/>
            <a:r>
              <a:rPr lang="en-US" dirty="0" smtClean="0"/>
              <a:t>Can use lower voltages to distinguish only 0/1 instead of 0/1/2/3/4/5/6/7/8/9, so less power.</a:t>
            </a:r>
          </a:p>
          <a:p>
            <a:pPr lvl="1"/>
            <a:r>
              <a:rPr lang="en-US" dirty="0" smtClean="0"/>
              <a:t>Binary-coded decimal math takes more circuitry than pure binary.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r>
              <a:rPr lang="en-US" dirty="0"/>
              <a:t>TA’s</a:t>
            </a:r>
          </a:p>
        </p:txBody>
      </p:sp>
      <p:sp>
        <p:nvSpPr>
          <p:cNvPr id="3" name="Content Placeholder 2"/>
          <p:cNvSpPr>
            <a:spLocks noGrp="1"/>
          </p:cNvSpPr>
          <p:nvPr>
            <p:ph idx="1"/>
          </p:nvPr>
        </p:nvSpPr>
        <p:spPr>
          <a:xfrm>
            <a:off x="457200" y="1066800"/>
            <a:ext cx="3886200" cy="5638800"/>
          </a:xfrm>
        </p:spPr>
        <p:txBody>
          <a:bodyPr>
            <a:normAutofit fontScale="92500" lnSpcReduction="20000"/>
          </a:bodyPr>
          <a:lstStyle/>
          <a:p>
            <a:pPr>
              <a:tabLst>
                <a:tab pos="4286250" algn="l"/>
              </a:tabLst>
            </a:pPr>
            <a:r>
              <a:rPr lang="en-US" sz="2000" dirty="0"/>
              <a:t>Austin Adams</a:t>
            </a:r>
          </a:p>
          <a:p>
            <a:pPr>
              <a:tabLst>
                <a:tab pos="4286250" algn="l"/>
              </a:tabLst>
            </a:pPr>
            <a:r>
              <a:rPr lang="en-US" sz="2000" dirty="0" err="1"/>
              <a:t>Cem</a:t>
            </a:r>
            <a:r>
              <a:rPr lang="en-US" sz="2000" dirty="0"/>
              <a:t> </a:t>
            </a:r>
            <a:r>
              <a:rPr lang="en-US" sz="2000" dirty="0" err="1"/>
              <a:t>Gokmen</a:t>
            </a:r>
            <a:endParaRPr lang="en-US" sz="2000" dirty="0"/>
          </a:p>
          <a:p>
            <a:pPr>
              <a:tabLst>
                <a:tab pos="4286250" algn="l"/>
              </a:tabLst>
            </a:pPr>
            <a:r>
              <a:rPr lang="en-US" sz="2000" dirty="0"/>
              <a:t>Madeleine </a:t>
            </a:r>
            <a:r>
              <a:rPr lang="en-US" sz="2000" dirty="0" err="1"/>
              <a:t>Brickell</a:t>
            </a:r>
            <a:endParaRPr lang="en-US" sz="2000" dirty="0"/>
          </a:p>
          <a:p>
            <a:pPr>
              <a:tabLst>
                <a:tab pos="4286250" algn="l"/>
              </a:tabLst>
            </a:pPr>
            <a:r>
              <a:rPr lang="en-US" sz="2000" dirty="0"/>
              <a:t>Daniel Becker</a:t>
            </a:r>
          </a:p>
          <a:p>
            <a:pPr>
              <a:tabLst>
                <a:tab pos="4286250" algn="l"/>
              </a:tabLst>
            </a:pPr>
            <a:r>
              <a:rPr lang="en-US" sz="2000" dirty="0"/>
              <a:t>James "Jim" Harris</a:t>
            </a:r>
          </a:p>
          <a:p>
            <a:pPr>
              <a:tabLst>
                <a:tab pos="4286250" algn="l"/>
              </a:tabLst>
            </a:pPr>
            <a:r>
              <a:rPr lang="en-US" sz="2000" dirty="0"/>
              <a:t>Preston Olds</a:t>
            </a:r>
          </a:p>
          <a:p>
            <a:pPr>
              <a:tabLst>
                <a:tab pos="4286250" algn="l"/>
              </a:tabLst>
            </a:pPr>
            <a:r>
              <a:rPr lang="en-US" sz="2000" dirty="0"/>
              <a:t>Joshua </a:t>
            </a:r>
            <a:r>
              <a:rPr lang="en-US" sz="2000" dirty="0" err="1"/>
              <a:t>Viszlai</a:t>
            </a:r>
            <a:endParaRPr lang="en-US" sz="2000" dirty="0"/>
          </a:p>
          <a:p>
            <a:pPr>
              <a:tabLst>
                <a:tab pos="4286250" algn="l"/>
              </a:tabLst>
            </a:pPr>
            <a:r>
              <a:rPr lang="en-US" sz="2000" dirty="0"/>
              <a:t>Madison Grams</a:t>
            </a:r>
          </a:p>
          <a:p>
            <a:pPr>
              <a:tabLst>
                <a:tab pos="4286250" algn="l"/>
              </a:tabLst>
            </a:pPr>
            <a:r>
              <a:rPr lang="en-US" sz="2000" dirty="0"/>
              <a:t>Vivian De Sa </a:t>
            </a:r>
            <a:r>
              <a:rPr lang="en-US" sz="2000" dirty="0" err="1"/>
              <a:t>Thiebaut</a:t>
            </a:r>
            <a:endParaRPr lang="en-US" sz="2000" dirty="0"/>
          </a:p>
          <a:p>
            <a:pPr>
              <a:tabLst>
                <a:tab pos="4286250" algn="l"/>
              </a:tabLst>
            </a:pPr>
            <a:r>
              <a:rPr lang="en-US" sz="2000" dirty="0"/>
              <a:t>Sam Gilson</a:t>
            </a:r>
          </a:p>
          <a:p>
            <a:pPr>
              <a:tabLst>
                <a:tab pos="4286250" algn="l"/>
              </a:tabLst>
            </a:pPr>
            <a:r>
              <a:rPr lang="en-US" sz="2000" dirty="0" err="1"/>
              <a:t>Hanwen</a:t>
            </a:r>
            <a:r>
              <a:rPr lang="en-US" sz="2000" dirty="0"/>
              <a:t> "Michael" </a:t>
            </a:r>
            <a:r>
              <a:rPr lang="en-US" sz="2000" dirty="0" err="1"/>
              <a:t>Xu</a:t>
            </a:r>
            <a:endParaRPr lang="en-US" sz="2000" dirty="0"/>
          </a:p>
          <a:p>
            <a:pPr>
              <a:tabLst>
                <a:tab pos="4286250" algn="l"/>
              </a:tabLst>
            </a:pPr>
            <a:r>
              <a:rPr lang="en-US" sz="2000" dirty="0" err="1"/>
              <a:t>Jered</a:t>
            </a:r>
            <a:r>
              <a:rPr lang="en-US" sz="2000" dirty="0"/>
              <a:t> </a:t>
            </a:r>
            <a:r>
              <a:rPr lang="en-US" sz="2000" dirty="0" err="1"/>
              <a:t>Tupik</a:t>
            </a:r>
            <a:endParaRPr lang="en-US" sz="2000" dirty="0"/>
          </a:p>
          <a:p>
            <a:pPr>
              <a:tabLst>
                <a:tab pos="4286250" algn="l"/>
              </a:tabLst>
            </a:pPr>
            <a:r>
              <a:rPr lang="en-US" sz="2000" dirty="0" err="1"/>
              <a:t>Minsung</a:t>
            </a:r>
            <a:r>
              <a:rPr lang="en-US" sz="2000" dirty="0"/>
              <a:t> "Daniel" Jung</a:t>
            </a:r>
          </a:p>
          <a:p>
            <a:pPr>
              <a:tabLst>
                <a:tab pos="4286250" algn="l"/>
              </a:tabLst>
            </a:pPr>
            <a:r>
              <a:rPr lang="en-US" sz="2000" dirty="0"/>
              <a:t>Clifford "Cliff" </a:t>
            </a:r>
            <a:r>
              <a:rPr lang="en-US" sz="2000" dirty="0" err="1"/>
              <a:t>Panos</a:t>
            </a:r>
            <a:endParaRPr lang="en-US" sz="2000" dirty="0"/>
          </a:p>
          <a:p>
            <a:pPr>
              <a:tabLst>
                <a:tab pos="4286250" algn="l"/>
              </a:tabLst>
            </a:pPr>
            <a:r>
              <a:rPr lang="en-US" sz="2000" dirty="0"/>
              <a:t>Lauren Chen</a:t>
            </a:r>
          </a:p>
          <a:p>
            <a:pPr>
              <a:tabLst>
                <a:tab pos="4286250" algn="l"/>
              </a:tabLst>
            </a:pPr>
            <a:r>
              <a:rPr lang="en-US" sz="2000" dirty="0"/>
              <a:t>Shannon </a:t>
            </a:r>
            <a:r>
              <a:rPr lang="en-US" sz="2000" dirty="0" err="1"/>
              <a:t>Ke</a:t>
            </a:r>
            <a:endParaRPr lang="en-US" sz="2000" dirty="0"/>
          </a:p>
          <a:p>
            <a:pPr>
              <a:tabLst>
                <a:tab pos="4286250" algn="l"/>
              </a:tabLst>
            </a:pPr>
            <a:r>
              <a:rPr lang="en-US" sz="2000" dirty="0"/>
              <a:t>Bharat </a:t>
            </a:r>
            <a:r>
              <a:rPr lang="en-US" sz="2000" dirty="0" err="1"/>
              <a:t>Srirangam</a:t>
            </a:r>
            <a:endParaRPr lang="en-US" sz="2000" dirty="0"/>
          </a:p>
          <a:p>
            <a:pPr>
              <a:tabLst>
                <a:tab pos="4286250" algn="l"/>
              </a:tabLst>
            </a:pPr>
            <a:r>
              <a:rPr lang="en-US" sz="2000" dirty="0"/>
              <a:t>Jarrett Schultz</a:t>
            </a:r>
            <a:endParaRPr lang="en-US" sz="2000" dirty="0"/>
          </a:p>
          <a:p>
            <a:pPr marL="0" indent="0">
              <a:buNone/>
              <a:tabLst>
                <a:tab pos="4286250" algn="l"/>
              </a:tabLst>
            </a:pPr>
            <a:endParaRPr lang="en-US" sz="2000" dirty="0"/>
          </a:p>
        </p:txBody>
      </p:sp>
      <p:sp>
        <p:nvSpPr>
          <p:cNvPr id="4" name="Folded Corner 3"/>
          <p:cNvSpPr/>
          <p:nvPr/>
        </p:nvSpPr>
        <p:spPr>
          <a:xfrm>
            <a:off x="4419600" y="1828800"/>
            <a:ext cx="3733800" cy="3429000"/>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Office Hours and Contact Information on the </a:t>
            </a:r>
            <a:r>
              <a:rPr lang="en-US" sz="2400" dirty="0" smtClean="0">
                <a:solidFill>
                  <a:schemeClr val="tx1"/>
                </a:solidFill>
                <a:latin typeface="Comic Sans MS" panose="030F0702030302020204" pitchFamily="66" charset="0"/>
              </a:rPr>
              <a:t>Canvas CS2110 </a:t>
            </a:r>
            <a:r>
              <a:rPr lang="en-US" sz="2400" dirty="0">
                <a:solidFill>
                  <a:schemeClr val="tx1"/>
                </a:solidFill>
                <a:latin typeface="Comic Sans MS" panose="030F0702030302020204" pitchFamily="66" charset="0"/>
              </a:rPr>
              <a:t>Home Page</a:t>
            </a:r>
          </a:p>
          <a:p>
            <a:pPr algn="ctr"/>
            <a:endParaRPr lang="en-US" sz="2400" dirty="0">
              <a:solidFill>
                <a:schemeClr val="tx1"/>
              </a:solidFill>
              <a:latin typeface="Comic Sans MS" panose="030F0702030302020204"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4000" dirty="0"/>
              <a:t>Big Idea #4: Computers Store </a:t>
            </a:r>
            <a:r>
              <a:rPr lang="en-US" sz="4000" dirty="0" smtClean="0"/>
              <a:t>Unsigned </a:t>
            </a:r>
            <a:r>
              <a:rPr lang="en-US" sz="4000" dirty="0" smtClean="0"/>
              <a:t>Whole </a:t>
            </a:r>
            <a:r>
              <a:rPr lang="en-US" sz="4000" dirty="0"/>
              <a:t>Numbers</a:t>
            </a:r>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Computers can’t store the mathematical abstraction called a “number”. Why?</a:t>
            </a:r>
          </a:p>
          <a:p>
            <a:r>
              <a:rPr lang="en-US" dirty="0" smtClean="0"/>
              <a:t>How many digits can a “number” have?  How would you build that?</a:t>
            </a:r>
          </a:p>
          <a:p>
            <a:r>
              <a:rPr lang="en-US" dirty="0" smtClean="0"/>
              <a:t>So everything in a computer is a finite-sized </a:t>
            </a:r>
            <a:r>
              <a:rPr lang="en-US" b="1" dirty="0" smtClean="0"/>
              <a:t>representation</a:t>
            </a:r>
            <a:r>
              <a:rPr lang="en-US" dirty="0" smtClean="0"/>
              <a:t> of something outside.</a:t>
            </a:r>
          </a:p>
          <a:p>
            <a:r>
              <a:rPr lang="en-US" dirty="0" smtClean="0"/>
              <a:t>A bunch of </a:t>
            </a:r>
            <a:r>
              <a:rPr lang="en-US" dirty="0" smtClean="0"/>
              <a:t>binary digits (bits) </a:t>
            </a:r>
            <a:r>
              <a:rPr lang="en-US" dirty="0" smtClean="0"/>
              <a:t>is always interpretable as </a:t>
            </a:r>
            <a:r>
              <a:rPr lang="en-US" dirty="0" smtClean="0"/>
              <a:t>an unsigned whole </a:t>
            </a:r>
            <a:r>
              <a:rPr lang="en-US" dirty="0" smtClean="0"/>
              <a:t>number.</a:t>
            </a:r>
          </a:p>
          <a:p>
            <a:r>
              <a:rPr lang="en-US" dirty="0" smtClean="0"/>
              <a:t>So we can always </a:t>
            </a:r>
            <a:r>
              <a:rPr lang="en-US" dirty="0" smtClean="0"/>
              <a:t>claim the bits stored </a:t>
            </a:r>
            <a:r>
              <a:rPr lang="en-US" dirty="0" smtClean="0"/>
              <a:t>in a computer </a:t>
            </a:r>
            <a:r>
              <a:rPr lang="en-US" dirty="0" smtClean="0"/>
              <a:t>represent a </a:t>
            </a:r>
            <a:r>
              <a:rPr lang="en-US" dirty="0" smtClean="0"/>
              <a:t>positive whole number</a:t>
            </a:r>
            <a:r>
              <a:rPr lang="en-US" dirty="0" smtClean="0"/>
              <a:t>.</a:t>
            </a:r>
          </a:p>
          <a:p>
            <a:r>
              <a:rPr lang="en-US" dirty="0" smtClean="0"/>
              <a:t>Is that the end of the story?  Stay tuned.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eaLnBrk="1" hangingPunct="1"/>
            <a:r>
              <a:rPr lang="en-US"/>
              <a:t>Questions?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Things to do</a:t>
            </a:r>
          </a:p>
        </p:txBody>
      </p:sp>
      <p:sp>
        <p:nvSpPr>
          <p:cNvPr id="28675" name="Rectangle 3"/>
          <p:cNvSpPr>
            <a:spLocks noGrp="1" noChangeArrowheads="1"/>
          </p:cNvSpPr>
          <p:nvPr>
            <p:ph type="body" idx="1"/>
          </p:nvPr>
        </p:nvSpPr>
        <p:spPr/>
        <p:txBody>
          <a:bodyPr/>
          <a:lstStyle/>
          <a:p>
            <a:pPr eaLnBrk="1" hangingPunct="1"/>
            <a:r>
              <a:rPr lang="en-US"/>
              <a:t>Get the textbooks.</a:t>
            </a:r>
          </a:p>
          <a:p>
            <a:pPr eaLnBrk="1" hangingPunct="1"/>
            <a:r>
              <a:rPr lang="en-US"/>
              <a:t>Start reading! </a:t>
            </a:r>
          </a:p>
          <a:p>
            <a:pPr eaLnBrk="1" hangingPunct="1"/>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eaLnBrk="1" hangingPunct="1"/>
            <a:r>
              <a:rPr lang="en-US"/>
              <a:t>And now for something completely different...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Nintendo GameBoy Advance</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000250"/>
            <a:ext cx="47625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685800" y="2130425"/>
            <a:ext cx="7772400" cy="3203575"/>
          </a:xfrm>
        </p:spPr>
        <p:txBody>
          <a:bodyPr/>
          <a:lstStyle/>
          <a:p>
            <a:pPr eaLnBrk="1" hangingPunct="1"/>
            <a:r>
              <a:rPr lang="en-US" sz="6000" dirty="0"/>
              <a:t>And now for something really new and different...</a:t>
            </a:r>
          </a:p>
        </p:txBody>
      </p:sp>
    </p:spTree>
    <p:extLst>
      <p:ext uri="{BB962C8B-B14F-4D97-AF65-F5344CB8AC3E}">
        <p14:creationId xmlns:p14="http://schemas.microsoft.com/office/powerpoint/2010/main" val="2296908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Computers</a:t>
            </a:r>
          </a:p>
        </p:txBody>
      </p:sp>
      <p:sp>
        <p:nvSpPr>
          <p:cNvPr id="3" name="Content Placeholder 2"/>
          <p:cNvSpPr>
            <a:spLocks noGrp="1"/>
          </p:cNvSpPr>
          <p:nvPr>
            <p:ph idx="1"/>
          </p:nvPr>
        </p:nvSpPr>
        <p:spPr/>
        <p:txBody>
          <a:bodyPr/>
          <a:lstStyle/>
          <a:p>
            <a:r>
              <a:rPr lang="en-US" dirty="0"/>
              <a:t>I am old</a:t>
            </a:r>
          </a:p>
          <a:p>
            <a:r>
              <a:rPr lang="en-US" dirty="0"/>
              <a:t>Computers are not that old</a:t>
            </a:r>
          </a:p>
          <a:p>
            <a:r>
              <a:rPr lang="en-US" dirty="0"/>
              <a:t>So I have personally seen some of the development of Computer Technology</a:t>
            </a:r>
          </a:p>
          <a:p>
            <a:r>
              <a:rPr lang="en-US" dirty="0"/>
              <a:t>Plus I have studied the history of technology and computers</a:t>
            </a:r>
          </a:p>
          <a:p>
            <a:r>
              <a:rPr lang="en-US" dirty="0"/>
              <a:t>And I would include this in lecture but</a:t>
            </a:r>
          </a:p>
          <a:p>
            <a:r>
              <a:rPr lang="en-US" dirty="0"/>
              <a:t>It's not really part of the class and we are a little pressed for time</a:t>
            </a:r>
          </a:p>
        </p:txBody>
      </p:sp>
    </p:spTree>
    <p:extLst>
      <p:ext uri="{BB962C8B-B14F-4D97-AF65-F5344CB8AC3E}">
        <p14:creationId xmlns:p14="http://schemas.microsoft.com/office/powerpoint/2010/main" val="1634043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Special Lecture</a:t>
            </a:r>
          </a:p>
        </p:txBody>
      </p:sp>
      <p:sp>
        <p:nvSpPr>
          <p:cNvPr id="3" name="Content Placeholder 2"/>
          <p:cNvSpPr>
            <a:spLocks noGrp="1"/>
          </p:cNvSpPr>
          <p:nvPr>
            <p:ph idx="1"/>
          </p:nvPr>
        </p:nvSpPr>
        <p:spPr/>
        <p:txBody>
          <a:bodyPr/>
          <a:lstStyle/>
          <a:p>
            <a:r>
              <a:rPr lang="en-US" dirty="0"/>
              <a:t>I am going to present the history of Computer Technology from my perspective.</a:t>
            </a:r>
          </a:p>
          <a:p>
            <a:r>
              <a:rPr lang="en-US" dirty="0"/>
              <a:t>The lecture will be Tuesday, January 17th starting at 6:05</a:t>
            </a:r>
          </a:p>
          <a:p>
            <a:r>
              <a:rPr lang="en-US" dirty="0"/>
              <a:t>Attendance is voluntary and nothing in the lecture will be on any test or quiz or the final.</a:t>
            </a:r>
          </a:p>
        </p:txBody>
      </p:sp>
    </p:spTree>
    <p:extLst>
      <p:ext uri="{BB962C8B-B14F-4D97-AF65-F5344CB8AC3E}">
        <p14:creationId xmlns:p14="http://schemas.microsoft.com/office/powerpoint/2010/main" val="2944897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lstStyle/>
          <a:p>
            <a:pPr eaLnBrk="1" hangingPunct="1"/>
            <a:r>
              <a:rPr lang="en-US"/>
              <a:t>Questions?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1841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819400" y="914400"/>
            <a:ext cx="685800" cy="1219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438400" y="6172200"/>
            <a:ext cx="3352800" cy="369332"/>
          </a:xfrm>
          <a:prstGeom prst="rect">
            <a:avLst/>
          </a:prstGeom>
          <a:noFill/>
        </p:spPr>
        <p:txBody>
          <a:bodyPr wrap="square" rtlCol="0">
            <a:spAutoFit/>
          </a:bodyPr>
          <a:lstStyle/>
          <a:p>
            <a:r>
              <a:rPr lang="en-US" dirty="0" smtClean="0"/>
              <a:t>Caleb’s Office </a:t>
            </a:r>
            <a:r>
              <a:rPr lang="mr-IN" dirty="0" smtClean="0"/>
              <a:t>–</a:t>
            </a:r>
            <a:r>
              <a:rPr lang="en-US" dirty="0" smtClean="0"/>
              <a:t> CCB 105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9667" y="3290501"/>
            <a:ext cx="184666" cy="276999"/>
          </a:xfrm>
          <a:prstGeom prst="rect">
            <a:avLst/>
          </a:prstGeom>
        </p:spPr>
        <p:txBody>
          <a:bodyPr wrap="none">
            <a:spAutoFit/>
          </a:bodyPr>
          <a:lstStyle/>
          <a:p>
            <a:r>
              <a:rPr lang="en-US" b="1" baseline="30000" dirty="0"/>
              <a:t> </a:t>
            </a:r>
            <a:endParaRPr lang="en-US" dirty="0"/>
          </a:p>
        </p:txBody>
      </p:sp>
      <p:sp>
        <p:nvSpPr>
          <p:cNvPr id="4" name="Rectangle 3"/>
          <p:cNvSpPr/>
          <p:nvPr/>
        </p:nvSpPr>
        <p:spPr>
          <a:xfrm>
            <a:off x="4479667" y="3290501"/>
            <a:ext cx="184666" cy="276999"/>
          </a:xfrm>
          <a:prstGeom prst="rect">
            <a:avLst/>
          </a:prstGeom>
        </p:spPr>
        <p:txBody>
          <a:bodyPr wrap="none">
            <a:spAutoFit/>
          </a:bodyPr>
          <a:lstStyle/>
          <a:p>
            <a:r>
              <a:rPr lang="en-US" b="1" baseline="30000" dirty="0"/>
              <a:t> </a:t>
            </a:r>
            <a:endParaRPr lang="en-US" dirty="0"/>
          </a:p>
        </p:txBody>
      </p:sp>
      <p:sp>
        <p:nvSpPr>
          <p:cNvPr id="5" name="Rectangle 4"/>
          <p:cNvSpPr/>
          <p:nvPr/>
        </p:nvSpPr>
        <p:spPr>
          <a:xfrm>
            <a:off x="4479667" y="3290501"/>
            <a:ext cx="184666" cy="276999"/>
          </a:xfrm>
          <a:prstGeom prst="rect">
            <a:avLst/>
          </a:prstGeom>
        </p:spPr>
        <p:txBody>
          <a:bodyPr wrap="none">
            <a:spAutoFit/>
          </a:bodyPr>
          <a:lstStyle/>
          <a:p>
            <a:r>
              <a:rPr lang="en-US" b="1" baseline="30000" dirty="0"/>
              <a:t> </a:t>
            </a:r>
            <a:endParaRPr lang="en-US" dirty="0"/>
          </a:p>
        </p:txBody>
      </p:sp>
      <p:pic>
        <p:nvPicPr>
          <p:cNvPr id="6" name="Picture 5"/>
          <p:cNvPicPr>
            <a:picLocks noChangeAspect="1"/>
          </p:cNvPicPr>
          <p:nvPr/>
        </p:nvPicPr>
        <p:blipFill>
          <a:blip r:embed="rId2"/>
          <a:stretch>
            <a:fillRect/>
          </a:stretch>
        </p:blipFill>
        <p:spPr>
          <a:xfrm>
            <a:off x="533400" y="489213"/>
            <a:ext cx="8153400" cy="5931548"/>
          </a:xfrm>
          <a:prstGeom prst="rect">
            <a:avLst/>
          </a:prstGeom>
        </p:spPr>
      </p:pic>
      <p:sp>
        <p:nvSpPr>
          <p:cNvPr id="3" name="Oval 2"/>
          <p:cNvSpPr/>
          <p:nvPr/>
        </p:nvSpPr>
        <p:spPr>
          <a:xfrm>
            <a:off x="2514600" y="381000"/>
            <a:ext cx="838200" cy="16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219200" y="381000"/>
            <a:ext cx="838200" cy="79684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43200" y="6172200"/>
            <a:ext cx="2819400" cy="381000"/>
          </a:xfrm>
          <a:prstGeom prst="rect">
            <a:avLst/>
          </a:prstGeom>
          <a:noFill/>
        </p:spPr>
        <p:txBody>
          <a:bodyPr wrap="square" rtlCol="0">
            <a:spAutoFit/>
          </a:bodyPr>
          <a:lstStyle/>
          <a:p>
            <a:r>
              <a:rPr lang="en-US" dirty="0" smtClean="0"/>
              <a:t>Dan’s Office </a:t>
            </a:r>
            <a:r>
              <a:rPr lang="mr-IN" dirty="0" smtClean="0"/>
              <a:t>–</a:t>
            </a:r>
            <a:r>
              <a:rPr lang="en-US" dirty="0" smtClean="0"/>
              <a:t> CCB 242</a:t>
            </a:r>
            <a:endParaRPr lang="en-US" dirty="0"/>
          </a:p>
        </p:txBody>
      </p:sp>
    </p:spTree>
    <p:extLst>
      <p:ext uri="{BB962C8B-B14F-4D97-AF65-F5344CB8AC3E}">
        <p14:creationId xmlns:p14="http://schemas.microsoft.com/office/powerpoint/2010/main" val="1636450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Objectives</a:t>
            </a:r>
          </a:p>
        </p:txBody>
      </p:sp>
      <p:sp>
        <p:nvSpPr>
          <p:cNvPr id="7171" name="Rectangle 3"/>
          <p:cNvSpPr>
            <a:spLocks noGrp="1" noChangeArrowheads="1"/>
          </p:cNvSpPr>
          <p:nvPr>
            <p:ph type="body" idx="1"/>
          </p:nvPr>
        </p:nvSpPr>
        <p:spPr/>
        <p:txBody>
          <a:bodyPr/>
          <a:lstStyle/>
          <a:p>
            <a:pPr eaLnBrk="1" hangingPunct="1"/>
            <a:r>
              <a:rPr lang="en-US"/>
              <a:t>To understand the structure and operation of a modern computer from the ground up. </a:t>
            </a:r>
          </a:p>
          <a:p>
            <a:pPr eaLnBrk="1" hangingPunct="1"/>
            <a:r>
              <a:rPr lang="en-US"/>
              <a:t>Understand basic hardware concepts: digital circuits, gates, bits, bytes, number representation </a:t>
            </a:r>
          </a:p>
          <a:p>
            <a:pPr eaLnBrk="1" hangingPunct="1"/>
            <a:r>
              <a:rPr lang="en-US"/>
              <a:t>Understand the Von Neumann model and the structure and operation of a basic datapath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Objectives</a:t>
            </a:r>
          </a:p>
        </p:txBody>
      </p:sp>
      <p:sp>
        <p:nvSpPr>
          <p:cNvPr id="8195" name="Rectangle 3"/>
          <p:cNvSpPr>
            <a:spLocks noGrp="1" noChangeArrowheads="1"/>
          </p:cNvSpPr>
          <p:nvPr>
            <p:ph type="body" idx="1"/>
          </p:nvPr>
        </p:nvSpPr>
        <p:spPr>
          <a:xfrm>
            <a:off x="457200" y="1371600"/>
            <a:ext cx="8229600" cy="5257800"/>
          </a:xfrm>
        </p:spPr>
        <p:txBody>
          <a:bodyPr/>
          <a:lstStyle/>
          <a:p>
            <a:pPr eaLnBrk="1" hangingPunct="1"/>
            <a:r>
              <a:rPr lang="en-US"/>
              <a:t>Structure and function of machine language instructions </a:t>
            </a:r>
          </a:p>
          <a:p>
            <a:pPr eaLnBrk="1" hangingPunct="1"/>
            <a:r>
              <a:rPr lang="en-US"/>
              <a:t>Structure and function of a symbolic assembly language </a:t>
            </a:r>
          </a:p>
          <a:p>
            <a:pPr eaLnBrk="1" hangingPunct="1"/>
            <a:r>
              <a:rPr lang="en-US"/>
              <a:t>Basic concepts of computer systems such as the runtime stack, simple I/O devices </a:t>
            </a:r>
          </a:p>
          <a:p>
            <a:pPr eaLnBrk="1" hangingPunct="1"/>
            <a:r>
              <a:rPr lang="en-US"/>
              <a:t>Introduce the C language with particular emphasis on the underlying assembly and machine language as well as interaction with hardware.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From the point of continuity</a:t>
            </a:r>
            <a:br>
              <a:rPr lang="en-US"/>
            </a:br>
            <a:r>
              <a:rPr lang="en-US" sz="2400"/>
              <a:t>(Kishore Ramachandran)</a:t>
            </a:r>
          </a:p>
        </p:txBody>
      </p:sp>
      <p:sp>
        <p:nvSpPr>
          <p:cNvPr id="9219" name="Rectangle 3"/>
          <p:cNvSpPr>
            <a:spLocks noGrp="1" noChangeArrowheads="1"/>
          </p:cNvSpPr>
          <p:nvPr>
            <p:ph type="body" idx="1"/>
          </p:nvPr>
        </p:nvSpPr>
        <p:spPr>
          <a:xfrm>
            <a:off x="457200" y="2971800"/>
            <a:ext cx="8229600" cy="3352800"/>
          </a:xfrm>
        </p:spPr>
        <p:txBody>
          <a:bodyPr/>
          <a:lstStyle/>
          <a:p>
            <a:pPr algn="ctr" eaLnBrk="1" hangingPunct="1">
              <a:buFontTx/>
              <a:buNone/>
            </a:pPr>
            <a:r>
              <a:rPr lang="en-US" sz="8800" dirty="0"/>
              <a:t>"Can't we make this </a:t>
            </a:r>
            <a:r>
              <a:rPr lang="en-US" sz="8800" dirty="0" smtClean="0"/>
              <a:t>fun, too?</a:t>
            </a:r>
            <a:r>
              <a:rPr lang="en-US" sz="8800" dirty="0"/>
              <a:t>"</a:t>
            </a:r>
          </a:p>
        </p:txBody>
      </p:sp>
      <p:sp>
        <p:nvSpPr>
          <p:cNvPr id="2" name="TextBox 1"/>
          <p:cNvSpPr txBox="1"/>
          <p:nvPr/>
        </p:nvSpPr>
        <p:spPr>
          <a:xfrm>
            <a:off x="838200" y="1600200"/>
            <a:ext cx="7696200" cy="646331"/>
          </a:xfrm>
          <a:prstGeom prst="rect">
            <a:avLst/>
          </a:prstGeom>
          <a:noFill/>
        </p:spPr>
        <p:txBody>
          <a:bodyPr wrap="square" rtlCol="0">
            <a:spAutoFit/>
          </a:bodyPr>
          <a:lstStyle/>
          <a:p>
            <a:pPr algn="ctr"/>
            <a:r>
              <a:rPr lang="en-US" sz="3600" dirty="0" smtClean="0"/>
              <a:t>This sounds like a lot of work!</a:t>
            </a:r>
            <a:endParaRPr lang="en-US" sz="3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Organization</a:t>
            </a:r>
          </a:p>
        </p:txBody>
      </p:sp>
      <p:sp>
        <p:nvSpPr>
          <p:cNvPr id="10243" name="Rectangle 3"/>
          <p:cNvSpPr>
            <a:spLocks noGrp="1" noChangeArrowheads="1"/>
          </p:cNvSpPr>
          <p:nvPr>
            <p:ph type="body" idx="1"/>
          </p:nvPr>
        </p:nvSpPr>
        <p:spPr/>
        <p:txBody>
          <a:bodyPr/>
          <a:lstStyle/>
          <a:p>
            <a:pPr eaLnBrk="1" hangingPunct="1"/>
            <a:r>
              <a:rPr lang="en-US" sz="2400" b="1" dirty="0"/>
              <a:t>Lecture</a:t>
            </a:r>
          </a:p>
          <a:p>
            <a:pPr lvl="1" eaLnBrk="1" hangingPunct="1"/>
            <a:r>
              <a:rPr lang="en-US" sz="2400" b="1" dirty="0"/>
              <a:t>Section </a:t>
            </a:r>
            <a:r>
              <a:rPr lang="en-US" sz="2400" b="1" dirty="0" smtClean="0"/>
              <a:t>A </a:t>
            </a:r>
            <a:r>
              <a:rPr lang="en-US" sz="2400" b="1" dirty="0"/>
              <a:t>Tue/Thu </a:t>
            </a:r>
            <a:r>
              <a:rPr lang="en-US" sz="2400" b="1" dirty="0" smtClean="0"/>
              <a:t>12:00-1:15PM</a:t>
            </a:r>
          </a:p>
          <a:p>
            <a:pPr lvl="1" eaLnBrk="1" hangingPunct="1"/>
            <a:r>
              <a:rPr lang="en-US" sz="2400" b="1" dirty="0" smtClean="0"/>
              <a:t>Section B Tue/Thu 3:00-4:15PM</a:t>
            </a:r>
            <a:endParaRPr lang="en-US" sz="2000" b="1" dirty="0"/>
          </a:p>
          <a:p>
            <a:pPr eaLnBrk="1" hangingPunct="1"/>
            <a:r>
              <a:rPr lang="en-US" sz="2400" b="1" dirty="0" smtClean="0"/>
              <a:t>Lab</a:t>
            </a:r>
            <a:r>
              <a:rPr lang="en-US" sz="2400" b="1" dirty="0"/>
              <a:t>/Recitation = Lecitation</a:t>
            </a:r>
          </a:p>
          <a:p>
            <a:pPr lvl="1" eaLnBrk="1" hangingPunct="1"/>
            <a:r>
              <a:rPr lang="en-US" sz="2400" b="1" dirty="0"/>
              <a:t>Mon/Wed </a:t>
            </a:r>
          </a:p>
          <a:p>
            <a:pPr lvl="1" eaLnBrk="1" hangingPunct="1"/>
            <a:r>
              <a:rPr lang="en-US" sz="2400" b="1" dirty="0"/>
              <a:t>Mix of tutorial and evaluation</a:t>
            </a:r>
          </a:p>
          <a:p>
            <a:pPr lvl="1" eaLnBrk="1" hangingPunct="1"/>
            <a:r>
              <a:rPr lang="en-US" sz="2400" b="1" dirty="0"/>
              <a:t>You are expected to attend</a:t>
            </a:r>
          </a:p>
          <a:p>
            <a:pPr lvl="1" eaLnBrk="1" hangingPunct="1"/>
            <a:r>
              <a:rPr lang="en-US" sz="2400" b="1" dirty="0"/>
              <a:t>This is not a supplemental help session</a:t>
            </a:r>
          </a:p>
          <a:p>
            <a:pPr lvl="1" eaLnBrk="1" hangingPunct="1"/>
            <a:endParaRPr lang="en-US" sz="2400" b="1" dirty="0"/>
          </a:p>
          <a:p>
            <a:pPr eaLnBrk="1" hangingPunct="1"/>
            <a:endParaRPr lang="en-US" sz="2400" b="1"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3862</TotalTime>
  <Words>1486</Words>
  <Application>Microsoft Macintosh PowerPoint</Application>
  <PresentationFormat>On-screen Show (4:3)</PresentationFormat>
  <Paragraphs>216</Paragraphs>
  <Slides>39</Slides>
  <Notes>0</Notes>
  <HiddenSlides>7</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Design</vt:lpstr>
      <vt:lpstr>Course Intro &amp; Objectives</vt:lpstr>
      <vt:lpstr>Lecturers</vt:lpstr>
      <vt:lpstr>TA’s</vt:lpstr>
      <vt:lpstr>PowerPoint Presentation</vt:lpstr>
      <vt:lpstr>PowerPoint Presentation</vt:lpstr>
      <vt:lpstr>Objectives</vt:lpstr>
      <vt:lpstr>Objectives</vt:lpstr>
      <vt:lpstr>From the point of continuity (Kishore Ramachandran)</vt:lpstr>
      <vt:lpstr>Organization</vt:lpstr>
      <vt:lpstr>Textbooks/Software</vt:lpstr>
      <vt:lpstr>Canvas</vt:lpstr>
      <vt:lpstr>Assignment Values</vt:lpstr>
      <vt:lpstr>Final Exam</vt:lpstr>
      <vt:lpstr>Homework</vt:lpstr>
      <vt:lpstr>Homework</vt:lpstr>
      <vt:lpstr>Academic Misconduct</vt:lpstr>
      <vt:lpstr>Academic Misconduct</vt:lpstr>
      <vt:lpstr>Academic Misconduct</vt:lpstr>
      <vt:lpstr>Late Policy</vt:lpstr>
      <vt:lpstr>Final</vt:lpstr>
      <vt:lpstr>Need help?</vt:lpstr>
      <vt:lpstr>Online Resources</vt:lpstr>
      <vt:lpstr>End of Semester</vt:lpstr>
      <vt:lpstr>Why CS2110?</vt:lpstr>
      <vt:lpstr>Big Ideas</vt:lpstr>
      <vt:lpstr>Big Idea #1: All computers can compute the same kinds of things</vt:lpstr>
      <vt:lpstr>Big Idea #2: Abstraction: Layers Making the Electrons Work</vt:lpstr>
      <vt:lpstr>Big Idea #2: Abstraction: Layers Making the Electrons Work</vt:lpstr>
      <vt:lpstr>Big Idea #3 Binary</vt:lpstr>
      <vt:lpstr>Big Idea #4: Computers Store Unsigned Whole Numbers</vt:lpstr>
      <vt:lpstr>Questions?</vt:lpstr>
      <vt:lpstr>Things to do</vt:lpstr>
      <vt:lpstr>And now for something completely different...</vt:lpstr>
      <vt:lpstr>Nintendo GameBoy Advance</vt:lpstr>
      <vt:lpstr>And now for something really new and different...</vt:lpstr>
      <vt:lpstr>History of Computers</vt:lpstr>
      <vt:lpstr>A Special Lecture</vt:lpstr>
      <vt:lpstr>Questions?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 &amp; Objectives</dc:title>
  <dc:creator>Bill Leahy</dc:creator>
  <cp:lastModifiedBy>Dan Forsyth</cp:lastModifiedBy>
  <cp:revision>170</cp:revision>
  <dcterms:created xsi:type="dcterms:W3CDTF">2004-07-11T12:37:23Z</dcterms:created>
  <dcterms:modified xsi:type="dcterms:W3CDTF">2018-08-19T23:43:47Z</dcterms:modified>
</cp:coreProperties>
</file>