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31" r:id="rId5"/>
    <p:sldId id="334" r:id="rId6"/>
    <p:sldId id="333" r:id="rId7"/>
    <p:sldId id="267" r:id="rId8"/>
    <p:sldId id="260" r:id="rId9"/>
    <p:sldId id="335" r:id="rId10"/>
    <p:sldId id="268" r:id="rId11"/>
    <p:sldId id="261" r:id="rId12"/>
    <p:sldId id="336" r:id="rId13"/>
    <p:sldId id="269" r:id="rId14"/>
    <p:sldId id="262" r:id="rId15"/>
    <p:sldId id="337" r:id="rId16"/>
    <p:sldId id="338" r:id="rId17"/>
    <p:sldId id="270" r:id="rId18"/>
    <p:sldId id="263" r:id="rId19"/>
    <p:sldId id="339" r:id="rId20"/>
    <p:sldId id="271" r:id="rId21"/>
    <p:sldId id="264" r:id="rId22"/>
    <p:sldId id="340" r:id="rId23"/>
    <p:sldId id="272" r:id="rId24"/>
    <p:sldId id="341" r:id="rId25"/>
    <p:sldId id="330" r:id="rId26"/>
    <p:sldId id="314" r:id="rId27"/>
    <p:sldId id="315" r:id="rId28"/>
    <p:sldId id="316" r:id="rId29"/>
    <p:sldId id="305" r:id="rId30"/>
    <p:sldId id="319" r:id="rId31"/>
    <p:sldId id="266" r:id="rId32"/>
    <p:sldId id="345" r:id="rId33"/>
    <p:sldId id="265" r:id="rId34"/>
    <p:sldId id="317" r:id="rId35"/>
    <p:sldId id="273" r:id="rId36"/>
    <p:sldId id="353" r:id="rId37"/>
    <p:sldId id="354" r:id="rId38"/>
    <p:sldId id="347" r:id="rId39"/>
    <p:sldId id="348" r:id="rId40"/>
    <p:sldId id="349" r:id="rId41"/>
    <p:sldId id="350" r:id="rId42"/>
    <p:sldId id="351" r:id="rId43"/>
    <p:sldId id="352" r:id="rId44"/>
    <p:sldId id="342" r:id="rId45"/>
    <p:sldId id="343" r:id="rId46"/>
    <p:sldId id="344" r:id="rId47"/>
    <p:sldId id="346" r:id="rId48"/>
    <p:sldId id="274" r:id="rId49"/>
    <p:sldId id="275" r:id="rId50"/>
    <p:sldId id="276" r:id="rId51"/>
    <p:sldId id="277" r:id="rId52"/>
    <p:sldId id="278" r:id="rId53"/>
    <p:sldId id="279" r:id="rId54"/>
    <p:sldId id="282" r:id="rId55"/>
    <p:sldId id="283" r:id="rId56"/>
    <p:sldId id="284" r:id="rId57"/>
    <p:sldId id="285" r:id="rId58"/>
    <p:sldId id="287" r:id="rId59"/>
    <p:sldId id="286" r:id="rId60"/>
    <p:sldId id="288" r:id="rId61"/>
    <p:sldId id="289" r:id="rId62"/>
    <p:sldId id="290" r:id="rId63"/>
    <p:sldId id="291" r:id="rId64"/>
    <p:sldId id="292" r:id="rId65"/>
    <p:sldId id="293" r:id="rId66"/>
    <p:sldId id="294" r:id="rId67"/>
    <p:sldId id="295" r:id="rId68"/>
    <p:sldId id="296" r:id="rId69"/>
    <p:sldId id="297" r:id="rId70"/>
    <p:sldId id="306" r:id="rId71"/>
    <p:sldId id="321" r:id="rId72"/>
    <p:sldId id="307" r:id="rId73"/>
    <p:sldId id="308" r:id="rId74"/>
    <p:sldId id="309" r:id="rId75"/>
    <p:sldId id="310" r:id="rId76"/>
    <p:sldId id="322" r:id="rId77"/>
    <p:sldId id="320" r:id="rId78"/>
    <p:sldId id="323" r:id="rId79"/>
    <p:sldId id="311" r:id="rId80"/>
    <p:sldId id="312" r:id="rId81"/>
    <p:sldId id="313" r:id="rId82"/>
    <p:sldId id="324" r:id="rId83"/>
    <p:sldId id="325" r:id="rId84"/>
    <p:sldId id="326" r:id="rId85"/>
    <p:sldId id="327" r:id="rId86"/>
    <p:sldId id="328" r:id="rId87"/>
    <p:sldId id="329" r:id="rId88"/>
    <p:sldId id="303" r:id="rId8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80328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7378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430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4309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791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124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128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176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390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029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067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756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747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Text Box 7"/>
          <p:cNvSpPr txBox="1">
            <a:spLocks noChangeArrowheads="1"/>
          </p:cNvSpPr>
          <p:nvPr userDrawn="1"/>
        </p:nvSpPr>
        <p:spPr bwMode="auto">
          <a:xfrm>
            <a:off x="0" y="0"/>
            <a:ext cx="100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b="1">
                <a:ea typeface="+mn-ea"/>
                <a:cs typeface="+mn-cs"/>
              </a:rPr>
              <a:t>CS2110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h-schmidt.net/FloatConverter/IEEE754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Datatypes II</a:t>
            </a:r>
          </a:p>
        </p:txBody>
      </p:sp>
      <p:sp>
        <p:nvSpPr>
          <p:cNvPr id="2050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Chapter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Bitwise OR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dirty="0">
                <a:latin typeface="Courier New" charset="0"/>
              </a:rPr>
              <a:t>0101 OR 0110            (5 | 6)</a:t>
            </a:r>
          </a:p>
          <a:p>
            <a:pPr eaLnBrk="1" hangingPunct="1">
              <a:buFontTx/>
              <a:buNone/>
            </a:pPr>
            <a:endParaRPr lang="en-US" b="1" dirty="0">
              <a:latin typeface="Courier New" charset="0"/>
            </a:endParaRPr>
          </a:p>
          <a:p>
            <a:pPr eaLnBrk="1" hangingPunct="1">
              <a:buFontTx/>
              <a:buNone/>
            </a:pPr>
            <a:endParaRPr lang="en-US" b="1" dirty="0">
              <a:latin typeface="Courier New" charset="0"/>
            </a:endParaRPr>
          </a:p>
          <a:p>
            <a:pPr eaLnBrk="1" hangingPunct="1">
              <a:buFontTx/>
              <a:buNone/>
            </a:pPr>
            <a:r>
              <a:rPr lang="en-US" b="1" dirty="0">
                <a:latin typeface="Courier New" charset="0"/>
              </a:rPr>
              <a:t>              0101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charset="0"/>
              </a:rPr>
              <a:t>              </a:t>
            </a:r>
            <a:r>
              <a:rPr lang="en-US" b="1" u="sng" dirty="0">
                <a:latin typeface="Courier New" charset="0"/>
              </a:rPr>
              <a:t>0110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charset="0"/>
              </a:rPr>
              <a:t>              0111</a:t>
            </a:r>
          </a:p>
          <a:p>
            <a:pPr eaLnBrk="1" hangingPunct="1">
              <a:buFontTx/>
              <a:buNone/>
            </a:pPr>
            <a:endParaRPr lang="en-US" b="1" dirty="0">
              <a:latin typeface="Courier New" charset="0"/>
            </a:endParaRPr>
          </a:p>
          <a:p>
            <a:pPr eaLnBrk="1" hangingPunct="1">
              <a:buFontTx/>
              <a:buNone/>
            </a:pPr>
            <a:endParaRPr lang="en-US" b="1" dirty="0"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70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918567"/>
              </p:ext>
            </p:extLst>
          </p:nvPr>
        </p:nvGraphicFramePr>
        <p:xfrm>
          <a:off x="2565400" y="1981200"/>
          <a:ext cx="4064000" cy="3574288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 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A’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70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354564"/>
              </p:ext>
            </p:extLst>
          </p:nvPr>
        </p:nvGraphicFramePr>
        <p:xfrm>
          <a:off x="2565400" y="1981200"/>
          <a:ext cx="4064000" cy="3574288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 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A’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433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Bitwise NOT (Complement)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dirty="0">
                <a:latin typeface="Courier New" charset="0"/>
              </a:rPr>
              <a:t>NOT 0101                      ~5</a:t>
            </a:r>
          </a:p>
          <a:p>
            <a:pPr eaLnBrk="1" hangingPunct="1">
              <a:buFontTx/>
              <a:buNone/>
            </a:pPr>
            <a:endParaRPr lang="en-US" b="1" dirty="0">
              <a:latin typeface="Courier New" charset="0"/>
            </a:endParaRPr>
          </a:p>
          <a:p>
            <a:pPr eaLnBrk="1" hangingPunct="1">
              <a:buFontTx/>
              <a:buNone/>
            </a:pPr>
            <a:endParaRPr lang="en-US" b="1" dirty="0">
              <a:latin typeface="Courier New" charset="0"/>
            </a:endParaRPr>
          </a:p>
          <a:p>
            <a:pPr eaLnBrk="1" hangingPunct="1">
              <a:buFontTx/>
              <a:buNone/>
            </a:pPr>
            <a:r>
              <a:rPr lang="en-US" b="1" dirty="0">
                <a:latin typeface="Courier New" charset="0"/>
              </a:rPr>
              <a:t>              0101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charset="0"/>
              </a:rPr>
              <a:t>              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charset="0"/>
              </a:rPr>
              <a:t>              1010</a:t>
            </a:r>
          </a:p>
          <a:p>
            <a:pPr eaLnBrk="1" hangingPunct="1">
              <a:buFontTx/>
              <a:buNone/>
            </a:pPr>
            <a:endParaRPr lang="en-US" b="1" dirty="0">
              <a:latin typeface="Courier New" charset="0"/>
            </a:endParaRPr>
          </a:p>
          <a:p>
            <a:pPr eaLnBrk="1" hangingPunct="1">
              <a:buFontTx/>
              <a:buNone/>
            </a:pPr>
            <a:endParaRPr lang="en-US" b="1" dirty="0"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264070"/>
              </p:ext>
            </p:extLst>
          </p:nvPr>
        </p:nvGraphicFramePr>
        <p:xfrm>
          <a:off x="1524000" y="914400"/>
          <a:ext cx="6096000" cy="5094224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XOR 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^ 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081889"/>
              </p:ext>
            </p:extLst>
          </p:nvPr>
        </p:nvGraphicFramePr>
        <p:xfrm>
          <a:off x="1524000" y="914400"/>
          <a:ext cx="6096000" cy="5094224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XOR 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^ 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36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866497"/>
              </p:ext>
            </p:extLst>
          </p:nvPr>
        </p:nvGraphicFramePr>
        <p:xfrm>
          <a:off x="1524000" y="914400"/>
          <a:ext cx="6096000" cy="5094224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XOR 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^ 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334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Bitwise XOR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dirty="0">
                <a:latin typeface="Courier New" charset="0"/>
              </a:rPr>
              <a:t>0101 XOR 0110                5^6</a:t>
            </a:r>
          </a:p>
          <a:p>
            <a:pPr eaLnBrk="1" hangingPunct="1">
              <a:buFontTx/>
              <a:buNone/>
            </a:pPr>
            <a:endParaRPr lang="en-US" b="1" dirty="0">
              <a:latin typeface="Courier New" charset="0"/>
            </a:endParaRPr>
          </a:p>
          <a:p>
            <a:pPr eaLnBrk="1" hangingPunct="1">
              <a:buFontTx/>
              <a:buNone/>
            </a:pPr>
            <a:endParaRPr lang="en-US" b="1" dirty="0">
              <a:latin typeface="Courier New" charset="0"/>
            </a:endParaRPr>
          </a:p>
          <a:p>
            <a:pPr eaLnBrk="1" hangingPunct="1">
              <a:buFontTx/>
              <a:buNone/>
            </a:pPr>
            <a:r>
              <a:rPr lang="en-US" b="1" dirty="0">
                <a:latin typeface="Courier New" charset="0"/>
              </a:rPr>
              <a:t>              0101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charset="0"/>
              </a:rPr>
              <a:t>              </a:t>
            </a:r>
            <a:r>
              <a:rPr lang="en-US" b="1" u="sng" dirty="0">
                <a:latin typeface="Courier New" charset="0"/>
              </a:rPr>
              <a:t>0110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charset="0"/>
              </a:rPr>
              <a:t>              0011</a:t>
            </a:r>
          </a:p>
          <a:p>
            <a:pPr eaLnBrk="1" hangingPunct="1">
              <a:buFontTx/>
              <a:buNone/>
            </a:pPr>
            <a:endParaRPr lang="en-US" b="1" dirty="0">
              <a:latin typeface="Courier New" charset="0"/>
            </a:endParaRPr>
          </a:p>
          <a:p>
            <a:pPr eaLnBrk="1" hangingPunct="1">
              <a:buFontTx/>
              <a:buNone/>
            </a:pPr>
            <a:endParaRPr lang="en-US" b="1" dirty="0"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301984"/>
              </p:ext>
            </p:extLst>
          </p:nvPr>
        </p:nvGraphicFramePr>
        <p:xfrm>
          <a:off x="1524000" y="914400"/>
          <a:ext cx="6096000" cy="5094224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NAND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~(A &amp; B)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191694"/>
              </p:ext>
            </p:extLst>
          </p:nvPr>
        </p:nvGraphicFramePr>
        <p:xfrm>
          <a:off x="1524000" y="914400"/>
          <a:ext cx="6096000" cy="5094224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NAND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~(A &amp; B)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298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Outline</a:t>
            </a:r>
          </a:p>
        </p:txBody>
      </p:sp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Logical Operations on Bits</a:t>
            </a:r>
          </a:p>
          <a:p>
            <a:pPr lvl="1" eaLnBrk="1" hangingPunct="1"/>
            <a:r>
              <a:rPr lang="en-US">
                <a:latin typeface="Arial" charset="0"/>
              </a:rPr>
              <a:t>AND, OR, NOT, XOR, (NAND, NOR)</a:t>
            </a:r>
          </a:p>
          <a:p>
            <a:pPr eaLnBrk="1" hangingPunct="1"/>
            <a:r>
              <a:rPr lang="en-US">
                <a:latin typeface="Arial" charset="0"/>
              </a:rPr>
              <a:t>Other Representations</a:t>
            </a:r>
          </a:p>
          <a:p>
            <a:pPr lvl="1" eaLnBrk="1" hangingPunct="1"/>
            <a:r>
              <a:rPr lang="en-US">
                <a:latin typeface="Arial" charset="0"/>
              </a:rPr>
              <a:t>Bit vectors</a:t>
            </a:r>
          </a:p>
          <a:p>
            <a:pPr lvl="1" eaLnBrk="1" hangingPunct="1"/>
            <a:r>
              <a:rPr lang="en-US">
                <a:latin typeface="Arial" charset="0"/>
              </a:rPr>
              <a:t>Floating Point</a:t>
            </a:r>
          </a:p>
          <a:p>
            <a:pPr lvl="1" eaLnBrk="1" hangingPunct="1"/>
            <a:r>
              <a:rPr lang="en-US">
                <a:latin typeface="Arial" charset="0"/>
              </a:rPr>
              <a:t>ASCII</a:t>
            </a:r>
          </a:p>
          <a:p>
            <a:pPr lvl="1" eaLnBrk="1" hangingPunct="1"/>
            <a:r>
              <a:rPr lang="en-US">
                <a:latin typeface="Arial" charset="0"/>
              </a:rPr>
              <a:t>Hexadecimal</a:t>
            </a:r>
          </a:p>
          <a:p>
            <a:pPr lvl="1" eaLnBrk="1" hangingPunct="1"/>
            <a:r>
              <a:rPr lang="en-US">
                <a:latin typeface="Arial" charset="0"/>
              </a:rPr>
              <a:t>Octal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Bitwise NAND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dirty="0">
                <a:latin typeface="Courier New" charset="0"/>
              </a:rPr>
              <a:t>0101 NAND 0110     No C Operator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charset="0"/>
              </a:rPr>
              <a:t>                     ~(5 &amp; 6)</a:t>
            </a:r>
          </a:p>
          <a:p>
            <a:pPr eaLnBrk="1" hangingPunct="1">
              <a:buFontTx/>
              <a:buNone/>
            </a:pPr>
            <a:endParaRPr lang="en-US" b="1" dirty="0">
              <a:latin typeface="Courier New" charset="0"/>
            </a:endParaRPr>
          </a:p>
          <a:p>
            <a:pPr eaLnBrk="1" hangingPunct="1">
              <a:buFontTx/>
              <a:buNone/>
            </a:pPr>
            <a:r>
              <a:rPr lang="en-US" b="1" dirty="0">
                <a:latin typeface="Courier New" charset="0"/>
              </a:rPr>
              <a:t>              0101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charset="0"/>
              </a:rPr>
              <a:t>              </a:t>
            </a:r>
            <a:r>
              <a:rPr lang="en-US" b="1" u="sng" dirty="0">
                <a:latin typeface="Courier New" charset="0"/>
              </a:rPr>
              <a:t>0110</a:t>
            </a:r>
            <a:endParaRPr lang="en-US" b="1" dirty="0">
              <a:latin typeface="Courier New" charset="0"/>
            </a:endParaRPr>
          </a:p>
          <a:p>
            <a:pPr eaLnBrk="1" hangingPunct="1">
              <a:buFontTx/>
              <a:buNone/>
            </a:pPr>
            <a:r>
              <a:rPr lang="en-US" b="1" dirty="0">
                <a:latin typeface="Courier New" charset="0"/>
              </a:rPr>
              <a:t>              1011</a:t>
            </a:r>
          </a:p>
          <a:p>
            <a:pPr eaLnBrk="1" hangingPunct="1">
              <a:buFontTx/>
              <a:buNone/>
            </a:pPr>
            <a:endParaRPr lang="en-US" b="1" dirty="0">
              <a:latin typeface="Courier New" charset="0"/>
            </a:endParaRPr>
          </a:p>
          <a:p>
            <a:pPr eaLnBrk="1" hangingPunct="1">
              <a:buFontTx/>
              <a:buNone/>
            </a:pPr>
            <a:endParaRPr lang="en-US" b="1" dirty="0"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906384"/>
              </p:ext>
            </p:extLst>
          </p:nvPr>
        </p:nvGraphicFramePr>
        <p:xfrm>
          <a:off x="1524000" y="914400"/>
          <a:ext cx="6096000" cy="5094224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NOR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~(A | B)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485945"/>
              </p:ext>
            </p:extLst>
          </p:nvPr>
        </p:nvGraphicFramePr>
        <p:xfrm>
          <a:off x="1524000" y="914400"/>
          <a:ext cx="6096000" cy="5094224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NOR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~(A | B)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112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Bitwise NOR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dirty="0">
                <a:latin typeface="Courier New" charset="0"/>
              </a:rPr>
              <a:t>0101 NOR 0110     No C Operator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charset="0"/>
              </a:rPr>
              <a:t>                    ~(5 | 6)</a:t>
            </a:r>
          </a:p>
          <a:p>
            <a:pPr eaLnBrk="1" hangingPunct="1">
              <a:buFontTx/>
              <a:buNone/>
            </a:pPr>
            <a:endParaRPr lang="en-US" b="1" dirty="0">
              <a:latin typeface="Courier New" charset="0"/>
            </a:endParaRPr>
          </a:p>
          <a:p>
            <a:pPr eaLnBrk="1" hangingPunct="1">
              <a:buFontTx/>
              <a:buNone/>
            </a:pPr>
            <a:r>
              <a:rPr lang="en-US" b="1" dirty="0">
                <a:latin typeface="Courier New" charset="0"/>
              </a:rPr>
              <a:t>              0101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charset="0"/>
              </a:rPr>
              <a:t>              </a:t>
            </a:r>
            <a:r>
              <a:rPr lang="en-US" b="1" u="sng" dirty="0">
                <a:latin typeface="Courier New" charset="0"/>
              </a:rPr>
              <a:t>0110</a:t>
            </a:r>
            <a:endParaRPr lang="en-US" b="1" dirty="0">
              <a:latin typeface="Courier New" charset="0"/>
            </a:endParaRPr>
          </a:p>
          <a:p>
            <a:pPr eaLnBrk="1" hangingPunct="1">
              <a:buFontTx/>
              <a:buNone/>
            </a:pPr>
            <a:r>
              <a:rPr lang="en-US" b="1" dirty="0">
                <a:latin typeface="Courier New" charset="0"/>
              </a:rPr>
              <a:t>              1000</a:t>
            </a:r>
          </a:p>
          <a:p>
            <a:pPr eaLnBrk="1" hangingPunct="1">
              <a:buFontTx/>
              <a:buNone/>
            </a:pPr>
            <a:endParaRPr lang="en-US" b="1" dirty="0">
              <a:latin typeface="Courier New" charset="0"/>
            </a:endParaRPr>
          </a:p>
          <a:p>
            <a:pPr eaLnBrk="1" hangingPunct="1">
              <a:buFontTx/>
              <a:buNone/>
            </a:pPr>
            <a:endParaRPr lang="en-US" b="1" dirty="0"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</a:t>
            </a:r>
            <a:r>
              <a:rPr lang="en-US" dirty="0" err="1"/>
              <a:t>boolean</a:t>
            </a:r>
            <a:r>
              <a:rPr lang="en-US" dirty="0"/>
              <a:t> functions do you think there are?</a:t>
            </a:r>
          </a:p>
          <a:p>
            <a:endParaRPr lang="en-US" dirty="0"/>
          </a:p>
          <a:p>
            <a:r>
              <a:rPr lang="en-US" dirty="0"/>
              <a:t>How can you prove it?</a:t>
            </a:r>
          </a:p>
        </p:txBody>
      </p:sp>
    </p:spTree>
    <p:extLst>
      <p:ext uri="{BB962C8B-B14F-4D97-AF65-F5344CB8AC3E}">
        <p14:creationId xmlns:p14="http://schemas.microsoft.com/office/powerpoint/2010/main" val="1877384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the Boolean Functions?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339007"/>
              </p:ext>
            </p:extLst>
          </p:nvPr>
        </p:nvGraphicFramePr>
        <p:xfrm>
          <a:off x="457200" y="1600200"/>
          <a:ext cx="8229600" cy="186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</a:p>
                  </a:txBody>
                  <a:tcPr marL="12700" marR="12700" marT="1270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12700" marR="12700" marT="1270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12700" marR="12700" marT="1270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 AND Q</a:t>
                      </a:r>
                    </a:p>
                  </a:txBody>
                  <a:tcPr marL="12700" marR="12700" marT="1270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~(P -&gt; Q)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 AND ~Q</a:t>
                      </a:r>
                    </a:p>
                  </a:txBody>
                  <a:tcPr marL="12700" marR="12700" marT="1270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</a:p>
                  </a:txBody>
                  <a:tcPr marL="12700" marR="12700" marT="1270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~(Q -&gt; P)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~P AND Q</a:t>
                      </a:r>
                    </a:p>
                  </a:txBody>
                  <a:tcPr marL="12700" marR="12700" marT="1270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12700" marR="12700" marT="1270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 != Q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 XOR Q</a:t>
                      </a:r>
                    </a:p>
                  </a:txBody>
                  <a:tcPr marL="12700" marR="12700" marT="1270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 OR Q</a:t>
                      </a:r>
                    </a:p>
                  </a:txBody>
                  <a:tcPr marL="12700" marR="12700" marT="1270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6252915"/>
              </p:ext>
            </p:extLst>
          </p:nvPr>
        </p:nvGraphicFramePr>
        <p:xfrm>
          <a:off x="533400" y="4191000"/>
          <a:ext cx="8229600" cy="186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 NOR Q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 == Q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 XNOR Q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~Q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 -&gt; P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 OR ~Q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~P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 -&gt; Q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~P OR Q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 NAND Q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458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Left Shift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dirty="0">
                <a:latin typeface="Courier New" charset="0"/>
              </a:rPr>
              <a:t>0101 </a:t>
            </a:r>
            <a:r>
              <a:rPr lang="en-US" b="1" dirty="0" err="1">
                <a:latin typeface="Courier New" charset="0"/>
              </a:rPr>
              <a:t>Leftshift</a:t>
            </a:r>
            <a:r>
              <a:rPr lang="en-US" b="1" dirty="0">
                <a:latin typeface="Courier New" charset="0"/>
              </a:rPr>
              <a:t> 10     5 &lt;&lt; 2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charset="0"/>
              </a:rPr>
              <a:t>                    </a:t>
            </a:r>
          </a:p>
          <a:p>
            <a:pPr eaLnBrk="1" hangingPunct="1">
              <a:buFontTx/>
              <a:buNone/>
            </a:pPr>
            <a:endParaRPr lang="en-US" b="1" dirty="0">
              <a:latin typeface="Courier New" charset="0"/>
            </a:endParaRPr>
          </a:p>
          <a:p>
            <a:pPr eaLnBrk="1" hangingPunct="1">
              <a:buFontTx/>
              <a:buNone/>
            </a:pPr>
            <a:r>
              <a:rPr lang="en-US" b="1" dirty="0">
                <a:latin typeface="Courier New" charset="0"/>
              </a:rPr>
              <a:t>      Before  0101</a:t>
            </a:r>
          </a:p>
          <a:p>
            <a:pPr eaLnBrk="1" hangingPunct="1">
              <a:buFontTx/>
              <a:buNone/>
            </a:pPr>
            <a:endParaRPr lang="en-US" b="1" dirty="0">
              <a:latin typeface="Courier New" charset="0"/>
            </a:endParaRPr>
          </a:p>
          <a:p>
            <a:pPr eaLnBrk="1" hangingPunct="1">
              <a:buFontTx/>
              <a:buNone/>
            </a:pPr>
            <a:endParaRPr lang="en-US" b="1" dirty="0">
              <a:latin typeface="Courier New" charset="0"/>
            </a:endParaRPr>
          </a:p>
          <a:p>
            <a:pPr eaLnBrk="1" hangingPunct="1">
              <a:buFontTx/>
              <a:buNone/>
            </a:pPr>
            <a:r>
              <a:rPr lang="en-US" b="1" dirty="0">
                <a:latin typeface="Courier New" charset="0"/>
              </a:rPr>
              <a:t>      After   0100</a:t>
            </a:r>
          </a:p>
          <a:p>
            <a:pPr eaLnBrk="1" hangingPunct="1">
              <a:buFontTx/>
              <a:buNone/>
            </a:pPr>
            <a:endParaRPr lang="en-US" b="1" dirty="0">
              <a:latin typeface="Courier New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3581400" y="3886200"/>
            <a:ext cx="45720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810000" y="3886200"/>
            <a:ext cx="45720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038600" y="3886200"/>
            <a:ext cx="45720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267200" y="3886200"/>
            <a:ext cx="45720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Right Shift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dirty="0">
                <a:latin typeface="Courier New" charset="0"/>
              </a:rPr>
              <a:t>0101 </a:t>
            </a:r>
            <a:r>
              <a:rPr lang="en-US" b="1" dirty="0" err="1">
                <a:latin typeface="Courier New" charset="0"/>
              </a:rPr>
              <a:t>Rightshift</a:t>
            </a:r>
            <a:r>
              <a:rPr lang="en-US" b="1" dirty="0">
                <a:latin typeface="Courier New" charset="0"/>
              </a:rPr>
              <a:t> 10     5 &gt;&gt; 2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charset="0"/>
              </a:rPr>
              <a:t>                    </a:t>
            </a:r>
          </a:p>
          <a:p>
            <a:pPr eaLnBrk="1" hangingPunct="1">
              <a:buFontTx/>
              <a:buNone/>
            </a:pPr>
            <a:endParaRPr lang="en-US" b="1" dirty="0">
              <a:latin typeface="Courier New" charset="0"/>
            </a:endParaRPr>
          </a:p>
          <a:p>
            <a:pPr eaLnBrk="1" hangingPunct="1">
              <a:buFontTx/>
              <a:buNone/>
            </a:pPr>
            <a:r>
              <a:rPr lang="en-US" b="1" dirty="0">
                <a:latin typeface="Courier New" charset="0"/>
              </a:rPr>
              <a:t>      Before  0101</a:t>
            </a:r>
          </a:p>
          <a:p>
            <a:pPr eaLnBrk="1" hangingPunct="1">
              <a:buFontTx/>
              <a:buNone/>
            </a:pPr>
            <a:endParaRPr lang="en-US" b="1" dirty="0">
              <a:latin typeface="Courier New" charset="0"/>
            </a:endParaRPr>
          </a:p>
          <a:p>
            <a:pPr eaLnBrk="1" hangingPunct="1">
              <a:buFontTx/>
              <a:buNone/>
            </a:pPr>
            <a:endParaRPr lang="en-US" b="1" dirty="0">
              <a:latin typeface="Courier New" charset="0"/>
            </a:endParaRPr>
          </a:p>
          <a:p>
            <a:pPr eaLnBrk="1" hangingPunct="1">
              <a:buFontTx/>
              <a:buNone/>
            </a:pPr>
            <a:r>
              <a:rPr lang="en-US" b="1" dirty="0">
                <a:latin typeface="Courier New" charset="0"/>
              </a:rPr>
              <a:t>      After   0001</a:t>
            </a:r>
          </a:p>
          <a:p>
            <a:pPr eaLnBrk="1" hangingPunct="1">
              <a:buFontTx/>
              <a:buNone/>
            </a:pPr>
            <a:endParaRPr lang="en-US" b="1" dirty="0">
              <a:latin typeface="Courier New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038600" y="3886200"/>
            <a:ext cx="53340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292600" y="3886200"/>
            <a:ext cx="53340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546600" y="3886200"/>
            <a:ext cx="53340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800600" y="3886200"/>
            <a:ext cx="53340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Note Well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>
                <a:latin typeface="Courier New" charset="0"/>
              </a:rPr>
              <a:t>1101 Rightshift 10     ? &gt;&gt; 2</a:t>
            </a:r>
          </a:p>
          <a:p>
            <a:pPr eaLnBrk="1" hangingPunct="1">
              <a:buFontTx/>
              <a:buNone/>
            </a:pPr>
            <a:r>
              <a:rPr lang="en-US" b="1">
                <a:latin typeface="Courier New" charset="0"/>
              </a:rPr>
              <a:t>                    </a:t>
            </a:r>
          </a:p>
          <a:p>
            <a:pPr eaLnBrk="1" hangingPunct="1">
              <a:buFontTx/>
              <a:buNone/>
            </a:pPr>
            <a:endParaRPr lang="en-US" b="1">
              <a:latin typeface="Courier New" charset="0"/>
            </a:endParaRPr>
          </a:p>
          <a:p>
            <a:pPr eaLnBrk="1" hangingPunct="1">
              <a:buFontTx/>
              <a:buNone/>
            </a:pPr>
            <a:r>
              <a:rPr lang="en-US" b="1">
                <a:latin typeface="Courier New" charset="0"/>
              </a:rPr>
              <a:t>      Before  1101</a:t>
            </a:r>
          </a:p>
          <a:p>
            <a:pPr eaLnBrk="1" hangingPunct="1">
              <a:buFontTx/>
              <a:buNone/>
            </a:pPr>
            <a:endParaRPr lang="en-US" b="1">
              <a:latin typeface="Courier New" charset="0"/>
            </a:endParaRPr>
          </a:p>
          <a:p>
            <a:pPr eaLnBrk="1" hangingPunct="1">
              <a:buFontTx/>
              <a:buNone/>
            </a:pPr>
            <a:endParaRPr lang="en-US" b="1">
              <a:latin typeface="Courier New" charset="0"/>
            </a:endParaRPr>
          </a:p>
          <a:p>
            <a:pPr eaLnBrk="1" hangingPunct="1">
              <a:buFontTx/>
              <a:buNone/>
            </a:pPr>
            <a:r>
              <a:rPr lang="en-US" b="1">
                <a:latin typeface="Courier New" charset="0"/>
              </a:rPr>
              <a:t>      After   0011   or</a:t>
            </a:r>
          </a:p>
          <a:p>
            <a:pPr eaLnBrk="1" hangingPunct="1">
              <a:buFontTx/>
              <a:buNone/>
            </a:pPr>
            <a:r>
              <a:rPr lang="en-US" b="1">
                <a:latin typeface="Courier New" charset="0"/>
              </a:rPr>
              <a:t>              1111</a:t>
            </a:r>
          </a:p>
          <a:p>
            <a:pPr eaLnBrk="1" hangingPunct="1">
              <a:buFontTx/>
              <a:buNone/>
            </a:pPr>
            <a:endParaRPr lang="en-US" b="1">
              <a:latin typeface="Courier New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038600" y="3886200"/>
            <a:ext cx="53340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292600" y="3886200"/>
            <a:ext cx="53340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546600" y="3886200"/>
            <a:ext cx="53340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800600" y="3886200"/>
            <a:ext cx="53340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458200" cy="20875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How would you negate in 2’s complement using bitwise operators and the plus operator?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90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382994"/>
              </p:ext>
            </p:extLst>
          </p:nvPr>
        </p:nvGraphicFramePr>
        <p:xfrm>
          <a:off x="1524000" y="1397000"/>
          <a:ext cx="6096000" cy="4064001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54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5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4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0875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How would you negate using bitwise operators and the plus sign?</a:t>
            </a:r>
          </a:p>
        </p:txBody>
      </p:sp>
      <p:sp>
        <p:nvSpPr>
          <p:cNvPr id="21506" name="TextBox 1"/>
          <p:cNvSpPr txBox="1">
            <a:spLocks noChangeArrowheads="1"/>
          </p:cNvSpPr>
          <p:nvPr/>
        </p:nvSpPr>
        <p:spPr bwMode="auto">
          <a:xfrm>
            <a:off x="3048000" y="2971800"/>
            <a:ext cx="29241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600"/>
              <a:t>~x+1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Other Representations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Bit Vectors</a:t>
            </a:r>
          </a:p>
        </p:txBody>
      </p:sp>
    </p:spTree>
    <p:extLst>
      <p:ext uri="{BB962C8B-B14F-4D97-AF65-F5344CB8AC3E}">
        <p14:creationId xmlns:p14="http://schemas.microsoft.com/office/powerpoint/2010/main" val="1654473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Bit Vectors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2098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Sometimes for reasons of space efficiency we can effectively store a group of booleans packed together in a single byte/word/etc.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2590800" y="4792663"/>
            <a:ext cx="466725" cy="6175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>
                <a:latin typeface="Courier New" charset="0"/>
              </a:rPr>
              <a:t>0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3048000" y="4792663"/>
            <a:ext cx="466725" cy="6175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>
                <a:latin typeface="Courier New" charset="0"/>
              </a:rPr>
              <a:t>0</a:t>
            </a: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3505200" y="4792663"/>
            <a:ext cx="466725" cy="6175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>
                <a:latin typeface="Courier New" charset="0"/>
              </a:rPr>
              <a:t>1</a:t>
            </a:r>
          </a:p>
        </p:txBody>
      </p:sp>
      <p:sp>
        <p:nvSpPr>
          <p:cNvPr id="23558" name="Text Box 7"/>
          <p:cNvSpPr txBox="1">
            <a:spLocks noChangeArrowheads="1"/>
          </p:cNvSpPr>
          <p:nvPr/>
        </p:nvSpPr>
        <p:spPr bwMode="auto">
          <a:xfrm>
            <a:off x="3962400" y="4792663"/>
            <a:ext cx="466725" cy="6175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>
                <a:latin typeface="Courier New" charset="0"/>
              </a:rPr>
              <a:t>0</a:t>
            </a:r>
          </a:p>
        </p:txBody>
      </p:sp>
      <p:sp>
        <p:nvSpPr>
          <p:cNvPr id="23559" name="Text Box 8"/>
          <p:cNvSpPr txBox="1">
            <a:spLocks noChangeArrowheads="1"/>
          </p:cNvSpPr>
          <p:nvPr/>
        </p:nvSpPr>
        <p:spPr bwMode="auto">
          <a:xfrm>
            <a:off x="4419600" y="4792663"/>
            <a:ext cx="466725" cy="6175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>
                <a:latin typeface="Courier New" charset="0"/>
              </a:rPr>
              <a:t>0</a:t>
            </a:r>
          </a:p>
        </p:txBody>
      </p:sp>
      <p:sp>
        <p:nvSpPr>
          <p:cNvPr id="23560" name="Text Box 9"/>
          <p:cNvSpPr txBox="1">
            <a:spLocks noChangeArrowheads="1"/>
          </p:cNvSpPr>
          <p:nvPr/>
        </p:nvSpPr>
        <p:spPr bwMode="auto">
          <a:xfrm>
            <a:off x="4876800" y="4792663"/>
            <a:ext cx="466725" cy="6175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>
                <a:latin typeface="Courier New" charset="0"/>
              </a:rPr>
              <a:t>1</a:t>
            </a:r>
          </a:p>
        </p:txBody>
      </p:sp>
      <p:sp>
        <p:nvSpPr>
          <p:cNvPr id="23561" name="Text Box 10"/>
          <p:cNvSpPr txBox="1">
            <a:spLocks noChangeArrowheads="1"/>
          </p:cNvSpPr>
          <p:nvPr/>
        </p:nvSpPr>
        <p:spPr bwMode="auto">
          <a:xfrm>
            <a:off x="5334000" y="4792663"/>
            <a:ext cx="466725" cy="6175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>
                <a:latin typeface="Courier New" charset="0"/>
              </a:rPr>
              <a:t>0</a:t>
            </a:r>
          </a:p>
        </p:txBody>
      </p:sp>
      <p:sp>
        <p:nvSpPr>
          <p:cNvPr id="23562" name="Text Box 11"/>
          <p:cNvSpPr txBox="1">
            <a:spLocks noChangeArrowheads="1"/>
          </p:cNvSpPr>
          <p:nvPr/>
        </p:nvSpPr>
        <p:spPr bwMode="auto">
          <a:xfrm>
            <a:off x="5791200" y="4792663"/>
            <a:ext cx="466725" cy="6175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>
                <a:latin typeface="Courier New" charset="0"/>
              </a:rPr>
              <a:t>0</a:t>
            </a:r>
          </a:p>
        </p:txBody>
      </p:sp>
      <p:sp>
        <p:nvSpPr>
          <p:cNvPr id="23563" name="Text Box 12"/>
          <p:cNvSpPr txBox="1">
            <a:spLocks noChangeArrowheads="1"/>
          </p:cNvSpPr>
          <p:nvPr/>
        </p:nvSpPr>
        <p:spPr bwMode="auto">
          <a:xfrm>
            <a:off x="2590800" y="4183063"/>
            <a:ext cx="428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>
                <a:latin typeface="Courier New" charset="0"/>
              </a:rPr>
              <a:t>7</a:t>
            </a:r>
          </a:p>
        </p:txBody>
      </p:sp>
      <p:sp>
        <p:nvSpPr>
          <p:cNvPr id="23564" name="Text Box 13"/>
          <p:cNvSpPr txBox="1">
            <a:spLocks noChangeArrowheads="1"/>
          </p:cNvSpPr>
          <p:nvPr/>
        </p:nvSpPr>
        <p:spPr bwMode="auto">
          <a:xfrm>
            <a:off x="3048000" y="4183063"/>
            <a:ext cx="428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>
                <a:latin typeface="Courier New" charset="0"/>
              </a:rPr>
              <a:t>6</a:t>
            </a:r>
          </a:p>
        </p:txBody>
      </p:sp>
      <p:sp>
        <p:nvSpPr>
          <p:cNvPr id="23565" name="Text Box 14"/>
          <p:cNvSpPr txBox="1">
            <a:spLocks noChangeArrowheads="1"/>
          </p:cNvSpPr>
          <p:nvPr/>
        </p:nvSpPr>
        <p:spPr bwMode="auto">
          <a:xfrm>
            <a:off x="3505200" y="4183063"/>
            <a:ext cx="428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>
                <a:latin typeface="Courier New" charset="0"/>
              </a:rPr>
              <a:t>5</a:t>
            </a:r>
          </a:p>
        </p:txBody>
      </p:sp>
      <p:sp>
        <p:nvSpPr>
          <p:cNvPr id="23566" name="Text Box 15"/>
          <p:cNvSpPr txBox="1">
            <a:spLocks noChangeArrowheads="1"/>
          </p:cNvSpPr>
          <p:nvPr/>
        </p:nvSpPr>
        <p:spPr bwMode="auto">
          <a:xfrm>
            <a:off x="3962400" y="4183063"/>
            <a:ext cx="428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>
                <a:latin typeface="Courier New" charset="0"/>
              </a:rPr>
              <a:t>4</a:t>
            </a:r>
          </a:p>
        </p:txBody>
      </p:sp>
      <p:sp>
        <p:nvSpPr>
          <p:cNvPr id="23567" name="Text Box 16"/>
          <p:cNvSpPr txBox="1">
            <a:spLocks noChangeArrowheads="1"/>
          </p:cNvSpPr>
          <p:nvPr/>
        </p:nvSpPr>
        <p:spPr bwMode="auto">
          <a:xfrm>
            <a:off x="4419600" y="4183063"/>
            <a:ext cx="428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>
                <a:latin typeface="Courier New" charset="0"/>
              </a:rPr>
              <a:t>3</a:t>
            </a:r>
          </a:p>
        </p:txBody>
      </p:sp>
      <p:sp>
        <p:nvSpPr>
          <p:cNvPr id="23568" name="Text Box 17"/>
          <p:cNvSpPr txBox="1">
            <a:spLocks noChangeArrowheads="1"/>
          </p:cNvSpPr>
          <p:nvPr/>
        </p:nvSpPr>
        <p:spPr bwMode="auto">
          <a:xfrm>
            <a:off x="4876800" y="4183063"/>
            <a:ext cx="428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>
                <a:latin typeface="Courier New" charset="0"/>
              </a:rPr>
              <a:t>2</a:t>
            </a:r>
          </a:p>
        </p:txBody>
      </p:sp>
      <p:sp>
        <p:nvSpPr>
          <p:cNvPr id="23569" name="Text Box 18"/>
          <p:cNvSpPr txBox="1">
            <a:spLocks noChangeArrowheads="1"/>
          </p:cNvSpPr>
          <p:nvPr/>
        </p:nvSpPr>
        <p:spPr bwMode="auto">
          <a:xfrm>
            <a:off x="5334000" y="4183063"/>
            <a:ext cx="428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>
                <a:latin typeface="Courier New" charset="0"/>
              </a:rPr>
              <a:t>1</a:t>
            </a:r>
          </a:p>
        </p:txBody>
      </p:sp>
      <p:sp>
        <p:nvSpPr>
          <p:cNvPr id="23570" name="Text Box 19"/>
          <p:cNvSpPr txBox="1">
            <a:spLocks noChangeArrowheads="1"/>
          </p:cNvSpPr>
          <p:nvPr/>
        </p:nvSpPr>
        <p:spPr bwMode="auto">
          <a:xfrm>
            <a:off x="5791200" y="4183063"/>
            <a:ext cx="428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>
                <a:latin typeface="Courier New" charset="0"/>
              </a:rPr>
              <a:t>0</a:t>
            </a:r>
          </a:p>
        </p:txBody>
      </p:sp>
      <p:sp>
        <p:nvSpPr>
          <p:cNvPr id="23571" name="Text Box 20"/>
          <p:cNvSpPr txBox="1">
            <a:spLocks noChangeArrowheads="1"/>
          </p:cNvSpPr>
          <p:nvPr/>
        </p:nvSpPr>
        <p:spPr bwMode="auto">
          <a:xfrm>
            <a:off x="6781800" y="6096000"/>
            <a:ext cx="1492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Item 2 in use</a:t>
            </a:r>
          </a:p>
        </p:txBody>
      </p:sp>
      <p:sp>
        <p:nvSpPr>
          <p:cNvPr id="23572" name="Text Box 21"/>
          <p:cNvSpPr txBox="1">
            <a:spLocks noChangeArrowheads="1"/>
          </p:cNvSpPr>
          <p:nvPr/>
        </p:nvSpPr>
        <p:spPr bwMode="auto">
          <a:xfrm>
            <a:off x="762000" y="6019800"/>
            <a:ext cx="1492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Item 5 in use</a:t>
            </a:r>
          </a:p>
        </p:txBody>
      </p:sp>
      <p:cxnSp>
        <p:nvCxnSpPr>
          <p:cNvPr id="23573" name="AutoShape 22"/>
          <p:cNvCxnSpPr>
            <a:cxnSpLocks noChangeShapeType="1"/>
            <a:stCxn id="23572" idx="3"/>
            <a:endCxn id="23557" idx="2"/>
          </p:cNvCxnSpPr>
          <p:nvPr/>
        </p:nvCxnSpPr>
        <p:spPr bwMode="auto">
          <a:xfrm flipV="1">
            <a:off x="2254250" y="5429250"/>
            <a:ext cx="1484313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574" name="AutoShape 23"/>
          <p:cNvCxnSpPr>
            <a:cxnSpLocks noChangeShapeType="1"/>
            <a:stCxn id="23571" idx="1"/>
            <a:endCxn id="23560" idx="2"/>
          </p:cNvCxnSpPr>
          <p:nvPr/>
        </p:nvCxnSpPr>
        <p:spPr bwMode="auto">
          <a:xfrm flipH="1" flipV="1">
            <a:off x="5110163" y="5429250"/>
            <a:ext cx="1671637" cy="850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609600"/>
            <a:ext cx="91313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Bit Vectors 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How do we manipulate the individual bits in the bit vector?</a:t>
            </a:r>
          </a:p>
          <a:p>
            <a:pPr eaLnBrk="1" hangingPunct="1"/>
            <a:r>
              <a:rPr lang="en-US">
                <a:latin typeface="Arial" charset="0"/>
              </a:rPr>
              <a:t>Example how do we set bit 6?</a:t>
            </a:r>
          </a:p>
          <a:p>
            <a:pPr eaLnBrk="1" hangingPunct="1"/>
            <a:r>
              <a:rPr lang="en-US">
                <a:latin typeface="Arial" charset="0"/>
              </a:rPr>
              <a:t>How do we clear bit 2?</a:t>
            </a:r>
          </a:p>
          <a:p>
            <a:pPr eaLnBrk="1" hangingPunct="1"/>
            <a:r>
              <a:rPr lang="en-US">
                <a:latin typeface="Arial" charset="0"/>
              </a:rPr>
              <a:t>How do we toggle a bit?</a:t>
            </a:r>
          </a:p>
          <a:p>
            <a:pPr eaLnBrk="1" hangingPunct="1"/>
            <a:r>
              <a:rPr lang="en-US">
                <a:latin typeface="Arial" charset="0"/>
              </a:rPr>
              <a:t>How do we test a bit?</a:t>
            </a:r>
          </a:p>
        </p:txBody>
      </p:sp>
      <p:grpSp>
        <p:nvGrpSpPr>
          <p:cNvPr id="25603" name="Group 1"/>
          <p:cNvGrpSpPr>
            <a:grpSpLocks/>
          </p:cNvGrpSpPr>
          <p:nvPr/>
        </p:nvGrpSpPr>
        <p:grpSpPr bwMode="auto">
          <a:xfrm>
            <a:off x="2590800" y="5402263"/>
            <a:ext cx="3667125" cy="1227137"/>
            <a:chOff x="2590800" y="4183063"/>
            <a:chExt cx="3667125" cy="1227137"/>
          </a:xfrm>
        </p:grpSpPr>
        <p:sp>
          <p:nvSpPr>
            <p:cNvPr id="25604" name="Text Box 4"/>
            <p:cNvSpPr txBox="1">
              <a:spLocks noChangeArrowheads="1"/>
            </p:cNvSpPr>
            <p:nvPr/>
          </p:nvSpPr>
          <p:spPr bwMode="auto">
            <a:xfrm>
              <a:off x="2590800" y="4792663"/>
              <a:ext cx="466725" cy="6175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>
                  <a:latin typeface="Courier New" charset="0"/>
                </a:rPr>
                <a:t>0</a:t>
              </a:r>
            </a:p>
          </p:txBody>
        </p:sp>
        <p:sp>
          <p:nvSpPr>
            <p:cNvPr id="25605" name="Text Box 5"/>
            <p:cNvSpPr txBox="1">
              <a:spLocks noChangeArrowheads="1"/>
            </p:cNvSpPr>
            <p:nvPr/>
          </p:nvSpPr>
          <p:spPr bwMode="auto">
            <a:xfrm>
              <a:off x="3048000" y="4792663"/>
              <a:ext cx="466725" cy="6175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>
                  <a:latin typeface="Courier New" charset="0"/>
                </a:rPr>
                <a:t>0</a:t>
              </a:r>
            </a:p>
          </p:txBody>
        </p:sp>
        <p:sp>
          <p:nvSpPr>
            <p:cNvPr id="25606" name="Text Box 6"/>
            <p:cNvSpPr txBox="1">
              <a:spLocks noChangeArrowheads="1"/>
            </p:cNvSpPr>
            <p:nvPr/>
          </p:nvSpPr>
          <p:spPr bwMode="auto">
            <a:xfrm>
              <a:off x="3505200" y="4792663"/>
              <a:ext cx="466725" cy="6175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>
                  <a:latin typeface="Courier New" charset="0"/>
                </a:rPr>
                <a:t>1</a:t>
              </a:r>
            </a:p>
          </p:txBody>
        </p:sp>
        <p:sp>
          <p:nvSpPr>
            <p:cNvPr id="25607" name="Text Box 7"/>
            <p:cNvSpPr txBox="1">
              <a:spLocks noChangeArrowheads="1"/>
            </p:cNvSpPr>
            <p:nvPr/>
          </p:nvSpPr>
          <p:spPr bwMode="auto">
            <a:xfrm>
              <a:off x="3962400" y="4792663"/>
              <a:ext cx="466725" cy="6175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>
                  <a:latin typeface="Courier New" charset="0"/>
                </a:rPr>
                <a:t>0</a:t>
              </a:r>
            </a:p>
          </p:txBody>
        </p:sp>
        <p:sp>
          <p:nvSpPr>
            <p:cNvPr id="25608" name="Text Box 8"/>
            <p:cNvSpPr txBox="1">
              <a:spLocks noChangeArrowheads="1"/>
            </p:cNvSpPr>
            <p:nvPr/>
          </p:nvSpPr>
          <p:spPr bwMode="auto">
            <a:xfrm>
              <a:off x="4419600" y="4792663"/>
              <a:ext cx="466725" cy="6175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>
                  <a:latin typeface="Courier New" charset="0"/>
                </a:rPr>
                <a:t>0</a:t>
              </a:r>
            </a:p>
          </p:txBody>
        </p:sp>
        <p:sp>
          <p:nvSpPr>
            <p:cNvPr id="25609" name="Text Box 9"/>
            <p:cNvSpPr txBox="1">
              <a:spLocks noChangeArrowheads="1"/>
            </p:cNvSpPr>
            <p:nvPr/>
          </p:nvSpPr>
          <p:spPr bwMode="auto">
            <a:xfrm>
              <a:off x="4876800" y="4792663"/>
              <a:ext cx="466725" cy="6175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>
                  <a:latin typeface="Courier New" charset="0"/>
                </a:rPr>
                <a:t>1</a:t>
              </a:r>
            </a:p>
          </p:txBody>
        </p:sp>
        <p:sp>
          <p:nvSpPr>
            <p:cNvPr id="25610" name="Text Box 10"/>
            <p:cNvSpPr txBox="1">
              <a:spLocks noChangeArrowheads="1"/>
            </p:cNvSpPr>
            <p:nvPr/>
          </p:nvSpPr>
          <p:spPr bwMode="auto">
            <a:xfrm>
              <a:off x="5334000" y="4792663"/>
              <a:ext cx="466725" cy="6175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>
                  <a:latin typeface="Courier New" charset="0"/>
                </a:rPr>
                <a:t>0</a:t>
              </a:r>
            </a:p>
          </p:txBody>
        </p:sp>
        <p:sp>
          <p:nvSpPr>
            <p:cNvPr id="25611" name="Text Box 11"/>
            <p:cNvSpPr txBox="1">
              <a:spLocks noChangeArrowheads="1"/>
            </p:cNvSpPr>
            <p:nvPr/>
          </p:nvSpPr>
          <p:spPr bwMode="auto">
            <a:xfrm>
              <a:off x="5791200" y="4792663"/>
              <a:ext cx="466725" cy="6175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>
                  <a:latin typeface="Courier New" charset="0"/>
                </a:rPr>
                <a:t>0</a:t>
              </a:r>
            </a:p>
          </p:txBody>
        </p:sp>
        <p:sp>
          <p:nvSpPr>
            <p:cNvPr id="25612" name="Text Box 12"/>
            <p:cNvSpPr txBox="1">
              <a:spLocks noChangeArrowheads="1"/>
            </p:cNvSpPr>
            <p:nvPr/>
          </p:nvSpPr>
          <p:spPr bwMode="auto">
            <a:xfrm>
              <a:off x="2590800" y="4183063"/>
              <a:ext cx="428625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>
                  <a:latin typeface="Courier New" charset="0"/>
                </a:rPr>
                <a:t>7</a:t>
              </a:r>
            </a:p>
          </p:txBody>
        </p:sp>
        <p:sp>
          <p:nvSpPr>
            <p:cNvPr id="25613" name="Text Box 13"/>
            <p:cNvSpPr txBox="1">
              <a:spLocks noChangeArrowheads="1"/>
            </p:cNvSpPr>
            <p:nvPr/>
          </p:nvSpPr>
          <p:spPr bwMode="auto">
            <a:xfrm>
              <a:off x="3048000" y="4183063"/>
              <a:ext cx="428625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>
                  <a:latin typeface="Courier New" charset="0"/>
                </a:rPr>
                <a:t>6</a:t>
              </a:r>
            </a:p>
          </p:txBody>
        </p:sp>
        <p:sp>
          <p:nvSpPr>
            <p:cNvPr id="25614" name="Text Box 14"/>
            <p:cNvSpPr txBox="1">
              <a:spLocks noChangeArrowheads="1"/>
            </p:cNvSpPr>
            <p:nvPr/>
          </p:nvSpPr>
          <p:spPr bwMode="auto">
            <a:xfrm>
              <a:off x="3505200" y="4183063"/>
              <a:ext cx="428625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>
                  <a:latin typeface="Courier New" charset="0"/>
                </a:rPr>
                <a:t>5</a:t>
              </a:r>
            </a:p>
          </p:txBody>
        </p:sp>
        <p:sp>
          <p:nvSpPr>
            <p:cNvPr id="25615" name="Text Box 15"/>
            <p:cNvSpPr txBox="1">
              <a:spLocks noChangeArrowheads="1"/>
            </p:cNvSpPr>
            <p:nvPr/>
          </p:nvSpPr>
          <p:spPr bwMode="auto">
            <a:xfrm>
              <a:off x="3962400" y="4183063"/>
              <a:ext cx="428625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>
                  <a:latin typeface="Courier New" charset="0"/>
                </a:rPr>
                <a:t>4</a:t>
              </a:r>
            </a:p>
          </p:txBody>
        </p:sp>
        <p:sp>
          <p:nvSpPr>
            <p:cNvPr id="25616" name="Text Box 16"/>
            <p:cNvSpPr txBox="1">
              <a:spLocks noChangeArrowheads="1"/>
            </p:cNvSpPr>
            <p:nvPr/>
          </p:nvSpPr>
          <p:spPr bwMode="auto">
            <a:xfrm>
              <a:off x="4419600" y="4183063"/>
              <a:ext cx="428625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>
                  <a:latin typeface="Courier New" charset="0"/>
                </a:rPr>
                <a:t>3</a:t>
              </a:r>
            </a:p>
          </p:txBody>
        </p:sp>
        <p:sp>
          <p:nvSpPr>
            <p:cNvPr id="25617" name="Text Box 17"/>
            <p:cNvSpPr txBox="1">
              <a:spLocks noChangeArrowheads="1"/>
            </p:cNvSpPr>
            <p:nvPr/>
          </p:nvSpPr>
          <p:spPr bwMode="auto">
            <a:xfrm>
              <a:off x="4876800" y="4183063"/>
              <a:ext cx="428625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>
                  <a:latin typeface="Courier New" charset="0"/>
                </a:rPr>
                <a:t>2</a:t>
              </a:r>
            </a:p>
          </p:txBody>
        </p:sp>
        <p:sp>
          <p:nvSpPr>
            <p:cNvPr id="25618" name="Text Box 18"/>
            <p:cNvSpPr txBox="1">
              <a:spLocks noChangeArrowheads="1"/>
            </p:cNvSpPr>
            <p:nvPr/>
          </p:nvSpPr>
          <p:spPr bwMode="auto">
            <a:xfrm>
              <a:off x="5334000" y="4183063"/>
              <a:ext cx="428625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>
                  <a:latin typeface="Courier New" charset="0"/>
                </a:rPr>
                <a:t>1</a:t>
              </a:r>
            </a:p>
          </p:txBody>
        </p:sp>
        <p:sp>
          <p:nvSpPr>
            <p:cNvPr id="25619" name="Text Box 19"/>
            <p:cNvSpPr txBox="1">
              <a:spLocks noChangeArrowheads="1"/>
            </p:cNvSpPr>
            <p:nvPr/>
          </p:nvSpPr>
          <p:spPr bwMode="auto">
            <a:xfrm>
              <a:off x="5791200" y="4183063"/>
              <a:ext cx="428625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>
                  <a:latin typeface="Courier New" charset="0"/>
                </a:rPr>
                <a:t>0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Bits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Often we use a constant (a.k.a. mask) with a </a:t>
            </a:r>
            <a:r>
              <a:rPr lang="en-US" dirty="0" err="1"/>
              <a:t>boolean</a:t>
            </a:r>
            <a:r>
              <a:rPr lang="en-US" dirty="0"/>
              <a:t> function</a:t>
            </a:r>
          </a:p>
          <a:p>
            <a:r>
              <a:rPr lang="en-US" dirty="0"/>
              <a:t>Identity:  1111</a:t>
            </a:r>
            <a:r>
              <a:rPr lang="en-US" baseline="-25000" dirty="0"/>
              <a:t>2</a:t>
            </a:r>
            <a:r>
              <a:rPr lang="en-US" dirty="0"/>
              <a:t>&amp; wxyz</a:t>
            </a:r>
            <a:r>
              <a:rPr lang="en-US" baseline="-25000" dirty="0"/>
              <a:t>2</a:t>
            </a:r>
            <a:r>
              <a:rPr lang="en-US" dirty="0"/>
              <a:t> == wxyz</a:t>
            </a:r>
            <a:r>
              <a:rPr lang="en-US" baseline="-25000" dirty="0"/>
              <a:t>2</a:t>
            </a:r>
            <a:r>
              <a:rPr lang="en-US" dirty="0"/>
              <a:t> (clear)</a:t>
            </a:r>
          </a:p>
          <a:p>
            <a:pPr lvl="1"/>
            <a:r>
              <a:rPr lang="en-US" dirty="0"/>
              <a:t>So put a zero in any bit you want to clear</a:t>
            </a:r>
          </a:p>
          <a:p>
            <a:pPr lvl="2"/>
            <a:r>
              <a:rPr lang="en-US" dirty="0"/>
              <a:t>1101</a:t>
            </a:r>
            <a:r>
              <a:rPr lang="en-US" baseline="-25000" dirty="0"/>
              <a:t>2</a:t>
            </a:r>
            <a:r>
              <a:rPr lang="en-US" dirty="0"/>
              <a:t> &amp; wxyz</a:t>
            </a:r>
            <a:r>
              <a:rPr lang="en-US" baseline="-25000" dirty="0"/>
              <a:t>2</a:t>
            </a:r>
            <a:r>
              <a:rPr lang="en-US" dirty="0"/>
              <a:t> == wx0z</a:t>
            </a:r>
            <a:r>
              <a:rPr lang="en-US" baseline="-25000" dirty="0"/>
              <a:t>2</a:t>
            </a:r>
            <a:endParaRPr lang="en-US" dirty="0"/>
          </a:p>
          <a:p>
            <a:r>
              <a:rPr lang="en-US" dirty="0"/>
              <a:t>Identity: 0000</a:t>
            </a:r>
            <a:r>
              <a:rPr lang="en-US" baseline="-25000" dirty="0"/>
              <a:t>2</a:t>
            </a:r>
            <a:r>
              <a:rPr lang="en-US" dirty="0"/>
              <a:t> | wxyz</a:t>
            </a:r>
            <a:r>
              <a:rPr lang="en-US" baseline="-25000" dirty="0"/>
              <a:t>2</a:t>
            </a:r>
            <a:r>
              <a:rPr lang="en-US" dirty="0"/>
              <a:t> == wxyz</a:t>
            </a:r>
            <a:r>
              <a:rPr lang="en-US" baseline="-25000" dirty="0"/>
              <a:t>2</a:t>
            </a:r>
            <a:r>
              <a:rPr lang="en-US" dirty="0"/>
              <a:t> (set)</a:t>
            </a:r>
          </a:p>
          <a:p>
            <a:pPr lvl="1"/>
            <a:r>
              <a:rPr lang="en-US" dirty="0"/>
              <a:t>So put a one in any bit you want to set</a:t>
            </a:r>
          </a:p>
          <a:p>
            <a:pPr lvl="2"/>
            <a:r>
              <a:rPr lang="en-US" dirty="0"/>
              <a:t>0100</a:t>
            </a:r>
            <a:r>
              <a:rPr lang="en-US" baseline="-25000" dirty="0"/>
              <a:t>2</a:t>
            </a:r>
            <a:r>
              <a:rPr lang="en-US" dirty="0"/>
              <a:t> | wxyz</a:t>
            </a:r>
            <a:r>
              <a:rPr lang="en-US" baseline="-25000" dirty="0"/>
              <a:t>2</a:t>
            </a:r>
            <a:r>
              <a:rPr lang="en-US" dirty="0"/>
              <a:t> == w1yz</a:t>
            </a:r>
            <a:r>
              <a:rPr lang="en-US" baseline="-25000" dirty="0"/>
              <a:t>2</a:t>
            </a:r>
            <a:endParaRPr lang="en-US" dirty="0"/>
          </a:p>
          <a:p>
            <a:r>
              <a:rPr lang="en-US" dirty="0"/>
              <a:t>Invert: 1111</a:t>
            </a:r>
            <a:r>
              <a:rPr lang="en-US" baseline="-25000" dirty="0"/>
              <a:t>2</a:t>
            </a:r>
            <a:r>
              <a:rPr lang="en-US" dirty="0"/>
              <a:t> ^ wxyz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en-US" dirty="0" err="1"/>
              <a:t>w’x’y’z</a:t>
            </a:r>
            <a:r>
              <a:rPr lang="en-US" dirty="0"/>
              <a:t>’</a:t>
            </a:r>
            <a:r>
              <a:rPr lang="en-US" baseline="-25000" dirty="0"/>
              <a:t> 2</a:t>
            </a:r>
            <a:r>
              <a:rPr lang="en-US" dirty="0"/>
              <a:t> (toggle)</a:t>
            </a:r>
          </a:p>
          <a:p>
            <a:pPr lvl="1"/>
            <a:r>
              <a:rPr lang="en-US" dirty="0"/>
              <a:t>So put a one in any bit you want to toggle</a:t>
            </a:r>
          </a:p>
          <a:p>
            <a:pPr lvl="2"/>
            <a:r>
              <a:rPr lang="en-US" dirty="0"/>
              <a:t>1000</a:t>
            </a:r>
            <a:r>
              <a:rPr lang="en-US" baseline="-25000" dirty="0"/>
              <a:t>2</a:t>
            </a:r>
            <a:r>
              <a:rPr lang="en-US" dirty="0"/>
              <a:t> ^ wxyz</a:t>
            </a:r>
            <a:r>
              <a:rPr lang="en-US" baseline="-25000" dirty="0"/>
              <a:t>2</a:t>
            </a:r>
            <a:r>
              <a:rPr lang="en-US" dirty="0"/>
              <a:t> == w’xyz</a:t>
            </a:r>
            <a:r>
              <a:rPr lang="en-US" baseline="-250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61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Manipulating Bits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test a bit, clear all the rest</a:t>
            </a:r>
          </a:p>
          <a:p>
            <a:pPr lvl="1"/>
            <a:r>
              <a:rPr lang="en-US" dirty="0"/>
              <a:t>0010</a:t>
            </a:r>
            <a:r>
              <a:rPr lang="en-US" baseline="-25000" dirty="0"/>
              <a:t>2</a:t>
            </a:r>
            <a:r>
              <a:rPr lang="en-US" dirty="0"/>
              <a:t> &amp; wxyz</a:t>
            </a:r>
            <a:r>
              <a:rPr lang="en-US" baseline="-25000" dirty="0"/>
              <a:t>2</a:t>
            </a:r>
            <a:r>
              <a:rPr lang="en-US" dirty="0"/>
              <a:t> == 00y0</a:t>
            </a:r>
            <a:r>
              <a:rPr lang="en-US" baseline="-25000" dirty="0"/>
              <a:t>2</a:t>
            </a:r>
            <a:endParaRPr lang="en-US" dirty="0"/>
          </a:p>
          <a:p>
            <a:pPr lvl="1"/>
            <a:r>
              <a:rPr lang="en-US" dirty="0"/>
              <a:t>Now you can test 00y0</a:t>
            </a:r>
            <a:r>
              <a:rPr lang="en-US" baseline="-25000" dirty="0"/>
              <a:t>2</a:t>
            </a:r>
            <a:r>
              <a:rPr lang="en-US" dirty="0"/>
              <a:t> == 0000</a:t>
            </a:r>
            <a:r>
              <a:rPr lang="en-US" baseline="-25000" dirty="0"/>
              <a:t>2</a:t>
            </a:r>
            <a:endParaRPr lang="en-US" dirty="0"/>
          </a:p>
          <a:p>
            <a:r>
              <a:rPr lang="en-US" dirty="0"/>
              <a:t>To put a one in position in a mask, shift left</a:t>
            </a:r>
          </a:p>
          <a:p>
            <a:pPr lvl="1"/>
            <a:r>
              <a:rPr lang="en-US" dirty="0"/>
              <a:t>1 &lt;&lt; 3 == 1000</a:t>
            </a:r>
            <a:r>
              <a:rPr lang="en-US" baseline="-25000" dirty="0"/>
              <a:t>2</a:t>
            </a:r>
            <a:endParaRPr lang="en-US" dirty="0"/>
          </a:p>
          <a:p>
            <a:r>
              <a:rPr lang="en-US" dirty="0"/>
              <a:t>To put a zero in position in a mask, put a one in that position and complement</a:t>
            </a:r>
          </a:p>
          <a:p>
            <a:pPr lvl="1"/>
            <a:r>
              <a:rPr lang="en-US" dirty="0"/>
              <a:t>~(1 &lt;&lt; 3) == 0111</a:t>
            </a:r>
            <a:r>
              <a:rPr lang="en-US" baseline="-25000" dirty="0"/>
              <a:t>2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(creates as many leading ones as you need)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45322E-3191-4D7A-942E-7A893B6B97B7}"/>
              </a:ext>
            </a:extLst>
          </p:cNvPr>
          <p:cNvSpPr/>
          <p:nvPr/>
        </p:nvSpPr>
        <p:spPr>
          <a:xfrm>
            <a:off x="-2216150" y="-850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To put a one in position in a mask, shift left</a:t>
            </a:r>
          </a:p>
          <a:p>
            <a:pPr lvl="1"/>
            <a:r>
              <a:rPr lang="en-US" dirty="0"/>
              <a:t>1 &lt;&lt; 3 == 1000</a:t>
            </a:r>
            <a:r>
              <a:rPr lang="en-US" baseline="-250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0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Hexadecimal &amp; Octal</a:t>
            </a:r>
          </a:p>
        </p:txBody>
      </p:sp>
    </p:spTree>
    <p:extLst>
      <p:ext uri="{BB962C8B-B14F-4D97-AF65-F5344CB8AC3E}">
        <p14:creationId xmlns:p14="http://schemas.microsoft.com/office/powerpoint/2010/main" val="11794345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Difficult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Using binary numbers is both a blessing a curse!</a:t>
            </a:r>
          </a:p>
          <a:p>
            <a:pPr lvl="1" eaLnBrk="1" hangingPunct="1"/>
            <a:r>
              <a:rPr lang="en-US">
                <a:latin typeface="Arial" charset="0"/>
              </a:rPr>
              <a:t>One can examine directly any particular bit</a:t>
            </a:r>
          </a:p>
          <a:p>
            <a:pPr lvl="1" eaLnBrk="1" hangingPunct="1"/>
            <a:r>
              <a:rPr lang="en-US">
                <a:latin typeface="Arial" charset="0"/>
              </a:rPr>
              <a:t>Reading, writing, etc. prone to error</a:t>
            </a:r>
          </a:p>
        </p:txBody>
      </p:sp>
    </p:spTree>
    <p:extLst>
      <p:ext uri="{BB962C8B-B14F-4D97-AF65-F5344CB8AC3E}">
        <p14:creationId xmlns:p14="http://schemas.microsoft.com/office/powerpoint/2010/main" val="290718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90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605960"/>
              </p:ext>
            </p:extLst>
          </p:nvPr>
        </p:nvGraphicFramePr>
        <p:xfrm>
          <a:off x="1524000" y="1397000"/>
          <a:ext cx="6096000" cy="4064001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54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5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4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00690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Solution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Turns out that mathematics has an answer for us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Group bits and assign a single digit to represent each group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How big should each group be?</a:t>
            </a:r>
          </a:p>
          <a:p>
            <a:pPr marL="0" indent="0" eaLnBrk="1" hangingPunct="1"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9885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 Base That’s a Power of 2!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/>
              <a:t>Base 2</a:t>
            </a:r>
            <a:r>
              <a:rPr lang="en-US" baseline="30000" dirty="0"/>
              <a:t>3</a:t>
            </a:r>
            <a:r>
              <a:rPr lang="en-US" dirty="0"/>
              <a:t>, a.k.a. Base 8, a.k.a. Octal!</a:t>
            </a:r>
            <a:endParaRPr lang="en-US" baseline="30000" dirty="0"/>
          </a:p>
          <a:p>
            <a:pPr lvl="1"/>
            <a:r>
              <a:rPr lang="en-US" dirty="0"/>
              <a:t>Use the digits 0 </a:t>
            </a:r>
            <a:r>
              <a:rPr lang="mr-IN" dirty="0"/>
              <a:t>–</a:t>
            </a:r>
            <a:r>
              <a:rPr lang="en-US" dirty="0"/>
              <a:t> 7 and group bits in 3s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00111010100101</a:t>
            </a:r>
            <a:r>
              <a:rPr lang="en-US" baseline="-25000" dirty="0"/>
              <a:t>2</a:t>
            </a:r>
            <a:r>
              <a:rPr lang="en-US" dirty="0"/>
              <a:t> = 07245</a:t>
            </a:r>
            <a:r>
              <a:rPr lang="en-US" baseline="-25000" dirty="0"/>
              <a:t>8</a:t>
            </a:r>
          </a:p>
          <a:p>
            <a:pPr lvl="1"/>
            <a:r>
              <a:rPr lang="en-US" dirty="0"/>
              <a:t>14 bits in 5 octal digits!</a:t>
            </a:r>
          </a:p>
          <a:p>
            <a:pPr lvl="1"/>
            <a:r>
              <a:rPr lang="en-US" dirty="0"/>
              <a:t>And it works backwards, too!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98769"/>
              </p:ext>
            </p:extLst>
          </p:nvPr>
        </p:nvGraphicFramePr>
        <p:xfrm>
          <a:off x="1447800" y="2667000"/>
          <a:ext cx="6400800" cy="9678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392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Base 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92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Base 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364447"/>
              </p:ext>
            </p:extLst>
          </p:nvPr>
        </p:nvGraphicFramePr>
        <p:xfrm>
          <a:off x="1524000" y="5410200"/>
          <a:ext cx="6400800" cy="9678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392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Base 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92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Base 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110</a:t>
                      </a: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100</a:t>
                      </a: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011</a:t>
                      </a: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000</a:t>
                      </a: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010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81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 Base That’s a Power of 2!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2</a:t>
            </a:r>
            <a:r>
              <a:rPr lang="en-US" baseline="30000" dirty="0"/>
              <a:t>4</a:t>
            </a:r>
            <a:r>
              <a:rPr lang="en-US" dirty="0"/>
              <a:t>, aka Base 16, aka Hexadecimal!</a:t>
            </a:r>
            <a:endParaRPr lang="en-US" baseline="30000" dirty="0"/>
          </a:p>
          <a:p>
            <a:pPr lvl="1"/>
            <a:r>
              <a:rPr lang="en-US" dirty="0"/>
              <a:t>Use the digits 0 </a:t>
            </a:r>
            <a:r>
              <a:rPr lang="mr-IN" dirty="0"/>
              <a:t>–</a:t>
            </a:r>
            <a:r>
              <a:rPr lang="en-US" dirty="0"/>
              <a:t> 15 and group bits in 4s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Oops! Digits 10-15! We’ll just use A-F.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10001111001111000001</a:t>
            </a:r>
            <a:r>
              <a:rPr lang="en-US" baseline="-25000" dirty="0"/>
              <a:t>2</a:t>
            </a:r>
            <a:r>
              <a:rPr lang="en-US" dirty="0"/>
              <a:t> = 8F3C1</a:t>
            </a:r>
            <a:r>
              <a:rPr lang="en-US" baseline="-25000" dirty="0"/>
              <a:t>16</a:t>
            </a:r>
            <a:endParaRPr lang="en-US" dirty="0"/>
          </a:p>
          <a:p>
            <a:pPr lvl="1"/>
            <a:r>
              <a:rPr lang="en-US" dirty="0"/>
              <a:t>And it too works backwards: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587060"/>
              </p:ext>
            </p:extLst>
          </p:nvPr>
        </p:nvGraphicFramePr>
        <p:xfrm>
          <a:off x="990600" y="3276600"/>
          <a:ext cx="6705600" cy="9678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3921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Base 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1000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1111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0011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1100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0001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921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Base 16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F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C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33465"/>
              </p:ext>
            </p:extLst>
          </p:nvPr>
        </p:nvGraphicFramePr>
        <p:xfrm>
          <a:off x="1066800" y="5410200"/>
          <a:ext cx="6705600" cy="9678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3921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Base 16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D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921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Base 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1111</a:t>
                      </a: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0000</a:t>
                      </a: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0000</a:t>
                      </a: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1101</a:t>
                      </a: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0101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49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Java (and 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 integers</a:t>
            </a:r>
          </a:p>
          <a:p>
            <a:pPr lvl="1"/>
            <a:r>
              <a:rPr lang="en-US" dirty="0"/>
              <a:t>456 is decimal</a:t>
            </a:r>
          </a:p>
          <a:p>
            <a:pPr lvl="1"/>
            <a:r>
              <a:rPr lang="en-US" b="1" dirty="0"/>
              <a:t>0</a:t>
            </a:r>
            <a:r>
              <a:rPr lang="en-US" dirty="0"/>
              <a:t>456 is octal</a:t>
            </a:r>
          </a:p>
          <a:p>
            <a:pPr lvl="1"/>
            <a:r>
              <a:rPr lang="en-US" b="1" dirty="0"/>
              <a:t>0x</a:t>
            </a:r>
            <a:r>
              <a:rPr lang="en-US" dirty="0"/>
              <a:t>456 is hexadecimal</a:t>
            </a:r>
          </a:p>
          <a:p>
            <a:r>
              <a:rPr lang="en-US" dirty="0"/>
              <a:t>This notation often shows up instead </a:t>
            </a:r>
            <a:r>
              <a:rPr lang="en-US"/>
              <a:t>of subscripts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625953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ASCII</a:t>
            </a:r>
          </a:p>
        </p:txBody>
      </p:sp>
    </p:spTree>
    <p:extLst>
      <p:ext uri="{BB962C8B-B14F-4D97-AF65-F5344CB8AC3E}">
        <p14:creationId xmlns:p14="http://schemas.microsoft.com/office/powerpoint/2010/main" val="35847217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3" name="Picture 4" descr="asciitabl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719138"/>
            <a:ext cx="683895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3975100" y="6302375"/>
            <a:ext cx="243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cs typeface="+mn-cs"/>
              </a:rPr>
              <a:t>What about these?</a:t>
            </a:r>
          </a:p>
        </p:txBody>
      </p:sp>
      <p:grpSp>
        <p:nvGrpSpPr>
          <p:cNvPr id="59395" name="Group 6"/>
          <p:cNvGrpSpPr>
            <a:grpSpLocks/>
          </p:cNvGrpSpPr>
          <p:nvPr/>
        </p:nvGrpSpPr>
        <p:grpSpPr bwMode="auto">
          <a:xfrm>
            <a:off x="2160588" y="6138863"/>
            <a:ext cx="1814512" cy="393700"/>
            <a:chOff x="1361" y="3867"/>
            <a:chExt cx="1143" cy="248"/>
          </a:xfrm>
        </p:grpSpPr>
        <p:sp>
          <p:nvSpPr>
            <p:cNvPr id="59401" name="Line 7"/>
            <p:cNvSpPr>
              <a:spLocks noChangeShapeType="1"/>
            </p:cNvSpPr>
            <p:nvPr/>
          </p:nvSpPr>
          <p:spPr bwMode="auto">
            <a:xfrm flipH="1">
              <a:off x="1361" y="4115"/>
              <a:ext cx="1143" cy="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2" name="Line 8"/>
            <p:cNvSpPr>
              <a:spLocks noChangeShapeType="1"/>
            </p:cNvSpPr>
            <p:nvPr/>
          </p:nvSpPr>
          <p:spPr bwMode="auto">
            <a:xfrm rot="16200000" flipH="1">
              <a:off x="1237" y="3991"/>
              <a:ext cx="248" cy="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0" y="1662113"/>
            <a:ext cx="10128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cs typeface="+mn-cs"/>
              </a:rPr>
              <a:t>Why</a:t>
            </a:r>
          </a:p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cs typeface="+mn-cs"/>
              </a:rPr>
              <a:t>two</a:t>
            </a:r>
          </a:p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cs typeface="+mn-cs"/>
              </a:rPr>
              <a:t>codes?</a:t>
            </a:r>
          </a:p>
        </p:txBody>
      </p:sp>
      <p:sp>
        <p:nvSpPr>
          <p:cNvPr id="59397" name="Line 10"/>
          <p:cNvSpPr>
            <a:spLocks noChangeShapeType="1"/>
          </p:cNvSpPr>
          <p:nvPr/>
        </p:nvSpPr>
        <p:spPr bwMode="auto">
          <a:xfrm>
            <a:off x="1012825" y="2251075"/>
            <a:ext cx="1044575" cy="492125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8" name="Line 11"/>
          <p:cNvSpPr>
            <a:spLocks noChangeShapeType="1"/>
          </p:cNvSpPr>
          <p:nvPr/>
        </p:nvSpPr>
        <p:spPr bwMode="auto">
          <a:xfrm>
            <a:off x="1012825" y="2251075"/>
            <a:ext cx="1044575" cy="949325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8324850" y="4249738"/>
            <a:ext cx="776288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cs typeface="+mn-cs"/>
              </a:rPr>
              <a:t>Why</a:t>
            </a:r>
          </a:p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cs typeface="+mn-cs"/>
              </a:rPr>
              <a:t>is</a:t>
            </a:r>
          </a:p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cs typeface="+mn-cs"/>
              </a:rPr>
              <a:t>this</a:t>
            </a:r>
          </a:p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cs typeface="+mn-cs"/>
              </a:rPr>
              <a:t>at</a:t>
            </a:r>
          </a:p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cs typeface="+mn-cs"/>
              </a:rPr>
              <a:t>the</a:t>
            </a:r>
          </a:p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cs typeface="+mn-cs"/>
              </a:rPr>
              <a:t>end?</a:t>
            </a:r>
          </a:p>
        </p:txBody>
      </p:sp>
      <p:sp>
        <p:nvSpPr>
          <p:cNvPr id="59400" name="Line 13"/>
          <p:cNvSpPr>
            <a:spLocks noChangeShapeType="1"/>
          </p:cNvSpPr>
          <p:nvPr/>
        </p:nvSpPr>
        <p:spPr bwMode="auto">
          <a:xfrm flipH="1">
            <a:off x="7991475" y="5387975"/>
            <a:ext cx="333375" cy="520700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635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Fun ASCII Facts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>
                <a:latin typeface="Arial" charset="0"/>
              </a:rPr>
              <a:t>‘A’ = 65 = 41</a:t>
            </a:r>
            <a:r>
              <a:rPr lang="en-US" baseline="-25000">
                <a:latin typeface="Arial" charset="0"/>
              </a:rPr>
              <a:t>16</a:t>
            </a:r>
            <a:r>
              <a:rPr lang="en-US">
                <a:latin typeface="Arial" charset="0"/>
              </a:rPr>
              <a:t> = 	01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>
                <a:latin typeface="Arial" charset="0"/>
              </a:rPr>
              <a:t>0 0001 </a:t>
            </a:r>
          </a:p>
          <a:p>
            <a:pPr marL="0" indent="0">
              <a:buFontTx/>
              <a:buNone/>
            </a:pPr>
            <a:r>
              <a:rPr lang="en-US">
                <a:latin typeface="Arial" charset="0"/>
              </a:rPr>
              <a:t>‘a’ = 97 = 61</a:t>
            </a:r>
            <a:r>
              <a:rPr lang="en-US" baseline="-25000">
                <a:latin typeface="Arial" charset="0"/>
              </a:rPr>
              <a:t>16</a:t>
            </a:r>
            <a:r>
              <a:rPr lang="en-US">
                <a:latin typeface="Arial" charset="0"/>
              </a:rPr>
              <a:t> = 	01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>
                <a:latin typeface="Arial" charset="0"/>
              </a:rPr>
              <a:t>0 0001</a:t>
            </a:r>
          </a:p>
          <a:p>
            <a:pPr marL="0" indent="0">
              <a:buFontTx/>
              <a:buNone/>
            </a:pPr>
            <a:endParaRPr lang="en-US">
              <a:latin typeface="Arial" charset="0"/>
            </a:endParaRPr>
          </a:p>
          <a:p>
            <a:pPr marL="0" indent="0">
              <a:buFontTx/>
              <a:buNone/>
            </a:pPr>
            <a:r>
              <a:rPr lang="en-US">
                <a:latin typeface="Arial" charset="0"/>
              </a:rPr>
              <a:t>‘0’ = 48 = 30</a:t>
            </a:r>
            <a:r>
              <a:rPr lang="en-US" baseline="-25000">
                <a:latin typeface="Arial" charset="0"/>
              </a:rPr>
              <a:t>16</a:t>
            </a:r>
            <a:r>
              <a:rPr lang="en-US">
                <a:latin typeface="Arial" charset="0"/>
              </a:rPr>
              <a:t> = 	0011 0000</a:t>
            </a:r>
          </a:p>
          <a:p>
            <a:pPr marL="0" indent="0">
              <a:buFontTx/>
              <a:buNone/>
            </a:pPr>
            <a:r>
              <a:rPr lang="en-US">
                <a:latin typeface="Arial" charset="0"/>
              </a:rPr>
              <a:t>‘1’ = 49 = 31</a:t>
            </a:r>
            <a:r>
              <a:rPr lang="en-US" baseline="-25000">
                <a:latin typeface="Arial" charset="0"/>
              </a:rPr>
              <a:t>16</a:t>
            </a:r>
            <a:r>
              <a:rPr lang="en-US">
                <a:latin typeface="Arial" charset="0"/>
              </a:rPr>
              <a:t> = 	0011 0001</a:t>
            </a:r>
          </a:p>
          <a:p>
            <a:pPr marL="0" indent="0">
              <a:buFontTx/>
              <a:buNone/>
            </a:pPr>
            <a:r>
              <a:rPr lang="en-US">
                <a:latin typeface="Arial" charset="0"/>
              </a:rPr>
              <a:t>‘2’ = 50 = 32</a:t>
            </a:r>
            <a:r>
              <a:rPr lang="en-US" baseline="-25000">
                <a:latin typeface="Arial" charset="0"/>
              </a:rPr>
              <a:t>16</a:t>
            </a:r>
            <a:r>
              <a:rPr lang="en-US">
                <a:latin typeface="Arial" charset="0"/>
              </a:rPr>
              <a:t> = 	0011 0010</a:t>
            </a:r>
          </a:p>
          <a:p>
            <a:pPr marL="0" indent="0">
              <a:buFontTx/>
              <a:buNone/>
            </a:pPr>
            <a:r>
              <a:rPr lang="en-US">
                <a:latin typeface="Arial" charset="0"/>
              </a:rPr>
              <a:t>…</a:t>
            </a:r>
          </a:p>
          <a:p>
            <a:pPr marL="0" indent="0">
              <a:buFontTx/>
              <a:buNone/>
            </a:pPr>
            <a:r>
              <a:rPr lang="en-US">
                <a:latin typeface="Arial" charset="0"/>
              </a:rPr>
              <a:t>‘9’ = 57 = 39</a:t>
            </a:r>
            <a:r>
              <a:rPr lang="en-US" baseline="-25000">
                <a:latin typeface="Arial" charset="0"/>
              </a:rPr>
              <a:t>16</a:t>
            </a:r>
            <a:r>
              <a:rPr lang="en-US">
                <a:latin typeface="Arial" charset="0"/>
              </a:rPr>
              <a:t> = 	0011 1001</a:t>
            </a:r>
          </a:p>
          <a:p>
            <a:pPr marL="0" indent="0">
              <a:buFontTx/>
              <a:buNone/>
            </a:pPr>
            <a:endParaRPr lang="en-US">
              <a:latin typeface="Arial" charset="0"/>
            </a:endParaRPr>
          </a:p>
          <a:p>
            <a:pPr marL="0" indent="0">
              <a:buFontTx/>
              <a:buNone/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7854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Fun ASCII Facts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>
                <a:latin typeface="Arial" charset="0"/>
              </a:rPr>
              <a:t>‘A’            = 65 = 41</a:t>
            </a:r>
            <a:r>
              <a:rPr lang="en-US" baseline="-25000" dirty="0">
                <a:latin typeface="Arial" charset="0"/>
              </a:rPr>
              <a:t>16</a:t>
            </a:r>
            <a:r>
              <a:rPr lang="en-US" dirty="0">
                <a:latin typeface="Arial" charset="0"/>
              </a:rPr>
              <a:t> = 	0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00 0001 </a:t>
            </a:r>
          </a:p>
          <a:p>
            <a:pPr marL="0" indent="0">
              <a:buFontTx/>
              <a:buNone/>
            </a:pPr>
            <a:r>
              <a:rPr lang="en-US" dirty="0" err="1">
                <a:latin typeface="Arial" charset="0"/>
              </a:rPr>
              <a:t>Ctl</a:t>
            </a:r>
            <a:r>
              <a:rPr lang="en-US" dirty="0">
                <a:latin typeface="Arial" charset="0"/>
              </a:rPr>
              <a:t>-A = SOH = 1 = 1</a:t>
            </a:r>
            <a:r>
              <a:rPr lang="en-US" baseline="-25000" dirty="0">
                <a:latin typeface="Arial" charset="0"/>
              </a:rPr>
              <a:t>16</a:t>
            </a:r>
            <a:r>
              <a:rPr lang="en-US" dirty="0">
                <a:latin typeface="Arial" charset="0"/>
              </a:rPr>
              <a:t> = 	0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dirty="0">
                <a:latin typeface="Arial" charset="0"/>
              </a:rPr>
              <a:t>00 0001</a:t>
            </a:r>
          </a:p>
          <a:p>
            <a:pPr marL="0" indent="0">
              <a:buFontTx/>
              <a:buNone/>
            </a:pPr>
            <a:r>
              <a:rPr lang="en-US" dirty="0">
                <a:latin typeface="Arial" charset="0"/>
              </a:rPr>
              <a:t>…</a:t>
            </a:r>
          </a:p>
          <a:p>
            <a:pPr marL="0" indent="0">
              <a:buFontTx/>
              <a:buNone/>
            </a:pPr>
            <a:r>
              <a:rPr lang="en-US" dirty="0">
                <a:latin typeface="Arial" charset="0"/>
              </a:rPr>
              <a:t>‘J’            = 74 = 4A</a:t>
            </a:r>
            <a:r>
              <a:rPr lang="en-US" baseline="-25000" dirty="0">
                <a:latin typeface="Arial" charset="0"/>
              </a:rPr>
              <a:t>16</a:t>
            </a:r>
            <a:r>
              <a:rPr lang="en-US" dirty="0">
                <a:latin typeface="Arial" charset="0"/>
              </a:rPr>
              <a:t> = 	0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00 1010 </a:t>
            </a:r>
          </a:p>
          <a:p>
            <a:pPr marL="0" indent="0">
              <a:buFontTx/>
              <a:buNone/>
            </a:pPr>
            <a:r>
              <a:rPr lang="en-US" dirty="0" err="1">
                <a:latin typeface="Arial" charset="0"/>
              </a:rPr>
              <a:t>Ctl</a:t>
            </a:r>
            <a:r>
              <a:rPr lang="en-US" dirty="0">
                <a:latin typeface="Arial" charset="0"/>
              </a:rPr>
              <a:t>-J = LF = 10 = A</a:t>
            </a:r>
            <a:r>
              <a:rPr lang="en-US" baseline="-25000" dirty="0">
                <a:latin typeface="Arial" charset="0"/>
              </a:rPr>
              <a:t>16</a:t>
            </a:r>
            <a:r>
              <a:rPr lang="en-US" dirty="0">
                <a:latin typeface="Arial" charset="0"/>
              </a:rPr>
              <a:t> = 	0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dirty="0">
                <a:latin typeface="Arial" charset="0"/>
              </a:rPr>
              <a:t>00 1010</a:t>
            </a:r>
          </a:p>
          <a:p>
            <a:pPr marL="0" indent="0">
              <a:buFontTx/>
              <a:buNone/>
            </a:pPr>
            <a:r>
              <a:rPr lang="en-US" dirty="0">
                <a:latin typeface="Arial" charset="0"/>
              </a:rPr>
              <a:t>…</a:t>
            </a:r>
          </a:p>
          <a:p>
            <a:pPr marL="0" indent="0">
              <a:buFontTx/>
              <a:buNone/>
            </a:pPr>
            <a:r>
              <a:rPr lang="en-US" dirty="0">
                <a:latin typeface="Arial" charset="0"/>
              </a:rPr>
              <a:t>‘M’            = 77 = 4D</a:t>
            </a:r>
            <a:r>
              <a:rPr lang="en-US" baseline="-25000" dirty="0">
                <a:latin typeface="Arial" charset="0"/>
              </a:rPr>
              <a:t>16</a:t>
            </a:r>
            <a:r>
              <a:rPr lang="en-US" dirty="0">
                <a:latin typeface="Arial" charset="0"/>
              </a:rPr>
              <a:t> = 	0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00 1101 </a:t>
            </a:r>
          </a:p>
          <a:p>
            <a:pPr marL="0" indent="0">
              <a:buFontTx/>
              <a:buNone/>
            </a:pPr>
            <a:r>
              <a:rPr lang="en-US" dirty="0" err="1">
                <a:latin typeface="Arial" charset="0"/>
              </a:rPr>
              <a:t>Ctl</a:t>
            </a:r>
            <a:r>
              <a:rPr lang="en-US" dirty="0">
                <a:latin typeface="Arial" charset="0"/>
              </a:rPr>
              <a:t>-M = CR = 13 = D</a:t>
            </a:r>
            <a:r>
              <a:rPr lang="en-US" baseline="-25000" dirty="0">
                <a:latin typeface="Arial" charset="0"/>
              </a:rPr>
              <a:t>16</a:t>
            </a:r>
            <a:r>
              <a:rPr lang="en-US" dirty="0">
                <a:latin typeface="Arial" charset="0"/>
              </a:rPr>
              <a:t> = 	0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dirty="0">
                <a:latin typeface="Arial" charset="0"/>
              </a:rPr>
              <a:t>00 1101</a:t>
            </a:r>
          </a:p>
          <a:p>
            <a:pPr marL="0" indent="0">
              <a:buFontTx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0747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Floating Point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Historically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The Indiana Legislature once passed legislation declaring that the value of </a:t>
            </a:r>
            <a:r>
              <a:rPr lang="en-US">
                <a:latin typeface="Arial" charset="0"/>
                <a:sym typeface="Symbol" charset="0"/>
              </a:rPr>
              <a:t></a:t>
            </a:r>
            <a:r>
              <a:rPr lang="en-US">
                <a:latin typeface="Arial" charset="0"/>
              </a:rPr>
              <a:t> was exactly 3</a:t>
            </a:r>
          </a:p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64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687747"/>
              </p:ext>
            </p:extLst>
          </p:nvPr>
        </p:nvGraphicFramePr>
        <p:xfrm>
          <a:off x="1524000" y="1358320"/>
          <a:ext cx="6096000" cy="5162368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28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AND 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&amp; 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5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5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5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5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676400" y="22860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Truth Table</a:t>
            </a:r>
          </a:p>
        </p:txBody>
      </p:sp>
    </p:spTree>
    <p:extLst>
      <p:ext uri="{BB962C8B-B14F-4D97-AF65-F5344CB8AC3E}">
        <p14:creationId xmlns:p14="http://schemas.microsoft.com/office/powerpoint/2010/main" val="6624461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Historically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</a:rPr>
              <a:t>Initially hardware manufacturers used whatever they thought was appropriate given their market and/or technology required.</a:t>
            </a:r>
          </a:p>
          <a:p>
            <a:pPr eaLnBrk="1" hangingPunct="1"/>
            <a:r>
              <a:rPr lang="en-US" sz="2800" dirty="0">
                <a:latin typeface="Arial" charset="0"/>
              </a:rPr>
              <a:t>IBM, DEC, CDC, etc. each had their own formats and in fact multiple formats</a:t>
            </a:r>
          </a:p>
          <a:p>
            <a:pPr eaLnBrk="1" hangingPunct="1"/>
            <a:r>
              <a:rPr lang="en-US" sz="2800" dirty="0">
                <a:latin typeface="Arial" charset="0"/>
              </a:rPr>
              <a:t>Typical implementations might range from 32 up to 128 bits. Common to find multiple formats available (i.e. float and double)</a:t>
            </a:r>
          </a:p>
          <a:p>
            <a:pPr eaLnBrk="1" hangingPunct="1"/>
            <a:r>
              <a:rPr lang="en-US" sz="2800" dirty="0">
                <a:latin typeface="Arial" charset="0"/>
              </a:rPr>
              <a:t>1985 IEEE published Floating Point Standard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2400" i="1" dirty="0">
                <a:latin typeface="Arial" charset="0"/>
              </a:rPr>
              <a:t>ANSI/IEEE Standard 754-1985,</a:t>
            </a:r>
            <a:br>
              <a:rPr lang="en-US" sz="2400" i="1" dirty="0">
                <a:latin typeface="Arial" charset="0"/>
              </a:rPr>
            </a:br>
            <a:r>
              <a:rPr lang="en-US" sz="2400" i="1" dirty="0">
                <a:latin typeface="Arial" charset="0"/>
              </a:rPr>
              <a:t>Standard for Binary Floating Point Arithmetic</a:t>
            </a:r>
            <a:br>
              <a:rPr lang="en-US" sz="2400" i="1" dirty="0">
                <a:latin typeface="Arial" charset="0"/>
              </a:rPr>
            </a:br>
            <a:endParaRPr lang="en-US" sz="2400" dirty="0">
              <a:latin typeface="Arial" charset="0"/>
            </a:endParaRP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endParaRPr lang="en-US" sz="28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How would you do it?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Scientific Notation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1650"/>
            <a:ext cx="8229600" cy="17351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7200" b="1">
                <a:solidFill>
                  <a:srgbClr val="3366FF"/>
                </a:solidFill>
                <a:latin typeface="Courier New" charset="0"/>
              </a:rPr>
              <a:t>-</a:t>
            </a:r>
            <a:r>
              <a:rPr lang="en-US" sz="7200" b="1">
                <a:solidFill>
                  <a:srgbClr val="FF3399"/>
                </a:solidFill>
                <a:latin typeface="Courier New" charset="0"/>
              </a:rPr>
              <a:t>6.023</a:t>
            </a:r>
            <a:r>
              <a:rPr lang="en-US" sz="7200" b="1">
                <a:latin typeface="Courier New" charset="0"/>
              </a:rPr>
              <a:t> </a:t>
            </a:r>
            <a:r>
              <a:rPr lang="en-US" sz="7200" b="1">
                <a:solidFill>
                  <a:schemeClr val="folHlink"/>
                </a:solidFill>
                <a:latin typeface="Courier New" charset="0"/>
              </a:rPr>
              <a:t>x</a:t>
            </a:r>
            <a:r>
              <a:rPr lang="en-US" sz="7200" b="1">
                <a:latin typeface="Courier New" charset="0"/>
              </a:rPr>
              <a:t> 10</a:t>
            </a:r>
            <a:r>
              <a:rPr lang="en-US" sz="7200" b="1" baseline="30000">
                <a:solidFill>
                  <a:srgbClr val="FF9900"/>
                </a:solidFill>
                <a:latin typeface="Courier New" charset="0"/>
              </a:rPr>
              <a:t>-</a:t>
            </a:r>
            <a:r>
              <a:rPr lang="en-US" sz="7200" b="1" baseline="30000">
                <a:solidFill>
                  <a:srgbClr val="00CC00"/>
                </a:solidFill>
                <a:latin typeface="Courier New" charset="0"/>
              </a:rPr>
              <a:t>23</a:t>
            </a:r>
            <a:endParaRPr lang="en-US" sz="7200">
              <a:latin typeface="Arial" charset="0"/>
            </a:endParaRPr>
          </a:p>
        </p:txBody>
      </p:sp>
      <p:grpSp>
        <p:nvGrpSpPr>
          <p:cNvPr id="30723" name="Group 20"/>
          <p:cNvGrpSpPr>
            <a:grpSpLocks/>
          </p:cNvGrpSpPr>
          <p:nvPr/>
        </p:nvGrpSpPr>
        <p:grpSpPr bwMode="auto">
          <a:xfrm>
            <a:off x="381000" y="4065588"/>
            <a:ext cx="833438" cy="1535112"/>
            <a:chOff x="406" y="2561"/>
            <a:chExt cx="525" cy="967"/>
          </a:xfrm>
        </p:grpSpPr>
        <p:sp>
          <p:nvSpPr>
            <p:cNvPr id="30739" name="Text Box 5"/>
            <p:cNvSpPr txBox="1">
              <a:spLocks noChangeArrowheads="1"/>
            </p:cNvSpPr>
            <p:nvPr/>
          </p:nvSpPr>
          <p:spPr bwMode="auto">
            <a:xfrm>
              <a:off x="406" y="3216"/>
              <a:ext cx="525" cy="312"/>
            </a:xfrm>
            <a:prstGeom prst="rect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rgbClr val="3366FF"/>
                  </a:solidFill>
                </a:rPr>
                <a:t>Sign</a:t>
              </a:r>
            </a:p>
          </p:txBody>
        </p:sp>
        <p:sp>
          <p:nvSpPr>
            <p:cNvPr id="30740" name="Line 6"/>
            <p:cNvSpPr>
              <a:spLocks noChangeShapeType="1"/>
            </p:cNvSpPr>
            <p:nvPr/>
          </p:nvSpPr>
          <p:spPr bwMode="auto">
            <a:xfrm flipV="1">
              <a:off x="668" y="2561"/>
              <a:ext cx="0" cy="65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4" name="Group 21"/>
          <p:cNvGrpSpPr>
            <a:grpSpLocks/>
          </p:cNvGrpSpPr>
          <p:nvPr/>
        </p:nvGrpSpPr>
        <p:grpSpPr bwMode="auto">
          <a:xfrm>
            <a:off x="1143000" y="4054475"/>
            <a:ext cx="2665413" cy="2430463"/>
            <a:chOff x="882" y="2554"/>
            <a:chExt cx="1679" cy="1531"/>
          </a:xfrm>
        </p:grpSpPr>
        <p:sp>
          <p:nvSpPr>
            <p:cNvPr id="30736" name="AutoShape 4"/>
            <p:cNvSpPr>
              <a:spLocks/>
            </p:cNvSpPr>
            <p:nvPr/>
          </p:nvSpPr>
          <p:spPr bwMode="auto">
            <a:xfrm rot="5400000">
              <a:off x="1626" y="1810"/>
              <a:ext cx="192" cy="1679"/>
            </a:xfrm>
            <a:prstGeom prst="rightBrace">
              <a:avLst>
                <a:gd name="adj1" fmla="val 72873"/>
                <a:gd name="adj2" fmla="val 50000"/>
              </a:avLst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30737" name="Text Box 7"/>
            <p:cNvSpPr txBox="1">
              <a:spLocks noChangeArrowheads="1"/>
            </p:cNvSpPr>
            <p:nvPr/>
          </p:nvSpPr>
          <p:spPr bwMode="auto">
            <a:xfrm>
              <a:off x="1165" y="3543"/>
              <a:ext cx="1113" cy="542"/>
            </a:xfrm>
            <a:prstGeom prst="rect">
              <a:avLst/>
            </a:prstGeom>
            <a:noFill/>
            <a:ln w="38100">
              <a:solidFill>
                <a:srgbClr val="FF33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rgbClr val="FF3399"/>
                  </a:solidFill>
                </a:rPr>
                <a:t>Normalized</a:t>
              </a:r>
            </a:p>
            <a:p>
              <a:pPr algn="ctr"/>
              <a:r>
                <a:rPr lang="en-US">
                  <a:solidFill>
                    <a:srgbClr val="FF3399"/>
                  </a:solidFill>
                </a:rPr>
                <a:t>Mantissa</a:t>
              </a:r>
            </a:p>
          </p:txBody>
        </p:sp>
        <p:sp>
          <p:nvSpPr>
            <p:cNvPr id="30738" name="Line 8"/>
            <p:cNvSpPr>
              <a:spLocks noChangeShapeType="1"/>
            </p:cNvSpPr>
            <p:nvPr/>
          </p:nvSpPr>
          <p:spPr bwMode="auto">
            <a:xfrm flipV="1">
              <a:off x="1722" y="2746"/>
              <a:ext cx="0" cy="798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5" name="Group 19"/>
          <p:cNvGrpSpPr>
            <a:grpSpLocks/>
          </p:cNvGrpSpPr>
          <p:nvPr/>
        </p:nvGrpSpPr>
        <p:grpSpPr bwMode="auto">
          <a:xfrm>
            <a:off x="5635625" y="4065588"/>
            <a:ext cx="917575" cy="2054225"/>
            <a:chOff x="3669" y="2561"/>
            <a:chExt cx="578" cy="1294"/>
          </a:xfrm>
        </p:grpSpPr>
        <p:sp>
          <p:nvSpPr>
            <p:cNvPr id="30734" name="Text Box 9"/>
            <p:cNvSpPr txBox="1">
              <a:spLocks noChangeArrowheads="1"/>
            </p:cNvSpPr>
            <p:nvPr/>
          </p:nvSpPr>
          <p:spPr bwMode="auto">
            <a:xfrm>
              <a:off x="3669" y="3543"/>
              <a:ext cx="578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Base</a:t>
              </a:r>
            </a:p>
          </p:txBody>
        </p:sp>
        <p:sp>
          <p:nvSpPr>
            <p:cNvPr id="30735" name="Line 10"/>
            <p:cNvSpPr>
              <a:spLocks noChangeShapeType="1"/>
            </p:cNvSpPr>
            <p:nvPr/>
          </p:nvSpPr>
          <p:spPr bwMode="auto">
            <a:xfrm flipV="1">
              <a:off x="3958" y="2561"/>
              <a:ext cx="0" cy="9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6" name="Group 17"/>
          <p:cNvGrpSpPr>
            <a:grpSpLocks/>
          </p:cNvGrpSpPr>
          <p:nvPr/>
        </p:nvGrpSpPr>
        <p:grpSpPr bwMode="auto">
          <a:xfrm>
            <a:off x="6019800" y="1560513"/>
            <a:ext cx="1511300" cy="1711325"/>
            <a:chOff x="3933" y="983"/>
            <a:chExt cx="952" cy="1078"/>
          </a:xfrm>
        </p:grpSpPr>
        <p:sp>
          <p:nvSpPr>
            <p:cNvPr id="30732" name="Text Box 13"/>
            <p:cNvSpPr txBox="1">
              <a:spLocks noChangeArrowheads="1"/>
            </p:cNvSpPr>
            <p:nvPr/>
          </p:nvSpPr>
          <p:spPr bwMode="auto">
            <a:xfrm>
              <a:off x="3933" y="983"/>
              <a:ext cx="952" cy="542"/>
            </a:xfrm>
            <a:prstGeom prst="rect">
              <a:avLst/>
            </a:prstGeom>
            <a:noFill/>
            <a:ln w="3810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rgbClr val="FF9900"/>
                  </a:solidFill>
                </a:rPr>
                <a:t>Sign of</a:t>
              </a:r>
            </a:p>
            <a:p>
              <a:pPr algn="ctr"/>
              <a:r>
                <a:rPr lang="en-US">
                  <a:solidFill>
                    <a:srgbClr val="FF9900"/>
                  </a:solidFill>
                </a:rPr>
                <a:t>Exponent</a:t>
              </a:r>
            </a:p>
          </p:txBody>
        </p:sp>
        <p:sp>
          <p:nvSpPr>
            <p:cNvPr id="30733" name="Line 14"/>
            <p:cNvSpPr>
              <a:spLocks noChangeShapeType="1"/>
            </p:cNvSpPr>
            <p:nvPr/>
          </p:nvSpPr>
          <p:spPr bwMode="auto">
            <a:xfrm flipV="1">
              <a:off x="4409" y="1525"/>
              <a:ext cx="0" cy="53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7" name="Group 18"/>
          <p:cNvGrpSpPr>
            <a:grpSpLocks/>
          </p:cNvGrpSpPr>
          <p:nvPr/>
        </p:nvGrpSpPr>
        <p:grpSpPr bwMode="auto">
          <a:xfrm>
            <a:off x="6565900" y="3697288"/>
            <a:ext cx="1511300" cy="1701800"/>
            <a:chOff x="4282" y="2329"/>
            <a:chExt cx="952" cy="1072"/>
          </a:xfrm>
        </p:grpSpPr>
        <p:sp>
          <p:nvSpPr>
            <p:cNvPr id="30729" name="Text Box 11"/>
            <p:cNvSpPr txBox="1">
              <a:spLocks noChangeArrowheads="1"/>
            </p:cNvSpPr>
            <p:nvPr/>
          </p:nvSpPr>
          <p:spPr bwMode="auto">
            <a:xfrm>
              <a:off x="4282" y="3089"/>
              <a:ext cx="952" cy="312"/>
            </a:xfrm>
            <a:prstGeom prst="rect">
              <a:avLst/>
            </a:prstGeom>
            <a:noFill/>
            <a:ln w="38100">
              <a:solidFill>
                <a:srgbClr val="00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rgbClr val="00CC00"/>
                  </a:solidFill>
                </a:rPr>
                <a:t>Exponent</a:t>
              </a:r>
            </a:p>
          </p:txBody>
        </p:sp>
        <p:sp>
          <p:nvSpPr>
            <p:cNvPr id="30730" name="Line 12"/>
            <p:cNvSpPr>
              <a:spLocks noChangeShapeType="1"/>
            </p:cNvSpPr>
            <p:nvPr/>
          </p:nvSpPr>
          <p:spPr bwMode="auto">
            <a:xfrm flipV="1">
              <a:off x="4758" y="2521"/>
              <a:ext cx="0" cy="568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1" name="AutoShape 15"/>
            <p:cNvSpPr>
              <a:spLocks/>
            </p:cNvSpPr>
            <p:nvPr/>
          </p:nvSpPr>
          <p:spPr bwMode="auto">
            <a:xfrm rot="5400000">
              <a:off x="4662" y="2211"/>
              <a:ext cx="192" cy="427"/>
            </a:xfrm>
            <a:prstGeom prst="rightBrace">
              <a:avLst>
                <a:gd name="adj1" fmla="val 18533"/>
                <a:gd name="adj2" fmla="val 50000"/>
              </a:avLst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3617913" y="5661025"/>
            <a:ext cx="45402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4800">
                <a:solidFill>
                  <a:schemeClr val="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cs typeface="+mn-cs"/>
              </a:rPr>
              <a:t>?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Arial" charset="0"/>
              </a:rPr>
              <a:t>Binary Floating Point Representation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Same basic idea as scientific notation</a:t>
            </a:r>
          </a:p>
          <a:p>
            <a:pPr eaLnBrk="1" hangingPunct="1"/>
            <a:r>
              <a:rPr lang="en-US" dirty="0">
                <a:latin typeface="Arial" charset="0"/>
              </a:rPr>
              <a:t>Modifications and improvements based on a long history: IEEE-754 standard</a:t>
            </a:r>
          </a:p>
          <a:p>
            <a:pPr lvl="1" eaLnBrk="1" hangingPunct="1"/>
            <a:r>
              <a:rPr lang="en-US" dirty="0">
                <a:latin typeface="Arial" charset="0"/>
              </a:rPr>
              <a:t>Precise representation at the bit level</a:t>
            </a:r>
          </a:p>
          <a:p>
            <a:pPr lvl="1" eaLnBrk="1" hangingPunct="1"/>
            <a:r>
              <a:rPr lang="en-US" dirty="0">
                <a:latin typeface="Arial" charset="0"/>
              </a:rPr>
              <a:t>Precise behavior of arithmetic operations</a:t>
            </a:r>
          </a:p>
          <a:p>
            <a:pPr lvl="1" eaLnBrk="1" hangingPunct="1"/>
            <a:r>
              <a:rPr lang="en-US" dirty="0">
                <a:latin typeface="Arial" charset="0"/>
              </a:rPr>
              <a:t>Efficiency (Space &amp; Time)</a:t>
            </a:r>
          </a:p>
          <a:p>
            <a:pPr lvl="1" eaLnBrk="1" hangingPunct="1"/>
            <a:r>
              <a:rPr lang="en-US" dirty="0">
                <a:latin typeface="Arial" charset="0"/>
              </a:rPr>
              <a:t>Additional requirements</a:t>
            </a:r>
          </a:p>
          <a:p>
            <a:pPr lvl="2" eaLnBrk="1" hangingPunct="1"/>
            <a:r>
              <a:rPr lang="en-US" dirty="0">
                <a:latin typeface="Arial" charset="0"/>
              </a:rPr>
              <a:t>Special values: not-a-number, +/-infinity, etc.</a:t>
            </a:r>
          </a:p>
          <a:p>
            <a:pPr lvl="2" eaLnBrk="1" hangingPunct="1"/>
            <a:r>
              <a:rPr lang="en-US" dirty="0">
                <a:latin typeface="Arial" charset="0"/>
              </a:rPr>
              <a:t>Correct rounding</a:t>
            </a:r>
          </a:p>
          <a:p>
            <a:pPr lvl="2" eaLnBrk="1" hangingPunct="1"/>
            <a:r>
              <a:rPr lang="en-US" dirty="0">
                <a:latin typeface="Arial" charset="0"/>
              </a:rPr>
              <a:t>Sortable without FP hardware</a:t>
            </a:r>
          </a:p>
        </p:txBody>
      </p:sp>
      <p:sp>
        <p:nvSpPr>
          <p:cNvPr id="31747" name="TextBox 3"/>
          <p:cNvSpPr txBox="1">
            <a:spLocks noChangeArrowheads="1"/>
          </p:cNvSpPr>
          <p:nvPr/>
        </p:nvSpPr>
        <p:spPr bwMode="auto">
          <a:xfrm>
            <a:off x="7848600" y="63246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3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IEEE-754</a:t>
            </a:r>
          </a:p>
        </p:txBody>
      </p:sp>
      <p:sp>
        <p:nvSpPr>
          <p:cNvPr id="32770" name="Text Box 3"/>
          <p:cNvSpPr txBox="1">
            <a:spLocks noChangeArrowheads="1"/>
          </p:cNvSpPr>
          <p:nvPr/>
        </p:nvSpPr>
        <p:spPr bwMode="auto">
          <a:xfrm>
            <a:off x="1322388" y="1811338"/>
            <a:ext cx="404812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latin typeface="Courier New" charset="0"/>
              </a:rPr>
              <a:t>0</a:t>
            </a:r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1727200" y="1811338"/>
            <a:ext cx="168275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latin typeface="Courier New" charset="0"/>
              </a:rPr>
              <a:t>00000000</a:t>
            </a: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3409950" y="1811338"/>
            <a:ext cx="4421188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latin typeface="Courier New" charset="0"/>
              </a:rPr>
              <a:t>00000000000000000000000</a:t>
            </a:r>
          </a:p>
        </p:txBody>
      </p:sp>
      <p:sp>
        <p:nvSpPr>
          <p:cNvPr id="32773" name="Text Box 6"/>
          <p:cNvSpPr txBox="1">
            <a:spLocks noChangeArrowheads="1"/>
          </p:cNvSpPr>
          <p:nvPr/>
        </p:nvSpPr>
        <p:spPr bwMode="auto">
          <a:xfrm>
            <a:off x="1322388" y="2306638"/>
            <a:ext cx="404812" cy="15827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3366FF"/>
                </a:solidFill>
                <a:latin typeface="Courier New" charset="0"/>
              </a:rPr>
              <a:t>s</a:t>
            </a:r>
          </a:p>
          <a:p>
            <a:r>
              <a:rPr lang="en-US" b="1">
                <a:solidFill>
                  <a:srgbClr val="3366FF"/>
                </a:solidFill>
                <a:latin typeface="Courier New" charset="0"/>
              </a:rPr>
              <a:t>i</a:t>
            </a:r>
          </a:p>
          <a:p>
            <a:r>
              <a:rPr lang="en-US" b="1">
                <a:solidFill>
                  <a:srgbClr val="3366FF"/>
                </a:solidFill>
                <a:latin typeface="Courier New" charset="0"/>
              </a:rPr>
              <a:t>g</a:t>
            </a:r>
          </a:p>
          <a:p>
            <a:r>
              <a:rPr lang="en-US" b="1">
                <a:solidFill>
                  <a:srgbClr val="3366FF"/>
                </a:solidFill>
                <a:latin typeface="Courier New" charset="0"/>
              </a:rPr>
              <a:t>n</a:t>
            </a:r>
          </a:p>
        </p:txBody>
      </p:sp>
      <p:sp>
        <p:nvSpPr>
          <p:cNvPr id="32774" name="Text Box 7"/>
          <p:cNvSpPr txBox="1">
            <a:spLocks noChangeArrowheads="1"/>
          </p:cNvSpPr>
          <p:nvPr/>
        </p:nvSpPr>
        <p:spPr bwMode="auto">
          <a:xfrm>
            <a:off x="1727200" y="2306638"/>
            <a:ext cx="168275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b="1">
                <a:solidFill>
                  <a:schemeClr val="folHlink"/>
                </a:solidFill>
                <a:latin typeface="Courier New" charset="0"/>
              </a:rPr>
              <a:t>exponent</a:t>
            </a:r>
          </a:p>
        </p:txBody>
      </p:sp>
      <p:sp>
        <p:nvSpPr>
          <p:cNvPr id="32775" name="Text Box 8"/>
          <p:cNvSpPr txBox="1">
            <a:spLocks noChangeArrowheads="1"/>
          </p:cNvSpPr>
          <p:nvPr/>
        </p:nvSpPr>
        <p:spPr bwMode="auto">
          <a:xfrm>
            <a:off x="3409950" y="2306638"/>
            <a:ext cx="4421188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b="1">
                <a:solidFill>
                  <a:srgbClr val="FF3399"/>
                </a:solidFill>
                <a:latin typeface="Courier New" charset="0"/>
              </a:rPr>
              <a:t>mantissa (significand)</a:t>
            </a:r>
            <a:endParaRPr lang="en-US" b="1">
              <a:latin typeface="Courier New" charset="0"/>
            </a:endParaRPr>
          </a:p>
        </p:txBody>
      </p:sp>
      <p:sp>
        <p:nvSpPr>
          <p:cNvPr id="32776" name="Text Box 9"/>
          <p:cNvSpPr txBox="1">
            <a:spLocks noChangeArrowheads="1"/>
          </p:cNvSpPr>
          <p:nvPr/>
        </p:nvSpPr>
        <p:spPr bwMode="auto">
          <a:xfrm>
            <a:off x="2192338" y="3340100"/>
            <a:ext cx="65325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400" b="1">
                <a:latin typeface="Courier New" charset="0"/>
              </a:rPr>
              <a:t>(-1)</a:t>
            </a:r>
            <a:r>
              <a:rPr lang="en-US" sz="4400" b="1" baseline="30000">
                <a:solidFill>
                  <a:srgbClr val="3366FF"/>
                </a:solidFill>
                <a:latin typeface="Courier New" charset="0"/>
              </a:rPr>
              <a:t>S</a:t>
            </a:r>
            <a:r>
              <a:rPr lang="en-US" sz="4400" b="1">
                <a:latin typeface="Courier New" charset="0"/>
              </a:rPr>
              <a:t> * 1.</a:t>
            </a:r>
            <a:r>
              <a:rPr lang="en-US" sz="4400" b="1">
                <a:solidFill>
                  <a:srgbClr val="FF3399"/>
                </a:solidFill>
                <a:latin typeface="Courier New" charset="0"/>
              </a:rPr>
              <a:t>M</a:t>
            </a:r>
            <a:r>
              <a:rPr lang="en-US" sz="4400" b="1">
                <a:latin typeface="Courier New" charset="0"/>
              </a:rPr>
              <a:t> * 2 </a:t>
            </a:r>
            <a:r>
              <a:rPr lang="en-US" sz="4400" b="1" baseline="30000">
                <a:solidFill>
                  <a:schemeClr val="folHlink"/>
                </a:solidFill>
                <a:latin typeface="Courier New" charset="0"/>
              </a:rPr>
              <a:t>E</a:t>
            </a:r>
            <a:r>
              <a:rPr lang="en-US" sz="4400" b="1" baseline="30000">
                <a:latin typeface="Courier New" charset="0"/>
              </a:rPr>
              <a:t>-127</a:t>
            </a:r>
            <a:endParaRPr lang="en-US" sz="4400" b="1">
              <a:latin typeface="Courier New" charset="0"/>
            </a:endParaRPr>
          </a:p>
        </p:txBody>
      </p:sp>
      <p:sp>
        <p:nvSpPr>
          <p:cNvPr id="32777" name="Text Box 10"/>
          <p:cNvSpPr txBox="1">
            <a:spLocks noChangeArrowheads="1"/>
          </p:cNvSpPr>
          <p:nvPr/>
        </p:nvSpPr>
        <p:spPr bwMode="auto">
          <a:xfrm>
            <a:off x="931863" y="4445000"/>
            <a:ext cx="795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Sign</a:t>
            </a:r>
          </a:p>
        </p:txBody>
      </p:sp>
      <p:sp>
        <p:nvSpPr>
          <p:cNvPr id="32778" name="Text Box 11"/>
          <p:cNvSpPr txBox="1">
            <a:spLocks noChangeArrowheads="1"/>
          </p:cNvSpPr>
          <p:nvPr/>
        </p:nvSpPr>
        <p:spPr bwMode="auto">
          <a:xfrm>
            <a:off x="931863" y="4911725"/>
            <a:ext cx="2270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1 is understood</a:t>
            </a:r>
          </a:p>
        </p:txBody>
      </p:sp>
      <p:sp>
        <p:nvSpPr>
          <p:cNvPr id="32779" name="Text Box 12"/>
          <p:cNvSpPr txBox="1">
            <a:spLocks noChangeArrowheads="1"/>
          </p:cNvSpPr>
          <p:nvPr/>
        </p:nvSpPr>
        <p:spPr bwMode="auto">
          <a:xfrm>
            <a:off x="931863" y="5378450"/>
            <a:ext cx="3490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Mantissa (w/o leading 1)</a:t>
            </a:r>
          </a:p>
        </p:txBody>
      </p:sp>
      <p:sp>
        <p:nvSpPr>
          <p:cNvPr id="32780" name="Text Box 13"/>
          <p:cNvSpPr txBox="1">
            <a:spLocks noChangeArrowheads="1"/>
          </p:cNvSpPr>
          <p:nvPr/>
        </p:nvSpPr>
        <p:spPr bwMode="auto">
          <a:xfrm>
            <a:off x="931863" y="5845175"/>
            <a:ext cx="879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Base</a:t>
            </a:r>
          </a:p>
        </p:txBody>
      </p:sp>
      <p:sp>
        <p:nvSpPr>
          <p:cNvPr id="32781" name="Text Box 14"/>
          <p:cNvSpPr txBox="1">
            <a:spLocks noChangeArrowheads="1"/>
          </p:cNvSpPr>
          <p:nvPr/>
        </p:nvSpPr>
        <p:spPr bwMode="auto">
          <a:xfrm>
            <a:off x="931863" y="6311900"/>
            <a:ext cx="147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Exponent</a:t>
            </a:r>
          </a:p>
        </p:txBody>
      </p:sp>
      <p:sp>
        <p:nvSpPr>
          <p:cNvPr id="32782" name="AutoShape 15"/>
          <p:cNvSpPr>
            <a:spLocks/>
          </p:cNvSpPr>
          <p:nvPr/>
        </p:nvSpPr>
        <p:spPr bwMode="auto">
          <a:xfrm rot="5400000">
            <a:off x="3028157" y="3399631"/>
            <a:ext cx="268288" cy="1514475"/>
          </a:xfrm>
          <a:prstGeom prst="rightBrace">
            <a:avLst>
              <a:gd name="adj1" fmla="val 47041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2783" name="AutoShape 16"/>
          <p:cNvSpPr>
            <a:spLocks/>
          </p:cNvSpPr>
          <p:nvPr/>
        </p:nvSpPr>
        <p:spPr bwMode="auto">
          <a:xfrm rot="5400000">
            <a:off x="4960144" y="3840956"/>
            <a:ext cx="268288" cy="631825"/>
          </a:xfrm>
          <a:prstGeom prst="rightBrace">
            <a:avLst>
              <a:gd name="adj1" fmla="val 1962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2784" name="AutoShape 17"/>
          <p:cNvSpPr>
            <a:spLocks/>
          </p:cNvSpPr>
          <p:nvPr/>
        </p:nvSpPr>
        <p:spPr bwMode="auto">
          <a:xfrm rot="5400000">
            <a:off x="5562600" y="3870325"/>
            <a:ext cx="268288" cy="573088"/>
          </a:xfrm>
          <a:prstGeom prst="rightBrace">
            <a:avLst>
              <a:gd name="adj1" fmla="val 17801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2785" name="AutoShape 18"/>
          <p:cNvSpPr>
            <a:spLocks/>
          </p:cNvSpPr>
          <p:nvPr/>
        </p:nvSpPr>
        <p:spPr bwMode="auto">
          <a:xfrm rot="5400000">
            <a:off x="6872288" y="3946525"/>
            <a:ext cx="268288" cy="420687"/>
          </a:xfrm>
          <a:prstGeom prst="rightBrace">
            <a:avLst>
              <a:gd name="adj1" fmla="val 130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2786" name="AutoShape 19"/>
          <p:cNvSpPr>
            <a:spLocks/>
          </p:cNvSpPr>
          <p:nvPr/>
        </p:nvSpPr>
        <p:spPr bwMode="auto">
          <a:xfrm rot="5400000">
            <a:off x="7936706" y="3604419"/>
            <a:ext cx="268288" cy="1104900"/>
          </a:xfrm>
          <a:prstGeom prst="rightBrace">
            <a:avLst>
              <a:gd name="adj1" fmla="val 3431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cxnSp>
        <p:nvCxnSpPr>
          <p:cNvPr id="32787" name="AutoShape 20"/>
          <p:cNvCxnSpPr>
            <a:cxnSpLocks noChangeShapeType="1"/>
            <a:stCxn id="32777" idx="3"/>
            <a:endCxn id="32782" idx="1"/>
          </p:cNvCxnSpPr>
          <p:nvPr/>
        </p:nvCxnSpPr>
        <p:spPr bwMode="auto">
          <a:xfrm flipV="1">
            <a:off x="1727200" y="4308475"/>
            <a:ext cx="1435100" cy="365125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788" name="AutoShape 21"/>
          <p:cNvCxnSpPr>
            <a:cxnSpLocks noChangeShapeType="1"/>
            <a:stCxn id="32778" idx="3"/>
            <a:endCxn id="32783" idx="1"/>
          </p:cNvCxnSpPr>
          <p:nvPr/>
        </p:nvCxnSpPr>
        <p:spPr bwMode="auto">
          <a:xfrm flipV="1">
            <a:off x="3201988" y="4308475"/>
            <a:ext cx="1892300" cy="831850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789" name="AutoShape 22"/>
          <p:cNvCxnSpPr>
            <a:cxnSpLocks noChangeShapeType="1"/>
            <a:stCxn id="32779" idx="3"/>
            <a:endCxn id="32784" idx="1"/>
          </p:cNvCxnSpPr>
          <p:nvPr/>
        </p:nvCxnSpPr>
        <p:spPr bwMode="auto">
          <a:xfrm flipV="1">
            <a:off x="4422775" y="4310063"/>
            <a:ext cx="1276350" cy="1296987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790" name="AutoShape 23"/>
          <p:cNvCxnSpPr>
            <a:cxnSpLocks noChangeShapeType="1"/>
            <a:stCxn id="32780" idx="3"/>
            <a:endCxn id="32785" idx="1"/>
          </p:cNvCxnSpPr>
          <p:nvPr/>
        </p:nvCxnSpPr>
        <p:spPr bwMode="auto">
          <a:xfrm flipV="1">
            <a:off x="1811338" y="4310063"/>
            <a:ext cx="5197475" cy="1763712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791" name="AutoShape 24"/>
          <p:cNvCxnSpPr>
            <a:cxnSpLocks noChangeShapeType="1"/>
            <a:stCxn id="32781" idx="3"/>
            <a:endCxn id="32786" idx="1"/>
          </p:cNvCxnSpPr>
          <p:nvPr/>
        </p:nvCxnSpPr>
        <p:spPr bwMode="auto">
          <a:xfrm flipV="1">
            <a:off x="2405063" y="4308475"/>
            <a:ext cx="5665787" cy="2232025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2792" name="Text Box 25"/>
          <p:cNvSpPr txBox="1">
            <a:spLocks noChangeArrowheads="1"/>
          </p:cNvSpPr>
          <p:nvPr/>
        </p:nvSpPr>
        <p:spPr bwMode="auto">
          <a:xfrm>
            <a:off x="1322388" y="1316038"/>
            <a:ext cx="40481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>
                <a:latin typeface="Courier New" charset="0"/>
              </a:rPr>
              <a:t>31</a:t>
            </a:r>
          </a:p>
        </p:txBody>
      </p:sp>
      <p:sp>
        <p:nvSpPr>
          <p:cNvPr id="32793" name="Text Box 26"/>
          <p:cNvSpPr txBox="1">
            <a:spLocks noChangeArrowheads="1"/>
          </p:cNvSpPr>
          <p:nvPr/>
        </p:nvSpPr>
        <p:spPr bwMode="auto">
          <a:xfrm>
            <a:off x="1727200" y="1316038"/>
            <a:ext cx="16827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>
                <a:latin typeface="Courier New" charset="0"/>
              </a:rPr>
              <a:t>30       23</a:t>
            </a:r>
          </a:p>
        </p:txBody>
      </p:sp>
      <p:sp>
        <p:nvSpPr>
          <p:cNvPr id="32794" name="Text Box 27"/>
          <p:cNvSpPr txBox="1">
            <a:spLocks noChangeArrowheads="1"/>
          </p:cNvSpPr>
          <p:nvPr/>
        </p:nvSpPr>
        <p:spPr bwMode="auto">
          <a:xfrm>
            <a:off x="3409950" y="1316038"/>
            <a:ext cx="442118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>
                <a:latin typeface="Courier New" charset="0"/>
              </a:rPr>
              <a:t>22                            0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IEEE-754</a:t>
            </a:r>
          </a:p>
        </p:txBody>
      </p:sp>
      <p:grpSp>
        <p:nvGrpSpPr>
          <p:cNvPr id="33794" name="Group 3"/>
          <p:cNvGrpSpPr>
            <a:grpSpLocks/>
          </p:cNvGrpSpPr>
          <p:nvPr/>
        </p:nvGrpSpPr>
        <p:grpSpPr bwMode="auto">
          <a:xfrm>
            <a:off x="1322388" y="1811338"/>
            <a:ext cx="6508750" cy="2078037"/>
            <a:chOff x="833" y="1229"/>
            <a:chExt cx="4100" cy="1309"/>
          </a:xfrm>
        </p:grpSpPr>
        <p:sp>
          <p:nvSpPr>
            <p:cNvPr id="33803" name="Text Box 4"/>
            <p:cNvSpPr txBox="1">
              <a:spLocks noChangeArrowheads="1"/>
            </p:cNvSpPr>
            <p:nvPr/>
          </p:nvSpPr>
          <p:spPr bwMode="auto">
            <a:xfrm>
              <a:off x="833" y="1229"/>
              <a:ext cx="25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1">
                  <a:latin typeface="Courier New" charset="0"/>
                </a:rPr>
                <a:t>0</a:t>
              </a:r>
            </a:p>
          </p:txBody>
        </p:sp>
        <p:sp>
          <p:nvSpPr>
            <p:cNvPr id="33804" name="Text Box 5"/>
            <p:cNvSpPr txBox="1">
              <a:spLocks noChangeArrowheads="1"/>
            </p:cNvSpPr>
            <p:nvPr/>
          </p:nvSpPr>
          <p:spPr bwMode="auto">
            <a:xfrm>
              <a:off x="1088" y="1229"/>
              <a:ext cx="1060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1">
                  <a:latin typeface="Courier New" charset="0"/>
                </a:rPr>
                <a:t>00000000</a:t>
              </a:r>
            </a:p>
          </p:txBody>
        </p:sp>
        <p:sp>
          <p:nvSpPr>
            <p:cNvPr id="33805" name="Text Box 6"/>
            <p:cNvSpPr txBox="1">
              <a:spLocks noChangeArrowheads="1"/>
            </p:cNvSpPr>
            <p:nvPr/>
          </p:nvSpPr>
          <p:spPr bwMode="auto">
            <a:xfrm>
              <a:off x="2148" y="1229"/>
              <a:ext cx="278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1">
                  <a:latin typeface="Courier New" charset="0"/>
                </a:rPr>
                <a:t>00000000000000000000000</a:t>
              </a:r>
            </a:p>
          </p:txBody>
        </p:sp>
        <p:sp>
          <p:nvSpPr>
            <p:cNvPr id="33806" name="Text Box 7"/>
            <p:cNvSpPr txBox="1">
              <a:spLocks noChangeArrowheads="1"/>
            </p:cNvSpPr>
            <p:nvPr/>
          </p:nvSpPr>
          <p:spPr bwMode="auto">
            <a:xfrm>
              <a:off x="833" y="1541"/>
              <a:ext cx="255" cy="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1">
                  <a:solidFill>
                    <a:srgbClr val="3366FF"/>
                  </a:solidFill>
                  <a:latin typeface="Courier New" charset="0"/>
                </a:rPr>
                <a:t>s</a:t>
              </a:r>
            </a:p>
            <a:p>
              <a:r>
                <a:rPr lang="en-US" b="1">
                  <a:solidFill>
                    <a:srgbClr val="3366FF"/>
                  </a:solidFill>
                  <a:latin typeface="Courier New" charset="0"/>
                </a:rPr>
                <a:t>i</a:t>
              </a:r>
            </a:p>
            <a:p>
              <a:r>
                <a:rPr lang="en-US" b="1">
                  <a:solidFill>
                    <a:srgbClr val="3366FF"/>
                  </a:solidFill>
                  <a:latin typeface="Courier New" charset="0"/>
                </a:rPr>
                <a:t>g</a:t>
              </a:r>
            </a:p>
            <a:p>
              <a:r>
                <a:rPr lang="en-US" b="1">
                  <a:solidFill>
                    <a:srgbClr val="3366FF"/>
                  </a:solidFill>
                  <a:latin typeface="Courier New" charset="0"/>
                </a:rPr>
                <a:t>n</a:t>
              </a:r>
            </a:p>
          </p:txBody>
        </p:sp>
        <p:sp>
          <p:nvSpPr>
            <p:cNvPr id="33807" name="Text Box 8"/>
            <p:cNvSpPr txBox="1">
              <a:spLocks noChangeArrowheads="1"/>
            </p:cNvSpPr>
            <p:nvPr/>
          </p:nvSpPr>
          <p:spPr bwMode="auto">
            <a:xfrm>
              <a:off x="1088" y="1541"/>
              <a:ext cx="1060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1">
                  <a:solidFill>
                    <a:schemeClr val="folHlink"/>
                  </a:solidFill>
                  <a:latin typeface="Courier New" charset="0"/>
                </a:rPr>
                <a:t>exponent</a:t>
              </a:r>
            </a:p>
          </p:txBody>
        </p:sp>
        <p:sp>
          <p:nvSpPr>
            <p:cNvPr id="33808" name="Text Box 9"/>
            <p:cNvSpPr txBox="1">
              <a:spLocks noChangeArrowheads="1"/>
            </p:cNvSpPr>
            <p:nvPr/>
          </p:nvSpPr>
          <p:spPr bwMode="auto">
            <a:xfrm>
              <a:off x="2148" y="1541"/>
              <a:ext cx="278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1">
                  <a:solidFill>
                    <a:srgbClr val="FF3399"/>
                  </a:solidFill>
                  <a:latin typeface="Courier New" charset="0"/>
                </a:rPr>
                <a:t>mantissa (significand)</a:t>
              </a:r>
              <a:endParaRPr lang="en-US" b="1">
                <a:latin typeface="Courier New" charset="0"/>
              </a:endParaRPr>
            </a:p>
          </p:txBody>
        </p:sp>
      </p:grpSp>
      <p:sp>
        <p:nvSpPr>
          <p:cNvPr id="33795" name="Text Box 10"/>
          <p:cNvSpPr txBox="1">
            <a:spLocks noChangeArrowheads="1"/>
          </p:cNvSpPr>
          <p:nvPr/>
        </p:nvSpPr>
        <p:spPr bwMode="auto">
          <a:xfrm>
            <a:off x="2192338" y="3340100"/>
            <a:ext cx="65325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400" b="1">
                <a:latin typeface="Courier New" charset="0"/>
              </a:rPr>
              <a:t>(-1)</a:t>
            </a:r>
            <a:r>
              <a:rPr lang="en-US" sz="4400" b="1" baseline="30000">
                <a:solidFill>
                  <a:srgbClr val="3366FF"/>
                </a:solidFill>
                <a:latin typeface="Courier New" charset="0"/>
              </a:rPr>
              <a:t>S</a:t>
            </a:r>
            <a:r>
              <a:rPr lang="en-US" sz="4400" b="1">
                <a:latin typeface="Courier New" charset="0"/>
              </a:rPr>
              <a:t> * 1.</a:t>
            </a:r>
            <a:r>
              <a:rPr lang="en-US" sz="4400" b="1">
                <a:solidFill>
                  <a:srgbClr val="FF3399"/>
                </a:solidFill>
                <a:latin typeface="Courier New" charset="0"/>
              </a:rPr>
              <a:t>M</a:t>
            </a:r>
            <a:r>
              <a:rPr lang="en-US" sz="4400" b="1">
                <a:latin typeface="Courier New" charset="0"/>
              </a:rPr>
              <a:t> * 2 </a:t>
            </a:r>
            <a:r>
              <a:rPr lang="en-US" sz="4400" b="1" baseline="30000">
                <a:solidFill>
                  <a:schemeClr val="folHlink"/>
                </a:solidFill>
                <a:latin typeface="Courier New" charset="0"/>
              </a:rPr>
              <a:t>E</a:t>
            </a:r>
            <a:r>
              <a:rPr lang="en-US" sz="4400" b="1" baseline="30000">
                <a:latin typeface="Courier New" charset="0"/>
              </a:rPr>
              <a:t>-127</a:t>
            </a:r>
            <a:endParaRPr lang="en-US" sz="4400" b="1">
              <a:latin typeface="Courier New" charset="0"/>
            </a:endParaRPr>
          </a:p>
        </p:txBody>
      </p:sp>
      <p:sp>
        <p:nvSpPr>
          <p:cNvPr id="33796" name="AutoShape 11"/>
          <p:cNvSpPr>
            <a:spLocks/>
          </p:cNvSpPr>
          <p:nvPr/>
        </p:nvSpPr>
        <p:spPr bwMode="auto">
          <a:xfrm rot="5400000">
            <a:off x="3028157" y="3399631"/>
            <a:ext cx="268288" cy="1514475"/>
          </a:xfrm>
          <a:prstGeom prst="rightBrace">
            <a:avLst>
              <a:gd name="adj1" fmla="val 47041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3797" name="AutoShape 12"/>
          <p:cNvSpPr>
            <a:spLocks/>
          </p:cNvSpPr>
          <p:nvPr/>
        </p:nvSpPr>
        <p:spPr bwMode="auto">
          <a:xfrm rot="5400000">
            <a:off x="5246688" y="3554412"/>
            <a:ext cx="268288" cy="1204913"/>
          </a:xfrm>
          <a:prstGeom prst="rightBrace">
            <a:avLst>
              <a:gd name="adj1" fmla="val 3742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3798" name="AutoShape 13"/>
          <p:cNvSpPr>
            <a:spLocks/>
          </p:cNvSpPr>
          <p:nvPr/>
        </p:nvSpPr>
        <p:spPr bwMode="auto">
          <a:xfrm rot="5400000">
            <a:off x="7575550" y="3243263"/>
            <a:ext cx="268288" cy="1827212"/>
          </a:xfrm>
          <a:prstGeom prst="rightBrace">
            <a:avLst>
              <a:gd name="adj1" fmla="val 5675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1979613" y="5494338"/>
            <a:ext cx="6807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440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  <a:cs typeface="+mn-cs"/>
              </a:rPr>
              <a:t>Can any of these equal 0?</a:t>
            </a:r>
          </a:p>
        </p:txBody>
      </p:sp>
      <p:cxnSp>
        <p:nvCxnSpPr>
          <p:cNvPr id="33800" name="AutoShape 15"/>
          <p:cNvCxnSpPr>
            <a:cxnSpLocks noChangeShapeType="1"/>
            <a:stCxn id="60430" idx="0"/>
            <a:endCxn id="33796" idx="1"/>
          </p:cNvCxnSpPr>
          <p:nvPr/>
        </p:nvCxnSpPr>
        <p:spPr bwMode="auto">
          <a:xfrm flipH="1" flipV="1">
            <a:off x="3162300" y="4308475"/>
            <a:ext cx="2220913" cy="11858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01" name="AutoShape 16"/>
          <p:cNvCxnSpPr>
            <a:cxnSpLocks noChangeShapeType="1"/>
            <a:stCxn id="60430" idx="0"/>
            <a:endCxn id="33797" idx="1"/>
          </p:cNvCxnSpPr>
          <p:nvPr/>
        </p:nvCxnSpPr>
        <p:spPr bwMode="auto">
          <a:xfrm flipV="1">
            <a:off x="5383213" y="4310063"/>
            <a:ext cx="0" cy="11842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02" name="AutoShape 17"/>
          <p:cNvCxnSpPr>
            <a:cxnSpLocks noChangeShapeType="1"/>
            <a:stCxn id="60430" idx="0"/>
            <a:endCxn id="33798" idx="1"/>
          </p:cNvCxnSpPr>
          <p:nvPr/>
        </p:nvCxnSpPr>
        <p:spPr bwMode="auto">
          <a:xfrm flipV="1">
            <a:off x="5383213" y="4310063"/>
            <a:ext cx="2328862" cy="11842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So how can we represent 0?</a:t>
            </a:r>
          </a:p>
        </p:txBody>
      </p:sp>
      <p:grpSp>
        <p:nvGrpSpPr>
          <p:cNvPr id="34818" name="Group 3"/>
          <p:cNvGrpSpPr>
            <a:grpSpLocks/>
          </p:cNvGrpSpPr>
          <p:nvPr/>
        </p:nvGrpSpPr>
        <p:grpSpPr bwMode="auto">
          <a:xfrm>
            <a:off x="1322388" y="1646238"/>
            <a:ext cx="6508750" cy="2078037"/>
            <a:chOff x="833" y="1141"/>
            <a:chExt cx="4100" cy="1309"/>
          </a:xfrm>
        </p:grpSpPr>
        <p:grpSp>
          <p:nvGrpSpPr>
            <p:cNvPr id="34830" name="Group 4"/>
            <p:cNvGrpSpPr>
              <a:grpSpLocks/>
            </p:cNvGrpSpPr>
            <p:nvPr/>
          </p:nvGrpSpPr>
          <p:grpSpPr bwMode="auto">
            <a:xfrm>
              <a:off x="833" y="1141"/>
              <a:ext cx="4100" cy="1309"/>
              <a:chOff x="833" y="1229"/>
              <a:chExt cx="4100" cy="1309"/>
            </a:xfrm>
          </p:grpSpPr>
          <p:sp>
            <p:nvSpPr>
              <p:cNvPr id="34832" name="Text Box 5"/>
              <p:cNvSpPr txBox="1">
                <a:spLocks noChangeArrowheads="1"/>
              </p:cNvSpPr>
              <p:nvPr/>
            </p:nvSpPr>
            <p:spPr bwMode="auto">
              <a:xfrm>
                <a:off x="833" y="1229"/>
                <a:ext cx="255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b="1">
                    <a:latin typeface="Courier New" charset="0"/>
                  </a:rPr>
                  <a:t>0</a:t>
                </a:r>
              </a:p>
            </p:txBody>
          </p:sp>
          <p:sp>
            <p:nvSpPr>
              <p:cNvPr id="34833" name="Text Box 6"/>
              <p:cNvSpPr txBox="1">
                <a:spLocks noChangeArrowheads="1"/>
              </p:cNvSpPr>
              <p:nvPr/>
            </p:nvSpPr>
            <p:spPr bwMode="auto">
              <a:xfrm>
                <a:off x="1088" y="1229"/>
                <a:ext cx="1060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b="1">
                    <a:latin typeface="Courier New" charset="0"/>
                  </a:rPr>
                  <a:t>00000000</a:t>
                </a:r>
              </a:p>
            </p:txBody>
          </p:sp>
          <p:sp>
            <p:nvSpPr>
              <p:cNvPr id="34834" name="Text Box 7"/>
              <p:cNvSpPr txBox="1">
                <a:spLocks noChangeArrowheads="1"/>
              </p:cNvSpPr>
              <p:nvPr/>
            </p:nvSpPr>
            <p:spPr bwMode="auto">
              <a:xfrm>
                <a:off x="2148" y="1229"/>
                <a:ext cx="2785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b="1">
                    <a:latin typeface="Courier New" charset="0"/>
                  </a:rPr>
                  <a:t>00000000000000000000000</a:t>
                </a:r>
              </a:p>
            </p:txBody>
          </p:sp>
          <p:sp>
            <p:nvSpPr>
              <p:cNvPr id="34835" name="Text Box 8"/>
              <p:cNvSpPr txBox="1">
                <a:spLocks noChangeArrowheads="1"/>
              </p:cNvSpPr>
              <p:nvPr/>
            </p:nvSpPr>
            <p:spPr bwMode="auto">
              <a:xfrm>
                <a:off x="833" y="1541"/>
                <a:ext cx="255" cy="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b="1">
                    <a:solidFill>
                      <a:srgbClr val="3366FF"/>
                    </a:solidFill>
                    <a:latin typeface="Courier New" charset="0"/>
                  </a:rPr>
                  <a:t>s</a:t>
                </a:r>
              </a:p>
              <a:p>
                <a:r>
                  <a:rPr lang="en-US" b="1">
                    <a:solidFill>
                      <a:srgbClr val="3366FF"/>
                    </a:solidFill>
                    <a:latin typeface="Courier New" charset="0"/>
                  </a:rPr>
                  <a:t>i</a:t>
                </a:r>
              </a:p>
              <a:p>
                <a:r>
                  <a:rPr lang="en-US" b="1">
                    <a:solidFill>
                      <a:srgbClr val="3366FF"/>
                    </a:solidFill>
                    <a:latin typeface="Courier New" charset="0"/>
                  </a:rPr>
                  <a:t>g</a:t>
                </a:r>
              </a:p>
              <a:p>
                <a:r>
                  <a:rPr lang="en-US" b="1">
                    <a:solidFill>
                      <a:srgbClr val="3366FF"/>
                    </a:solidFill>
                    <a:latin typeface="Courier New" charset="0"/>
                  </a:rPr>
                  <a:t>n</a:t>
                </a:r>
              </a:p>
            </p:txBody>
          </p:sp>
          <p:sp>
            <p:nvSpPr>
              <p:cNvPr id="34836" name="Text Box 9"/>
              <p:cNvSpPr txBox="1">
                <a:spLocks noChangeArrowheads="1"/>
              </p:cNvSpPr>
              <p:nvPr/>
            </p:nvSpPr>
            <p:spPr bwMode="auto">
              <a:xfrm>
                <a:off x="1088" y="1541"/>
                <a:ext cx="1060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1">
                    <a:solidFill>
                      <a:schemeClr val="folHlink"/>
                    </a:solidFill>
                    <a:latin typeface="Courier New" charset="0"/>
                  </a:rPr>
                  <a:t>exponent</a:t>
                </a:r>
              </a:p>
            </p:txBody>
          </p:sp>
          <p:sp>
            <p:nvSpPr>
              <p:cNvPr id="34837" name="Text Box 10"/>
              <p:cNvSpPr txBox="1">
                <a:spLocks noChangeArrowheads="1"/>
              </p:cNvSpPr>
              <p:nvPr/>
            </p:nvSpPr>
            <p:spPr bwMode="auto">
              <a:xfrm>
                <a:off x="2148" y="1541"/>
                <a:ext cx="2785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1">
                    <a:solidFill>
                      <a:srgbClr val="FF3399"/>
                    </a:solidFill>
                    <a:latin typeface="Courier New" charset="0"/>
                  </a:rPr>
                  <a:t>mantissa (significand)</a:t>
                </a:r>
                <a:endParaRPr lang="en-US" b="1">
                  <a:latin typeface="Courier New" charset="0"/>
                </a:endParaRPr>
              </a:p>
            </p:txBody>
          </p:sp>
        </p:grpSp>
        <p:sp>
          <p:nvSpPr>
            <p:cNvPr id="34831" name="Text Box 11"/>
            <p:cNvSpPr txBox="1">
              <a:spLocks noChangeArrowheads="1"/>
            </p:cNvSpPr>
            <p:nvPr/>
          </p:nvSpPr>
          <p:spPr bwMode="auto">
            <a:xfrm>
              <a:off x="1120" y="1897"/>
              <a:ext cx="379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4000" b="1">
                  <a:latin typeface="Courier New" charset="0"/>
                </a:rPr>
                <a:t>(-1)</a:t>
              </a:r>
              <a:r>
                <a:rPr lang="en-US" sz="4400" b="1" baseline="30000">
                  <a:solidFill>
                    <a:srgbClr val="3366FF"/>
                  </a:solidFill>
                  <a:latin typeface="Courier New" charset="0"/>
                </a:rPr>
                <a:t>S</a:t>
              </a:r>
              <a:r>
                <a:rPr lang="en-US" sz="4000" b="1">
                  <a:latin typeface="Courier New" charset="0"/>
                </a:rPr>
                <a:t> * 1.</a:t>
              </a:r>
              <a:r>
                <a:rPr lang="en-US" sz="4000" b="1">
                  <a:solidFill>
                    <a:srgbClr val="FF3399"/>
                  </a:solidFill>
                  <a:latin typeface="Courier New" charset="0"/>
                </a:rPr>
                <a:t>M</a:t>
              </a:r>
              <a:r>
                <a:rPr lang="en-US" sz="4000" b="1">
                  <a:latin typeface="Courier New" charset="0"/>
                </a:rPr>
                <a:t> * 2 </a:t>
              </a:r>
              <a:r>
                <a:rPr lang="en-US" sz="4400" b="1" baseline="30000">
                  <a:solidFill>
                    <a:schemeClr val="folHlink"/>
                  </a:solidFill>
                  <a:latin typeface="Courier New" charset="0"/>
                </a:rPr>
                <a:t>E</a:t>
              </a:r>
              <a:r>
                <a:rPr lang="en-US" sz="4000" b="1" baseline="30000">
                  <a:latin typeface="Courier New" charset="0"/>
                </a:rPr>
                <a:t>-127</a:t>
              </a:r>
              <a:endParaRPr lang="en-US" sz="4000" b="1">
                <a:latin typeface="Courier New" charset="0"/>
              </a:endParaRPr>
            </a:p>
          </p:txBody>
        </p:sp>
      </p:grpSp>
      <p:sp>
        <p:nvSpPr>
          <p:cNvPr id="34819" name="Text Box 12"/>
          <p:cNvSpPr txBox="1">
            <a:spLocks noChangeArrowheads="1"/>
          </p:cNvSpPr>
          <p:nvPr/>
        </p:nvSpPr>
        <p:spPr bwMode="auto">
          <a:xfrm>
            <a:off x="2266950" y="5422900"/>
            <a:ext cx="1835150" cy="9540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Non-normalized</a:t>
            </a:r>
          </a:p>
          <a:p>
            <a:pPr algn="ctr"/>
            <a:r>
              <a:rPr lang="en-US" sz="1800"/>
              <a:t>typically</a:t>
            </a:r>
          </a:p>
          <a:p>
            <a:pPr algn="ctr"/>
            <a:r>
              <a:rPr lang="en-US" sz="1800"/>
              <a:t>underflow</a:t>
            </a:r>
          </a:p>
        </p:txBody>
      </p:sp>
      <p:sp>
        <p:nvSpPr>
          <p:cNvPr id="34820" name="Text Box 13"/>
          <p:cNvSpPr txBox="1">
            <a:spLocks noChangeArrowheads="1"/>
          </p:cNvSpPr>
          <p:nvPr/>
        </p:nvSpPr>
        <p:spPr bwMode="auto">
          <a:xfrm>
            <a:off x="4102100" y="5422900"/>
            <a:ext cx="1835150" cy="9540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Ordinary</a:t>
            </a:r>
          </a:p>
          <a:p>
            <a:pPr algn="ctr"/>
            <a:r>
              <a:rPr lang="en-US" sz="1800"/>
              <a:t>Old</a:t>
            </a:r>
          </a:p>
          <a:p>
            <a:pPr algn="ctr"/>
            <a:r>
              <a:rPr lang="en-US" sz="1800"/>
              <a:t>Numbers</a:t>
            </a:r>
          </a:p>
        </p:txBody>
      </p:sp>
      <p:sp>
        <p:nvSpPr>
          <p:cNvPr id="34821" name="Text Box 14"/>
          <p:cNvSpPr txBox="1">
            <a:spLocks noChangeArrowheads="1"/>
          </p:cNvSpPr>
          <p:nvPr/>
        </p:nvSpPr>
        <p:spPr bwMode="auto">
          <a:xfrm>
            <a:off x="2266950" y="4468813"/>
            <a:ext cx="1835150" cy="9540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/>
              <a:t>0</a:t>
            </a:r>
          </a:p>
        </p:txBody>
      </p:sp>
      <p:sp>
        <p:nvSpPr>
          <p:cNvPr id="34822" name="Text Box 15"/>
          <p:cNvSpPr txBox="1">
            <a:spLocks noChangeArrowheads="1"/>
          </p:cNvSpPr>
          <p:nvPr/>
        </p:nvSpPr>
        <p:spPr bwMode="auto">
          <a:xfrm>
            <a:off x="4102100" y="4468813"/>
            <a:ext cx="1835150" cy="9540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Powers</a:t>
            </a:r>
          </a:p>
          <a:p>
            <a:pPr algn="ctr"/>
            <a:r>
              <a:rPr lang="en-US" sz="1800"/>
              <a:t>of</a:t>
            </a:r>
          </a:p>
          <a:p>
            <a:pPr algn="ctr"/>
            <a:r>
              <a:rPr lang="en-US" sz="1800"/>
              <a:t>Two</a:t>
            </a:r>
          </a:p>
        </p:txBody>
      </p:sp>
      <p:sp>
        <p:nvSpPr>
          <p:cNvPr id="34823" name="Text Box 16"/>
          <p:cNvSpPr txBox="1">
            <a:spLocks noChangeArrowheads="1"/>
          </p:cNvSpPr>
          <p:nvPr/>
        </p:nvSpPr>
        <p:spPr bwMode="auto">
          <a:xfrm>
            <a:off x="5937250" y="5422900"/>
            <a:ext cx="1835150" cy="9540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Not</a:t>
            </a:r>
          </a:p>
          <a:p>
            <a:pPr algn="ctr"/>
            <a:r>
              <a:rPr lang="en-US" sz="1800"/>
              <a:t>A</a:t>
            </a:r>
          </a:p>
          <a:p>
            <a:pPr algn="ctr"/>
            <a:r>
              <a:rPr lang="en-US" sz="1800"/>
              <a:t>Number</a:t>
            </a:r>
          </a:p>
        </p:txBody>
      </p:sp>
      <p:sp>
        <p:nvSpPr>
          <p:cNvPr id="34824" name="Text Box 17"/>
          <p:cNvSpPr txBox="1">
            <a:spLocks noChangeArrowheads="1"/>
          </p:cNvSpPr>
          <p:nvPr/>
        </p:nvSpPr>
        <p:spPr bwMode="auto">
          <a:xfrm>
            <a:off x="5937250" y="4468813"/>
            <a:ext cx="1835150" cy="9540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>
                <a:sym typeface="Symbol" charset="0"/>
              </a:rPr>
              <a:t></a:t>
            </a:r>
            <a:endParaRPr lang="en-US" sz="4000"/>
          </a:p>
        </p:txBody>
      </p:sp>
      <p:sp>
        <p:nvSpPr>
          <p:cNvPr id="34825" name="Text Box 18"/>
          <p:cNvSpPr txBox="1">
            <a:spLocks noChangeArrowheads="1"/>
          </p:cNvSpPr>
          <p:nvPr/>
        </p:nvSpPr>
        <p:spPr bwMode="auto">
          <a:xfrm>
            <a:off x="2266950" y="3906838"/>
            <a:ext cx="1835150" cy="561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E == 0</a:t>
            </a:r>
          </a:p>
        </p:txBody>
      </p:sp>
      <p:sp>
        <p:nvSpPr>
          <p:cNvPr id="34826" name="Text Box 19"/>
          <p:cNvSpPr txBox="1">
            <a:spLocks noChangeArrowheads="1"/>
          </p:cNvSpPr>
          <p:nvPr/>
        </p:nvSpPr>
        <p:spPr bwMode="auto">
          <a:xfrm>
            <a:off x="4102100" y="3906838"/>
            <a:ext cx="1835150" cy="561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0 &lt; E &lt; 255</a:t>
            </a:r>
          </a:p>
        </p:txBody>
      </p:sp>
      <p:sp>
        <p:nvSpPr>
          <p:cNvPr id="34827" name="Text Box 20"/>
          <p:cNvSpPr txBox="1">
            <a:spLocks noChangeArrowheads="1"/>
          </p:cNvSpPr>
          <p:nvPr/>
        </p:nvSpPr>
        <p:spPr bwMode="auto">
          <a:xfrm>
            <a:off x="5937250" y="3906838"/>
            <a:ext cx="1835150" cy="561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E == 255</a:t>
            </a:r>
          </a:p>
        </p:txBody>
      </p:sp>
      <p:sp>
        <p:nvSpPr>
          <p:cNvPr id="34828" name="Text Box 21"/>
          <p:cNvSpPr txBox="1">
            <a:spLocks noChangeArrowheads="1"/>
          </p:cNvSpPr>
          <p:nvPr/>
        </p:nvSpPr>
        <p:spPr bwMode="auto">
          <a:xfrm>
            <a:off x="431800" y="4468813"/>
            <a:ext cx="1835150" cy="9540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/>
              <a:t>M==0</a:t>
            </a:r>
          </a:p>
        </p:txBody>
      </p:sp>
      <p:sp>
        <p:nvSpPr>
          <p:cNvPr id="34829" name="Text Box 22"/>
          <p:cNvSpPr txBox="1">
            <a:spLocks noChangeArrowheads="1"/>
          </p:cNvSpPr>
          <p:nvPr/>
        </p:nvSpPr>
        <p:spPr bwMode="auto">
          <a:xfrm>
            <a:off x="431800" y="5422900"/>
            <a:ext cx="1835150" cy="9540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/>
              <a:t>M!=0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nimBg="1"/>
      <p:bldP spid="34820" grpId="0" animBg="1"/>
      <p:bldP spid="34821" grpId="0" animBg="1"/>
      <p:bldP spid="34822" grpId="0" animBg="1"/>
      <p:bldP spid="34823" grpId="0" animBg="1"/>
      <p:bldP spid="34824" grpId="0" animBg="1"/>
      <p:bldP spid="34825" grpId="0" animBg="1"/>
      <p:bldP spid="34826" grpId="0" animBg="1"/>
      <p:bldP spid="34827" grpId="0" animBg="1"/>
      <p:bldP spid="34828" grpId="0" animBg="1"/>
      <p:bldP spid="3482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Can be written...</a:t>
            </a:r>
          </a:p>
        </p:txBody>
      </p:sp>
      <p:grpSp>
        <p:nvGrpSpPr>
          <p:cNvPr id="35842" name="Group 3"/>
          <p:cNvGrpSpPr>
            <a:grpSpLocks/>
          </p:cNvGrpSpPr>
          <p:nvPr/>
        </p:nvGrpSpPr>
        <p:grpSpPr bwMode="auto">
          <a:xfrm>
            <a:off x="1322388" y="1646238"/>
            <a:ext cx="6508750" cy="2078037"/>
            <a:chOff x="833" y="1141"/>
            <a:chExt cx="4100" cy="1309"/>
          </a:xfrm>
        </p:grpSpPr>
        <p:grpSp>
          <p:nvGrpSpPr>
            <p:cNvPr id="35854" name="Group 4"/>
            <p:cNvGrpSpPr>
              <a:grpSpLocks/>
            </p:cNvGrpSpPr>
            <p:nvPr/>
          </p:nvGrpSpPr>
          <p:grpSpPr bwMode="auto">
            <a:xfrm>
              <a:off x="833" y="1141"/>
              <a:ext cx="4100" cy="1309"/>
              <a:chOff x="833" y="1229"/>
              <a:chExt cx="4100" cy="1309"/>
            </a:xfrm>
          </p:grpSpPr>
          <p:sp>
            <p:nvSpPr>
              <p:cNvPr id="35856" name="Text Box 5"/>
              <p:cNvSpPr txBox="1">
                <a:spLocks noChangeArrowheads="1"/>
              </p:cNvSpPr>
              <p:nvPr/>
            </p:nvSpPr>
            <p:spPr bwMode="auto">
              <a:xfrm>
                <a:off x="833" y="1229"/>
                <a:ext cx="255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b="1">
                    <a:latin typeface="Courier New" charset="0"/>
                  </a:rPr>
                  <a:t>0</a:t>
                </a:r>
              </a:p>
            </p:txBody>
          </p:sp>
          <p:sp>
            <p:nvSpPr>
              <p:cNvPr id="35857" name="Text Box 6"/>
              <p:cNvSpPr txBox="1">
                <a:spLocks noChangeArrowheads="1"/>
              </p:cNvSpPr>
              <p:nvPr/>
            </p:nvSpPr>
            <p:spPr bwMode="auto">
              <a:xfrm>
                <a:off x="1088" y="1229"/>
                <a:ext cx="1060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b="1">
                    <a:latin typeface="Courier New" charset="0"/>
                  </a:rPr>
                  <a:t>00000000</a:t>
                </a:r>
              </a:p>
            </p:txBody>
          </p:sp>
          <p:sp>
            <p:nvSpPr>
              <p:cNvPr id="35858" name="Text Box 7"/>
              <p:cNvSpPr txBox="1">
                <a:spLocks noChangeArrowheads="1"/>
              </p:cNvSpPr>
              <p:nvPr/>
            </p:nvSpPr>
            <p:spPr bwMode="auto">
              <a:xfrm>
                <a:off x="2148" y="1229"/>
                <a:ext cx="2785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b="1">
                    <a:latin typeface="Courier New" charset="0"/>
                  </a:rPr>
                  <a:t>00000000000000000000000</a:t>
                </a:r>
              </a:p>
            </p:txBody>
          </p:sp>
          <p:sp>
            <p:nvSpPr>
              <p:cNvPr id="35859" name="Text Box 8"/>
              <p:cNvSpPr txBox="1">
                <a:spLocks noChangeArrowheads="1"/>
              </p:cNvSpPr>
              <p:nvPr/>
            </p:nvSpPr>
            <p:spPr bwMode="auto">
              <a:xfrm>
                <a:off x="833" y="1541"/>
                <a:ext cx="255" cy="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b="1">
                    <a:solidFill>
                      <a:srgbClr val="3366FF"/>
                    </a:solidFill>
                    <a:latin typeface="Courier New" charset="0"/>
                  </a:rPr>
                  <a:t>s</a:t>
                </a:r>
              </a:p>
              <a:p>
                <a:r>
                  <a:rPr lang="en-US" b="1">
                    <a:solidFill>
                      <a:srgbClr val="3366FF"/>
                    </a:solidFill>
                    <a:latin typeface="Courier New" charset="0"/>
                  </a:rPr>
                  <a:t>i</a:t>
                </a:r>
              </a:p>
              <a:p>
                <a:r>
                  <a:rPr lang="en-US" b="1">
                    <a:solidFill>
                      <a:srgbClr val="3366FF"/>
                    </a:solidFill>
                    <a:latin typeface="Courier New" charset="0"/>
                  </a:rPr>
                  <a:t>g</a:t>
                </a:r>
              </a:p>
              <a:p>
                <a:r>
                  <a:rPr lang="en-US" b="1">
                    <a:solidFill>
                      <a:srgbClr val="3366FF"/>
                    </a:solidFill>
                    <a:latin typeface="Courier New" charset="0"/>
                  </a:rPr>
                  <a:t>n</a:t>
                </a:r>
              </a:p>
            </p:txBody>
          </p:sp>
          <p:sp>
            <p:nvSpPr>
              <p:cNvPr id="35860" name="Text Box 9"/>
              <p:cNvSpPr txBox="1">
                <a:spLocks noChangeArrowheads="1"/>
              </p:cNvSpPr>
              <p:nvPr/>
            </p:nvSpPr>
            <p:spPr bwMode="auto">
              <a:xfrm>
                <a:off x="1088" y="1541"/>
                <a:ext cx="1060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1">
                    <a:solidFill>
                      <a:schemeClr val="folHlink"/>
                    </a:solidFill>
                    <a:latin typeface="Courier New" charset="0"/>
                  </a:rPr>
                  <a:t>exponent</a:t>
                </a:r>
              </a:p>
            </p:txBody>
          </p:sp>
          <p:sp>
            <p:nvSpPr>
              <p:cNvPr id="35861" name="Text Box 10"/>
              <p:cNvSpPr txBox="1">
                <a:spLocks noChangeArrowheads="1"/>
              </p:cNvSpPr>
              <p:nvPr/>
            </p:nvSpPr>
            <p:spPr bwMode="auto">
              <a:xfrm>
                <a:off x="2148" y="1541"/>
                <a:ext cx="2785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1">
                    <a:solidFill>
                      <a:srgbClr val="FF3399"/>
                    </a:solidFill>
                    <a:latin typeface="Courier New" charset="0"/>
                  </a:rPr>
                  <a:t>mantissa (significand)</a:t>
                </a:r>
                <a:endParaRPr lang="en-US" b="1">
                  <a:latin typeface="Courier New" charset="0"/>
                </a:endParaRPr>
              </a:p>
            </p:txBody>
          </p:sp>
        </p:grpSp>
        <p:sp>
          <p:nvSpPr>
            <p:cNvPr id="35855" name="Text Box 11"/>
            <p:cNvSpPr txBox="1">
              <a:spLocks noChangeArrowheads="1"/>
            </p:cNvSpPr>
            <p:nvPr/>
          </p:nvSpPr>
          <p:spPr bwMode="auto">
            <a:xfrm>
              <a:off x="1120" y="1897"/>
              <a:ext cx="373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4000" b="1">
                  <a:latin typeface="Courier New" charset="0"/>
                </a:rPr>
                <a:t>(-1)</a:t>
              </a:r>
              <a:r>
                <a:rPr lang="en-US" sz="4400" b="1" baseline="30000">
                  <a:solidFill>
                    <a:srgbClr val="3366FF"/>
                  </a:solidFill>
                  <a:latin typeface="Courier New" charset="0"/>
                </a:rPr>
                <a:t>S</a:t>
              </a:r>
              <a:r>
                <a:rPr lang="en-US" sz="4000" b="1">
                  <a:latin typeface="Courier New" charset="0"/>
                </a:rPr>
                <a:t> * 2 </a:t>
              </a:r>
              <a:r>
                <a:rPr lang="en-US" sz="4400" b="1" baseline="30000">
                  <a:solidFill>
                    <a:schemeClr val="folHlink"/>
                  </a:solidFill>
                  <a:latin typeface="Courier New" charset="0"/>
                </a:rPr>
                <a:t>E</a:t>
              </a:r>
              <a:r>
                <a:rPr lang="en-US" sz="4000" b="1" baseline="30000">
                  <a:latin typeface="Courier New" charset="0"/>
                </a:rPr>
                <a:t>-127 </a:t>
              </a:r>
              <a:r>
                <a:rPr lang="en-US" sz="4000" b="1">
                  <a:latin typeface="Courier New" charset="0"/>
                </a:rPr>
                <a:t>* 1.</a:t>
              </a:r>
              <a:r>
                <a:rPr lang="en-US" sz="4000" b="1">
                  <a:solidFill>
                    <a:srgbClr val="FF3399"/>
                  </a:solidFill>
                  <a:latin typeface="Courier New" charset="0"/>
                </a:rPr>
                <a:t>M</a:t>
              </a:r>
            </a:p>
          </p:txBody>
        </p:sp>
      </p:grpSp>
      <p:sp>
        <p:nvSpPr>
          <p:cNvPr id="35843" name="Text Box 12"/>
          <p:cNvSpPr txBox="1">
            <a:spLocks noChangeArrowheads="1"/>
          </p:cNvSpPr>
          <p:nvPr/>
        </p:nvSpPr>
        <p:spPr bwMode="auto">
          <a:xfrm>
            <a:off x="2266950" y="5422900"/>
            <a:ext cx="1835150" cy="9540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Non-normalized</a:t>
            </a:r>
          </a:p>
          <a:p>
            <a:pPr algn="ctr"/>
            <a:r>
              <a:rPr lang="en-US" sz="1800"/>
              <a:t>typically</a:t>
            </a:r>
          </a:p>
          <a:p>
            <a:pPr algn="ctr"/>
            <a:r>
              <a:rPr lang="en-US" sz="1800"/>
              <a:t>underflow</a:t>
            </a:r>
          </a:p>
        </p:txBody>
      </p:sp>
      <p:sp>
        <p:nvSpPr>
          <p:cNvPr id="35844" name="Text Box 13"/>
          <p:cNvSpPr txBox="1">
            <a:spLocks noChangeArrowheads="1"/>
          </p:cNvSpPr>
          <p:nvPr/>
        </p:nvSpPr>
        <p:spPr bwMode="auto">
          <a:xfrm>
            <a:off x="4102100" y="5422900"/>
            <a:ext cx="1835150" cy="9540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Ordinary</a:t>
            </a:r>
          </a:p>
          <a:p>
            <a:pPr algn="ctr"/>
            <a:r>
              <a:rPr lang="en-US" sz="1800"/>
              <a:t>Old</a:t>
            </a:r>
          </a:p>
          <a:p>
            <a:pPr algn="ctr"/>
            <a:r>
              <a:rPr lang="en-US" sz="1800"/>
              <a:t>Numbers</a:t>
            </a:r>
          </a:p>
        </p:txBody>
      </p:sp>
      <p:sp>
        <p:nvSpPr>
          <p:cNvPr id="35845" name="Text Box 14"/>
          <p:cNvSpPr txBox="1">
            <a:spLocks noChangeArrowheads="1"/>
          </p:cNvSpPr>
          <p:nvPr/>
        </p:nvSpPr>
        <p:spPr bwMode="auto">
          <a:xfrm>
            <a:off x="2266950" y="4468813"/>
            <a:ext cx="1835150" cy="9540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 dirty="0"/>
              <a:t>0</a:t>
            </a:r>
          </a:p>
        </p:txBody>
      </p:sp>
      <p:sp>
        <p:nvSpPr>
          <p:cNvPr id="35846" name="Text Box 15"/>
          <p:cNvSpPr txBox="1">
            <a:spLocks noChangeArrowheads="1"/>
          </p:cNvSpPr>
          <p:nvPr/>
        </p:nvSpPr>
        <p:spPr bwMode="auto">
          <a:xfrm>
            <a:off x="4102100" y="4468813"/>
            <a:ext cx="1835150" cy="9540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Powers</a:t>
            </a:r>
          </a:p>
          <a:p>
            <a:pPr algn="ctr"/>
            <a:r>
              <a:rPr lang="en-US" sz="1800"/>
              <a:t>of</a:t>
            </a:r>
          </a:p>
          <a:p>
            <a:pPr algn="ctr"/>
            <a:r>
              <a:rPr lang="en-US" sz="1800"/>
              <a:t>Two</a:t>
            </a:r>
          </a:p>
        </p:txBody>
      </p:sp>
      <p:sp>
        <p:nvSpPr>
          <p:cNvPr id="35847" name="Text Box 16"/>
          <p:cNvSpPr txBox="1">
            <a:spLocks noChangeArrowheads="1"/>
          </p:cNvSpPr>
          <p:nvPr/>
        </p:nvSpPr>
        <p:spPr bwMode="auto">
          <a:xfrm>
            <a:off x="5937250" y="4468813"/>
            <a:ext cx="1835150" cy="9540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>
                <a:sym typeface="Symbol" charset="0"/>
              </a:rPr>
              <a:t></a:t>
            </a:r>
            <a:endParaRPr lang="en-US" sz="4000"/>
          </a:p>
        </p:txBody>
      </p:sp>
      <p:sp>
        <p:nvSpPr>
          <p:cNvPr id="35848" name="Text Box 17"/>
          <p:cNvSpPr txBox="1">
            <a:spLocks noChangeArrowheads="1"/>
          </p:cNvSpPr>
          <p:nvPr/>
        </p:nvSpPr>
        <p:spPr bwMode="auto">
          <a:xfrm>
            <a:off x="2266950" y="3906838"/>
            <a:ext cx="1835150" cy="561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E == 0</a:t>
            </a:r>
          </a:p>
        </p:txBody>
      </p:sp>
      <p:sp>
        <p:nvSpPr>
          <p:cNvPr id="35849" name="Text Box 18"/>
          <p:cNvSpPr txBox="1">
            <a:spLocks noChangeArrowheads="1"/>
          </p:cNvSpPr>
          <p:nvPr/>
        </p:nvSpPr>
        <p:spPr bwMode="auto">
          <a:xfrm>
            <a:off x="4102100" y="3906838"/>
            <a:ext cx="1835150" cy="561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0 &lt; E &lt; 255</a:t>
            </a:r>
          </a:p>
        </p:txBody>
      </p:sp>
      <p:sp>
        <p:nvSpPr>
          <p:cNvPr id="35850" name="Text Box 19"/>
          <p:cNvSpPr txBox="1">
            <a:spLocks noChangeArrowheads="1"/>
          </p:cNvSpPr>
          <p:nvPr/>
        </p:nvSpPr>
        <p:spPr bwMode="auto">
          <a:xfrm>
            <a:off x="5937250" y="3906838"/>
            <a:ext cx="1835150" cy="561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E == 255</a:t>
            </a:r>
          </a:p>
        </p:txBody>
      </p:sp>
      <p:sp>
        <p:nvSpPr>
          <p:cNvPr id="35851" name="Text Box 20"/>
          <p:cNvSpPr txBox="1">
            <a:spLocks noChangeArrowheads="1"/>
          </p:cNvSpPr>
          <p:nvPr/>
        </p:nvSpPr>
        <p:spPr bwMode="auto">
          <a:xfrm>
            <a:off x="431800" y="4468813"/>
            <a:ext cx="1835150" cy="9540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/>
              <a:t>M==0</a:t>
            </a:r>
          </a:p>
        </p:txBody>
      </p:sp>
      <p:sp>
        <p:nvSpPr>
          <p:cNvPr id="35852" name="Text Box 21"/>
          <p:cNvSpPr txBox="1">
            <a:spLocks noChangeArrowheads="1"/>
          </p:cNvSpPr>
          <p:nvPr/>
        </p:nvSpPr>
        <p:spPr bwMode="auto">
          <a:xfrm>
            <a:off x="431800" y="5422900"/>
            <a:ext cx="1835150" cy="9540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/>
              <a:t>M!=0</a:t>
            </a:r>
          </a:p>
        </p:txBody>
      </p:sp>
      <p:sp>
        <p:nvSpPr>
          <p:cNvPr id="35853" name="Text Box 22"/>
          <p:cNvSpPr txBox="1">
            <a:spLocks noChangeArrowheads="1"/>
          </p:cNvSpPr>
          <p:nvPr/>
        </p:nvSpPr>
        <p:spPr bwMode="auto">
          <a:xfrm>
            <a:off x="5937250" y="5422900"/>
            <a:ext cx="1835150" cy="9540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Not</a:t>
            </a:r>
          </a:p>
          <a:p>
            <a:pPr algn="ctr"/>
            <a:r>
              <a:rPr lang="en-US" sz="1800"/>
              <a:t>A</a:t>
            </a:r>
          </a:p>
          <a:p>
            <a:pPr algn="ctr"/>
            <a:r>
              <a:rPr lang="en-US" sz="1800"/>
              <a:t>Number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5" name="Group 2"/>
          <p:cNvGrpSpPr>
            <a:grpSpLocks/>
          </p:cNvGrpSpPr>
          <p:nvPr/>
        </p:nvGrpSpPr>
        <p:grpSpPr bwMode="auto">
          <a:xfrm>
            <a:off x="1322388" y="1646238"/>
            <a:ext cx="6508750" cy="2078037"/>
            <a:chOff x="833" y="1141"/>
            <a:chExt cx="4100" cy="1309"/>
          </a:xfrm>
        </p:grpSpPr>
        <p:grpSp>
          <p:nvGrpSpPr>
            <p:cNvPr id="36879" name="Group 3"/>
            <p:cNvGrpSpPr>
              <a:grpSpLocks/>
            </p:cNvGrpSpPr>
            <p:nvPr/>
          </p:nvGrpSpPr>
          <p:grpSpPr bwMode="auto">
            <a:xfrm>
              <a:off x="833" y="1141"/>
              <a:ext cx="4100" cy="1309"/>
              <a:chOff x="833" y="1229"/>
              <a:chExt cx="4100" cy="1309"/>
            </a:xfrm>
          </p:grpSpPr>
          <p:sp>
            <p:nvSpPr>
              <p:cNvPr id="36881" name="Text Box 4"/>
              <p:cNvSpPr txBox="1">
                <a:spLocks noChangeArrowheads="1"/>
              </p:cNvSpPr>
              <p:nvPr/>
            </p:nvSpPr>
            <p:spPr bwMode="auto">
              <a:xfrm>
                <a:off x="833" y="1229"/>
                <a:ext cx="255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b="1">
                    <a:latin typeface="Courier New" charset="0"/>
                  </a:rPr>
                  <a:t>0</a:t>
                </a:r>
              </a:p>
            </p:txBody>
          </p:sp>
          <p:sp>
            <p:nvSpPr>
              <p:cNvPr id="36882" name="Text Box 5"/>
              <p:cNvSpPr txBox="1">
                <a:spLocks noChangeArrowheads="1"/>
              </p:cNvSpPr>
              <p:nvPr/>
            </p:nvSpPr>
            <p:spPr bwMode="auto">
              <a:xfrm>
                <a:off x="1088" y="1229"/>
                <a:ext cx="1060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b="1">
                    <a:latin typeface="Courier New" charset="0"/>
                  </a:rPr>
                  <a:t>00000000</a:t>
                </a:r>
              </a:p>
            </p:txBody>
          </p:sp>
          <p:sp>
            <p:nvSpPr>
              <p:cNvPr id="36883" name="Text Box 6"/>
              <p:cNvSpPr txBox="1">
                <a:spLocks noChangeArrowheads="1"/>
              </p:cNvSpPr>
              <p:nvPr/>
            </p:nvSpPr>
            <p:spPr bwMode="auto">
              <a:xfrm>
                <a:off x="2148" y="1229"/>
                <a:ext cx="2785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b="1">
                    <a:latin typeface="Courier New" charset="0"/>
                  </a:rPr>
                  <a:t>00000000000000000000000</a:t>
                </a:r>
              </a:p>
            </p:txBody>
          </p:sp>
          <p:sp>
            <p:nvSpPr>
              <p:cNvPr id="36884" name="Text Box 7"/>
              <p:cNvSpPr txBox="1">
                <a:spLocks noChangeArrowheads="1"/>
              </p:cNvSpPr>
              <p:nvPr/>
            </p:nvSpPr>
            <p:spPr bwMode="auto">
              <a:xfrm>
                <a:off x="833" y="1541"/>
                <a:ext cx="255" cy="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b="1">
                    <a:solidFill>
                      <a:srgbClr val="3366FF"/>
                    </a:solidFill>
                    <a:latin typeface="Courier New" charset="0"/>
                  </a:rPr>
                  <a:t>s</a:t>
                </a:r>
              </a:p>
              <a:p>
                <a:r>
                  <a:rPr lang="en-US" b="1">
                    <a:solidFill>
                      <a:srgbClr val="3366FF"/>
                    </a:solidFill>
                    <a:latin typeface="Courier New" charset="0"/>
                  </a:rPr>
                  <a:t>i</a:t>
                </a:r>
              </a:p>
              <a:p>
                <a:r>
                  <a:rPr lang="en-US" b="1">
                    <a:solidFill>
                      <a:srgbClr val="3366FF"/>
                    </a:solidFill>
                    <a:latin typeface="Courier New" charset="0"/>
                  </a:rPr>
                  <a:t>g</a:t>
                </a:r>
              </a:p>
              <a:p>
                <a:r>
                  <a:rPr lang="en-US" b="1">
                    <a:solidFill>
                      <a:srgbClr val="3366FF"/>
                    </a:solidFill>
                    <a:latin typeface="Courier New" charset="0"/>
                  </a:rPr>
                  <a:t>n</a:t>
                </a:r>
              </a:p>
            </p:txBody>
          </p:sp>
          <p:sp>
            <p:nvSpPr>
              <p:cNvPr id="36885" name="Text Box 8"/>
              <p:cNvSpPr txBox="1">
                <a:spLocks noChangeArrowheads="1"/>
              </p:cNvSpPr>
              <p:nvPr/>
            </p:nvSpPr>
            <p:spPr bwMode="auto">
              <a:xfrm>
                <a:off x="1088" y="1541"/>
                <a:ext cx="1060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1">
                    <a:solidFill>
                      <a:schemeClr val="folHlink"/>
                    </a:solidFill>
                    <a:latin typeface="Courier New" charset="0"/>
                  </a:rPr>
                  <a:t>exponent</a:t>
                </a:r>
              </a:p>
            </p:txBody>
          </p:sp>
          <p:sp>
            <p:nvSpPr>
              <p:cNvPr id="36886" name="Text Box 9"/>
              <p:cNvSpPr txBox="1">
                <a:spLocks noChangeArrowheads="1"/>
              </p:cNvSpPr>
              <p:nvPr/>
            </p:nvSpPr>
            <p:spPr bwMode="auto">
              <a:xfrm>
                <a:off x="2148" y="1541"/>
                <a:ext cx="2785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1">
                    <a:solidFill>
                      <a:srgbClr val="FF3399"/>
                    </a:solidFill>
                    <a:latin typeface="Courier New" charset="0"/>
                  </a:rPr>
                  <a:t>mantissa (significand)</a:t>
                </a:r>
                <a:endParaRPr lang="en-US" b="1">
                  <a:latin typeface="Courier New" charset="0"/>
                </a:endParaRPr>
              </a:p>
            </p:txBody>
          </p:sp>
        </p:grpSp>
        <p:sp>
          <p:nvSpPr>
            <p:cNvPr id="36880" name="Text Box 10"/>
            <p:cNvSpPr txBox="1">
              <a:spLocks noChangeArrowheads="1"/>
            </p:cNvSpPr>
            <p:nvPr/>
          </p:nvSpPr>
          <p:spPr bwMode="auto">
            <a:xfrm>
              <a:off x="1120" y="1897"/>
              <a:ext cx="373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4000" b="1">
                  <a:latin typeface="Courier New" charset="0"/>
                </a:rPr>
                <a:t>(-1)</a:t>
              </a:r>
              <a:r>
                <a:rPr lang="en-US" sz="4400" b="1" baseline="30000">
                  <a:solidFill>
                    <a:srgbClr val="3366FF"/>
                  </a:solidFill>
                  <a:latin typeface="Courier New" charset="0"/>
                </a:rPr>
                <a:t>S</a:t>
              </a:r>
              <a:r>
                <a:rPr lang="en-US" sz="4000" b="1">
                  <a:latin typeface="Courier New" charset="0"/>
                </a:rPr>
                <a:t> * 2 </a:t>
              </a:r>
              <a:r>
                <a:rPr lang="en-US" sz="4400" b="1" baseline="30000">
                  <a:solidFill>
                    <a:schemeClr val="folHlink"/>
                  </a:solidFill>
                  <a:latin typeface="Courier New" charset="0"/>
                </a:rPr>
                <a:t>E</a:t>
              </a:r>
              <a:r>
                <a:rPr lang="en-US" sz="4000" b="1" baseline="30000">
                  <a:latin typeface="Courier New" charset="0"/>
                </a:rPr>
                <a:t>-127 </a:t>
              </a:r>
              <a:r>
                <a:rPr lang="en-US" sz="4000" b="1">
                  <a:latin typeface="Courier New" charset="0"/>
                </a:rPr>
                <a:t>* 1.</a:t>
              </a:r>
              <a:r>
                <a:rPr lang="en-US" sz="4000" b="1">
                  <a:solidFill>
                    <a:srgbClr val="FF3399"/>
                  </a:solidFill>
                  <a:latin typeface="Courier New" charset="0"/>
                </a:rPr>
                <a:t>M</a:t>
              </a:r>
            </a:p>
          </p:txBody>
        </p:sp>
      </p:grpSp>
      <p:sp>
        <p:nvSpPr>
          <p:cNvPr id="36866" name="Text Box 11"/>
          <p:cNvSpPr txBox="1">
            <a:spLocks noChangeArrowheads="1"/>
          </p:cNvSpPr>
          <p:nvPr/>
        </p:nvSpPr>
        <p:spPr bwMode="auto">
          <a:xfrm>
            <a:off x="2266950" y="5422900"/>
            <a:ext cx="1835150" cy="9540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Non-normalized</a:t>
            </a:r>
          </a:p>
          <a:p>
            <a:pPr algn="ctr"/>
            <a:r>
              <a:rPr lang="en-US" sz="1800"/>
              <a:t>typically</a:t>
            </a:r>
          </a:p>
          <a:p>
            <a:pPr algn="ctr"/>
            <a:r>
              <a:rPr lang="en-US" sz="1800"/>
              <a:t>underflow</a:t>
            </a:r>
          </a:p>
        </p:txBody>
      </p:sp>
      <p:sp>
        <p:nvSpPr>
          <p:cNvPr id="36867" name="Text Box 12"/>
          <p:cNvSpPr txBox="1">
            <a:spLocks noChangeArrowheads="1"/>
          </p:cNvSpPr>
          <p:nvPr/>
        </p:nvSpPr>
        <p:spPr bwMode="auto">
          <a:xfrm>
            <a:off x="4102100" y="5422900"/>
            <a:ext cx="1835150" cy="9540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Ordinary</a:t>
            </a:r>
          </a:p>
          <a:p>
            <a:pPr algn="ctr"/>
            <a:r>
              <a:rPr lang="en-US" sz="1800"/>
              <a:t>Old</a:t>
            </a:r>
          </a:p>
          <a:p>
            <a:pPr algn="ctr"/>
            <a:r>
              <a:rPr lang="en-US" sz="1800"/>
              <a:t>Numbers</a:t>
            </a:r>
          </a:p>
        </p:txBody>
      </p:sp>
      <p:sp>
        <p:nvSpPr>
          <p:cNvPr id="36868" name="Text Box 13"/>
          <p:cNvSpPr txBox="1">
            <a:spLocks noChangeArrowheads="1"/>
          </p:cNvSpPr>
          <p:nvPr/>
        </p:nvSpPr>
        <p:spPr bwMode="auto">
          <a:xfrm>
            <a:off x="2266950" y="4468813"/>
            <a:ext cx="1835150" cy="9540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/>
              <a:t>0</a:t>
            </a:r>
          </a:p>
        </p:txBody>
      </p:sp>
      <p:sp>
        <p:nvSpPr>
          <p:cNvPr id="36869" name="Text Box 14"/>
          <p:cNvSpPr txBox="1">
            <a:spLocks noChangeArrowheads="1"/>
          </p:cNvSpPr>
          <p:nvPr/>
        </p:nvSpPr>
        <p:spPr bwMode="auto">
          <a:xfrm>
            <a:off x="4102100" y="4468813"/>
            <a:ext cx="1835150" cy="9540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Powers</a:t>
            </a:r>
          </a:p>
          <a:p>
            <a:pPr algn="ctr"/>
            <a:r>
              <a:rPr lang="en-US" sz="1800"/>
              <a:t>of</a:t>
            </a:r>
          </a:p>
          <a:p>
            <a:pPr algn="ctr"/>
            <a:r>
              <a:rPr lang="en-US" sz="1800"/>
              <a:t>Two</a:t>
            </a:r>
          </a:p>
        </p:txBody>
      </p:sp>
      <p:sp>
        <p:nvSpPr>
          <p:cNvPr id="36870" name="Text Box 15"/>
          <p:cNvSpPr txBox="1">
            <a:spLocks noChangeArrowheads="1"/>
          </p:cNvSpPr>
          <p:nvPr/>
        </p:nvSpPr>
        <p:spPr bwMode="auto">
          <a:xfrm>
            <a:off x="5937250" y="4468813"/>
            <a:ext cx="1835150" cy="9540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>
                <a:sym typeface="Symbol" charset="0"/>
              </a:rPr>
              <a:t></a:t>
            </a:r>
            <a:endParaRPr lang="en-US" sz="4000"/>
          </a:p>
        </p:txBody>
      </p:sp>
      <p:sp>
        <p:nvSpPr>
          <p:cNvPr id="36871" name="Text Box 16"/>
          <p:cNvSpPr txBox="1">
            <a:spLocks noChangeArrowheads="1"/>
          </p:cNvSpPr>
          <p:nvPr/>
        </p:nvSpPr>
        <p:spPr bwMode="auto">
          <a:xfrm>
            <a:off x="2266950" y="3906838"/>
            <a:ext cx="1835150" cy="561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E == 0</a:t>
            </a:r>
          </a:p>
        </p:txBody>
      </p:sp>
      <p:sp>
        <p:nvSpPr>
          <p:cNvPr id="36872" name="Text Box 17"/>
          <p:cNvSpPr txBox="1">
            <a:spLocks noChangeArrowheads="1"/>
          </p:cNvSpPr>
          <p:nvPr/>
        </p:nvSpPr>
        <p:spPr bwMode="auto">
          <a:xfrm>
            <a:off x="4102100" y="3906838"/>
            <a:ext cx="1835150" cy="561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0 &lt; E &lt; 255</a:t>
            </a:r>
          </a:p>
        </p:txBody>
      </p:sp>
      <p:sp>
        <p:nvSpPr>
          <p:cNvPr id="36873" name="Text Box 18"/>
          <p:cNvSpPr txBox="1">
            <a:spLocks noChangeArrowheads="1"/>
          </p:cNvSpPr>
          <p:nvPr/>
        </p:nvSpPr>
        <p:spPr bwMode="auto">
          <a:xfrm>
            <a:off x="5937250" y="3906838"/>
            <a:ext cx="1835150" cy="561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E == 255</a:t>
            </a:r>
          </a:p>
        </p:txBody>
      </p:sp>
      <p:sp>
        <p:nvSpPr>
          <p:cNvPr id="36874" name="Text Box 19"/>
          <p:cNvSpPr txBox="1">
            <a:spLocks noChangeArrowheads="1"/>
          </p:cNvSpPr>
          <p:nvPr/>
        </p:nvSpPr>
        <p:spPr bwMode="auto">
          <a:xfrm>
            <a:off x="431800" y="4468813"/>
            <a:ext cx="1835150" cy="9540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/>
              <a:t>M==0</a:t>
            </a:r>
          </a:p>
        </p:txBody>
      </p:sp>
      <p:sp>
        <p:nvSpPr>
          <p:cNvPr id="36875" name="Text Box 20"/>
          <p:cNvSpPr txBox="1">
            <a:spLocks noChangeArrowheads="1"/>
          </p:cNvSpPr>
          <p:nvPr/>
        </p:nvSpPr>
        <p:spPr bwMode="auto">
          <a:xfrm>
            <a:off x="431800" y="5422900"/>
            <a:ext cx="1835150" cy="9540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/>
              <a:t>M!=0</a:t>
            </a:r>
          </a:p>
        </p:txBody>
      </p:sp>
      <p:sp>
        <p:nvSpPr>
          <p:cNvPr id="36876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1574800" y="493713"/>
            <a:ext cx="4799013" cy="971550"/>
          </a:xfrm>
          <a:noFill/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1600" b="1">
                <a:latin typeface="Courier New" charset="0"/>
              </a:rPr>
              <a:t>  0 00000000 00000000000000000000000  </a:t>
            </a:r>
          </a:p>
          <a:p>
            <a:pPr marL="0" indent="0" eaLnBrk="1" hangingPunct="1">
              <a:buFontTx/>
              <a:buNone/>
            </a:pPr>
            <a:r>
              <a:rPr lang="en-US" sz="1600" b="1">
                <a:latin typeface="Courier New" charset="0"/>
              </a:rPr>
              <a:t>  1 00000000 00000000000000000000000</a:t>
            </a:r>
          </a:p>
          <a:p>
            <a:pPr marL="0" indent="0" eaLnBrk="1" hangingPunct="1">
              <a:buFontTx/>
              <a:buNone/>
            </a:pPr>
            <a:r>
              <a:rPr lang="en-US" sz="1600" b="1">
                <a:latin typeface="Courier New" charset="0"/>
              </a:rPr>
              <a:t>  </a:t>
            </a:r>
          </a:p>
        </p:txBody>
      </p:sp>
      <p:sp>
        <p:nvSpPr>
          <p:cNvPr id="64534" name="Rectangle 22"/>
          <p:cNvSpPr>
            <a:spLocks noChangeArrowheads="1"/>
          </p:cNvSpPr>
          <p:nvPr/>
        </p:nvSpPr>
        <p:spPr bwMode="auto">
          <a:xfrm>
            <a:off x="6176963" y="493713"/>
            <a:ext cx="7334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=  0  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= -0</a:t>
            </a:r>
          </a:p>
        </p:txBody>
      </p:sp>
      <p:sp>
        <p:nvSpPr>
          <p:cNvPr id="36878" name="Text Box 23"/>
          <p:cNvSpPr txBox="1">
            <a:spLocks noChangeArrowheads="1"/>
          </p:cNvSpPr>
          <p:nvPr/>
        </p:nvSpPr>
        <p:spPr bwMode="auto">
          <a:xfrm>
            <a:off x="5937250" y="5422900"/>
            <a:ext cx="1835150" cy="9540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Not</a:t>
            </a:r>
          </a:p>
          <a:p>
            <a:pPr algn="ctr"/>
            <a:r>
              <a:rPr lang="en-US" sz="1800"/>
              <a:t>A</a:t>
            </a:r>
          </a:p>
          <a:p>
            <a:pPr algn="ctr"/>
            <a:r>
              <a:rPr lang="en-US" sz="1800"/>
              <a:t>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34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Perhaps Some Automation?</a:t>
            </a:r>
          </a:p>
        </p:txBody>
      </p:sp>
      <p:sp>
        <p:nvSpPr>
          <p:cNvPr id="37890" name="TextBox 1"/>
          <p:cNvSpPr txBox="1">
            <a:spLocks noChangeArrowheads="1"/>
          </p:cNvSpPr>
          <p:nvPr/>
        </p:nvSpPr>
        <p:spPr bwMode="auto">
          <a:xfrm>
            <a:off x="685800" y="2133600"/>
            <a:ext cx="79248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>
                <a:hlinkClick r:id="rId2"/>
              </a:rPr>
              <a:t>https://www.h-schmidt.net/FloatConverter/IEEE754.html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3789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9144000" cy="308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64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310160"/>
              </p:ext>
            </p:extLst>
          </p:nvPr>
        </p:nvGraphicFramePr>
        <p:xfrm>
          <a:off x="1524000" y="1358320"/>
          <a:ext cx="6096000" cy="5162368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28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AND 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&amp; 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5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5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5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5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676400" y="22860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Truth Table</a:t>
            </a:r>
          </a:p>
        </p:txBody>
      </p:sp>
    </p:spTree>
    <p:extLst>
      <p:ext uri="{BB962C8B-B14F-4D97-AF65-F5344CB8AC3E}">
        <p14:creationId xmlns:p14="http://schemas.microsoft.com/office/powerpoint/2010/main" val="38120024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3" name="Group 2"/>
          <p:cNvGrpSpPr>
            <a:grpSpLocks/>
          </p:cNvGrpSpPr>
          <p:nvPr/>
        </p:nvGrpSpPr>
        <p:grpSpPr bwMode="auto">
          <a:xfrm>
            <a:off x="1322388" y="1646238"/>
            <a:ext cx="6508750" cy="2078037"/>
            <a:chOff x="833" y="1141"/>
            <a:chExt cx="4100" cy="1309"/>
          </a:xfrm>
        </p:grpSpPr>
        <p:grpSp>
          <p:nvGrpSpPr>
            <p:cNvPr id="38927" name="Group 3"/>
            <p:cNvGrpSpPr>
              <a:grpSpLocks/>
            </p:cNvGrpSpPr>
            <p:nvPr/>
          </p:nvGrpSpPr>
          <p:grpSpPr bwMode="auto">
            <a:xfrm>
              <a:off x="833" y="1141"/>
              <a:ext cx="4100" cy="1309"/>
              <a:chOff x="833" y="1229"/>
              <a:chExt cx="4100" cy="1309"/>
            </a:xfrm>
          </p:grpSpPr>
          <p:sp>
            <p:nvSpPr>
              <p:cNvPr id="38929" name="Text Box 4"/>
              <p:cNvSpPr txBox="1">
                <a:spLocks noChangeArrowheads="1"/>
              </p:cNvSpPr>
              <p:nvPr/>
            </p:nvSpPr>
            <p:spPr bwMode="auto">
              <a:xfrm>
                <a:off x="833" y="1229"/>
                <a:ext cx="255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b="1">
                    <a:latin typeface="Courier New" charset="0"/>
                  </a:rPr>
                  <a:t>0</a:t>
                </a:r>
              </a:p>
            </p:txBody>
          </p:sp>
          <p:sp>
            <p:nvSpPr>
              <p:cNvPr id="38930" name="Text Box 5"/>
              <p:cNvSpPr txBox="1">
                <a:spLocks noChangeArrowheads="1"/>
              </p:cNvSpPr>
              <p:nvPr/>
            </p:nvSpPr>
            <p:spPr bwMode="auto">
              <a:xfrm>
                <a:off x="1088" y="1229"/>
                <a:ext cx="1060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b="1">
                    <a:latin typeface="Courier New" charset="0"/>
                  </a:rPr>
                  <a:t>00000000</a:t>
                </a:r>
              </a:p>
            </p:txBody>
          </p:sp>
          <p:sp>
            <p:nvSpPr>
              <p:cNvPr id="38931" name="Text Box 6"/>
              <p:cNvSpPr txBox="1">
                <a:spLocks noChangeArrowheads="1"/>
              </p:cNvSpPr>
              <p:nvPr/>
            </p:nvSpPr>
            <p:spPr bwMode="auto">
              <a:xfrm>
                <a:off x="2148" y="1229"/>
                <a:ext cx="2785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b="1">
                    <a:latin typeface="Courier New" charset="0"/>
                  </a:rPr>
                  <a:t>00000000000000000000000</a:t>
                </a:r>
              </a:p>
            </p:txBody>
          </p:sp>
          <p:sp>
            <p:nvSpPr>
              <p:cNvPr id="38932" name="Text Box 7"/>
              <p:cNvSpPr txBox="1">
                <a:spLocks noChangeArrowheads="1"/>
              </p:cNvSpPr>
              <p:nvPr/>
            </p:nvSpPr>
            <p:spPr bwMode="auto">
              <a:xfrm>
                <a:off x="833" y="1541"/>
                <a:ext cx="255" cy="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b="1">
                    <a:solidFill>
                      <a:srgbClr val="3366FF"/>
                    </a:solidFill>
                    <a:latin typeface="Courier New" charset="0"/>
                  </a:rPr>
                  <a:t>s</a:t>
                </a:r>
              </a:p>
              <a:p>
                <a:r>
                  <a:rPr lang="en-US" b="1">
                    <a:solidFill>
                      <a:srgbClr val="3366FF"/>
                    </a:solidFill>
                    <a:latin typeface="Courier New" charset="0"/>
                  </a:rPr>
                  <a:t>i</a:t>
                </a:r>
              </a:p>
              <a:p>
                <a:r>
                  <a:rPr lang="en-US" b="1">
                    <a:solidFill>
                      <a:srgbClr val="3366FF"/>
                    </a:solidFill>
                    <a:latin typeface="Courier New" charset="0"/>
                  </a:rPr>
                  <a:t>g</a:t>
                </a:r>
              </a:p>
              <a:p>
                <a:r>
                  <a:rPr lang="en-US" b="1">
                    <a:solidFill>
                      <a:srgbClr val="3366FF"/>
                    </a:solidFill>
                    <a:latin typeface="Courier New" charset="0"/>
                  </a:rPr>
                  <a:t>n</a:t>
                </a:r>
              </a:p>
            </p:txBody>
          </p:sp>
          <p:sp>
            <p:nvSpPr>
              <p:cNvPr id="38933" name="Text Box 8"/>
              <p:cNvSpPr txBox="1">
                <a:spLocks noChangeArrowheads="1"/>
              </p:cNvSpPr>
              <p:nvPr/>
            </p:nvSpPr>
            <p:spPr bwMode="auto">
              <a:xfrm>
                <a:off x="1088" y="1541"/>
                <a:ext cx="1060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1">
                    <a:solidFill>
                      <a:schemeClr val="folHlink"/>
                    </a:solidFill>
                    <a:latin typeface="Courier New" charset="0"/>
                  </a:rPr>
                  <a:t>exponent</a:t>
                </a:r>
              </a:p>
            </p:txBody>
          </p:sp>
          <p:sp>
            <p:nvSpPr>
              <p:cNvPr id="38934" name="Text Box 9"/>
              <p:cNvSpPr txBox="1">
                <a:spLocks noChangeArrowheads="1"/>
              </p:cNvSpPr>
              <p:nvPr/>
            </p:nvSpPr>
            <p:spPr bwMode="auto">
              <a:xfrm>
                <a:off x="2148" y="1541"/>
                <a:ext cx="2785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1">
                    <a:solidFill>
                      <a:srgbClr val="FF3399"/>
                    </a:solidFill>
                    <a:latin typeface="Courier New" charset="0"/>
                  </a:rPr>
                  <a:t>mantissa (significand)</a:t>
                </a:r>
                <a:endParaRPr lang="en-US" b="1">
                  <a:latin typeface="Courier New" charset="0"/>
                </a:endParaRPr>
              </a:p>
            </p:txBody>
          </p:sp>
        </p:grpSp>
        <p:sp>
          <p:nvSpPr>
            <p:cNvPr id="38928" name="Text Box 10"/>
            <p:cNvSpPr txBox="1">
              <a:spLocks noChangeArrowheads="1"/>
            </p:cNvSpPr>
            <p:nvPr/>
          </p:nvSpPr>
          <p:spPr bwMode="auto">
            <a:xfrm>
              <a:off x="1120" y="1897"/>
              <a:ext cx="373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4000" b="1">
                  <a:latin typeface="Courier New" charset="0"/>
                </a:rPr>
                <a:t>(-1)</a:t>
              </a:r>
              <a:r>
                <a:rPr lang="en-US" sz="4400" b="1" baseline="30000">
                  <a:solidFill>
                    <a:srgbClr val="3366FF"/>
                  </a:solidFill>
                  <a:latin typeface="Courier New" charset="0"/>
                </a:rPr>
                <a:t>S</a:t>
              </a:r>
              <a:r>
                <a:rPr lang="en-US" sz="4000" b="1">
                  <a:latin typeface="Courier New" charset="0"/>
                </a:rPr>
                <a:t> * 2 </a:t>
              </a:r>
              <a:r>
                <a:rPr lang="en-US" sz="4400" b="1" baseline="30000">
                  <a:solidFill>
                    <a:schemeClr val="folHlink"/>
                  </a:solidFill>
                  <a:latin typeface="Courier New" charset="0"/>
                </a:rPr>
                <a:t>E</a:t>
              </a:r>
              <a:r>
                <a:rPr lang="en-US" sz="4000" b="1" baseline="30000">
                  <a:latin typeface="Courier New" charset="0"/>
                </a:rPr>
                <a:t>-127 </a:t>
              </a:r>
              <a:r>
                <a:rPr lang="en-US" sz="4000" b="1">
                  <a:latin typeface="Courier New" charset="0"/>
                </a:rPr>
                <a:t>* 1.</a:t>
              </a:r>
              <a:r>
                <a:rPr lang="en-US" sz="4000" b="1">
                  <a:solidFill>
                    <a:srgbClr val="FF3399"/>
                  </a:solidFill>
                  <a:latin typeface="Courier New" charset="0"/>
                </a:rPr>
                <a:t>M</a:t>
              </a:r>
            </a:p>
          </p:txBody>
        </p:sp>
      </p:grpSp>
      <p:sp>
        <p:nvSpPr>
          <p:cNvPr id="38914" name="Text Box 11"/>
          <p:cNvSpPr txBox="1">
            <a:spLocks noChangeArrowheads="1"/>
          </p:cNvSpPr>
          <p:nvPr/>
        </p:nvSpPr>
        <p:spPr bwMode="auto">
          <a:xfrm>
            <a:off x="2266950" y="5422900"/>
            <a:ext cx="1835150" cy="9540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Non-normalized</a:t>
            </a:r>
          </a:p>
          <a:p>
            <a:pPr algn="ctr"/>
            <a:r>
              <a:rPr lang="en-US" sz="1800"/>
              <a:t>typically</a:t>
            </a:r>
          </a:p>
          <a:p>
            <a:pPr algn="ctr"/>
            <a:r>
              <a:rPr lang="en-US" sz="1800"/>
              <a:t>underflow</a:t>
            </a:r>
          </a:p>
        </p:txBody>
      </p:sp>
      <p:sp>
        <p:nvSpPr>
          <p:cNvPr id="38915" name="Text Box 12"/>
          <p:cNvSpPr txBox="1">
            <a:spLocks noChangeArrowheads="1"/>
          </p:cNvSpPr>
          <p:nvPr/>
        </p:nvSpPr>
        <p:spPr bwMode="auto">
          <a:xfrm>
            <a:off x="4102100" y="5422900"/>
            <a:ext cx="1835150" cy="9540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Ordinary</a:t>
            </a:r>
          </a:p>
          <a:p>
            <a:pPr algn="ctr"/>
            <a:r>
              <a:rPr lang="en-US" sz="1800"/>
              <a:t>Old</a:t>
            </a:r>
          </a:p>
          <a:p>
            <a:pPr algn="ctr"/>
            <a:r>
              <a:rPr lang="en-US" sz="1800"/>
              <a:t>Numbers</a:t>
            </a:r>
          </a:p>
        </p:txBody>
      </p:sp>
      <p:sp>
        <p:nvSpPr>
          <p:cNvPr id="38916" name="Text Box 13"/>
          <p:cNvSpPr txBox="1">
            <a:spLocks noChangeArrowheads="1"/>
          </p:cNvSpPr>
          <p:nvPr/>
        </p:nvSpPr>
        <p:spPr bwMode="auto">
          <a:xfrm>
            <a:off x="2266950" y="4468813"/>
            <a:ext cx="1835150" cy="9540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/>
              <a:t>0</a:t>
            </a:r>
          </a:p>
        </p:txBody>
      </p:sp>
      <p:sp>
        <p:nvSpPr>
          <p:cNvPr id="38917" name="Text Box 14"/>
          <p:cNvSpPr txBox="1">
            <a:spLocks noChangeArrowheads="1"/>
          </p:cNvSpPr>
          <p:nvPr/>
        </p:nvSpPr>
        <p:spPr bwMode="auto">
          <a:xfrm>
            <a:off x="4102100" y="4468813"/>
            <a:ext cx="1835150" cy="9540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Powers</a:t>
            </a:r>
          </a:p>
          <a:p>
            <a:pPr algn="ctr"/>
            <a:r>
              <a:rPr lang="en-US" sz="1800"/>
              <a:t>of</a:t>
            </a:r>
          </a:p>
          <a:p>
            <a:pPr algn="ctr"/>
            <a:r>
              <a:rPr lang="en-US" sz="1800"/>
              <a:t>Two</a:t>
            </a:r>
          </a:p>
        </p:txBody>
      </p:sp>
      <p:sp>
        <p:nvSpPr>
          <p:cNvPr id="38918" name="Text Box 15"/>
          <p:cNvSpPr txBox="1">
            <a:spLocks noChangeArrowheads="1"/>
          </p:cNvSpPr>
          <p:nvPr/>
        </p:nvSpPr>
        <p:spPr bwMode="auto">
          <a:xfrm>
            <a:off x="5937250" y="4468813"/>
            <a:ext cx="1835150" cy="9540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>
                <a:sym typeface="Symbol" charset="0"/>
              </a:rPr>
              <a:t></a:t>
            </a:r>
            <a:endParaRPr lang="en-US" sz="4000"/>
          </a:p>
        </p:txBody>
      </p:sp>
      <p:sp>
        <p:nvSpPr>
          <p:cNvPr id="38919" name="Text Box 16"/>
          <p:cNvSpPr txBox="1">
            <a:spLocks noChangeArrowheads="1"/>
          </p:cNvSpPr>
          <p:nvPr/>
        </p:nvSpPr>
        <p:spPr bwMode="auto">
          <a:xfrm>
            <a:off x="2266950" y="3906838"/>
            <a:ext cx="1835150" cy="561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E == 0</a:t>
            </a:r>
          </a:p>
        </p:txBody>
      </p:sp>
      <p:sp>
        <p:nvSpPr>
          <p:cNvPr id="38920" name="Text Box 17"/>
          <p:cNvSpPr txBox="1">
            <a:spLocks noChangeArrowheads="1"/>
          </p:cNvSpPr>
          <p:nvPr/>
        </p:nvSpPr>
        <p:spPr bwMode="auto">
          <a:xfrm>
            <a:off x="4102100" y="3906838"/>
            <a:ext cx="1835150" cy="561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0 &lt; E &lt; 255</a:t>
            </a:r>
          </a:p>
        </p:txBody>
      </p:sp>
      <p:sp>
        <p:nvSpPr>
          <p:cNvPr id="38921" name="Text Box 18"/>
          <p:cNvSpPr txBox="1">
            <a:spLocks noChangeArrowheads="1"/>
          </p:cNvSpPr>
          <p:nvPr/>
        </p:nvSpPr>
        <p:spPr bwMode="auto">
          <a:xfrm>
            <a:off x="5937250" y="3906838"/>
            <a:ext cx="1835150" cy="561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E == 255</a:t>
            </a:r>
          </a:p>
        </p:txBody>
      </p:sp>
      <p:sp>
        <p:nvSpPr>
          <p:cNvPr id="38922" name="Text Box 19"/>
          <p:cNvSpPr txBox="1">
            <a:spLocks noChangeArrowheads="1"/>
          </p:cNvSpPr>
          <p:nvPr/>
        </p:nvSpPr>
        <p:spPr bwMode="auto">
          <a:xfrm>
            <a:off x="431800" y="4468813"/>
            <a:ext cx="1835150" cy="9540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/>
              <a:t>M==0</a:t>
            </a:r>
          </a:p>
        </p:txBody>
      </p:sp>
      <p:sp>
        <p:nvSpPr>
          <p:cNvPr id="38923" name="Text Box 20"/>
          <p:cNvSpPr txBox="1">
            <a:spLocks noChangeArrowheads="1"/>
          </p:cNvSpPr>
          <p:nvPr/>
        </p:nvSpPr>
        <p:spPr bwMode="auto">
          <a:xfrm>
            <a:off x="431800" y="5422900"/>
            <a:ext cx="1835150" cy="9540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/>
              <a:t>M!=0</a:t>
            </a:r>
          </a:p>
        </p:txBody>
      </p:sp>
      <p:sp>
        <p:nvSpPr>
          <p:cNvPr id="38924" name="Rectangle 21"/>
          <p:cNvSpPr>
            <a:spLocks noChangeArrowheads="1"/>
          </p:cNvSpPr>
          <p:nvPr/>
        </p:nvSpPr>
        <p:spPr bwMode="auto">
          <a:xfrm>
            <a:off x="990600" y="333375"/>
            <a:ext cx="4675188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  0 11111111 00000000000000000000000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  1 11111111 00000000000000000000000  </a:t>
            </a:r>
          </a:p>
        </p:txBody>
      </p:sp>
      <p:sp>
        <p:nvSpPr>
          <p:cNvPr id="65558" name="Rectangle 22"/>
          <p:cNvSpPr>
            <a:spLocks noChangeArrowheads="1"/>
          </p:cNvSpPr>
          <p:nvPr/>
        </p:nvSpPr>
        <p:spPr bwMode="auto">
          <a:xfrm>
            <a:off x="5665788" y="333375"/>
            <a:ext cx="1703387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= Infinity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= -Infinity  </a:t>
            </a:r>
          </a:p>
        </p:txBody>
      </p:sp>
      <p:sp>
        <p:nvSpPr>
          <p:cNvPr id="38926" name="Text Box 23"/>
          <p:cNvSpPr txBox="1">
            <a:spLocks noChangeArrowheads="1"/>
          </p:cNvSpPr>
          <p:nvPr/>
        </p:nvSpPr>
        <p:spPr bwMode="auto">
          <a:xfrm>
            <a:off x="5937250" y="5422900"/>
            <a:ext cx="1835150" cy="9540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Not</a:t>
            </a:r>
          </a:p>
          <a:p>
            <a:pPr algn="ctr"/>
            <a:r>
              <a:rPr lang="en-US" sz="1800"/>
              <a:t>A</a:t>
            </a:r>
          </a:p>
          <a:p>
            <a:pPr algn="ctr"/>
            <a:r>
              <a:rPr lang="en-US" sz="1800"/>
              <a:t>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8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7" name="Group 2"/>
          <p:cNvGrpSpPr>
            <a:grpSpLocks/>
          </p:cNvGrpSpPr>
          <p:nvPr/>
        </p:nvGrpSpPr>
        <p:grpSpPr bwMode="auto">
          <a:xfrm>
            <a:off x="1322388" y="1646238"/>
            <a:ext cx="6508750" cy="2078037"/>
            <a:chOff x="833" y="1141"/>
            <a:chExt cx="4100" cy="1309"/>
          </a:xfrm>
        </p:grpSpPr>
        <p:grpSp>
          <p:nvGrpSpPr>
            <p:cNvPr id="39951" name="Group 3"/>
            <p:cNvGrpSpPr>
              <a:grpSpLocks/>
            </p:cNvGrpSpPr>
            <p:nvPr/>
          </p:nvGrpSpPr>
          <p:grpSpPr bwMode="auto">
            <a:xfrm>
              <a:off x="833" y="1141"/>
              <a:ext cx="4100" cy="1309"/>
              <a:chOff x="833" y="1229"/>
              <a:chExt cx="4100" cy="1309"/>
            </a:xfrm>
          </p:grpSpPr>
          <p:sp>
            <p:nvSpPr>
              <p:cNvPr id="39953" name="Text Box 4"/>
              <p:cNvSpPr txBox="1">
                <a:spLocks noChangeArrowheads="1"/>
              </p:cNvSpPr>
              <p:nvPr/>
            </p:nvSpPr>
            <p:spPr bwMode="auto">
              <a:xfrm>
                <a:off x="833" y="1229"/>
                <a:ext cx="255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b="1">
                    <a:latin typeface="Courier New" charset="0"/>
                  </a:rPr>
                  <a:t>0</a:t>
                </a:r>
              </a:p>
            </p:txBody>
          </p:sp>
          <p:sp>
            <p:nvSpPr>
              <p:cNvPr id="39954" name="Text Box 5"/>
              <p:cNvSpPr txBox="1">
                <a:spLocks noChangeArrowheads="1"/>
              </p:cNvSpPr>
              <p:nvPr/>
            </p:nvSpPr>
            <p:spPr bwMode="auto">
              <a:xfrm>
                <a:off x="1088" y="1229"/>
                <a:ext cx="1060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b="1">
                    <a:latin typeface="Courier New" charset="0"/>
                  </a:rPr>
                  <a:t>00000000</a:t>
                </a:r>
              </a:p>
            </p:txBody>
          </p:sp>
          <p:sp>
            <p:nvSpPr>
              <p:cNvPr id="39955" name="Text Box 6"/>
              <p:cNvSpPr txBox="1">
                <a:spLocks noChangeArrowheads="1"/>
              </p:cNvSpPr>
              <p:nvPr/>
            </p:nvSpPr>
            <p:spPr bwMode="auto">
              <a:xfrm>
                <a:off x="2148" y="1229"/>
                <a:ext cx="2785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b="1">
                    <a:latin typeface="Courier New" charset="0"/>
                  </a:rPr>
                  <a:t>00000000000000000000000</a:t>
                </a:r>
              </a:p>
            </p:txBody>
          </p:sp>
          <p:sp>
            <p:nvSpPr>
              <p:cNvPr id="39956" name="Text Box 7"/>
              <p:cNvSpPr txBox="1">
                <a:spLocks noChangeArrowheads="1"/>
              </p:cNvSpPr>
              <p:nvPr/>
            </p:nvSpPr>
            <p:spPr bwMode="auto">
              <a:xfrm>
                <a:off x="833" y="1541"/>
                <a:ext cx="255" cy="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b="1">
                    <a:solidFill>
                      <a:srgbClr val="3366FF"/>
                    </a:solidFill>
                    <a:latin typeface="Courier New" charset="0"/>
                  </a:rPr>
                  <a:t>s</a:t>
                </a:r>
              </a:p>
              <a:p>
                <a:r>
                  <a:rPr lang="en-US" b="1">
                    <a:solidFill>
                      <a:srgbClr val="3366FF"/>
                    </a:solidFill>
                    <a:latin typeface="Courier New" charset="0"/>
                  </a:rPr>
                  <a:t>i</a:t>
                </a:r>
              </a:p>
              <a:p>
                <a:r>
                  <a:rPr lang="en-US" b="1">
                    <a:solidFill>
                      <a:srgbClr val="3366FF"/>
                    </a:solidFill>
                    <a:latin typeface="Courier New" charset="0"/>
                  </a:rPr>
                  <a:t>g</a:t>
                </a:r>
              </a:p>
              <a:p>
                <a:r>
                  <a:rPr lang="en-US" b="1">
                    <a:solidFill>
                      <a:srgbClr val="3366FF"/>
                    </a:solidFill>
                    <a:latin typeface="Courier New" charset="0"/>
                  </a:rPr>
                  <a:t>n</a:t>
                </a:r>
              </a:p>
            </p:txBody>
          </p:sp>
          <p:sp>
            <p:nvSpPr>
              <p:cNvPr id="39957" name="Text Box 8"/>
              <p:cNvSpPr txBox="1">
                <a:spLocks noChangeArrowheads="1"/>
              </p:cNvSpPr>
              <p:nvPr/>
            </p:nvSpPr>
            <p:spPr bwMode="auto">
              <a:xfrm>
                <a:off x="1088" y="1541"/>
                <a:ext cx="1060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1">
                    <a:solidFill>
                      <a:schemeClr val="folHlink"/>
                    </a:solidFill>
                    <a:latin typeface="Courier New" charset="0"/>
                  </a:rPr>
                  <a:t>exponent</a:t>
                </a:r>
              </a:p>
            </p:txBody>
          </p:sp>
          <p:sp>
            <p:nvSpPr>
              <p:cNvPr id="39958" name="Text Box 9"/>
              <p:cNvSpPr txBox="1">
                <a:spLocks noChangeArrowheads="1"/>
              </p:cNvSpPr>
              <p:nvPr/>
            </p:nvSpPr>
            <p:spPr bwMode="auto">
              <a:xfrm>
                <a:off x="2148" y="1541"/>
                <a:ext cx="2785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1">
                    <a:solidFill>
                      <a:srgbClr val="FF3399"/>
                    </a:solidFill>
                    <a:latin typeface="Courier New" charset="0"/>
                  </a:rPr>
                  <a:t>mantissa (significand)</a:t>
                </a:r>
                <a:endParaRPr lang="en-US" b="1">
                  <a:latin typeface="Courier New" charset="0"/>
                </a:endParaRPr>
              </a:p>
            </p:txBody>
          </p:sp>
        </p:grpSp>
        <p:sp>
          <p:nvSpPr>
            <p:cNvPr id="39952" name="Text Box 10"/>
            <p:cNvSpPr txBox="1">
              <a:spLocks noChangeArrowheads="1"/>
            </p:cNvSpPr>
            <p:nvPr/>
          </p:nvSpPr>
          <p:spPr bwMode="auto">
            <a:xfrm>
              <a:off x="1120" y="1897"/>
              <a:ext cx="373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4000" b="1">
                  <a:latin typeface="Courier New" charset="0"/>
                </a:rPr>
                <a:t>(-1)</a:t>
              </a:r>
              <a:r>
                <a:rPr lang="en-US" sz="4400" b="1" baseline="30000">
                  <a:solidFill>
                    <a:srgbClr val="3366FF"/>
                  </a:solidFill>
                  <a:latin typeface="Courier New" charset="0"/>
                </a:rPr>
                <a:t>S</a:t>
              </a:r>
              <a:r>
                <a:rPr lang="en-US" sz="4000" b="1">
                  <a:latin typeface="Courier New" charset="0"/>
                </a:rPr>
                <a:t> * 2 </a:t>
              </a:r>
              <a:r>
                <a:rPr lang="en-US" sz="4400" b="1" baseline="30000">
                  <a:solidFill>
                    <a:schemeClr val="folHlink"/>
                  </a:solidFill>
                  <a:latin typeface="Courier New" charset="0"/>
                </a:rPr>
                <a:t>E</a:t>
              </a:r>
              <a:r>
                <a:rPr lang="en-US" sz="4000" b="1" baseline="30000">
                  <a:latin typeface="Courier New" charset="0"/>
                </a:rPr>
                <a:t>-127 </a:t>
              </a:r>
              <a:r>
                <a:rPr lang="en-US" sz="4000" b="1">
                  <a:latin typeface="Courier New" charset="0"/>
                </a:rPr>
                <a:t>* 1.</a:t>
              </a:r>
              <a:r>
                <a:rPr lang="en-US" sz="4000" b="1">
                  <a:solidFill>
                    <a:srgbClr val="FF3399"/>
                  </a:solidFill>
                  <a:latin typeface="Courier New" charset="0"/>
                </a:rPr>
                <a:t>M</a:t>
              </a:r>
            </a:p>
          </p:txBody>
        </p:sp>
      </p:grpSp>
      <p:sp>
        <p:nvSpPr>
          <p:cNvPr id="39938" name="Text Box 11"/>
          <p:cNvSpPr txBox="1">
            <a:spLocks noChangeArrowheads="1"/>
          </p:cNvSpPr>
          <p:nvPr/>
        </p:nvSpPr>
        <p:spPr bwMode="auto">
          <a:xfrm>
            <a:off x="2266950" y="5422900"/>
            <a:ext cx="1835150" cy="9540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Non-normalized</a:t>
            </a:r>
          </a:p>
          <a:p>
            <a:pPr algn="ctr"/>
            <a:r>
              <a:rPr lang="en-US" sz="1800"/>
              <a:t>typically</a:t>
            </a:r>
          </a:p>
          <a:p>
            <a:pPr algn="ctr"/>
            <a:r>
              <a:rPr lang="en-US" sz="1800"/>
              <a:t>underflow</a:t>
            </a:r>
          </a:p>
        </p:txBody>
      </p:sp>
      <p:sp>
        <p:nvSpPr>
          <p:cNvPr id="39939" name="Text Box 12"/>
          <p:cNvSpPr txBox="1">
            <a:spLocks noChangeArrowheads="1"/>
          </p:cNvSpPr>
          <p:nvPr/>
        </p:nvSpPr>
        <p:spPr bwMode="auto">
          <a:xfrm>
            <a:off x="4102100" y="5422900"/>
            <a:ext cx="1835150" cy="9540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Ordinary</a:t>
            </a:r>
          </a:p>
          <a:p>
            <a:pPr algn="ctr"/>
            <a:r>
              <a:rPr lang="en-US" sz="1800"/>
              <a:t>Old</a:t>
            </a:r>
          </a:p>
          <a:p>
            <a:pPr algn="ctr"/>
            <a:r>
              <a:rPr lang="en-US" sz="1800"/>
              <a:t>Numbers</a:t>
            </a:r>
          </a:p>
        </p:txBody>
      </p:sp>
      <p:sp>
        <p:nvSpPr>
          <p:cNvPr id="39940" name="Text Box 13"/>
          <p:cNvSpPr txBox="1">
            <a:spLocks noChangeArrowheads="1"/>
          </p:cNvSpPr>
          <p:nvPr/>
        </p:nvSpPr>
        <p:spPr bwMode="auto">
          <a:xfrm>
            <a:off x="2266950" y="4468813"/>
            <a:ext cx="1835150" cy="9540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/>
              <a:t>0</a:t>
            </a:r>
          </a:p>
        </p:txBody>
      </p:sp>
      <p:sp>
        <p:nvSpPr>
          <p:cNvPr id="39941" name="Text Box 14"/>
          <p:cNvSpPr txBox="1">
            <a:spLocks noChangeArrowheads="1"/>
          </p:cNvSpPr>
          <p:nvPr/>
        </p:nvSpPr>
        <p:spPr bwMode="auto">
          <a:xfrm>
            <a:off x="4102100" y="4468813"/>
            <a:ext cx="1835150" cy="9540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Powers</a:t>
            </a:r>
          </a:p>
          <a:p>
            <a:pPr algn="ctr"/>
            <a:r>
              <a:rPr lang="en-US" sz="1800"/>
              <a:t>of</a:t>
            </a:r>
          </a:p>
          <a:p>
            <a:pPr algn="ctr"/>
            <a:r>
              <a:rPr lang="en-US" sz="1800"/>
              <a:t>Two</a:t>
            </a:r>
          </a:p>
        </p:txBody>
      </p:sp>
      <p:sp>
        <p:nvSpPr>
          <p:cNvPr id="39942" name="Text Box 15"/>
          <p:cNvSpPr txBox="1">
            <a:spLocks noChangeArrowheads="1"/>
          </p:cNvSpPr>
          <p:nvPr/>
        </p:nvSpPr>
        <p:spPr bwMode="auto">
          <a:xfrm>
            <a:off x="5937250" y="4468813"/>
            <a:ext cx="1835150" cy="9540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>
                <a:sym typeface="Symbol" charset="0"/>
              </a:rPr>
              <a:t></a:t>
            </a:r>
            <a:endParaRPr lang="en-US" sz="4000"/>
          </a:p>
        </p:txBody>
      </p:sp>
      <p:sp>
        <p:nvSpPr>
          <p:cNvPr id="39943" name="Text Box 16"/>
          <p:cNvSpPr txBox="1">
            <a:spLocks noChangeArrowheads="1"/>
          </p:cNvSpPr>
          <p:nvPr/>
        </p:nvSpPr>
        <p:spPr bwMode="auto">
          <a:xfrm>
            <a:off x="2266950" y="3906838"/>
            <a:ext cx="1835150" cy="561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E == 0</a:t>
            </a:r>
          </a:p>
        </p:txBody>
      </p:sp>
      <p:sp>
        <p:nvSpPr>
          <p:cNvPr id="39944" name="Text Box 17"/>
          <p:cNvSpPr txBox="1">
            <a:spLocks noChangeArrowheads="1"/>
          </p:cNvSpPr>
          <p:nvPr/>
        </p:nvSpPr>
        <p:spPr bwMode="auto">
          <a:xfrm>
            <a:off x="4102100" y="3906838"/>
            <a:ext cx="1835150" cy="561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0 &lt; E &lt; 255</a:t>
            </a:r>
          </a:p>
        </p:txBody>
      </p:sp>
      <p:sp>
        <p:nvSpPr>
          <p:cNvPr id="39945" name="Text Box 18"/>
          <p:cNvSpPr txBox="1">
            <a:spLocks noChangeArrowheads="1"/>
          </p:cNvSpPr>
          <p:nvPr/>
        </p:nvSpPr>
        <p:spPr bwMode="auto">
          <a:xfrm>
            <a:off x="5937250" y="3906838"/>
            <a:ext cx="1835150" cy="561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E == 255</a:t>
            </a:r>
          </a:p>
        </p:txBody>
      </p:sp>
      <p:sp>
        <p:nvSpPr>
          <p:cNvPr id="39946" name="Text Box 19"/>
          <p:cNvSpPr txBox="1">
            <a:spLocks noChangeArrowheads="1"/>
          </p:cNvSpPr>
          <p:nvPr/>
        </p:nvSpPr>
        <p:spPr bwMode="auto">
          <a:xfrm>
            <a:off x="431800" y="4468813"/>
            <a:ext cx="1835150" cy="9540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/>
              <a:t>M==0</a:t>
            </a:r>
          </a:p>
        </p:txBody>
      </p:sp>
      <p:sp>
        <p:nvSpPr>
          <p:cNvPr id="39947" name="Text Box 20"/>
          <p:cNvSpPr txBox="1">
            <a:spLocks noChangeArrowheads="1"/>
          </p:cNvSpPr>
          <p:nvPr/>
        </p:nvSpPr>
        <p:spPr bwMode="auto">
          <a:xfrm>
            <a:off x="431800" y="5422900"/>
            <a:ext cx="1835150" cy="9540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/>
              <a:t>M!=0</a:t>
            </a:r>
          </a:p>
        </p:txBody>
      </p:sp>
      <p:sp>
        <p:nvSpPr>
          <p:cNvPr id="39948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1514475" y="358775"/>
            <a:ext cx="5410200" cy="765175"/>
          </a:xfrm>
          <a:noFill/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1600" b="1">
                <a:latin typeface="Courier New" charset="0"/>
              </a:rPr>
              <a:t>  0 11111111 00000100000000000000000</a:t>
            </a:r>
          </a:p>
          <a:p>
            <a:pPr marL="0" indent="0" eaLnBrk="1" hangingPunct="1">
              <a:buFontTx/>
              <a:buNone/>
            </a:pPr>
            <a:r>
              <a:rPr lang="en-US" sz="1600" b="1">
                <a:latin typeface="Courier New" charset="0"/>
              </a:rPr>
              <a:t>  1 11111111 00100010001001010101010  </a:t>
            </a:r>
          </a:p>
        </p:txBody>
      </p:sp>
      <p:sp>
        <p:nvSpPr>
          <p:cNvPr id="66582" name="Rectangle 22"/>
          <p:cNvSpPr>
            <a:spLocks noChangeArrowheads="1"/>
          </p:cNvSpPr>
          <p:nvPr/>
        </p:nvSpPr>
        <p:spPr bwMode="auto">
          <a:xfrm>
            <a:off x="6119813" y="358775"/>
            <a:ext cx="873125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= NaN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= NaN  </a:t>
            </a:r>
          </a:p>
        </p:txBody>
      </p:sp>
      <p:sp>
        <p:nvSpPr>
          <p:cNvPr id="39950" name="Text Box 23"/>
          <p:cNvSpPr txBox="1">
            <a:spLocks noChangeArrowheads="1"/>
          </p:cNvSpPr>
          <p:nvPr/>
        </p:nvSpPr>
        <p:spPr bwMode="auto">
          <a:xfrm>
            <a:off x="5937250" y="5422900"/>
            <a:ext cx="1835150" cy="9540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/>
              <a:t>Not</a:t>
            </a:r>
          </a:p>
          <a:p>
            <a:pPr algn="ctr"/>
            <a:r>
              <a:rPr lang="en-US" sz="1800" dirty="0"/>
              <a:t>A</a:t>
            </a:r>
          </a:p>
          <a:p>
            <a:pPr algn="ctr"/>
            <a:r>
              <a:rPr lang="en-US" sz="1800" dirty="0"/>
              <a:t>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82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1" name="Group 2"/>
          <p:cNvGrpSpPr>
            <a:grpSpLocks/>
          </p:cNvGrpSpPr>
          <p:nvPr/>
        </p:nvGrpSpPr>
        <p:grpSpPr bwMode="auto">
          <a:xfrm>
            <a:off x="1322388" y="1646238"/>
            <a:ext cx="6508750" cy="2078037"/>
            <a:chOff x="833" y="1141"/>
            <a:chExt cx="4100" cy="1309"/>
          </a:xfrm>
        </p:grpSpPr>
        <p:grpSp>
          <p:nvGrpSpPr>
            <p:cNvPr id="40976" name="Group 3"/>
            <p:cNvGrpSpPr>
              <a:grpSpLocks/>
            </p:cNvGrpSpPr>
            <p:nvPr/>
          </p:nvGrpSpPr>
          <p:grpSpPr bwMode="auto">
            <a:xfrm>
              <a:off x="833" y="1141"/>
              <a:ext cx="4100" cy="1309"/>
              <a:chOff x="833" y="1229"/>
              <a:chExt cx="4100" cy="1309"/>
            </a:xfrm>
          </p:grpSpPr>
          <p:sp>
            <p:nvSpPr>
              <p:cNvPr id="40978" name="Text Box 4"/>
              <p:cNvSpPr txBox="1">
                <a:spLocks noChangeArrowheads="1"/>
              </p:cNvSpPr>
              <p:nvPr/>
            </p:nvSpPr>
            <p:spPr bwMode="auto">
              <a:xfrm>
                <a:off x="833" y="1229"/>
                <a:ext cx="255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b="1">
                    <a:latin typeface="Courier New" charset="0"/>
                  </a:rPr>
                  <a:t>0</a:t>
                </a:r>
              </a:p>
            </p:txBody>
          </p:sp>
          <p:sp>
            <p:nvSpPr>
              <p:cNvPr id="40979" name="Text Box 5"/>
              <p:cNvSpPr txBox="1">
                <a:spLocks noChangeArrowheads="1"/>
              </p:cNvSpPr>
              <p:nvPr/>
            </p:nvSpPr>
            <p:spPr bwMode="auto">
              <a:xfrm>
                <a:off x="1088" y="1229"/>
                <a:ext cx="1060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b="1">
                    <a:latin typeface="Courier New" charset="0"/>
                  </a:rPr>
                  <a:t>00000000</a:t>
                </a:r>
              </a:p>
            </p:txBody>
          </p:sp>
          <p:sp>
            <p:nvSpPr>
              <p:cNvPr id="40980" name="Text Box 6"/>
              <p:cNvSpPr txBox="1">
                <a:spLocks noChangeArrowheads="1"/>
              </p:cNvSpPr>
              <p:nvPr/>
            </p:nvSpPr>
            <p:spPr bwMode="auto">
              <a:xfrm>
                <a:off x="2148" y="1229"/>
                <a:ext cx="2785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b="1">
                    <a:latin typeface="Courier New" charset="0"/>
                  </a:rPr>
                  <a:t>00000000000000000000000</a:t>
                </a:r>
              </a:p>
            </p:txBody>
          </p:sp>
          <p:sp>
            <p:nvSpPr>
              <p:cNvPr id="40981" name="Text Box 7"/>
              <p:cNvSpPr txBox="1">
                <a:spLocks noChangeArrowheads="1"/>
              </p:cNvSpPr>
              <p:nvPr/>
            </p:nvSpPr>
            <p:spPr bwMode="auto">
              <a:xfrm>
                <a:off x="833" y="1541"/>
                <a:ext cx="255" cy="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b="1">
                    <a:solidFill>
                      <a:srgbClr val="3366FF"/>
                    </a:solidFill>
                    <a:latin typeface="Courier New" charset="0"/>
                  </a:rPr>
                  <a:t>s</a:t>
                </a:r>
              </a:p>
              <a:p>
                <a:r>
                  <a:rPr lang="en-US" b="1">
                    <a:solidFill>
                      <a:srgbClr val="3366FF"/>
                    </a:solidFill>
                    <a:latin typeface="Courier New" charset="0"/>
                  </a:rPr>
                  <a:t>i</a:t>
                </a:r>
              </a:p>
              <a:p>
                <a:r>
                  <a:rPr lang="en-US" b="1">
                    <a:solidFill>
                      <a:srgbClr val="3366FF"/>
                    </a:solidFill>
                    <a:latin typeface="Courier New" charset="0"/>
                  </a:rPr>
                  <a:t>g</a:t>
                </a:r>
              </a:p>
              <a:p>
                <a:r>
                  <a:rPr lang="en-US" b="1">
                    <a:solidFill>
                      <a:srgbClr val="3366FF"/>
                    </a:solidFill>
                    <a:latin typeface="Courier New" charset="0"/>
                  </a:rPr>
                  <a:t>n</a:t>
                </a:r>
              </a:p>
            </p:txBody>
          </p:sp>
          <p:sp>
            <p:nvSpPr>
              <p:cNvPr id="40982" name="Text Box 8"/>
              <p:cNvSpPr txBox="1">
                <a:spLocks noChangeArrowheads="1"/>
              </p:cNvSpPr>
              <p:nvPr/>
            </p:nvSpPr>
            <p:spPr bwMode="auto">
              <a:xfrm>
                <a:off x="1088" y="1541"/>
                <a:ext cx="1060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1">
                    <a:solidFill>
                      <a:schemeClr val="folHlink"/>
                    </a:solidFill>
                    <a:latin typeface="Courier New" charset="0"/>
                  </a:rPr>
                  <a:t>exponent</a:t>
                </a:r>
              </a:p>
            </p:txBody>
          </p:sp>
          <p:sp>
            <p:nvSpPr>
              <p:cNvPr id="40983" name="Text Box 9"/>
              <p:cNvSpPr txBox="1">
                <a:spLocks noChangeArrowheads="1"/>
              </p:cNvSpPr>
              <p:nvPr/>
            </p:nvSpPr>
            <p:spPr bwMode="auto">
              <a:xfrm>
                <a:off x="2148" y="1541"/>
                <a:ext cx="2785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1">
                    <a:solidFill>
                      <a:srgbClr val="FF3399"/>
                    </a:solidFill>
                    <a:latin typeface="Courier New" charset="0"/>
                  </a:rPr>
                  <a:t>mantissa (significand)</a:t>
                </a:r>
                <a:endParaRPr lang="en-US" b="1">
                  <a:latin typeface="Courier New" charset="0"/>
                </a:endParaRPr>
              </a:p>
            </p:txBody>
          </p:sp>
        </p:grpSp>
        <p:sp>
          <p:nvSpPr>
            <p:cNvPr id="40977" name="Text Box 10"/>
            <p:cNvSpPr txBox="1">
              <a:spLocks noChangeArrowheads="1"/>
            </p:cNvSpPr>
            <p:nvPr/>
          </p:nvSpPr>
          <p:spPr bwMode="auto">
            <a:xfrm>
              <a:off x="1120" y="1897"/>
              <a:ext cx="373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4000" b="1">
                  <a:latin typeface="Courier New" charset="0"/>
                </a:rPr>
                <a:t>(-1)</a:t>
              </a:r>
              <a:r>
                <a:rPr lang="en-US" sz="4400" b="1" baseline="30000">
                  <a:solidFill>
                    <a:srgbClr val="3366FF"/>
                  </a:solidFill>
                  <a:latin typeface="Courier New" charset="0"/>
                </a:rPr>
                <a:t>S</a:t>
              </a:r>
              <a:r>
                <a:rPr lang="en-US" sz="4000" b="1">
                  <a:latin typeface="Courier New" charset="0"/>
                </a:rPr>
                <a:t> * 2 </a:t>
              </a:r>
              <a:r>
                <a:rPr lang="en-US" sz="4400" b="1" baseline="30000">
                  <a:solidFill>
                    <a:schemeClr val="folHlink"/>
                  </a:solidFill>
                  <a:latin typeface="Courier New" charset="0"/>
                </a:rPr>
                <a:t>E</a:t>
              </a:r>
              <a:r>
                <a:rPr lang="en-US" sz="4000" b="1" baseline="30000">
                  <a:latin typeface="Courier New" charset="0"/>
                </a:rPr>
                <a:t>-127 </a:t>
              </a:r>
              <a:r>
                <a:rPr lang="en-US" sz="4000" b="1">
                  <a:latin typeface="Courier New" charset="0"/>
                </a:rPr>
                <a:t>* 1.</a:t>
              </a:r>
              <a:r>
                <a:rPr lang="en-US" sz="4000" b="1">
                  <a:solidFill>
                    <a:srgbClr val="FF3399"/>
                  </a:solidFill>
                  <a:latin typeface="Courier New" charset="0"/>
                </a:rPr>
                <a:t>M</a:t>
              </a:r>
            </a:p>
          </p:txBody>
        </p:sp>
      </p:grpSp>
      <p:sp>
        <p:nvSpPr>
          <p:cNvPr id="40962" name="Text Box 11"/>
          <p:cNvSpPr txBox="1">
            <a:spLocks noChangeArrowheads="1"/>
          </p:cNvSpPr>
          <p:nvPr/>
        </p:nvSpPr>
        <p:spPr bwMode="auto">
          <a:xfrm>
            <a:off x="2266950" y="5422900"/>
            <a:ext cx="1835150" cy="9540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Non-normalized</a:t>
            </a:r>
          </a:p>
          <a:p>
            <a:pPr algn="ctr"/>
            <a:r>
              <a:rPr lang="en-US" sz="1800"/>
              <a:t>typically</a:t>
            </a:r>
          </a:p>
          <a:p>
            <a:pPr algn="ctr"/>
            <a:r>
              <a:rPr lang="en-US" sz="1800"/>
              <a:t>underflow</a:t>
            </a:r>
          </a:p>
        </p:txBody>
      </p:sp>
      <p:sp>
        <p:nvSpPr>
          <p:cNvPr id="40963" name="Text Box 12"/>
          <p:cNvSpPr txBox="1">
            <a:spLocks noChangeArrowheads="1"/>
          </p:cNvSpPr>
          <p:nvPr/>
        </p:nvSpPr>
        <p:spPr bwMode="auto">
          <a:xfrm>
            <a:off x="4102100" y="5422900"/>
            <a:ext cx="1835150" cy="9540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Ordinary</a:t>
            </a:r>
          </a:p>
          <a:p>
            <a:pPr algn="ctr"/>
            <a:r>
              <a:rPr lang="en-US" sz="1800"/>
              <a:t>Old</a:t>
            </a:r>
          </a:p>
          <a:p>
            <a:pPr algn="ctr"/>
            <a:r>
              <a:rPr lang="en-US" sz="1800"/>
              <a:t>Numbers</a:t>
            </a:r>
          </a:p>
        </p:txBody>
      </p:sp>
      <p:sp>
        <p:nvSpPr>
          <p:cNvPr id="40964" name="Text Box 13"/>
          <p:cNvSpPr txBox="1">
            <a:spLocks noChangeArrowheads="1"/>
          </p:cNvSpPr>
          <p:nvPr/>
        </p:nvSpPr>
        <p:spPr bwMode="auto">
          <a:xfrm>
            <a:off x="2266950" y="4468813"/>
            <a:ext cx="1835150" cy="9540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/>
              <a:t>0</a:t>
            </a:r>
          </a:p>
        </p:txBody>
      </p:sp>
      <p:sp>
        <p:nvSpPr>
          <p:cNvPr id="40965" name="Text Box 14"/>
          <p:cNvSpPr txBox="1">
            <a:spLocks noChangeArrowheads="1"/>
          </p:cNvSpPr>
          <p:nvPr/>
        </p:nvSpPr>
        <p:spPr bwMode="auto">
          <a:xfrm>
            <a:off x="4102100" y="4468813"/>
            <a:ext cx="1835150" cy="9540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/>
              <a:t>Powers</a:t>
            </a:r>
          </a:p>
          <a:p>
            <a:pPr algn="ctr"/>
            <a:r>
              <a:rPr lang="en-US" sz="1800" dirty="0"/>
              <a:t>of</a:t>
            </a:r>
          </a:p>
          <a:p>
            <a:pPr algn="ctr"/>
            <a:r>
              <a:rPr lang="en-US" sz="1800" dirty="0"/>
              <a:t>Two</a:t>
            </a:r>
          </a:p>
        </p:txBody>
      </p:sp>
      <p:sp>
        <p:nvSpPr>
          <p:cNvPr id="40966" name="Text Box 15"/>
          <p:cNvSpPr txBox="1">
            <a:spLocks noChangeArrowheads="1"/>
          </p:cNvSpPr>
          <p:nvPr/>
        </p:nvSpPr>
        <p:spPr bwMode="auto">
          <a:xfrm>
            <a:off x="5937250" y="4468813"/>
            <a:ext cx="1835150" cy="9540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>
                <a:sym typeface="Symbol" charset="0"/>
              </a:rPr>
              <a:t></a:t>
            </a:r>
            <a:endParaRPr lang="en-US" sz="4000"/>
          </a:p>
        </p:txBody>
      </p:sp>
      <p:sp>
        <p:nvSpPr>
          <p:cNvPr id="40967" name="Text Box 16"/>
          <p:cNvSpPr txBox="1">
            <a:spLocks noChangeArrowheads="1"/>
          </p:cNvSpPr>
          <p:nvPr/>
        </p:nvSpPr>
        <p:spPr bwMode="auto">
          <a:xfrm>
            <a:off x="2266950" y="3906838"/>
            <a:ext cx="1835150" cy="561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E == 0</a:t>
            </a:r>
          </a:p>
        </p:txBody>
      </p:sp>
      <p:sp>
        <p:nvSpPr>
          <p:cNvPr id="40968" name="Text Box 17"/>
          <p:cNvSpPr txBox="1">
            <a:spLocks noChangeArrowheads="1"/>
          </p:cNvSpPr>
          <p:nvPr/>
        </p:nvSpPr>
        <p:spPr bwMode="auto">
          <a:xfrm>
            <a:off x="4102100" y="3906838"/>
            <a:ext cx="1835150" cy="561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0 &lt; E &lt; 255</a:t>
            </a:r>
          </a:p>
        </p:txBody>
      </p:sp>
      <p:sp>
        <p:nvSpPr>
          <p:cNvPr id="40969" name="Text Box 18"/>
          <p:cNvSpPr txBox="1">
            <a:spLocks noChangeArrowheads="1"/>
          </p:cNvSpPr>
          <p:nvPr/>
        </p:nvSpPr>
        <p:spPr bwMode="auto">
          <a:xfrm>
            <a:off x="5937250" y="3906838"/>
            <a:ext cx="1835150" cy="561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E == 255</a:t>
            </a:r>
          </a:p>
        </p:txBody>
      </p:sp>
      <p:sp>
        <p:nvSpPr>
          <p:cNvPr id="40970" name="Text Box 19"/>
          <p:cNvSpPr txBox="1">
            <a:spLocks noChangeArrowheads="1"/>
          </p:cNvSpPr>
          <p:nvPr/>
        </p:nvSpPr>
        <p:spPr bwMode="auto">
          <a:xfrm>
            <a:off x="431800" y="4468813"/>
            <a:ext cx="1835150" cy="9540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/>
              <a:t>M==0</a:t>
            </a:r>
          </a:p>
        </p:txBody>
      </p:sp>
      <p:sp>
        <p:nvSpPr>
          <p:cNvPr id="40971" name="Text Box 20"/>
          <p:cNvSpPr txBox="1">
            <a:spLocks noChangeArrowheads="1"/>
          </p:cNvSpPr>
          <p:nvPr/>
        </p:nvSpPr>
        <p:spPr bwMode="auto">
          <a:xfrm>
            <a:off x="431800" y="5422900"/>
            <a:ext cx="1835150" cy="9540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/>
              <a:t>M!=0</a:t>
            </a:r>
          </a:p>
        </p:txBody>
      </p:sp>
      <p:sp>
        <p:nvSpPr>
          <p:cNvPr id="40972" name="Text Box 21"/>
          <p:cNvSpPr txBox="1">
            <a:spLocks noChangeArrowheads="1"/>
          </p:cNvSpPr>
          <p:nvPr/>
        </p:nvSpPr>
        <p:spPr bwMode="auto">
          <a:xfrm>
            <a:off x="5937250" y="5422900"/>
            <a:ext cx="1835150" cy="9540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Not</a:t>
            </a:r>
          </a:p>
          <a:p>
            <a:pPr algn="ctr"/>
            <a:r>
              <a:rPr lang="en-US" sz="1800"/>
              <a:t>A</a:t>
            </a:r>
          </a:p>
          <a:p>
            <a:pPr algn="ctr"/>
            <a:r>
              <a:rPr lang="en-US" sz="1800"/>
              <a:t>Number</a:t>
            </a:r>
          </a:p>
        </p:txBody>
      </p:sp>
      <p:sp>
        <p:nvSpPr>
          <p:cNvPr id="40973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479425" y="444500"/>
            <a:ext cx="4421188" cy="361950"/>
          </a:xfrm>
          <a:noFill/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1600" b="1">
                <a:latin typeface="Courier New" charset="0"/>
              </a:rPr>
              <a:t>0 10000000 00000000000000000000000</a:t>
            </a:r>
          </a:p>
        </p:txBody>
      </p:sp>
      <p:sp>
        <p:nvSpPr>
          <p:cNvPr id="67607" name="Rectangle 23"/>
          <p:cNvSpPr>
            <a:spLocks noChangeArrowheads="1"/>
          </p:cNvSpPr>
          <p:nvPr/>
        </p:nvSpPr>
        <p:spPr bwMode="auto">
          <a:xfrm>
            <a:off x="4900613" y="444500"/>
            <a:ext cx="26924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= +1 * 2</a:t>
            </a:r>
            <a:r>
              <a:rPr lang="en-US" sz="1600" b="1" baseline="30000">
                <a:latin typeface="Courier New" charset="0"/>
              </a:rPr>
              <a:t>(128-127)</a:t>
            </a:r>
            <a:r>
              <a:rPr lang="en-US" sz="1600" b="1">
                <a:latin typeface="Courier New" charset="0"/>
              </a:rPr>
              <a:t> * 1.0</a:t>
            </a:r>
          </a:p>
        </p:txBody>
      </p:sp>
      <p:sp>
        <p:nvSpPr>
          <p:cNvPr id="67608" name="Rectangle 24"/>
          <p:cNvSpPr>
            <a:spLocks noChangeArrowheads="1"/>
          </p:cNvSpPr>
          <p:nvPr/>
        </p:nvSpPr>
        <p:spPr bwMode="auto">
          <a:xfrm>
            <a:off x="7831138" y="444500"/>
            <a:ext cx="7461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07" grpId="0" build="p" autoUpdateAnimBg="0"/>
      <p:bldP spid="67608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5" name="Group 2"/>
          <p:cNvGrpSpPr>
            <a:grpSpLocks/>
          </p:cNvGrpSpPr>
          <p:nvPr/>
        </p:nvGrpSpPr>
        <p:grpSpPr bwMode="auto">
          <a:xfrm>
            <a:off x="1322388" y="1646238"/>
            <a:ext cx="6508750" cy="2078037"/>
            <a:chOff x="833" y="1141"/>
            <a:chExt cx="4100" cy="1309"/>
          </a:xfrm>
        </p:grpSpPr>
        <p:grpSp>
          <p:nvGrpSpPr>
            <p:cNvPr id="42000" name="Group 3"/>
            <p:cNvGrpSpPr>
              <a:grpSpLocks/>
            </p:cNvGrpSpPr>
            <p:nvPr/>
          </p:nvGrpSpPr>
          <p:grpSpPr bwMode="auto">
            <a:xfrm>
              <a:off x="833" y="1141"/>
              <a:ext cx="4100" cy="1309"/>
              <a:chOff x="833" y="1229"/>
              <a:chExt cx="4100" cy="1309"/>
            </a:xfrm>
          </p:grpSpPr>
          <p:sp>
            <p:nvSpPr>
              <p:cNvPr id="42002" name="Text Box 4"/>
              <p:cNvSpPr txBox="1">
                <a:spLocks noChangeArrowheads="1"/>
              </p:cNvSpPr>
              <p:nvPr/>
            </p:nvSpPr>
            <p:spPr bwMode="auto">
              <a:xfrm>
                <a:off x="833" y="1229"/>
                <a:ext cx="255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b="1">
                    <a:latin typeface="Courier New" charset="0"/>
                  </a:rPr>
                  <a:t>0</a:t>
                </a:r>
              </a:p>
            </p:txBody>
          </p:sp>
          <p:sp>
            <p:nvSpPr>
              <p:cNvPr id="42003" name="Text Box 5"/>
              <p:cNvSpPr txBox="1">
                <a:spLocks noChangeArrowheads="1"/>
              </p:cNvSpPr>
              <p:nvPr/>
            </p:nvSpPr>
            <p:spPr bwMode="auto">
              <a:xfrm>
                <a:off x="1088" y="1229"/>
                <a:ext cx="1060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b="1">
                    <a:latin typeface="Courier New" charset="0"/>
                  </a:rPr>
                  <a:t>00000000</a:t>
                </a:r>
              </a:p>
            </p:txBody>
          </p:sp>
          <p:sp>
            <p:nvSpPr>
              <p:cNvPr id="42004" name="Text Box 6"/>
              <p:cNvSpPr txBox="1">
                <a:spLocks noChangeArrowheads="1"/>
              </p:cNvSpPr>
              <p:nvPr/>
            </p:nvSpPr>
            <p:spPr bwMode="auto">
              <a:xfrm>
                <a:off x="2148" y="1229"/>
                <a:ext cx="2785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b="1">
                    <a:latin typeface="Courier New" charset="0"/>
                  </a:rPr>
                  <a:t>00000000000000000000000</a:t>
                </a:r>
              </a:p>
            </p:txBody>
          </p:sp>
          <p:sp>
            <p:nvSpPr>
              <p:cNvPr id="42005" name="Text Box 7"/>
              <p:cNvSpPr txBox="1">
                <a:spLocks noChangeArrowheads="1"/>
              </p:cNvSpPr>
              <p:nvPr/>
            </p:nvSpPr>
            <p:spPr bwMode="auto">
              <a:xfrm>
                <a:off x="833" y="1541"/>
                <a:ext cx="255" cy="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b="1">
                    <a:solidFill>
                      <a:srgbClr val="3366FF"/>
                    </a:solidFill>
                    <a:latin typeface="Courier New" charset="0"/>
                  </a:rPr>
                  <a:t>s</a:t>
                </a:r>
              </a:p>
              <a:p>
                <a:r>
                  <a:rPr lang="en-US" b="1">
                    <a:solidFill>
                      <a:srgbClr val="3366FF"/>
                    </a:solidFill>
                    <a:latin typeface="Courier New" charset="0"/>
                  </a:rPr>
                  <a:t>i</a:t>
                </a:r>
              </a:p>
              <a:p>
                <a:r>
                  <a:rPr lang="en-US" b="1">
                    <a:solidFill>
                      <a:srgbClr val="3366FF"/>
                    </a:solidFill>
                    <a:latin typeface="Courier New" charset="0"/>
                  </a:rPr>
                  <a:t>g</a:t>
                </a:r>
              </a:p>
              <a:p>
                <a:r>
                  <a:rPr lang="en-US" b="1">
                    <a:solidFill>
                      <a:srgbClr val="3366FF"/>
                    </a:solidFill>
                    <a:latin typeface="Courier New" charset="0"/>
                  </a:rPr>
                  <a:t>n</a:t>
                </a:r>
              </a:p>
            </p:txBody>
          </p:sp>
          <p:sp>
            <p:nvSpPr>
              <p:cNvPr id="42006" name="Text Box 8"/>
              <p:cNvSpPr txBox="1">
                <a:spLocks noChangeArrowheads="1"/>
              </p:cNvSpPr>
              <p:nvPr/>
            </p:nvSpPr>
            <p:spPr bwMode="auto">
              <a:xfrm>
                <a:off x="1088" y="1541"/>
                <a:ext cx="1060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1">
                    <a:solidFill>
                      <a:schemeClr val="folHlink"/>
                    </a:solidFill>
                    <a:latin typeface="Courier New" charset="0"/>
                  </a:rPr>
                  <a:t>exponent</a:t>
                </a:r>
              </a:p>
            </p:txBody>
          </p:sp>
          <p:sp>
            <p:nvSpPr>
              <p:cNvPr id="42007" name="Text Box 9"/>
              <p:cNvSpPr txBox="1">
                <a:spLocks noChangeArrowheads="1"/>
              </p:cNvSpPr>
              <p:nvPr/>
            </p:nvSpPr>
            <p:spPr bwMode="auto">
              <a:xfrm>
                <a:off x="2148" y="1541"/>
                <a:ext cx="2785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1">
                    <a:solidFill>
                      <a:srgbClr val="FF3399"/>
                    </a:solidFill>
                    <a:latin typeface="Courier New" charset="0"/>
                  </a:rPr>
                  <a:t>mantissa (significand)</a:t>
                </a:r>
                <a:endParaRPr lang="en-US" b="1">
                  <a:latin typeface="Courier New" charset="0"/>
                </a:endParaRPr>
              </a:p>
            </p:txBody>
          </p:sp>
        </p:grpSp>
        <p:sp>
          <p:nvSpPr>
            <p:cNvPr id="42001" name="Text Box 10"/>
            <p:cNvSpPr txBox="1">
              <a:spLocks noChangeArrowheads="1"/>
            </p:cNvSpPr>
            <p:nvPr/>
          </p:nvSpPr>
          <p:spPr bwMode="auto">
            <a:xfrm>
              <a:off x="1120" y="1897"/>
              <a:ext cx="373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4000" b="1">
                  <a:latin typeface="Courier New" charset="0"/>
                </a:rPr>
                <a:t>(-1)</a:t>
              </a:r>
              <a:r>
                <a:rPr lang="en-US" sz="4400" b="1" baseline="30000">
                  <a:solidFill>
                    <a:srgbClr val="3366FF"/>
                  </a:solidFill>
                  <a:latin typeface="Courier New" charset="0"/>
                </a:rPr>
                <a:t>S</a:t>
              </a:r>
              <a:r>
                <a:rPr lang="en-US" sz="4000" b="1">
                  <a:latin typeface="Courier New" charset="0"/>
                </a:rPr>
                <a:t> * 2 </a:t>
              </a:r>
              <a:r>
                <a:rPr lang="en-US" sz="4400" b="1" baseline="30000">
                  <a:solidFill>
                    <a:schemeClr val="folHlink"/>
                  </a:solidFill>
                  <a:latin typeface="Courier New" charset="0"/>
                </a:rPr>
                <a:t>E</a:t>
              </a:r>
              <a:r>
                <a:rPr lang="en-US" sz="4000" b="1" baseline="30000">
                  <a:latin typeface="Courier New" charset="0"/>
                </a:rPr>
                <a:t>-127 </a:t>
              </a:r>
              <a:r>
                <a:rPr lang="en-US" sz="4000" b="1">
                  <a:latin typeface="Courier New" charset="0"/>
                </a:rPr>
                <a:t>* 1.</a:t>
              </a:r>
              <a:r>
                <a:rPr lang="en-US" sz="4000" b="1">
                  <a:solidFill>
                    <a:srgbClr val="FF3399"/>
                  </a:solidFill>
                  <a:latin typeface="Courier New" charset="0"/>
                </a:rPr>
                <a:t>M</a:t>
              </a:r>
            </a:p>
          </p:txBody>
        </p:sp>
      </p:grpSp>
      <p:sp>
        <p:nvSpPr>
          <p:cNvPr id="41986" name="Text Box 11"/>
          <p:cNvSpPr txBox="1">
            <a:spLocks noChangeArrowheads="1"/>
          </p:cNvSpPr>
          <p:nvPr/>
        </p:nvSpPr>
        <p:spPr bwMode="auto">
          <a:xfrm>
            <a:off x="2266950" y="5422900"/>
            <a:ext cx="1835150" cy="9540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Non-normalized</a:t>
            </a:r>
          </a:p>
          <a:p>
            <a:pPr algn="ctr"/>
            <a:r>
              <a:rPr lang="en-US" sz="1800"/>
              <a:t>typically</a:t>
            </a:r>
          </a:p>
          <a:p>
            <a:pPr algn="ctr"/>
            <a:r>
              <a:rPr lang="en-US" sz="1800"/>
              <a:t>underflow</a:t>
            </a:r>
          </a:p>
        </p:txBody>
      </p:sp>
      <p:sp>
        <p:nvSpPr>
          <p:cNvPr id="41987" name="Text Box 12"/>
          <p:cNvSpPr txBox="1">
            <a:spLocks noChangeArrowheads="1"/>
          </p:cNvSpPr>
          <p:nvPr/>
        </p:nvSpPr>
        <p:spPr bwMode="auto">
          <a:xfrm>
            <a:off x="4102100" y="5422900"/>
            <a:ext cx="1835150" cy="9540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/>
              <a:t>Ordinary</a:t>
            </a:r>
          </a:p>
          <a:p>
            <a:pPr algn="ctr"/>
            <a:r>
              <a:rPr lang="en-US" sz="1800" dirty="0"/>
              <a:t>Old</a:t>
            </a:r>
          </a:p>
          <a:p>
            <a:pPr algn="ctr"/>
            <a:r>
              <a:rPr lang="en-US" sz="1800" dirty="0"/>
              <a:t>Numbers</a:t>
            </a:r>
          </a:p>
        </p:txBody>
      </p:sp>
      <p:sp>
        <p:nvSpPr>
          <p:cNvPr id="41988" name="Text Box 13"/>
          <p:cNvSpPr txBox="1">
            <a:spLocks noChangeArrowheads="1"/>
          </p:cNvSpPr>
          <p:nvPr/>
        </p:nvSpPr>
        <p:spPr bwMode="auto">
          <a:xfrm>
            <a:off x="2266950" y="4468813"/>
            <a:ext cx="1835150" cy="9540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/>
              <a:t>0</a:t>
            </a:r>
          </a:p>
        </p:txBody>
      </p:sp>
      <p:sp>
        <p:nvSpPr>
          <p:cNvPr id="41989" name="Text Box 14"/>
          <p:cNvSpPr txBox="1">
            <a:spLocks noChangeArrowheads="1"/>
          </p:cNvSpPr>
          <p:nvPr/>
        </p:nvSpPr>
        <p:spPr bwMode="auto">
          <a:xfrm>
            <a:off x="4102100" y="4468813"/>
            <a:ext cx="1835150" cy="9540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Powers</a:t>
            </a:r>
          </a:p>
          <a:p>
            <a:pPr algn="ctr"/>
            <a:r>
              <a:rPr lang="en-US" sz="1800"/>
              <a:t>of</a:t>
            </a:r>
          </a:p>
          <a:p>
            <a:pPr algn="ctr"/>
            <a:r>
              <a:rPr lang="en-US" sz="1800"/>
              <a:t>Two</a:t>
            </a:r>
          </a:p>
        </p:txBody>
      </p:sp>
      <p:sp>
        <p:nvSpPr>
          <p:cNvPr id="41990" name="Text Box 15"/>
          <p:cNvSpPr txBox="1">
            <a:spLocks noChangeArrowheads="1"/>
          </p:cNvSpPr>
          <p:nvPr/>
        </p:nvSpPr>
        <p:spPr bwMode="auto">
          <a:xfrm>
            <a:off x="5937250" y="4468813"/>
            <a:ext cx="1835150" cy="9540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>
                <a:sym typeface="Symbol" charset="0"/>
              </a:rPr>
              <a:t></a:t>
            </a:r>
            <a:endParaRPr lang="en-US" sz="4000"/>
          </a:p>
        </p:txBody>
      </p:sp>
      <p:sp>
        <p:nvSpPr>
          <p:cNvPr id="41991" name="Text Box 16"/>
          <p:cNvSpPr txBox="1">
            <a:spLocks noChangeArrowheads="1"/>
          </p:cNvSpPr>
          <p:nvPr/>
        </p:nvSpPr>
        <p:spPr bwMode="auto">
          <a:xfrm>
            <a:off x="2266950" y="3906838"/>
            <a:ext cx="1835150" cy="561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E == 0</a:t>
            </a:r>
          </a:p>
        </p:txBody>
      </p:sp>
      <p:sp>
        <p:nvSpPr>
          <p:cNvPr id="41992" name="Text Box 17"/>
          <p:cNvSpPr txBox="1">
            <a:spLocks noChangeArrowheads="1"/>
          </p:cNvSpPr>
          <p:nvPr/>
        </p:nvSpPr>
        <p:spPr bwMode="auto">
          <a:xfrm>
            <a:off x="4102100" y="3906838"/>
            <a:ext cx="1835150" cy="561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0 &lt; E &lt; 255</a:t>
            </a:r>
          </a:p>
        </p:txBody>
      </p:sp>
      <p:sp>
        <p:nvSpPr>
          <p:cNvPr id="41993" name="Text Box 18"/>
          <p:cNvSpPr txBox="1">
            <a:spLocks noChangeArrowheads="1"/>
          </p:cNvSpPr>
          <p:nvPr/>
        </p:nvSpPr>
        <p:spPr bwMode="auto">
          <a:xfrm>
            <a:off x="5937250" y="3906838"/>
            <a:ext cx="1835150" cy="561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E == 255</a:t>
            </a:r>
          </a:p>
        </p:txBody>
      </p:sp>
      <p:sp>
        <p:nvSpPr>
          <p:cNvPr id="41994" name="Text Box 19"/>
          <p:cNvSpPr txBox="1">
            <a:spLocks noChangeArrowheads="1"/>
          </p:cNvSpPr>
          <p:nvPr/>
        </p:nvSpPr>
        <p:spPr bwMode="auto">
          <a:xfrm>
            <a:off x="431800" y="4468813"/>
            <a:ext cx="1835150" cy="9540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/>
              <a:t>M==0</a:t>
            </a:r>
          </a:p>
        </p:txBody>
      </p:sp>
      <p:sp>
        <p:nvSpPr>
          <p:cNvPr id="41995" name="Text Box 20"/>
          <p:cNvSpPr txBox="1">
            <a:spLocks noChangeArrowheads="1"/>
          </p:cNvSpPr>
          <p:nvPr/>
        </p:nvSpPr>
        <p:spPr bwMode="auto">
          <a:xfrm>
            <a:off x="431800" y="5422900"/>
            <a:ext cx="1835150" cy="9540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/>
              <a:t>M!=0</a:t>
            </a:r>
          </a:p>
        </p:txBody>
      </p:sp>
      <p:sp>
        <p:nvSpPr>
          <p:cNvPr id="41996" name="Text Box 21"/>
          <p:cNvSpPr txBox="1">
            <a:spLocks noChangeArrowheads="1"/>
          </p:cNvSpPr>
          <p:nvPr/>
        </p:nvSpPr>
        <p:spPr bwMode="auto">
          <a:xfrm>
            <a:off x="5937250" y="5422900"/>
            <a:ext cx="1835150" cy="9540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Not</a:t>
            </a:r>
          </a:p>
          <a:p>
            <a:pPr algn="ctr"/>
            <a:r>
              <a:rPr lang="en-US" sz="1800"/>
              <a:t>A</a:t>
            </a:r>
          </a:p>
          <a:p>
            <a:pPr algn="ctr"/>
            <a:r>
              <a:rPr lang="en-US" sz="1800"/>
              <a:t>Number</a:t>
            </a:r>
          </a:p>
        </p:txBody>
      </p:sp>
      <p:sp>
        <p:nvSpPr>
          <p:cNvPr id="41997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431800" y="407988"/>
            <a:ext cx="4340225" cy="630237"/>
          </a:xfrm>
          <a:noFill/>
        </p:spPr>
        <p:txBody>
          <a:bodyPr wrap="none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1600" b="1">
                <a:latin typeface="Courier New" charset="0"/>
              </a:rPr>
              <a:t>0 10000001 10100000000000000000000</a:t>
            </a:r>
          </a:p>
          <a:p>
            <a:pPr marL="0" indent="0" eaLnBrk="1" hangingPunct="1">
              <a:buFontTx/>
              <a:buNone/>
            </a:pPr>
            <a:r>
              <a:rPr lang="en-US" sz="1600" b="1">
                <a:latin typeface="Courier New" charset="0"/>
              </a:rPr>
              <a:t>1 10000001 10100000000000000000000</a:t>
            </a:r>
          </a:p>
        </p:txBody>
      </p:sp>
      <p:sp>
        <p:nvSpPr>
          <p:cNvPr id="68631" name="Rectangle 23"/>
          <p:cNvSpPr>
            <a:spLocks noChangeArrowheads="1"/>
          </p:cNvSpPr>
          <p:nvPr/>
        </p:nvSpPr>
        <p:spPr bwMode="auto">
          <a:xfrm>
            <a:off x="4772025" y="407988"/>
            <a:ext cx="2897188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= +1 * 2</a:t>
            </a:r>
            <a:r>
              <a:rPr lang="en-US" sz="1600" b="1" baseline="30000">
                <a:latin typeface="Courier New" charset="0"/>
              </a:rPr>
              <a:t>(129-127)</a:t>
            </a:r>
            <a:r>
              <a:rPr lang="en-US" sz="1600" b="1">
                <a:latin typeface="Courier New" charset="0"/>
              </a:rPr>
              <a:t> * 1.101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= -1 * 2</a:t>
            </a:r>
            <a:r>
              <a:rPr lang="en-US" sz="1600" b="1" baseline="30000">
                <a:latin typeface="Courier New" charset="0"/>
              </a:rPr>
              <a:t>(129-127)</a:t>
            </a:r>
            <a:r>
              <a:rPr lang="en-US" sz="1600" b="1">
                <a:latin typeface="Courier New" charset="0"/>
              </a:rPr>
              <a:t> * 1.101</a:t>
            </a:r>
          </a:p>
        </p:txBody>
      </p:sp>
      <p:sp>
        <p:nvSpPr>
          <p:cNvPr id="68632" name="Rectangle 24"/>
          <p:cNvSpPr>
            <a:spLocks noChangeArrowheads="1"/>
          </p:cNvSpPr>
          <p:nvPr/>
        </p:nvSpPr>
        <p:spPr bwMode="auto">
          <a:xfrm>
            <a:off x="7669213" y="407988"/>
            <a:ext cx="91757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= 6.5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= -6.5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31" grpId="0" build="p" autoUpdateAnimBg="0"/>
      <p:bldP spid="68632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09" name="Group 2"/>
          <p:cNvGrpSpPr>
            <a:grpSpLocks/>
          </p:cNvGrpSpPr>
          <p:nvPr/>
        </p:nvGrpSpPr>
        <p:grpSpPr bwMode="auto">
          <a:xfrm>
            <a:off x="1322388" y="1646238"/>
            <a:ext cx="6508750" cy="2078037"/>
            <a:chOff x="833" y="1141"/>
            <a:chExt cx="4100" cy="1309"/>
          </a:xfrm>
        </p:grpSpPr>
        <p:grpSp>
          <p:nvGrpSpPr>
            <p:cNvPr id="43024" name="Group 3"/>
            <p:cNvGrpSpPr>
              <a:grpSpLocks/>
            </p:cNvGrpSpPr>
            <p:nvPr/>
          </p:nvGrpSpPr>
          <p:grpSpPr bwMode="auto">
            <a:xfrm>
              <a:off x="833" y="1141"/>
              <a:ext cx="4100" cy="1309"/>
              <a:chOff x="833" y="1229"/>
              <a:chExt cx="4100" cy="1309"/>
            </a:xfrm>
          </p:grpSpPr>
          <p:sp>
            <p:nvSpPr>
              <p:cNvPr id="43026" name="Text Box 4"/>
              <p:cNvSpPr txBox="1">
                <a:spLocks noChangeArrowheads="1"/>
              </p:cNvSpPr>
              <p:nvPr/>
            </p:nvSpPr>
            <p:spPr bwMode="auto">
              <a:xfrm>
                <a:off x="833" y="1229"/>
                <a:ext cx="255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b="1">
                    <a:latin typeface="Courier New" charset="0"/>
                  </a:rPr>
                  <a:t>0</a:t>
                </a:r>
              </a:p>
            </p:txBody>
          </p:sp>
          <p:sp>
            <p:nvSpPr>
              <p:cNvPr id="43027" name="Text Box 5"/>
              <p:cNvSpPr txBox="1">
                <a:spLocks noChangeArrowheads="1"/>
              </p:cNvSpPr>
              <p:nvPr/>
            </p:nvSpPr>
            <p:spPr bwMode="auto">
              <a:xfrm>
                <a:off x="1088" y="1229"/>
                <a:ext cx="1060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b="1">
                    <a:latin typeface="Courier New" charset="0"/>
                  </a:rPr>
                  <a:t>00000000</a:t>
                </a:r>
              </a:p>
            </p:txBody>
          </p:sp>
          <p:sp>
            <p:nvSpPr>
              <p:cNvPr id="43028" name="Text Box 6"/>
              <p:cNvSpPr txBox="1">
                <a:spLocks noChangeArrowheads="1"/>
              </p:cNvSpPr>
              <p:nvPr/>
            </p:nvSpPr>
            <p:spPr bwMode="auto">
              <a:xfrm>
                <a:off x="2148" y="1229"/>
                <a:ext cx="2785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b="1">
                    <a:latin typeface="Courier New" charset="0"/>
                  </a:rPr>
                  <a:t>00000000000000000000000</a:t>
                </a:r>
              </a:p>
            </p:txBody>
          </p:sp>
          <p:sp>
            <p:nvSpPr>
              <p:cNvPr id="43029" name="Text Box 7"/>
              <p:cNvSpPr txBox="1">
                <a:spLocks noChangeArrowheads="1"/>
              </p:cNvSpPr>
              <p:nvPr/>
            </p:nvSpPr>
            <p:spPr bwMode="auto">
              <a:xfrm>
                <a:off x="833" y="1541"/>
                <a:ext cx="255" cy="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b="1">
                    <a:solidFill>
                      <a:srgbClr val="3366FF"/>
                    </a:solidFill>
                    <a:latin typeface="Courier New" charset="0"/>
                  </a:rPr>
                  <a:t>s</a:t>
                </a:r>
              </a:p>
              <a:p>
                <a:r>
                  <a:rPr lang="en-US" b="1">
                    <a:solidFill>
                      <a:srgbClr val="3366FF"/>
                    </a:solidFill>
                    <a:latin typeface="Courier New" charset="0"/>
                  </a:rPr>
                  <a:t>i</a:t>
                </a:r>
              </a:p>
              <a:p>
                <a:r>
                  <a:rPr lang="en-US" b="1">
                    <a:solidFill>
                      <a:srgbClr val="3366FF"/>
                    </a:solidFill>
                    <a:latin typeface="Courier New" charset="0"/>
                  </a:rPr>
                  <a:t>g</a:t>
                </a:r>
              </a:p>
              <a:p>
                <a:r>
                  <a:rPr lang="en-US" b="1">
                    <a:solidFill>
                      <a:srgbClr val="3366FF"/>
                    </a:solidFill>
                    <a:latin typeface="Courier New" charset="0"/>
                  </a:rPr>
                  <a:t>n</a:t>
                </a:r>
              </a:p>
            </p:txBody>
          </p:sp>
          <p:sp>
            <p:nvSpPr>
              <p:cNvPr id="43030" name="Text Box 8"/>
              <p:cNvSpPr txBox="1">
                <a:spLocks noChangeArrowheads="1"/>
              </p:cNvSpPr>
              <p:nvPr/>
            </p:nvSpPr>
            <p:spPr bwMode="auto">
              <a:xfrm>
                <a:off x="1088" y="1541"/>
                <a:ext cx="1060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1">
                    <a:solidFill>
                      <a:schemeClr val="folHlink"/>
                    </a:solidFill>
                    <a:latin typeface="Courier New" charset="0"/>
                  </a:rPr>
                  <a:t>exponent</a:t>
                </a:r>
              </a:p>
            </p:txBody>
          </p:sp>
          <p:sp>
            <p:nvSpPr>
              <p:cNvPr id="43031" name="Text Box 9"/>
              <p:cNvSpPr txBox="1">
                <a:spLocks noChangeArrowheads="1"/>
              </p:cNvSpPr>
              <p:nvPr/>
            </p:nvSpPr>
            <p:spPr bwMode="auto">
              <a:xfrm>
                <a:off x="2148" y="1541"/>
                <a:ext cx="2785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1">
                    <a:solidFill>
                      <a:srgbClr val="FF3399"/>
                    </a:solidFill>
                    <a:latin typeface="Courier New" charset="0"/>
                  </a:rPr>
                  <a:t>mantissa (significand)</a:t>
                </a:r>
                <a:endParaRPr lang="en-US" b="1">
                  <a:latin typeface="Courier New" charset="0"/>
                </a:endParaRPr>
              </a:p>
            </p:txBody>
          </p:sp>
        </p:grpSp>
        <p:sp>
          <p:nvSpPr>
            <p:cNvPr id="43025" name="Text Box 10"/>
            <p:cNvSpPr txBox="1">
              <a:spLocks noChangeArrowheads="1"/>
            </p:cNvSpPr>
            <p:nvPr/>
          </p:nvSpPr>
          <p:spPr bwMode="auto">
            <a:xfrm>
              <a:off x="1120" y="1897"/>
              <a:ext cx="373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4000" b="1">
                  <a:latin typeface="Courier New" charset="0"/>
                </a:rPr>
                <a:t>(-1)</a:t>
              </a:r>
              <a:r>
                <a:rPr lang="en-US" sz="4400" b="1" baseline="30000">
                  <a:solidFill>
                    <a:srgbClr val="3366FF"/>
                  </a:solidFill>
                  <a:latin typeface="Courier New" charset="0"/>
                </a:rPr>
                <a:t>S</a:t>
              </a:r>
              <a:r>
                <a:rPr lang="en-US" sz="4000" b="1">
                  <a:latin typeface="Courier New" charset="0"/>
                </a:rPr>
                <a:t> * 2 </a:t>
              </a:r>
              <a:r>
                <a:rPr lang="en-US" sz="4400" b="1" baseline="30000">
                  <a:solidFill>
                    <a:schemeClr val="folHlink"/>
                  </a:solidFill>
                  <a:latin typeface="Courier New" charset="0"/>
                </a:rPr>
                <a:t>E</a:t>
              </a:r>
              <a:r>
                <a:rPr lang="en-US" sz="4000" b="1" baseline="30000">
                  <a:latin typeface="Courier New" charset="0"/>
                </a:rPr>
                <a:t>-127 </a:t>
              </a:r>
              <a:r>
                <a:rPr lang="en-US" sz="4000" b="1">
                  <a:latin typeface="Courier New" charset="0"/>
                </a:rPr>
                <a:t>* 1.</a:t>
              </a:r>
              <a:r>
                <a:rPr lang="en-US" sz="4000" b="1">
                  <a:solidFill>
                    <a:srgbClr val="FF3399"/>
                  </a:solidFill>
                  <a:latin typeface="Courier New" charset="0"/>
                </a:rPr>
                <a:t>M</a:t>
              </a:r>
            </a:p>
          </p:txBody>
        </p:sp>
      </p:grpSp>
      <p:sp>
        <p:nvSpPr>
          <p:cNvPr id="43010" name="Text Box 11"/>
          <p:cNvSpPr txBox="1">
            <a:spLocks noChangeArrowheads="1"/>
          </p:cNvSpPr>
          <p:nvPr/>
        </p:nvSpPr>
        <p:spPr bwMode="auto">
          <a:xfrm>
            <a:off x="2266950" y="5422900"/>
            <a:ext cx="1835150" cy="9540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/>
              <a:t>Non-normalized</a:t>
            </a:r>
          </a:p>
          <a:p>
            <a:pPr algn="ctr"/>
            <a:r>
              <a:rPr lang="en-US" sz="1800" dirty="0"/>
              <a:t>typically</a:t>
            </a:r>
          </a:p>
          <a:p>
            <a:pPr algn="ctr"/>
            <a:r>
              <a:rPr lang="en-US" sz="1800" dirty="0"/>
              <a:t>underflow</a:t>
            </a:r>
          </a:p>
        </p:txBody>
      </p:sp>
      <p:sp>
        <p:nvSpPr>
          <p:cNvPr id="43011" name="Text Box 12"/>
          <p:cNvSpPr txBox="1">
            <a:spLocks noChangeArrowheads="1"/>
          </p:cNvSpPr>
          <p:nvPr/>
        </p:nvSpPr>
        <p:spPr bwMode="auto">
          <a:xfrm>
            <a:off x="4102100" y="5422900"/>
            <a:ext cx="1835150" cy="9540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Ordinary</a:t>
            </a:r>
          </a:p>
          <a:p>
            <a:pPr algn="ctr"/>
            <a:r>
              <a:rPr lang="en-US" sz="1800"/>
              <a:t>Old</a:t>
            </a:r>
          </a:p>
          <a:p>
            <a:pPr algn="ctr"/>
            <a:r>
              <a:rPr lang="en-US" sz="1800"/>
              <a:t>Numbers</a:t>
            </a:r>
          </a:p>
        </p:txBody>
      </p:sp>
      <p:sp>
        <p:nvSpPr>
          <p:cNvPr id="43012" name="Text Box 13"/>
          <p:cNvSpPr txBox="1">
            <a:spLocks noChangeArrowheads="1"/>
          </p:cNvSpPr>
          <p:nvPr/>
        </p:nvSpPr>
        <p:spPr bwMode="auto">
          <a:xfrm>
            <a:off x="2266950" y="4468813"/>
            <a:ext cx="1835150" cy="9540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/>
              <a:t>0</a:t>
            </a:r>
          </a:p>
        </p:txBody>
      </p:sp>
      <p:sp>
        <p:nvSpPr>
          <p:cNvPr id="43013" name="Text Box 14"/>
          <p:cNvSpPr txBox="1">
            <a:spLocks noChangeArrowheads="1"/>
          </p:cNvSpPr>
          <p:nvPr/>
        </p:nvSpPr>
        <p:spPr bwMode="auto">
          <a:xfrm>
            <a:off x="4102100" y="4468813"/>
            <a:ext cx="1835150" cy="9540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/>
              <a:t>Powers</a:t>
            </a:r>
          </a:p>
          <a:p>
            <a:pPr algn="ctr"/>
            <a:r>
              <a:rPr lang="en-US" sz="1800" dirty="0"/>
              <a:t>of</a:t>
            </a:r>
          </a:p>
          <a:p>
            <a:pPr algn="ctr"/>
            <a:r>
              <a:rPr lang="en-US" sz="1800" dirty="0"/>
              <a:t>Two</a:t>
            </a:r>
          </a:p>
        </p:txBody>
      </p:sp>
      <p:sp>
        <p:nvSpPr>
          <p:cNvPr id="43014" name="Text Box 15"/>
          <p:cNvSpPr txBox="1">
            <a:spLocks noChangeArrowheads="1"/>
          </p:cNvSpPr>
          <p:nvPr/>
        </p:nvSpPr>
        <p:spPr bwMode="auto">
          <a:xfrm>
            <a:off x="5937250" y="4468813"/>
            <a:ext cx="1835150" cy="9540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>
                <a:sym typeface="Symbol" charset="0"/>
              </a:rPr>
              <a:t></a:t>
            </a:r>
            <a:endParaRPr lang="en-US" sz="4000"/>
          </a:p>
        </p:txBody>
      </p:sp>
      <p:sp>
        <p:nvSpPr>
          <p:cNvPr id="43015" name="Text Box 16"/>
          <p:cNvSpPr txBox="1">
            <a:spLocks noChangeArrowheads="1"/>
          </p:cNvSpPr>
          <p:nvPr/>
        </p:nvSpPr>
        <p:spPr bwMode="auto">
          <a:xfrm>
            <a:off x="2266950" y="3906838"/>
            <a:ext cx="1835150" cy="561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E == 0</a:t>
            </a:r>
          </a:p>
        </p:txBody>
      </p:sp>
      <p:sp>
        <p:nvSpPr>
          <p:cNvPr id="43016" name="Text Box 17"/>
          <p:cNvSpPr txBox="1">
            <a:spLocks noChangeArrowheads="1"/>
          </p:cNvSpPr>
          <p:nvPr/>
        </p:nvSpPr>
        <p:spPr bwMode="auto">
          <a:xfrm>
            <a:off x="4102100" y="3906838"/>
            <a:ext cx="1835150" cy="561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0 &lt; E &lt; 255</a:t>
            </a:r>
          </a:p>
        </p:txBody>
      </p:sp>
      <p:sp>
        <p:nvSpPr>
          <p:cNvPr id="43017" name="Text Box 18"/>
          <p:cNvSpPr txBox="1">
            <a:spLocks noChangeArrowheads="1"/>
          </p:cNvSpPr>
          <p:nvPr/>
        </p:nvSpPr>
        <p:spPr bwMode="auto">
          <a:xfrm>
            <a:off x="5937250" y="3906838"/>
            <a:ext cx="1835150" cy="561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E == 255</a:t>
            </a:r>
          </a:p>
        </p:txBody>
      </p:sp>
      <p:sp>
        <p:nvSpPr>
          <p:cNvPr id="43018" name="Text Box 19"/>
          <p:cNvSpPr txBox="1">
            <a:spLocks noChangeArrowheads="1"/>
          </p:cNvSpPr>
          <p:nvPr/>
        </p:nvSpPr>
        <p:spPr bwMode="auto">
          <a:xfrm>
            <a:off x="431800" y="4468813"/>
            <a:ext cx="1835150" cy="9540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/>
              <a:t>M==0</a:t>
            </a:r>
          </a:p>
        </p:txBody>
      </p:sp>
      <p:sp>
        <p:nvSpPr>
          <p:cNvPr id="43019" name="Text Box 20"/>
          <p:cNvSpPr txBox="1">
            <a:spLocks noChangeArrowheads="1"/>
          </p:cNvSpPr>
          <p:nvPr/>
        </p:nvSpPr>
        <p:spPr bwMode="auto">
          <a:xfrm>
            <a:off x="431800" y="5422900"/>
            <a:ext cx="1835150" cy="9540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/>
              <a:t>M!=0</a:t>
            </a:r>
          </a:p>
        </p:txBody>
      </p:sp>
      <p:sp>
        <p:nvSpPr>
          <p:cNvPr id="43020" name="Text Box 21"/>
          <p:cNvSpPr txBox="1">
            <a:spLocks noChangeArrowheads="1"/>
          </p:cNvSpPr>
          <p:nvPr/>
        </p:nvSpPr>
        <p:spPr bwMode="auto">
          <a:xfrm>
            <a:off x="5937250" y="5422900"/>
            <a:ext cx="1835150" cy="9540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Not</a:t>
            </a:r>
          </a:p>
          <a:p>
            <a:pPr algn="ctr"/>
            <a:r>
              <a:rPr lang="en-US" sz="1800"/>
              <a:t>A</a:t>
            </a:r>
          </a:p>
          <a:p>
            <a:pPr algn="ctr"/>
            <a:r>
              <a:rPr lang="en-US" sz="1800"/>
              <a:t>Number</a:t>
            </a:r>
          </a:p>
        </p:txBody>
      </p:sp>
      <p:sp>
        <p:nvSpPr>
          <p:cNvPr id="43021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431800" y="817563"/>
            <a:ext cx="4340225" cy="630237"/>
          </a:xfrm>
          <a:noFill/>
        </p:spPr>
        <p:txBody>
          <a:bodyPr wrap="none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1600" b="1" dirty="0">
                <a:latin typeface="Courier New" charset="0"/>
              </a:rPr>
              <a:t>0 00000001 00000000000000000000000</a:t>
            </a:r>
          </a:p>
          <a:p>
            <a:pPr marL="0" indent="0" eaLnBrk="1" hangingPunct="1">
              <a:buFontTx/>
              <a:buNone/>
            </a:pPr>
            <a:r>
              <a:rPr lang="en-US" sz="1600" b="1" dirty="0">
                <a:latin typeface="Courier New" charset="0"/>
              </a:rPr>
              <a:t>0 00000000 10000000000000000000000</a:t>
            </a:r>
          </a:p>
        </p:txBody>
      </p:sp>
      <p:sp>
        <p:nvSpPr>
          <p:cNvPr id="69655" name="Rectangle 23"/>
          <p:cNvSpPr>
            <a:spLocks noChangeArrowheads="1"/>
          </p:cNvSpPr>
          <p:nvPr/>
        </p:nvSpPr>
        <p:spPr bwMode="auto">
          <a:xfrm>
            <a:off x="4733925" y="817563"/>
            <a:ext cx="2484438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urier New" charset="0"/>
              </a:rPr>
              <a:t>= +1 * 2</a:t>
            </a:r>
            <a:r>
              <a:rPr lang="en-US" sz="1600" b="1" baseline="30000" dirty="0">
                <a:latin typeface="Courier New" charset="0"/>
              </a:rPr>
              <a:t>(1-127)</a:t>
            </a:r>
            <a:r>
              <a:rPr lang="en-US" sz="1600" b="1" dirty="0">
                <a:latin typeface="Courier New" charset="0"/>
              </a:rPr>
              <a:t> * 1.0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urier New" charset="0"/>
              </a:rPr>
              <a:t>= +1 * 2</a:t>
            </a:r>
            <a:r>
              <a:rPr lang="en-US" sz="1600" b="1" baseline="30000" dirty="0">
                <a:latin typeface="Courier New" charset="0"/>
              </a:rPr>
              <a:t>(-126)</a:t>
            </a:r>
            <a:r>
              <a:rPr lang="en-US" sz="1600" b="1" dirty="0">
                <a:latin typeface="Courier New" charset="0"/>
              </a:rPr>
              <a:t> * 0.1</a:t>
            </a:r>
          </a:p>
        </p:txBody>
      </p:sp>
      <p:sp>
        <p:nvSpPr>
          <p:cNvPr id="69656" name="Rectangle 24"/>
          <p:cNvSpPr>
            <a:spLocks noChangeArrowheads="1"/>
          </p:cNvSpPr>
          <p:nvPr/>
        </p:nvSpPr>
        <p:spPr bwMode="auto">
          <a:xfrm>
            <a:off x="7254875" y="817563"/>
            <a:ext cx="1055688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urier New" charset="0"/>
              </a:rPr>
              <a:t>= 2</a:t>
            </a:r>
            <a:r>
              <a:rPr lang="en-US" sz="1600" b="1" baseline="30000" dirty="0">
                <a:latin typeface="Courier New" charset="0"/>
              </a:rPr>
              <a:t>(-126)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Courier New" charset="0"/>
              </a:rPr>
              <a:t>= 2</a:t>
            </a:r>
            <a:r>
              <a:rPr lang="en-US" sz="1600" b="1" baseline="30000" dirty="0">
                <a:latin typeface="Courier New" charset="0"/>
              </a:rPr>
              <a:t>(-127)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316468"/>
            <a:ext cx="8001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Edge case for tiny numbers: E==0 is special, so 2</a:t>
            </a:r>
            <a:r>
              <a:rPr lang="en-US" sz="1600" baseline="30000" dirty="0"/>
              <a:t>-126 </a:t>
            </a:r>
            <a:r>
              <a:rPr lang="en-US" sz="1600" dirty="0"/>
              <a:t>is smallest exponent; we use underflow case for anything smaller, like 2</a:t>
            </a:r>
            <a:r>
              <a:rPr lang="en-US" sz="1600" baseline="30000" dirty="0"/>
              <a:t>-127</a:t>
            </a:r>
            <a:r>
              <a:rPr lang="en-US" sz="1600" dirty="0"/>
              <a:t>; note E==0 is computed as E==1</a:t>
            </a:r>
            <a:endParaRPr lang="en-US" sz="1600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55" grpId="0" build="p" autoUpdateAnimBg="0"/>
      <p:bldP spid="69656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2"/>
          <p:cNvGrpSpPr>
            <a:grpSpLocks/>
          </p:cNvGrpSpPr>
          <p:nvPr/>
        </p:nvGrpSpPr>
        <p:grpSpPr bwMode="auto">
          <a:xfrm>
            <a:off x="1322388" y="1646238"/>
            <a:ext cx="6508750" cy="2078037"/>
            <a:chOff x="833" y="1141"/>
            <a:chExt cx="4100" cy="1309"/>
          </a:xfrm>
        </p:grpSpPr>
        <p:grpSp>
          <p:nvGrpSpPr>
            <p:cNvPr id="44048" name="Group 3"/>
            <p:cNvGrpSpPr>
              <a:grpSpLocks/>
            </p:cNvGrpSpPr>
            <p:nvPr/>
          </p:nvGrpSpPr>
          <p:grpSpPr bwMode="auto">
            <a:xfrm>
              <a:off x="833" y="1141"/>
              <a:ext cx="4100" cy="1309"/>
              <a:chOff x="833" y="1229"/>
              <a:chExt cx="4100" cy="1309"/>
            </a:xfrm>
          </p:grpSpPr>
          <p:sp>
            <p:nvSpPr>
              <p:cNvPr id="44050" name="Text Box 4"/>
              <p:cNvSpPr txBox="1">
                <a:spLocks noChangeArrowheads="1"/>
              </p:cNvSpPr>
              <p:nvPr/>
            </p:nvSpPr>
            <p:spPr bwMode="auto">
              <a:xfrm>
                <a:off x="833" y="1229"/>
                <a:ext cx="255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b="1">
                    <a:latin typeface="Courier New" charset="0"/>
                  </a:rPr>
                  <a:t>0</a:t>
                </a:r>
              </a:p>
            </p:txBody>
          </p:sp>
          <p:sp>
            <p:nvSpPr>
              <p:cNvPr id="44051" name="Text Box 5"/>
              <p:cNvSpPr txBox="1">
                <a:spLocks noChangeArrowheads="1"/>
              </p:cNvSpPr>
              <p:nvPr/>
            </p:nvSpPr>
            <p:spPr bwMode="auto">
              <a:xfrm>
                <a:off x="1088" y="1229"/>
                <a:ext cx="1060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b="1">
                    <a:latin typeface="Courier New" charset="0"/>
                  </a:rPr>
                  <a:t>00000000</a:t>
                </a:r>
              </a:p>
            </p:txBody>
          </p:sp>
          <p:sp>
            <p:nvSpPr>
              <p:cNvPr id="44052" name="Text Box 6"/>
              <p:cNvSpPr txBox="1">
                <a:spLocks noChangeArrowheads="1"/>
              </p:cNvSpPr>
              <p:nvPr/>
            </p:nvSpPr>
            <p:spPr bwMode="auto">
              <a:xfrm>
                <a:off x="2148" y="1229"/>
                <a:ext cx="2785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b="1">
                    <a:latin typeface="Courier New" charset="0"/>
                  </a:rPr>
                  <a:t>00000000000000000000000</a:t>
                </a:r>
              </a:p>
            </p:txBody>
          </p:sp>
          <p:sp>
            <p:nvSpPr>
              <p:cNvPr id="44053" name="Text Box 7"/>
              <p:cNvSpPr txBox="1">
                <a:spLocks noChangeArrowheads="1"/>
              </p:cNvSpPr>
              <p:nvPr/>
            </p:nvSpPr>
            <p:spPr bwMode="auto">
              <a:xfrm>
                <a:off x="833" y="1541"/>
                <a:ext cx="255" cy="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b="1">
                    <a:solidFill>
                      <a:srgbClr val="3366FF"/>
                    </a:solidFill>
                    <a:latin typeface="Courier New" charset="0"/>
                  </a:rPr>
                  <a:t>s</a:t>
                </a:r>
              </a:p>
              <a:p>
                <a:r>
                  <a:rPr lang="en-US" b="1">
                    <a:solidFill>
                      <a:srgbClr val="3366FF"/>
                    </a:solidFill>
                    <a:latin typeface="Courier New" charset="0"/>
                  </a:rPr>
                  <a:t>i</a:t>
                </a:r>
              </a:p>
              <a:p>
                <a:r>
                  <a:rPr lang="en-US" b="1">
                    <a:solidFill>
                      <a:srgbClr val="3366FF"/>
                    </a:solidFill>
                    <a:latin typeface="Courier New" charset="0"/>
                  </a:rPr>
                  <a:t>g</a:t>
                </a:r>
              </a:p>
              <a:p>
                <a:r>
                  <a:rPr lang="en-US" b="1">
                    <a:solidFill>
                      <a:srgbClr val="3366FF"/>
                    </a:solidFill>
                    <a:latin typeface="Courier New" charset="0"/>
                  </a:rPr>
                  <a:t>n</a:t>
                </a:r>
              </a:p>
            </p:txBody>
          </p:sp>
          <p:sp>
            <p:nvSpPr>
              <p:cNvPr id="44054" name="Text Box 8"/>
              <p:cNvSpPr txBox="1">
                <a:spLocks noChangeArrowheads="1"/>
              </p:cNvSpPr>
              <p:nvPr/>
            </p:nvSpPr>
            <p:spPr bwMode="auto">
              <a:xfrm>
                <a:off x="1088" y="1541"/>
                <a:ext cx="1060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1">
                    <a:solidFill>
                      <a:schemeClr val="folHlink"/>
                    </a:solidFill>
                    <a:latin typeface="Courier New" charset="0"/>
                  </a:rPr>
                  <a:t>exponent</a:t>
                </a:r>
              </a:p>
            </p:txBody>
          </p:sp>
          <p:sp>
            <p:nvSpPr>
              <p:cNvPr id="44055" name="Text Box 9"/>
              <p:cNvSpPr txBox="1">
                <a:spLocks noChangeArrowheads="1"/>
              </p:cNvSpPr>
              <p:nvPr/>
            </p:nvSpPr>
            <p:spPr bwMode="auto">
              <a:xfrm>
                <a:off x="2148" y="1541"/>
                <a:ext cx="2785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1">
                    <a:solidFill>
                      <a:srgbClr val="FF3399"/>
                    </a:solidFill>
                    <a:latin typeface="Courier New" charset="0"/>
                  </a:rPr>
                  <a:t>mantissa (significand)</a:t>
                </a:r>
                <a:endParaRPr lang="en-US" b="1">
                  <a:latin typeface="Courier New" charset="0"/>
                </a:endParaRPr>
              </a:p>
            </p:txBody>
          </p:sp>
        </p:grpSp>
        <p:sp>
          <p:nvSpPr>
            <p:cNvPr id="44049" name="Text Box 10"/>
            <p:cNvSpPr txBox="1">
              <a:spLocks noChangeArrowheads="1"/>
            </p:cNvSpPr>
            <p:nvPr/>
          </p:nvSpPr>
          <p:spPr bwMode="auto">
            <a:xfrm>
              <a:off x="1120" y="1897"/>
              <a:ext cx="373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4000" b="1">
                  <a:latin typeface="Courier New" charset="0"/>
                </a:rPr>
                <a:t>(-1)</a:t>
              </a:r>
              <a:r>
                <a:rPr lang="en-US" sz="4400" b="1" baseline="30000">
                  <a:solidFill>
                    <a:srgbClr val="3366FF"/>
                  </a:solidFill>
                  <a:latin typeface="Courier New" charset="0"/>
                </a:rPr>
                <a:t>S</a:t>
              </a:r>
              <a:r>
                <a:rPr lang="en-US" sz="4000" b="1">
                  <a:latin typeface="Courier New" charset="0"/>
                </a:rPr>
                <a:t> * 2 </a:t>
              </a:r>
              <a:r>
                <a:rPr lang="en-US" sz="4400" b="1" baseline="30000">
                  <a:solidFill>
                    <a:schemeClr val="folHlink"/>
                  </a:solidFill>
                  <a:latin typeface="Courier New" charset="0"/>
                </a:rPr>
                <a:t>E</a:t>
              </a:r>
              <a:r>
                <a:rPr lang="en-US" sz="4000" b="1" baseline="30000">
                  <a:latin typeface="Courier New" charset="0"/>
                </a:rPr>
                <a:t>-127 </a:t>
              </a:r>
              <a:r>
                <a:rPr lang="en-US" sz="4000" b="1">
                  <a:latin typeface="Courier New" charset="0"/>
                </a:rPr>
                <a:t>* 1.</a:t>
              </a:r>
              <a:r>
                <a:rPr lang="en-US" sz="4000" b="1">
                  <a:solidFill>
                    <a:srgbClr val="FF3399"/>
                  </a:solidFill>
                  <a:latin typeface="Courier New" charset="0"/>
                </a:rPr>
                <a:t>M</a:t>
              </a:r>
            </a:p>
          </p:txBody>
        </p:sp>
      </p:grpSp>
      <p:sp>
        <p:nvSpPr>
          <p:cNvPr id="44034" name="Text Box 11"/>
          <p:cNvSpPr txBox="1">
            <a:spLocks noChangeArrowheads="1"/>
          </p:cNvSpPr>
          <p:nvPr/>
        </p:nvSpPr>
        <p:spPr bwMode="auto">
          <a:xfrm>
            <a:off x="2266950" y="5422900"/>
            <a:ext cx="1835150" cy="9540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/>
              <a:t>Non-normalized</a:t>
            </a:r>
          </a:p>
          <a:p>
            <a:pPr algn="ctr"/>
            <a:r>
              <a:rPr lang="en-US" sz="1800" dirty="0"/>
              <a:t>typically</a:t>
            </a:r>
          </a:p>
          <a:p>
            <a:pPr algn="ctr"/>
            <a:r>
              <a:rPr lang="en-US" sz="1800" dirty="0"/>
              <a:t>underflow</a:t>
            </a:r>
          </a:p>
        </p:txBody>
      </p:sp>
      <p:sp>
        <p:nvSpPr>
          <p:cNvPr id="44035" name="Text Box 12"/>
          <p:cNvSpPr txBox="1">
            <a:spLocks noChangeArrowheads="1"/>
          </p:cNvSpPr>
          <p:nvPr/>
        </p:nvSpPr>
        <p:spPr bwMode="auto">
          <a:xfrm>
            <a:off x="4102100" y="5422900"/>
            <a:ext cx="1835150" cy="9540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Ordinary</a:t>
            </a:r>
          </a:p>
          <a:p>
            <a:pPr algn="ctr"/>
            <a:r>
              <a:rPr lang="en-US" sz="1800"/>
              <a:t>Old</a:t>
            </a:r>
          </a:p>
          <a:p>
            <a:pPr algn="ctr"/>
            <a:r>
              <a:rPr lang="en-US" sz="1800"/>
              <a:t>Numbers</a:t>
            </a:r>
          </a:p>
        </p:txBody>
      </p:sp>
      <p:sp>
        <p:nvSpPr>
          <p:cNvPr id="44036" name="Text Box 13"/>
          <p:cNvSpPr txBox="1">
            <a:spLocks noChangeArrowheads="1"/>
          </p:cNvSpPr>
          <p:nvPr/>
        </p:nvSpPr>
        <p:spPr bwMode="auto">
          <a:xfrm>
            <a:off x="2266950" y="4468813"/>
            <a:ext cx="1835150" cy="9540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/>
              <a:t>0</a:t>
            </a:r>
          </a:p>
        </p:txBody>
      </p:sp>
      <p:sp>
        <p:nvSpPr>
          <p:cNvPr id="44037" name="Text Box 14"/>
          <p:cNvSpPr txBox="1">
            <a:spLocks noChangeArrowheads="1"/>
          </p:cNvSpPr>
          <p:nvPr/>
        </p:nvSpPr>
        <p:spPr bwMode="auto">
          <a:xfrm>
            <a:off x="4102100" y="4468813"/>
            <a:ext cx="1835150" cy="9540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Powers</a:t>
            </a:r>
          </a:p>
          <a:p>
            <a:pPr algn="ctr"/>
            <a:r>
              <a:rPr lang="en-US" sz="1800"/>
              <a:t>of</a:t>
            </a:r>
          </a:p>
          <a:p>
            <a:pPr algn="ctr"/>
            <a:r>
              <a:rPr lang="en-US" sz="1800"/>
              <a:t>Two</a:t>
            </a:r>
          </a:p>
        </p:txBody>
      </p:sp>
      <p:sp>
        <p:nvSpPr>
          <p:cNvPr id="44038" name="Text Box 15"/>
          <p:cNvSpPr txBox="1">
            <a:spLocks noChangeArrowheads="1"/>
          </p:cNvSpPr>
          <p:nvPr/>
        </p:nvSpPr>
        <p:spPr bwMode="auto">
          <a:xfrm>
            <a:off x="5937250" y="4468813"/>
            <a:ext cx="1835150" cy="9540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>
                <a:sym typeface="Symbol" charset="0"/>
              </a:rPr>
              <a:t></a:t>
            </a:r>
            <a:endParaRPr lang="en-US" sz="4000"/>
          </a:p>
        </p:txBody>
      </p:sp>
      <p:sp>
        <p:nvSpPr>
          <p:cNvPr id="44039" name="Text Box 16"/>
          <p:cNvSpPr txBox="1">
            <a:spLocks noChangeArrowheads="1"/>
          </p:cNvSpPr>
          <p:nvPr/>
        </p:nvSpPr>
        <p:spPr bwMode="auto">
          <a:xfrm>
            <a:off x="2266950" y="3906838"/>
            <a:ext cx="1835150" cy="561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E == 0</a:t>
            </a:r>
          </a:p>
        </p:txBody>
      </p:sp>
      <p:sp>
        <p:nvSpPr>
          <p:cNvPr id="44040" name="Text Box 17"/>
          <p:cNvSpPr txBox="1">
            <a:spLocks noChangeArrowheads="1"/>
          </p:cNvSpPr>
          <p:nvPr/>
        </p:nvSpPr>
        <p:spPr bwMode="auto">
          <a:xfrm>
            <a:off x="4102100" y="3906838"/>
            <a:ext cx="1835150" cy="561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0 &lt; E &lt; 255</a:t>
            </a:r>
          </a:p>
        </p:txBody>
      </p:sp>
      <p:sp>
        <p:nvSpPr>
          <p:cNvPr id="44041" name="Text Box 18"/>
          <p:cNvSpPr txBox="1">
            <a:spLocks noChangeArrowheads="1"/>
          </p:cNvSpPr>
          <p:nvPr/>
        </p:nvSpPr>
        <p:spPr bwMode="auto">
          <a:xfrm>
            <a:off x="5937250" y="3906838"/>
            <a:ext cx="1835150" cy="561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E == 255</a:t>
            </a:r>
          </a:p>
        </p:txBody>
      </p:sp>
      <p:sp>
        <p:nvSpPr>
          <p:cNvPr id="44042" name="Text Box 19"/>
          <p:cNvSpPr txBox="1">
            <a:spLocks noChangeArrowheads="1"/>
          </p:cNvSpPr>
          <p:nvPr/>
        </p:nvSpPr>
        <p:spPr bwMode="auto">
          <a:xfrm>
            <a:off x="431800" y="4468813"/>
            <a:ext cx="1835150" cy="9540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/>
              <a:t>M==0</a:t>
            </a:r>
          </a:p>
        </p:txBody>
      </p:sp>
      <p:sp>
        <p:nvSpPr>
          <p:cNvPr id="44043" name="Text Box 20"/>
          <p:cNvSpPr txBox="1">
            <a:spLocks noChangeArrowheads="1"/>
          </p:cNvSpPr>
          <p:nvPr/>
        </p:nvSpPr>
        <p:spPr bwMode="auto">
          <a:xfrm>
            <a:off x="431800" y="5422900"/>
            <a:ext cx="1835150" cy="9540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/>
              <a:t>M!=0</a:t>
            </a:r>
          </a:p>
        </p:txBody>
      </p:sp>
      <p:sp>
        <p:nvSpPr>
          <p:cNvPr id="44044" name="Text Box 21"/>
          <p:cNvSpPr txBox="1">
            <a:spLocks noChangeArrowheads="1"/>
          </p:cNvSpPr>
          <p:nvPr/>
        </p:nvSpPr>
        <p:spPr bwMode="auto">
          <a:xfrm>
            <a:off x="5937250" y="5422900"/>
            <a:ext cx="1835150" cy="9540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Not</a:t>
            </a:r>
          </a:p>
          <a:p>
            <a:pPr algn="ctr"/>
            <a:r>
              <a:rPr lang="en-US" sz="1800"/>
              <a:t>A</a:t>
            </a:r>
          </a:p>
          <a:p>
            <a:pPr algn="ctr"/>
            <a:r>
              <a:rPr lang="en-US" sz="1800"/>
              <a:t>Number</a:t>
            </a:r>
          </a:p>
        </p:txBody>
      </p:sp>
      <p:sp>
        <p:nvSpPr>
          <p:cNvPr id="44045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1322388" y="322263"/>
            <a:ext cx="4462462" cy="336550"/>
          </a:xfrm>
          <a:noFill/>
        </p:spPr>
        <p:txBody>
          <a:bodyPr wrap="none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1600" b="1">
                <a:latin typeface="Courier New" charset="0"/>
              </a:rPr>
              <a:t>0 00000000 00000000000000000000001 </a:t>
            </a:r>
          </a:p>
        </p:txBody>
      </p:sp>
      <p:sp>
        <p:nvSpPr>
          <p:cNvPr id="70679" name="Rectangle 23"/>
          <p:cNvSpPr>
            <a:spLocks noChangeArrowheads="1"/>
          </p:cNvSpPr>
          <p:nvPr/>
        </p:nvSpPr>
        <p:spPr bwMode="auto">
          <a:xfrm>
            <a:off x="2079625" y="658813"/>
            <a:ext cx="52117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= +1 * 2</a:t>
            </a:r>
            <a:r>
              <a:rPr lang="en-US" sz="1600" b="1" baseline="30000">
                <a:latin typeface="Courier New" charset="0"/>
              </a:rPr>
              <a:t>(-126)</a:t>
            </a:r>
            <a:r>
              <a:rPr lang="en-US" sz="1600" b="1">
                <a:latin typeface="Courier New" charset="0"/>
              </a:rPr>
              <a:t> * 0.00000000000000000000001 </a:t>
            </a:r>
          </a:p>
        </p:txBody>
      </p:sp>
      <p:sp>
        <p:nvSpPr>
          <p:cNvPr id="70680" name="Rectangle 24"/>
          <p:cNvSpPr>
            <a:spLocks noChangeArrowheads="1"/>
          </p:cNvSpPr>
          <p:nvPr/>
        </p:nvSpPr>
        <p:spPr bwMode="auto">
          <a:xfrm>
            <a:off x="2935288" y="995363"/>
            <a:ext cx="4356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= 2</a:t>
            </a:r>
            <a:r>
              <a:rPr lang="en-US" sz="1600" b="1" baseline="30000">
                <a:latin typeface="Courier New" charset="0"/>
              </a:rPr>
              <a:t>(-149)</a:t>
            </a:r>
            <a:r>
              <a:rPr lang="en-US" sz="1600" b="1">
                <a:latin typeface="Courier New" charset="0"/>
              </a:rPr>
              <a:t>  (Smallest positive value)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9" grpId="0" build="p" autoUpdateAnimBg="0"/>
      <p:bldP spid="70680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3875" y="2255838"/>
            <a:ext cx="8031163" cy="4448175"/>
          </a:xfrm>
        </p:spPr>
        <p:txBody>
          <a:bodyPr wrap="none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1600" b="1">
                <a:latin typeface="Courier New" charset="0"/>
              </a:rPr>
              <a:t>0 11111111 00000100000000000000000 = NaN</a:t>
            </a:r>
          </a:p>
          <a:p>
            <a:pPr marL="0" indent="0" eaLnBrk="1" hangingPunct="1">
              <a:buFontTx/>
              <a:buNone/>
            </a:pPr>
            <a:r>
              <a:rPr lang="en-US" sz="1600" b="1">
                <a:latin typeface="Courier New" charset="0"/>
              </a:rPr>
              <a:t>1 11111111 00100010001001010101010 = NaN</a:t>
            </a:r>
          </a:p>
          <a:p>
            <a:pPr marL="0" indent="0" eaLnBrk="1" hangingPunct="1">
              <a:buFontTx/>
              <a:buNone/>
            </a:pPr>
            <a:endParaRPr lang="en-US" sz="1600" b="1">
              <a:latin typeface="Courier New" charset="0"/>
            </a:endParaRPr>
          </a:p>
          <a:p>
            <a:pPr marL="0" indent="0" eaLnBrk="1" hangingPunct="1">
              <a:buFontTx/>
              <a:buNone/>
            </a:pPr>
            <a:r>
              <a:rPr lang="en-US" sz="1600" b="1">
                <a:latin typeface="Courier New" charset="0"/>
              </a:rPr>
              <a:t>0 11111111 00000000000000000000000 = Infinity</a:t>
            </a:r>
          </a:p>
          <a:p>
            <a:pPr marL="0" indent="0" eaLnBrk="1" hangingPunct="1">
              <a:buFontTx/>
              <a:buNone/>
            </a:pPr>
            <a:r>
              <a:rPr lang="en-US" sz="1600" b="1">
                <a:latin typeface="Courier New" charset="0"/>
              </a:rPr>
              <a:t>0 10000001 10100000000000000000000 = +1 * 2</a:t>
            </a:r>
            <a:r>
              <a:rPr lang="en-US" sz="1600" b="1" baseline="30000">
                <a:latin typeface="Courier New" charset="0"/>
              </a:rPr>
              <a:t>(129-127)</a:t>
            </a:r>
            <a:r>
              <a:rPr lang="en-US" sz="1600" b="1">
                <a:latin typeface="Courier New" charset="0"/>
              </a:rPr>
              <a:t> * 1.101 = 6.5</a:t>
            </a:r>
          </a:p>
          <a:p>
            <a:pPr marL="0" indent="0" eaLnBrk="1" hangingPunct="1">
              <a:buFontTx/>
              <a:buNone/>
            </a:pPr>
            <a:r>
              <a:rPr lang="en-US" sz="1600" b="1">
                <a:latin typeface="Courier New" charset="0"/>
              </a:rPr>
              <a:t>0 10000000 00000000000000000000000 = +1 * 2</a:t>
            </a:r>
            <a:r>
              <a:rPr lang="en-US" sz="1600" b="1" baseline="30000">
                <a:latin typeface="Courier New" charset="0"/>
              </a:rPr>
              <a:t>(128-127)</a:t>
            </a:r>
            <a:r>
              <a:rPr lang="en-US" sz="1600" b="1">
                <a:latin typeface="Courier New" charset="0"/>
              </a:rPr>
              <a:t> * 1.0 = 2</a:t>
            </a:r>
          </a:p>
          <a:p>
            <a:pPr marL="0" indent="0" eaLnBrk="1" hangingPunct="1">
              <a:buFontTx/>
              <a:buNone/>
            </a:pPr>
            <a:r>
              <a:rPr lang="en-US" sz="1600" b="1">
                <a:latin typeface="Courier New" charset="0"/>
              </a:rPr>
              <a:t>0 00000001 00000000000000000000000 = +1 * 2</a:t>
            </a:r>
            <a:r>
              <a:rPr lang="en-US" sz="1600" b="1" baseline="30000">
                <a:latin typeface="Courier New" charset="0"/>
              </a:rPr>
              <a:t>(1-127)</a:t>
            </a:r>
            <a:r>
              <a:rPr lang="en-US" sz="1600" b="1">
                <a:latin typeface="Courier New" charset="0"/>
              </a:rPr>
              <a:t> * 1.0 = 2</a:t>
            </a:r>
            <a:r>
              <a:rPr lang="en-US" sz="1600" b="1" baseline="30000">
                <a:latin typeface="Courier New" charset="0"/>
              </a:rPr>
              <a:t>(-126)</a:t>
            </a:r>
            <a:endParaRPr lang="en-US" sz="1600" b="1">
              <a:latin typeface="Courier New" charset="0"/>
            </a:endParaRPr>
          </a:p>
          <a:p>
            <a:pPr marL="0" indent="0" eaLnBrk="1" hangingPunct="1">
              <a:buFontTx/>
              <a:buNone/>
            </a:pPr>
            <a:r>
              <a:rPr lang="en-US" sz="1600" b="1">
                <a:latin typeface="Courier New" charset="0"/>
              </a:rPr>
              <a:t>0 00000000 10000000000000000000000 = +1 * 2</a:t>
            </a:r>
            <a:r>
              <a:rPr lang="en-US" sz="1600" b="1" baseline="30000">
                <a:latin typeface="Courier New" charset="0"/>
              </a:rPr>
              <a:t>(-126)</a:t>
            </a:r>
            <a:r>
              <a:rPr lang="en-US" sz="1600" b="1">
                <a:latin typeface="Courier New" charset="0"/>
              </a:rPr>
              <a:t> * 0.1 = 2</a:t>
            </a:r>
            <a:r>
              <a:rPr lang="en-US" sz="1600" b="1" baseline="30000">
                <a:latin typeface="Courier New" charset="0"/>
              </a:rPr>
              <a:t>(-127)</a:t>
            </a:r>
          </a:p>
          <a:p>
            <a:pPr marL="0" indent="0" eaLnBrk="1" hangingPunct="1">
              <a:buFontTx/>
              <a:buNone/>
            </a:pPr>
            <a:r>
              <a:rPr lang="en-US" sz="1600" b="1">
                <a:latin typeface="Courier New" charset="0"/>
              </a:rPr>
              <a:t>0 00000000 00000000000000000000001 </a:t>
            </a:r>
          </a:p>
          <a:p>
            <a:pPr marL="0" indent="0" eaLnBrk="1" hangingPunct="1">
              <a:buFontTx/>
              <a:buNone/>
            </a:pPr>
            <a:r>
              <a:rPr lang="en-US" sz="1600" b="1">
                <a:latin typeface="Courier New" charset="0"/>
              </a:rPr>
              <a:t>       = +1 * 2</a:t>
            </a:r>
            <a:r>
              <a:rPr lang="en-US" sz="1600" b="1" baseline="30000">
                <a:latin typeface="Courier New" charset="0"/>
              </a:rPr>
              <a:t>(-126)</a:t>
            </a:r>
            <a:r>
              <a:rPr lang="en-US" sz="1600" b="1">
                <a:latin typeface="Courier New" charset="0"/>
              </a:rPr>
              <a:t> * 0.00000000000000000000001 </a:t>
            </a:r>
          </a:p>
          <a:p>
            <a:pPr marL="0" indent="0" eaLnBrk="1" hangingPunct="1">
              <a:buFontTx/>
              <a:buNone/>
            </a:pPr>
            <a:r>
              <a:rPr lang="en-US" sz="1600" b="1">
                <a:latin typeface="Courier New" charset="0"/>
              </a:rPr>
              <a:t>       = 2</a:t>
            </a:r>
            <a:r>
              <a:rPr lang="en-US" sz="1600" b="1" baseline="30000">
                <a:latin typeface="Courier New" charset="0"/>
              </a:rPr>
              <a:t>(-149)</a:t>
            </a:r>
            <a:r>
              <a:rPr lang="en-US" sz="1600" b="1">
                <a:latin typeface="Courier New" charset="0"/>
              </a:rPr>
              <a:t>  (Smallest positive value)</a:t>
            </a:r>
          </a:p>
          <a:p>
            <a:pPr marL="0" indent="0" eaLnBrk="1" hangingPunct="1">
              <a:buFontTx/>
              <a:buNone/>
            </a:pPr>
            <a:r>
              <a:rPr lang="en-US" sz="1600" b="1">
                <a:latin typeface="Courier New" charset="0"/>
              </a:rPr>
              <a:t>0 00000000 00000000000000000000000 = 0</a:t>
            </a:r>
          </a:p>
          <a:p>
            <a:pPr marL="0" indent="0" eaLnBrk="1" hangingPunct="1">
              <a:buFontTx/>
              <a:buNone/>
            </a:pPr>
            <a:r>
              <a:rPr lang="en-US" sz="1600" b="1">
                <a:latin typeface="Courier New" charset="0"/>
              </a:rPr>
              <a:t>1 00000000 00000000000000000000000 = -0 </a:t>
            </a:r>
          </a:p>
          <a:p>
            <a:pPr marL="0" indent="0" eaLnBrk="1" hangingPunct="1">
              <a:buFontTx/>
              <a:buNone/>
            </a:pPr>
            <a:r>
              <a:rPr lang="en-US" sz="1600" b="1">
                <a:latin typeface="Courier New" charset="0"/>
              </a:rPr>
              <a:t>1 10000001 10100000000000000000000 = -1 * 2</a:t>
            </a:r>
            <a:r>
              <a:rPr lang="en-US" sz="1600" b="1" baseline="30000">
                <a:latin typeface="Courier New" charset="0"/>
              </a:rPr>
              <a:t>(129-127)</a:t>
            </a:r>
            <a:r>
              <a:rPr lang="en-US" sz="1600" b="1">
                <a:latin typeface="Courier New" charset="0"/>
              </a:rPr>
              <a:t> * 1.101 = -6.5</a:t>
            </a:r>
          </a:p>
          <a:p>
            <a:pPr marL="0" indent="0" eaLnBrk="1" hangingPunct="1">
              <a:buFontTx/>
              <a:buNone/>
            </a:pPr>
            <a:r>
              <a:rPr lang="en-US" sz="1600" b="1">
                <a:latin typeface="Courier New" charset="0"/>
              </a:rPr>
              <a:t>1 11111111 00000000000000000000000 = -Infinity</a:t>
            </a:r>
          </a:p>
        </p:txBody>
      </p:sp>
      <p:grpSp>
        <p:nvGrpSpPr>
          <p:cNvPr id="45058" name="Group 3"/>
          <p:cNvGrpSpPr>
            <a:grpSpLocks/>
          </p:cNvGrpSpPr>
          <p:nvPr/>
        </p:nvGrpSpPr>
        <p:grpSpPr bwMode="auto">
          <a:xfrm>
            <a:off x="1165225" y="77788"/>
            <a:ext cx="6508750" cy="2078037"/>
            <a:chOff x="833" y="1141"/>
            <a:chExt cx="4100" cy="1309"/>
          </a:xfrm>
        </p:grpSpPr>
        <p:grpSp>
          <p:nvGrpSpPr>
            <p:cNvPr id="45059" name="Group 4"/>
            <p:cNvGrpSpPr>
              <a:grpSpLocks/>
            </p:cNvGrpSpPr>
            <p:nvPr/>
          </p:nvGrpSpPr>
          <p:grpSpPr bwMode="auto">
            <a:xfrm>
              <a:off x="833" y="1141"/>
              <a:ext cx="4100" cy="1309"/>
              <a:chOff x="833" y="1229"/>
              <a:chExt cx="4100" cy="1309"/>
            </a:xfrm>
          </p:grpSpPr>
          <p:sp>
            <p:nvSpPr>
              <p:cNvPr id="45061" name="Text Box 5"/>
              <p:cNvSpPr txBox="1">
                <a:spLocks noChangeArrowheads="1"/>
              </p:cNvSpPr>
              <p:nvPr/>
            </p:nvSpPr>
            <p:spPr bwMode="auto">
              <a:xfrm>
                <a:off x="833" y="1229"/>
                <a:ext cx="255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b="1">
                    <a:latin typeface="Courier New" charset="0"/>
                  </a:rPr>
                  <a:t>0</a:t>
                </a:r>
              </a:p>
            </p:txBody>
          </p:sp>
          <p:sp>
            <p:nvSpPr>
              <p:cNvPr id="45062" name="Text Box 6"/>
              <p:cNvSpPr txBox="1">
                <a:spLocks noChangeArrowheads="1"/>
              </p:cNvSpPr>
              <p:nvPr/>
            </p:nvSpPr>
            <p:spPr bwMode="auto">
              <a:xfrm>
                <a:off x="1088" y="1229"/>
                <a:ext cx="1060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b="1">
                    <a:latin typeface="Courier New" charset="0"/>
                  </a:rPr>
                  <a:t>00000000</a:t>
                </a:r>
              </a:p>
            </p:txBody>
          </p:sp>
          <p:sp>
            <p:nvSpPr>
              <p:cNvPr id="45063" name="Text Box 7"/>
              <p:cNvSpPr txBox="1">
                <a:spLocks noChangeArrowheads="1"/>
              </p:cNvSpPr>
              <p:nvPr/>
            </p:nvSpPr>
            <p:spPr bwMode="auto">
              <a:xfrm>
                <a:off x="2148" y="1229"/>
                <a:ext cx="2785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b="1">
                    <a:latin typeface="Courier New" charset="0"/>
                  </a:rPr>
                  <a:t>00000000000000000000000</a:t>
                </a:r>
              </a:p>
            </p:txBody>
          </p:sp>
          <p:sp>
            <p:nvSpPr>
              <p:cNvPr id="45064" name="Text Box 8"/>
              <p:cNvSpPr txBox="1">
                <a:spLocks noChangeArrowheads="1"/>
              </p:cNvSpPr>
              <p:nvPr/>
            </p:nvSpPr>
            <p:spPr bwMode="auto">
              <a:xfrm>
                <a:off x="833" y="1541"/>
                <a:ext cx="255" cy="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b="1">
                    <a:solidFill>
                      <a:srgbClr val="3366FF"/>
                    </a:solidFill>
                    <a:latin typeface="Courier New" charset="0"/>
                  </a:rPr>
                  <a:t>s</a:t>
                </a:r>
              </a:p>
              <a:p>
                <a:r>
                  <a:rPr lang="en-US" b="1">
                    <a:solidFill>
                      <a:srgbClr val="3366FF"/>
                    </a:solidFill>
                    <a:latin typeface="Courier New" charset="0"/>
                  </a:rPr>
                  <a:t>i</a:t>
                </a:r>
              </a:p>
              <a:p>
                <a:r>
                  <a:rPr lang="en-US" b="1">
                    <a:solidFill>
                      <a:srgbClr val="3366FF"/>
                    </a:solidFill>
                    <a:latin typeface="Courier New" charset="0"/>
                  </a:rPr>
                  <a:t>g</a:t>
                </a:r>
              </a:p>
              <a:p>
                <a:r>
                  <a:rPr lang="en-US" b="1">
                    <a:solidFill>
                      <a:srgbClr val="3366FF"/>
                    </a:solidFill>
                    <a:latin typeface="Courier New" charset="0"/>
                  </a:rPr>
                  <a:t>n</a:t>
                </a:r>
              </a:p>
            </p:txBody>
          </p:sp>
          <p:sp>
            <p:nvSpPr>
              <p:cNvPr id="45065" name="Text Box 9"/>
              <p:cNvSpPr txBox="1">
                <a:spLocks noChangeArrowheads="1"/>
              </p:cNvSpPr>
              <p:nvPr/>
            </p:nvSpPr>
            <p:spPr bwMode="auto">
              <a:xfrm>
                <a:off x="1088" y="1541"/>
                <a:ext cx="1060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1">
                    <a:solidFill>
                      <a:schemeClr val="folHlink"/>
                    </a:solidFill>
                    <a:latin typeface="Courier New" charset="0"/>
                  </a:rPr>
                  <a:t>exponent</a:t>
                </a:r>
              </a:p>
            </p:txBody>
          </p:sp>
          <p:sp>
            <p:nvSpPr>
              <p:cNvPr id="45066" name="Text Box 10"/>
              <p:cNvSpPr txBox="1">
                <a:spLocks noChangeArrowheads="1"/>
              </p:cNvSpPr>
              <p:nvPr/>
            </p:nvSpPr>
            <p:spPr bwMode="auto">
              <a:xfrm>
                <a:off x="2148" y="1541"/>
                <a:ext cx="2785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1">
                    <a:solidFill>
                      <a:srgbClr val="FF3399"/>
                    </a:solidFill>
                    <a:latin typeface="Courier New" charset="0"/>
                  </a:rPr>
                  <a:t>mantissa (significand)</a:t>
                </a:r>
                <a:endParaRPr lang="en-US" b="1">
                  <a:latin typeface="Courier New" charset="0"/>
                </a:endParaRPr>
              </a:p>
            </p:txBody>
          </p:sp>
        </p:grpSp>
        <p:sp>
          <p:nvSpPr>
            <p:cNvPr id="45060" name="Text Box 11"/>
            <p:cNvSpPr txBox="1">
              <a:spLocks noChangeArrowheads="1"/>
            </p:cNvSpPr>
            <p:nvPr/>
          </p:nvSpPr>
          <p:spPr bwMode="auto">
            <a:xfrm>
              <a:off x="1120" y="1897"/>
              <a:ext cx="373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4000" b="1">
                  <a:latin typeface="Courier New" charset="0"/>
                </a:rPr>
                <a:t>(-1)</a:t>
              </a:r>
              <a:r>
                <a:rPr lang="en-US" sz="4400" b="1" baseline="30000">
                  <a:solidFill>
                    <a:srgbClr val="3366FF"/>
                  </a:solidFill>
                  <a:latin typeface="Courier New" charset="0"/>
                </a:rPr>
                <a:t>S</a:t>
              </a:r>
              <a:r>
                <a:rPr lang="en-US" sz="4000" b="1">
                  <a:latin typeface="Courier New" charset="0"/>
                </a:rPr>
                <a:t> * 2 </a:t>
              </a:r>
              <a:r>
                <a:rPr lang="en-US" sz="4400" b="1" baseline="30000">
                  <a:solidFill>
                    <a:schemeClr val="folHlink"/>
                  </a:solidFill>
                  <a:latin typeface="Courier New" charset="0"/>
                </a:rPr>
                <a:t>E</a:t>
              </a:r>
              <a:r>
                <a:rPr lang="en-US" sz="4000" b="1" baseline="30000">
                  <a:latin typeface="Courier New" charset="0"/>
                </a:rPr>
                <a:t>-127 </a:t>
              </a:r>
              <a:r>
                <a:rPr lang="en-US" sz="4000" b="1">
                  <a:latin typeface="Courier New" charset="0"/>
                </a:rPr>
                <a:t>* 1.</a:t>
              </a:r>
              <a:r>
                <a:rPr lang="en-US" sz="4000" b="1">
                  <a:solidFill>
                    <a:srgbClr val="FF3399"/>
                  </a:solidFill>
                  <a:latin typeface="Courier New" charset="0"/>
                </a:rPr>
                <a:t>M</a:t>
              </a:r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1" name="Group 2"/>
          <p:cNvGrpSpPr>
            <a:grpSpLocks/>
          </p:cNvGrpSpPr>
          <p:nvPr/>
        </p:nvGrpSpPr>
        <p:grpSpPr bwMode="auto">
          <a:xfrm>
            <a:off x="1322388" y="1646238"/>
            <a:ext cx="6508750" cy="2078037"/>
            <a:chOff x="833" y="1141"/>
            <a:chExt cx="4100" cy="1309"/>
          </a:xfrm>
        </p:grpSpPr>
        <p:grpSp>
          <p:nvGrpSpPr>
            <p:cNvPr id="46095" name="Group 3"/>
            <p:cNvGrpSpPr>
              <a:grpSpLocks/>
            </p:cNvGrpSpPr>
            <p:nvPr/>
          </p:nvGrpSpPr>
          <p:grpSpPr bwMode="auto">
            <a:xfrm>
              <a:off x="833" y="1141"/>
              <a:ext cx="4100" cy="1309"/>
              <a:chOff x="833" y="1229"/>
              <a:chExt cx="4100" cy="1309"/>
            </a:xfrm>
          </p:grpSpPr>
          <p:sp>
            <p:nvSpPr>
              <p:cNvPr id="46097" name="Text Box 4"/>
              <p:cNvSpPr txBox="1">
                <a:spLocks noChangeArrowheads="1"/>
              </p:cNvSpPr>
              <p:nvPr/>
            </p:nvSpPr>
            <p:spPr bwMode="auto">
              <a:xfrm>
                <a:off x="833" y="1229"/>
                <a:ext cx="255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b="1">
                    <a:latin typeface="Courier New" charset="0"/>
                  </a:rPr>
                  <a:t>0</a:t>
                </a:r>
              </a:p>
            </p:txBody>
          </p:sp>
          <p:sp>
            <p:nvSpPr>
              <p:cNvPr id="46098" name="Text Box 5"/>
              <p:cNvSpPr txBox="1">
                <a:spLocks noChangeArrowheads="1"/>
              </p:cNvSpPr>
              <p:nvPr/>
            </p:nvSpPr>
            <p:spPr bwMode="auto">
              <a:xfrm>
                <a:off x="1088" y="1229"/>
                <a:ext cx="1060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b="1">
                    <a:latin typeface="Courier New" charset="0"/>
                  </a:rPr>
                  <a:t>00000000</a:t>
                </a:r>
              </a:p>
            </p:txBody>
          </p:sp>
          <p:sp>
            <p:nvSpPr>
              <p:cNvPr id="46099" name="Text Box 6"/>
              <p:cNvSpPr txBox="1">
                <a:spLocks noChangeArrowheads="1"/>
              </p:cNvSpPr>
              <p:nvPr/>
            </p:nvSpPr>
            <p:spPr bwMode="auto">
              <a:xfrm>
                <a:off x="2148" y="1229"/>
                <a:ext cx="2785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b="1">
                    <a:latin typeface="Courier New" charset="0"/>
                  </a:rPr>
                  <a:t>00000000000000000000000</a:t>
                </a:r>
              </a:p>
            </p:txBody>
          </p:sp>
          <p:sp>
            <p:nvSpPr>
              <p:cNvPr id="46100" name="Text Box 7"/>
              <p:cNvSpPr txBox="1">
                <a:spLocks noChangeArrowheads="1"/>
              </p:cNvSpPr>
              <p:nvPr/>
            </p:nvSpPr>
            <p:spPr bwMode="auto">
              <a:xfrm>
                <a:off x="833" y="1541"/>
                <a:ext cx="255" cy="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b="1">
                    <a:solidFill>
                      <a:srgbClr val="3366FF"/>
                    </a:solidFill>
                    <a:latin typeface="Courier New" charset="0"/>
                  </a:rPr>
                  <a:t>s</a:t>
                </a:r>
              </a:p>
              <a:p>
                <a:r>
                  <a:rPr lang="en-US" b="1">
                    <a:solidFill>
                      <a:srgbClr val="3366FF"/>
                    </a:solidFill>
                    <a:latin typeface="Courier New" charset="0"/>
                  </a:rPr>
                  <a:t>i</a:t>
                </a:r>
              </a:p>
              <a:p>
                <a:r>
                  <a:rPr lang="en-US" b="1">
                    <a:solidFill>
                      <a:srgbClr val="3366FF"/>
                    </a:solidFill>
                    <a:latin typeface="Courier New" charset="0"/>
                  </a:rPr>
                  <a:t>g</a:t>
                </a:r>
              </a:p>
              <a:p>
                <a:r>
                  <a:rPr lang="en-US" b="1">
                    <a:solidFill>
                      <a:srgbClr val="3366FF"/>
                    </a:solidFill>
                    <a:latin typeface="Courier New" charset="0"/>
                  </a:rPr>
                  <a:t>n</a:t>
                </a:r>
              </a:p>
            </p:txBody>
          </p:sp>
          <p:sp>
            <p:nvSpPr>
              <p:cNvPr id="46101" name="Text Box 8"/>
              <p:cNvSpPr txBox="1">
                <a:spLocks noChangeArrowheads="1"/>
              </p:cNvSpPr>
              <p:nvPr/>
            </p:nvSpPr>
            <p:spPr bwMode="auto">
              <a:xfrm>
                <a:off x="1088" y="1541"/>
                <a:ext cx="1060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1">
                    <a:solidFill>
                      <a:schemeClr val="folHlink"/>
                    </a:solidFill>
                    <a:latin typeface="Courier New" charset="0"/>
                  </a:rPr>
                  <a:t>exponent</a:t>
                </a:r>
              </a:p>
            </p:txBody>
          </p:sp>
          <p:sp>
            <p:nvSpPr>
              <p:cNvPr id="46102" name="Text Box 9"/>
              <p:cNvSpPr txBox="1">
                <a:spLocks noChangeArrowheads="1"/>
              </p:cNvSpPr>
              <p:nvPr/>
            </p:nvSpPr>
            <p:spPr bwMode="auto">
              <a:xfrm>
                <a:off x="2148" y="1541"/>
                <a:ext cx="2785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1">
                    <a:solidFill>
                      <a:srgbClr val="FF3399"/>
                    </a:solidFill>
                    <a:latin typeface="Courier New" charset="0"/>
                  </a:rPr>
                  <a:t>mantissa (significand)</a:t>
                </a:r>
                <a:endParaRPr lang="en-US" b="1">
                  <a:latin typeface="Courier New" charset="0"/>
                </a:endParaRPr>
              </a:p>
            </p:txBody>
          </p:sp>
        </p:grpSp>
        <p:sp>
          <p:nvSpPr>
            <p:cNvPr id="46096" name="Text Box 10"/>
            <p:cNvSpPr txBox="1">
              <a:spLocks noChangeArrowheads="1"/>
            </p:cNvSpPr>
            <p:nvPr/>
          </p:nvSpPr>
          <p:spPr bwMode="auto">
            <a:xfrm>
              <a:off x="1120" y="1897"/>
              <a:ext cx="373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4000" b="1">
                  <a:latin typeface="Courier New" charset="0"/>
                </a:rPr>
                <a:t>(-1)</a:t>
              </a:r>
              <a:r>
                <a:rPr lang="en-US" sz="4400" b="1" baseline="30000">
                  <a:solidFill>
                    <a:srgbClr val="3366FF"/>
                  </a:solidFill>
                  <a:latin typeface="Courier New" charset="0"/>
                </a:rPr>
                <a:t>S</a:t>
              </a:r>
              <a:r>
                <a:rPr lang="en-US" sz="4000" b="1">
                  <a:latin typeface="Courier New" charset="0"/>
                </a:rPr>
                <a:t> * 2 </a:t>
              </a:r>
              <a:r>
                <a:rPr lang="en-US" sz="4400" b="1" baseline="30000">
                  <a:solidFill>
                    <a:schemeClr val="folHlink"/>
                  </a:solidFill>
                  <a:latin typeface="Courier New" charset="0"/>
                </a:rPr>
                <a:t>E</a:t>
              </a:r>
              <a:r>
                <a:rPr lang="en-US" sz="4000" b="1" baseline="30000">
                  <a:latin typeface="Courier New" charset="0"/>
                </a:rPr>
                <a:t>-127 </a:t>
              </a:r>
              <a:r>
                <a:rPr lang="en-US" sz="4000" b="1">
                  <a:latin typeface="Courier New" charset="0"/>
                </a:rPr>
                <a:t>* 1.</a:t>
              </a:r>
              <a:r>
                <a:rPr lang="en-US" sz="4000" b="1">
                  <a:solidFill>
                    <a:srgbClr val="FF3399"/>
                  </a:solidFill>
                  <a:latin typeface="Courier New" charset="0"/>
                </a:rPr>
                <a:t>M</a:t>
              </a:r>
            </a:p>
          </p:txBody>
        </p:sp>
      </p:grpSp>
      <p:sp>
        <p:nvSpPr>
          <p:cNvPr id="46082" name="Text Box 11"/>
          <p:cNvSpPr txBox="1">
            <a:spLocks noChangeArrowheads="1"/>
          </p:cNvSpPr>
          <p:nvPr/>
        </p:nvSpPr>
        <p:spPr bwMode="auto">
          <a:xfrm>
            <a:off x="2266950" y="5422900"/>
            <a:ext cx="1835150" cy="9540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Non-normalized</a:t>
            </a:r>
          </a:p>
          <a:p>
            <a:pPr algn="ctr"/>
            <a:r>
              <a:rPr lang="en-US" sz="1800"/>
              <a:t>typically</a:t>
            </a:r>
          </a:p>
          <a:p>
            <a:pPr algn="ctr"/>
            <a:r>
              <a:rPr lang="en-US" sz="1800"/>
              <a:t>underflow</a:t>
            </a:r>
          </a:p>
        </p:txBody>
      </p:sp>
      <p:sp>
        <p:nvSpPr>
          <p:cNvPr id="46083" name="Text Box 12"/>
          <p:cNvSpPr txBox="1">
            <a:spLocks noChangeArrowheads="1"/>
          </p:cNvSpPr>
          <p:nvPr/>
        </p:nvSpPr>
        <p:spPr bwMode="auto">
          <a:xfrm>
            <a:off x="4102100" y="5422900"/>
            <a:ext cx="1835150" cy="9540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/>
              <a:t>Ordinary</a:t>
            </a:r>
          </a:p>
          <a:p>
            <a:pPr algn="ctr"/>
            <a:r>
              <a:rPr lang="en-US" sz="1800" dirty="0"/>
              <a:t>Old</a:t>
            </a:r>
          </a:p>
          <a:p>
            <a:pPr algn="ctr"/>
            <a:r>
              <a:rPr lang="en-US" sz="1800" dirty="0"/>
              <a:t>Numbers</a:t>
            </a:r>
          </a:p>
        </p:txBody>
      </p:sp>
      <p:sp>
        <p:nvSpPr>
          <p:cNvPr id="46084" name="Text Box 13"/>
          <p:cNvSpPr txBox="1">
            <a:spLocks noChangeArrowheads="1"/>
          </p:cNvSpPr>
          <p:nvPr/>
        </p:nvSpPr>
        <p:spPr bwMode="auto">
          <a:xfrm>
            <a:off x="2266950" y="4468813"/>
            <a:ext cx="1835150" cy="9540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/>
              <a:t>0</a:t>
            </a:r>
          </a:p>
        </p:txBody>
      </p:sp>
      <p:sp>
        <p:nvSpPr>
          <p:cNvPr id="46085" name="Text Box 14"/>
          <p:cNvSpPr txBox="1">
            <a:spLocks noChangeArrowheads="1"/>
          </p:cNvSpPr>
          <p:nvPr/>
        </p:nvSpPr>
        <p:spPr bwMode="auto">
          <a:xfrm>
            <a:off x="4102100" y="4468813"/>
            <a:ext cx="1835150" cy="9540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/>
              <a:t>Powers</a:t>
            </a:r>
          </a:p>
          <a:p>
            <a:pPr algn="ctr"/>
            <a:r>
              <a:rPr lang="en-US" sz="1800" dirty="0"/>
              <a:t>of</a:t>
            </a:r>
          </a:p>
          <a:p>
            <a:pPr algn="ctr"/>
            <a:r>
              <a:rPr lang="en-US" sz="1800" dirty="0"/>
              <a:t>Two</a:t>
            </a:r>
          </a:p>
        </p:txBody>
      </p:sp>
      <p:sp>
        <p:nvSpPr>
          <p:cNvPr id="46086" name="Text Box 15"/>
          <p:cNvSpPr txBox="1">
            <a:spLocks noChangeArrowheads="1"/>
          </p:cNvSpPr>
          <p:nvPr/>
        </p:nvSpPr>
        <p:spPr bwMode="auto">
          <a:xfrm>
            <a:off x="5937250" y="4468813"/>
            <a:ext cx="1835150" cy="9540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>
                <a:sym typeface="Symbol" charset="0"/>
              </a:rPr>
              <a:t></a:t>
            </a:r>
            <a:endParaRPr lang="en-US" sz="4000"/>
          </a:p>
        </p:txBody>
      </p:sp>
      <p:sp>
        <p:nvSpPr>
          <p:cNvPr id="46087" name="Text Box 16"/>
          <p:cNvSpPr txBox="1">
            <a:spLocks noChangeArrowheads="1"/>
          </p:cNvSpPr>
          <p:nvPr/>
        </p:nvSpPr>
        <p:spPr bwMode="auto">
          <a:xfrm>
            <a:off x="2266950" y="3906838"/>
            <a:ext cx="1835150" cy="561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E == 0</a:t>
            </a:r>
          </a:p>
        </p:txBody>
      </p:sp>
      <p:sp>
        <p:nvSpPr>
          <p:cNvPr id="46088" name="Text Box 17"/>
          <p:cNvSpPr txBox="1">
            <a:spLocks noChangeArrowheads="1"/>
          </p:cNvSpPr>
          <p:nvPr/>
        </p:nvSpPr>
        <p:spPr bwMode="auto">
          <a:xfrm>
            <a:off x="4102100" y="3906838"/>
            <a:ext cx="1835150" cy="561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0 &lt; E &lt; 255</a:t>
            </a:r>
          </a:p>
        </p:txBody>
      </p:sp>
      <p:sp>
        <p:nvSpPr>
          <p:cNvPr id="46089" name="Text Box 18"/>
          <p:cNvSpPr txBox="1">
            <a:spLocks noChangeArrowheads="1"/>
          </p:cNvSpPr>
          <p:nvPr/>
        </p:nvSpPr>
        <p:spPr bwMode="auto">
          <a:xfrm>
            <a:off x="5937250" y="3906838"/>
            <a:ext cx="1835150" cy="561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E == 255</a:t>
            </a:r>
          </a:p>
        </p:txBody>
      </p:sp>
      <p:sp>
        <p:nvSpPr>
          <p:cNvPr id="46090" name="Text Box 19"/>
          <p:cNvSpPr txBox="1">
            <a:spLocks noChangeArrowheads="1"/>
          </p:cNvSpPr>
          <p:nvPr/>
        </p:nvSpPr>
        <p:spPr bwMode="auto">
          <a:xfrm>
            <a:off x="431800" y="4468813"/>
            <a:ext cx="1835150" cy="9540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/>
              <a:t>M==0</a:t>
            </a:r>
          </a:p>
        </p:txBody>
      </p:sp>
      <p:sp>
        <p:nvSpPr>
          <p:cNvPr id="46091" name="Text Box 20"/>
          <p:cNvSpPr txBox="1">
            <a:spLocks noChangeArrowheads="1"/>
          </p:cNvSpPr>
          <p:nvPr/>
        </p:nvSpPr>
        <p:spPr bwMode="auto">
          <a:xfrm>
            <a:off x="431800" y="5422900"/>
            <a:ext cx="1835150" cy="9540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/>
              <a:t>M!=0</a:t>
            </a:r>
          </a:p>
        </p:txBody>
      </p:sp>
      <p:sp>
        <p:nvSpPr>
          <p:cNvPr id="46092" name="Text Box 21"/>
          <p:cNvSpPr txBox="1">
            <a:spLocks noChangeArrowheads="1"/>
          </p:cNvSpPr>
          <p:nvPr/>
        </p:nvSpPr>
        <p:spPr bwMode="auto">
          <a:xfrm>
            <a:off x="5937250" y="5422900"/>
            <a:ext cx="1835150" cy="9540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Not</a:t>
            </a:r>
          </a:p>
          <a:p>
            <a:pPr algn="ctr"/>
            <a:r>
              <a:rPr lang="en-US" sz="1800"/>
              <a:t>A</a:t>
            </a:r>
          </a:p>
          <a:p>
            <a:pPr algn="ctr"/>
            <a:r>
              <a:rPr lang="en-US" sz="1800"/>
              <a:t>Number</a:t>
            </a:r>
          </a:p>
        </p:txBody>
      </p:sp>
      <p:sp>
        <p:nvSpPr>
          <p:cNvPr id="46093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671513" y="949325"/>
            <a:ext cx="7756525" cy="336550"/>
          </a:xfrm>
          <a:noFill/>
        </p:spPr>
        <p:txBody>
          <a:bodyPr wrap="none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1600" b="1">
                <a:latin typeface="Courier New" charset="0"/>
              </a:rPr>
              <a:t>0 00000001 00000000000000000000000 = +1 * 2</a:t>
            </a:r>
            <a:r>
              <a:rPr lang="en-US" sz="1600" b="1" baseline="30000">
                <a:latin typeface="Courier New" charset="0"/>
              </a:rPr>
              <a:t>(1-127)</a:t>
            </a:r>
            <a:r>
              <a:rPr lang="en-US" sz="1600" b="1">
                <a:latin typeface="Courier New" charset="0"/>
              </a:rPr>
              <a:t> * 1.0 = 2</a:t>
            </a:r>
            <a:r>
              <a:rPr lang="en-US" sz="1600" b="1" baseline="30000">
                <a:latin typeface="Courier New" charset="0"/>
              </a:rPr>
              <a:t>(-126)</a:t>
            </a:r>
            <a:endParaRPr lang="en-US" sz="1600" b="1">
              <a:latin typeface="Courier New" charset="0"/>
            </a:endParaRPr>
          </a:p>
        </p:txBody>
      </p:sp>
      <p:sp>
        <p:nvSpPr>
          <p:cNvPr id="72727" name="Text Box 23"/>
          <p:cNvSpPr txBox="1">
            <a:spLocks noChangeArrowheads="1"/>
          </p:cNvSpPr>
          <p:nvPr/>
        </p:nvSpPr>
        <p:spPr bwMode="auto">
          <a:xfrm>
            <a:off x="2214563" y="320675"/>
            <a:ext cx="4722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cs typeface="+mn-cs"/>
              </a:rPr>
              <a:t>Smallest positive normalized number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5" name="Group 2"/>
          <p:cNvGrpSpPr>
            <a:grpSpLocks/>
          </p:cNvGrpSpPr>
          <p:nvPr/>
        </p:nvGrpSpPr>
        <p:grpSpPr bwMode="auto">
          <a:xfrm>
            <a:off x="1322388" y="1646238"/>
            <a:ext cx="6508750" cy="2078037"/>
            <a:chOff x="833" y="1141"/>
            <a:chExt cx="4100" cy="1309"/>
          </a:xfrm>
        </p:grpSpPr>
        <p:grpSp>
          <p:nvGrpSpPr>
            <p:cNvPr id="47119" name="Group 3"/>
            <p:cNvGrpSpPr>
              <a:grpSpLocks/>
            </p:cNvGrpSpPr>
            <p:nvPr/>
          </p:nvGrpSpPr>
          <p:grpSpPr bwMode="auto">
            <a:xfrm>
              <a:off x="833" y="1141"/>
              <a:ext cx="4100" cy="1309"/>
              <a:chOff x="833" y="1229"/>
              <a:chExt cx="4100" cy="1309"/>
            </a:xfrm>
          </p:grpSpPr>
          <p:sp>
            <p:nvSpPr>
              <p:cNvPr id="47121" name="Text Box 4"/>
              <p:cNvSpPr txBox="1">
                <a:spLocks noChangeArrowheads="1"/>
              </p:cNvSpPr>
              <p:nvPr/>
            </p:nvSpPr>
            <p:spPr bwMode="auto">
              <a:xfrm>
                <a:off x="833" y="1229"/>
                <a:ext cx="255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b="1">
                    <a:latin typeface="Courier New" charset="0"/>
                  </a:rPr>
                  <a:t>0</a:t>
                </a:r>
              </a:p>
            </p:txBody>
          </p:sp>
          <p:sp>
            <p:nvSpPr>
              <p:cNvPr id="47122" name="Text Box 5"/>
              <p:cNvSpPr txBox="1">
                <a:spLocks noChangeArrowheads="1"/>
              </p:cNvSpPr>
              <p:nvPr/>
            </p:nvSpPr>
            <p:spPr bwMode="auto">
              <a:xfrm>
                <a:off x="1088" y="1229"/>
                <a:ext cx="1060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b="1">
                    <a:latin typeface="Courier New" charset="0"/>
                  </a:rPr>
                  <a:t>00000000</a:t>
                </a:r>
              </a:p>
            </p:txBody>
          </p:sp>
          <p:sp>
            <p:nvSpPr>
              <p:cNvPr id="47123" name="Text Box 6"/>
              <p:cNvSpPr txBox="1">
                <a:spLocks noChangeArrowheads="1"/>
              </p:cNvSpPr>
              <p:nvPr/>
            </p:nvSpPr>
            <p:spPr bwMode="auto">
              <a:xfrm>
                <a:off x="2148" y="1229"/>
                <a:ext cx="2785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b="1">
                    <a:latin typeface="Courier New" charset="0"/>
                  </a:rPr>
                  <a:t>00000000000000000000000</a:t>
                </a:r>
              </a:p>
            </p:txBody>
          </p:sp>
          <p:sp>
            <p:nvSpPr>
              <p:cNvPr id="47124" name="Text Box 7"/>
              <p:cNvSpPr txBox="1">
                <a:spLocks noChangeArrowheads="1"/>
              </p:cNvSpPr>
              <p:nvPr/>
            </p:nvSpPr>
            <p:spPr bwMode="auto">
              <a:xfrm>
                <a:off x="833" y="1541"/>
                <a:ext cx="255" cy="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b="1">
                    <a:solidFill>
                      <a:srgbClr val="3366FF"/>
                    </a:solidFill>
                    <a:latin typeface="Courier New" charset="0"/>
                  </a:rPr>
                  <a:t>s</a:t>
                </a:r>
              </a:p>
              <a:p>
                <a:r>
                  <a:rPr lang="en-US" b="1">
                    <a:solidFill>
                      <a:srgbClr val="3366FF"/>
                    </a:solidFill>
                    <a:latin typeface="Courier New" charset="0"/>
                  </a:rPr>
                  <a:t>i</a:t>
                </a:r>
              </a:p>
              <a:p>
                <a:r>
                  <a:rPr lang="en-US" b="1">
                    <a:solidFill>
                      <a:srgbClr val="3366FF"/>
                    </a:solidFill>
                    <a:latin typeface="Courier New" charset="0"/>
                  </a:rPr>
                  <a:t>g</a:t>
                </a:r>
              </a:p>
              <a:p>
                <a:r>
                  <a:rPr lang="en-US" b="1">
                    <a:solidFill>
                      <a:srgbClr val="3366FF"/>
                    </a:solidFill>
                    <a:latin typeface="Courier New" charset="0"/>
                  </a:rPr>
                  <a:t>n</a:t>
                </a:r>
              </a:p>
            </p:txBody>
          </p:sp>
          <p:sp>
            <p:nvSpPr>
              <p:cNvPr id="47125" name="Text Box 8"/>
              <p:cNvSpPr txBox="1">
                <a:spLocks noChangeArrowheads="1"/>
              </p:cNvSpPr>
              <p:nvPr/>
            </p:nvSpPr>
            <p:spPr bwMode="auto">
              <a:xfrm>
                <a:off x="1088" y="1541"/>
                <a:ext cx="1060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1">
                    <a:solidFill>
                      <a:schemeClr val="folHlink"/>
                    </a:solidFill>
                    <a:latin typeface="Courier New" charset="0"/>
                  </a:rPr>
                  <a:t>exponent</a:t>
                </a:r>
              </a:p>
            </p:txBody>
          </p:sp>
          <p:sp>
            <p:nvSpPr>
              <p:cNvPr id="47126" name="Text Box 9"/>
              <p:cNvSpPr txBox="1">
                <a:spLocks noChangeArrowheads="1"/>
              </p:cNvSpPr>
              <p:nvPr/>
            </p:nvSpPr>
            <p:spPr bwMode="auto">
              <a:xfrm>
                <a:off x="2148" y="1541"/>
                <a:ext cx="2785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1">
                    <a:solidFill>
                      <a:srgbClr val="FF3399"/>
                    </a:solidFill>
                    <a:latin typeface="Courier New" charset="0"/>
                  </a:rPr>
                  <a:t>mantissa (significand)</a:t>
                </a:r>
                <a:endParaRPr lang="en-US" b="1">
                  <a:latin typeface="Courier New" charset="0"/>
                </a:endParaRPr>
              </a:p>
            </p:txBody>
          </p:sp>
        </p:grpSp>
        <p:sp>
          <p:nvSpPr>
            <p:cNvPr id="47120" name="Text Box 10"/>
            <p:cNvSpPr txBox="1">
              <a:spLocks noChangeArrowheads="1"/>
            </p:cNvSpPr>
            <p:nvPr/>
          </p:nvSpPr>
          <p:spPr bwMode="auto">
            <a:xfrm>
              <a:off x="1120" y="1897"/>
              <a:ext cx="373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4000" b="1">
                  <a:latin typeface="Courier New" charset="0"/>
                </a:rPr>
                <a:t>(-1)</a:t>
              </a:r>
              <a:r>
                <a:rPr lang="en-US" sz="4400" b="1" baseline="30000">
                  <a:solidFill>
                    <a:srgbClr val="3366FF"/>
                  </a:solidFill>
                  <a:latin typeface="Courier New" charset="0"/>
                </a:rPr>
                <a:t>S</a:t>
              </a:r>
              <a:r>
                <a:rPr lang="en-US" sz="4000" b="1">
                  <a:latin typeface="Courier New" charset="0"/>
                </a:rPr>
                <a:t> * 2 </a:t>
              </a:r>
              <a:r>
                <a:rPr lang="en-US" sz="4400" b="1" baseline="30000">
                  <a:solidFill>
                    <a:schemeClr val="folHlink"/>
                  </a:solidFill>
                  <a:latin typeface="Courier New" charset="0"/>
                </a:rPr>
                <a:t>E</a:t>
              </a:r>
              <a:r>
                <a:rPr lang="en-US" sz="4000" b="1" baseline="30000">
                  <a:latin typeface="Courier New" charset="0"/>
                </a:rPr>
                <a:t>-127 </a:t>
              </a:r>
              <a:r>
                <a:rPr lang="en-US" sz="4000" b="1">
                  <a:latin typeface="Courier New" charset="0"/>
                </a:rPr>
                <a:t>* 1.</a:t>
              </a:r>
              <a:r>
                <a:rPr lang="en-US" sz="4000" b="1">
                  <a:solidFill>
                    <a:srgbClr val="FF3399"/>
                  </a:solidFill>
                  <a:latin typeface="Courier New" charset="0"/>
                </a:rPr>
                <a:t>M</a:t>
              </a:r>
            </a:p>
          </p:txBody>
        </p:sp>
      </p:grpSp>
      <p:sp>
        <p:nvSpPr>
          <p:cNvPr id="47106" name="Text Box 11"/>
          <p:cNvSpPr txBox="1">
            <a:spLocks noChangeArrowheads="1"/>
          </p:cNvSpPr>
          <p:nvPr/>
        </p:nvSpPr>
        <p:spPr bwMode="auto">
          <a:xfrm>
            <a:off x="2266950" y="5422900"/>
            <a:ext cx="1835150" cy="9540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/>
              <a:t>Non-normalized</a:t>
            </a:r>
          </a:p>
          <a:p>
            <a:pPr algn="ctr"/>
            <a:r>
              <a:rPr lang="en-US" sz="1800" dirty="0"/>
              <a:t>typically</a:t>
            </a:r>
          </a:p>
          <a:p>
            <a:pPr algn="ctr"/>
            <a:r>
              <a:rPr lang="en-US" sz="1800" dirty="0"/>
              <a:t>underflow</a:t>
            </a:r>
          </a:p>
        </p:txBody>
      </p:sp>
      <p:sp>
        <p:nvSpPr>
          <p:cNvPr id="47107" name="Text Box 12"/>
          <p:cNvSpPr txBox="1">
            <a:spLocks noChangeArrowheads="1"/>
          </p:cNvSpPr>
          <p:nvPr/>
        </p:nvSpPr>
        <p:spPr bwMode="auto">
          <a:xfrm>
            <a:off x="4102100" y="5422900"/>
            <a:ext cx="1835150" cy="9540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Ordinary</a:t>
            </a:r>
          </a:p>
          <a:p>
            <a:pPr algn="ctr"/>
            <a:r>
              <a:rPr lang="en-US" sz="1800"/>
              <a:t>Old</a:t>
            </a:r>
          </a:p>
          <a:p>
            <a:pPr algn="ctr"/>
            <a:r>
              <a:rPr lang="en-US" sz="1800"/>
              <a:t>Numbers</a:t>
            </a:r>
          </a:p>
        </p:txBody>
      </p:sp>
      <p:sp>
        <p:nvSpPr>
          <p:cNvPr id="47108" name="Text Box 13"/>
          <p:cNvSpPr txBox="1">
            <a:spLocks noChangeArrowheads="1"/>
          </p:cNvSpPr>
          <p:nvPr/>
        </p:nvSpPr>
        <p:spPr bwMode="auto">
          <a:xfrm>
            <a:off x="2266950" y="4468813"/>
            <a:ext cx="1835150" cy="9540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/>
              <a:t>0</a:t>
            </a:r>
          </a:p>
        </p:txBody>
      </p:sp>
      <p:sp>
        <p:nvSpPr>
          <p:cNvPr id="47109" name="Text Box 14"/>
          <p:cNvSpPr txBox="1">
            <a:spLocks noChangeArrowheads="1"/>
          </p:cNvSpPr>
          <p:nvPr/>
        </p:nvSpPr>
        <p:spPr bwMode="auto">
          <a:xfrm>
            <a:off x="4102100" y="4468813"/>
            <a:ext cx="1835150" cy="9540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Powers</a:t>
            </a:r>
          </a:p>
          <a:p>
            <a:pPr algn="ctr"/>
            <a:r>
              <a:rPr lang="en-US" sz="1800"/>
              <a:t>of</a:t>
            </a:r>
          </a:p>
          <a:p>
            <a:pPr algn="ctr"/>
            <a:r>
              <a:rPr lang="en-US" sz="1800"/>
              <a:t>Two</a:t>
            </a:r>
          </a:p>
        </p:txBody>
      </p:sp>
      <p:sp>
        <p:nvSpPr>
          <p:cNvPr id="47110" name="Text Box 15"/>
          <p:cNvSpPr txBox="1">
            <a:spLocks noChangeArrowheads="1"/>
          </p:cNvSpPr>
          <p:nvPr/>
        </p:nvSpPr>
        <p:spPr bwMode="auto">
          <a:xfrm>
            <a:off x="5937250" y="4468813"/>
            <a:ext cx="1835150" cy="9540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>
                <a:sym typeface="Symbol" charset="0"/>
              </a:rPr>
              <a:t></a:t>
            </a:r>
            <a:endParaRPr lang="en-US" sz="4000"/>
          </a:p>
        </p:txBody>
      </p:sp>
      <p:sp>
        <p:nvSpPr>
          <p:cNvPr id="47111" name="Text Box 16"/>
          <p:cNvSpPr txBox="1">
            <a:spLocks noChangeArrowheads="1"/>
          </p:cNvSpPr>
          <p:nvPr/>
        </p:nvSpPr>
        <p:spPr bwMode="auto">
          <a:xfrm>
            <a:off x="2266950" y="3906838"/>
            <a:ext cx="1835150" cy="561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E == 0</a:t>
            </a:r>
          </a:p>
        </p:txBody>
      </p:sp>
      <p:sp>
        <p:nvSpPr>
          <p:cNvPr id="47112" name="Text Box 17"/>
          <p:cNvSpPr txBox="1">
            <a:spLocks noChangeArrowheads="1"/>
          </p:cNvSpPr>
          <p:nvPr/>
        </p:nvSpPr>
        <p:spPr bwMode="auto">
          <a:xfrm>
            <a:off x="4102100" y="3906838"/>
            <a:ext cx="1835150" cy="561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0 &lt; E &lt; 255</a:t>
            </a:r>
          </a:p>
        </p:txBody>
      </p:sp>
      <p:sp>
        <p:nvSpPr>
          <p:cNvPr id="47113" name="Text Box 18"/>
          <p:cNvSpPr txBox="1">
            <a:spLocks noChangeArrowheads="1"/>
          </p:cNvSpPr>
          <p:nvPr/>
        </p:nvSpPr>
        <p:spPr bwMode="auto">
          <a:xfrm>
            <a:off x="5937250" y="3906838"/>
            <a:ext cx="1835150" cy="561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E == 255</a:t>
            </a:r>
          </a:p>
        </p:txBody>
      </p:sp>
      <p:sp>
        <p:nvSpPr>
          <p:cNvPr id="47114" name="Text Box 19"/>
          <p:cNvSpPr txBox="1">
            <a:spLocks noChangeArrowheads="1"/>
          </p:cNvSpPr>
          <p:nvPr/>
        </p:nvSpPr>
        <p:spPr bwMode="auto">
          <a:xfrm>
            <a:off x="431800" y="4468813"/>
            <a:ext cx="1835150" cy="9540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/>
              <a:t>M==0</a:t>
            </a:r>
          </a:p>
        </p:txBody>
      </p:sp>
      <p:sp>
        <p:nvSpPr>
          <p:cNvPr id="47115" name="Text Box 20"/>
          <p:cNvSpPr txBox="1">
            <a:spLocks noChangeArrowheads="1"/>
          </p:cNvSpPr>
          <p:nvPr/>
        </p:nvSpPr>
        <p:spPr bwMode="auto">
          <a:xfrm>
            <a:off x="431800" y="5422900"/>
            <a:ext cx="1835150" cy="9540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/>
              <a:t>M!=0</a:t>
            </a:r>
          </a:p>
        </p:txBody>
      </p:sp>
      <p:sp>
        <p:nvSpPr>
          <p:cNvPr id="47116" name="Text Box 21"/>
          <p:cNvSpPr txBox="1">
            <a:spLocks noChangeArrowheads="1"/>
          </p:cNvSpPr>
          <p:nvPr/>
        </p:nvSpPr>
        <p:spPr bwMode="auto">
          <a:xfrm>
            <a:off x="5937250" y="5422900"/>
            <a:ext cx="1835150" cy="9540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Not</a:t>
            </a:r>
          </a:p>
          <a:p>
            <a:pPr algn="ctr"/>
            <a:r>
              <a:rPr lang="en-US" sz="1800"/>
              <a:t>A</a:t>
            </a:r>
          </a:p>
          <a:p>
            <a:pPr algn="ctr"/>
            <a:r>
              <a:rPr lang="en-US" sz="1800"/>
              <a:t>Number</a:t>
            </a:r>
          </a:p>
        </p:txBody>
      </p:sp>
      <p:sp>
        <p:nvSpPr>
          <p:cNvPr id="47117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671513" y="949325"/>
            <a:ext cx="5700712" cy="923925"/>
          </a:xfrm>
          <a:noFill/>
        </p:spPr>
        <p:txBody>
          <a:bodyPr wrap="none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1600" b="1">
                <a:latin typeface="Courier New" charset="0"/>
              </a:rPr>
              <a:t>0 00000000 11111111111111111111111 </a:t>
            </a:r>
          </a:p>
          <a:p>
            <a:pPr marL="0" indent="0" eaLnBrk="1" hangingPunct="1">
              <a:buFontTx/>
              <a:buNone/>
            </a:pPr>
            <a:r>
              <a:rPr lang="en-US" sz="1600" b="1">
                <a:latin typeface="Courier New" charset="0"/>
              </a:rPr>
              <a:t>     = +1 * 2</a:t>
            </a:r>
            <a:r>
              <a:rPr lang="en-US" sz="1600" b="1" baseline="30000">
                <a:latin typeface="Courier New" charset="0"/>
              </a:rPr>
              <a:t>(-126)</a:t>
            </a:r>
            <a:r>
              <a:rPr lang="en-US" sz="1600" b="1">
                <a:latin typeface="Courier New" charset="0"/>
              </a:rPr>
              <a:t> * 0.11111111111111111111111</a:t>
            </a:r>
            <a:endParaRPr lang="en-US" sz="1600" b="1" baseline="30000">
              <a:latin typeface="Courier New" charset="0"/>
            </a:endParaRPr>
          </a:p>
          <a:p>
            <a:pPr marL="0" indent="0" eaLnBrk="1" hangingPunct="1">
              <a:buFontTx/>
              <a:buNone/>
            </a:pPr>
            <a:endParaRPr lang="en-US" sz="1600" b="1">
              <a:latin typeface="Courier New" charset="0"/>
            </a:endParaRPr>
          </a:p>
        </p:txBody>
      </p:sp>
      <p:sp>
        <p:nvSpPr>
          <p:cNvPr id="73751" name="Text Box 23"/>
          <p:cNvSpPr txBox="1">
            <a:spLocks noChangeArrowheads="1"/>
          </p:cNvSpPr>
          <p:nvPr/>
        </p:nvSpPr>
        <p:spPr bwMode="auto">
          <a:xfrm>
            <a:off x="2214563" y="320675"/>
            <a:ext cx="5574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cs typeface="+mn-cs"/>
              </a:rPr>
              <a:t>Next smallest positive number below 2-126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Why not E=-127?</a:t>
            </a:r>
          </a:p>
        </p:txBody>
      </p:sp>
      <p:sp>
        <p:nvSpPr>
          <p:cNvPr id="48130" name="Rectangle 3"/>
          <p:cNvSpPr>
            <a:spLocks noChangeArrowheads="1"/>
          </p:cNvSpPr>
          <p:nvPr/>
        </p:nvSpPr>
        <p:spPr bwMode="auto">
          <a:xfrm>
            <a:off x="369888" y="1536700"/>
            <a:ext cx="8489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0 00000001 00000000000000000000000 = +1 * 2</a:t>
            </a:r>
            <a:r>
              <a:rPr lang="en-US" sz="1600" b="1" baseline="30000">
                <a:latin typeface="Courier New" charset="0"/>
              </a:rPr>
              <a:t>(1-127)</a:t>
            </a:r>
            <a:r>
              <a:rPr lang="en-US" sz="1600" b="1">
                <a:latin typeface="Courier New" charset="0"/>
              </a:rPr>
              <a:t> * 1.0 = 1.0 x 2</a:t>
            </a:r>
            <a:r>
              <a:rPr lang="en-US" sz="1600" b="1" baseline="30000">
                <a:latin typeface="Courier New" charset="0"/>
              </a:rPr>
              <a:t>(-126)</a:t>
            </a:r>
            <a:endParaRPr lang="en-US" sz="1600" b="1">
              <a:latin typeface="Courier New" charset="0"/>
            </a:endParaRPr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385763" y="2178050"/>
            <a:ext cx="8558212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0 00000000 11111111111111111111111 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                            = +1 * 2</a:t>
            </a:r>
            <a:r>
              <a:rPr lang="en-US" sz="1600" b="1" baseline="30000">
                <a:latin typeface="Courier New" charset="0"/>
              </a:rPr>
              <a:t>(-126)</a:t>
            </a:r>
            <a:r>
              <a:rPr lang="en-US" sz="1600" b="1">
                <a:latin typeface="Courier New" charset="0"/>
              </a:rPr>
              <a:t> * 0.11111111111111111111111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0 00000000 00001000000000000000000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                            = +1 + 2</a:t>
            </a:r>
            <a:r>
              <a:rPr lang="en-US" sz="1600" b="1" baseline="30000">
                <a:latin typeface="Courier New" charset="0"/>
              </a:rPr>
              <a:t>(-126) </a:t>
            </a:r>
            <a:r>
              <a:rPr lang="en-US" sz="1600" b="1">
                <a:latin typeface="Courier New" charset="0"/>
              </a:rPr>
              <a:t>* 0.00001 = 2</a:t>
            </a:r>
            <a:r>
              <a:rPr lang="en-US" sz="1600" b="1" baseline="30000">
                <a:latin typeface="Courier New" charset="0"/>
              </a:rPr>
              <a:t>(-131)</a:t>
            </a:r>
          </a:p>
          <a:p>
            <a:pPr eaLnBrk="1" hangingPunct="1">
              <a:spcBef>
                <a:spcPct val="20000"/>
              </a:spcBef>
            </a:pPr>
            <a:endParaRPr lang="en-US" sz="1600" b="1">
              <a:latin typeface="Courier New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If exponent was -127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	2</a:t>
            </a:r>
            <a:r>
              <a:rPr lang="en-US" sz="1600" b="1" baseline="30000">
                <a:latin typeface="Courier New" charset="0"/>
              </a:rPr>
              <a:t>(-127)</a:t>
            </a:r>
            <a:r>
              <a:rPr lang="en-US" sz="1600" b="1">
                <a:latin typeface="Courier New" charset="0"/>
              </a:rPr>
              <a:t> * 0.11111111111111111111111 or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	2</a:t>
            </a:r>
            <a:r>
              <a:rPr lang="en-US" sz="1600" b="1" baseline="30000">
                <a:latin typeface="Courier New" charset="0"/>
              </a:rPr>
              <a:t>(-126)</a:t>
            </a:r>
            <a:r>
              <a:rPr lang="en-US" sz="1600" b="1">
                <a:latin typeface="Courier New" charset="0"/>
              </a:rPr>
              <a:t> * 0.011111111111111111111111</a:t>
            </a:r>
          </a:p>
          <a:p>
            <a:pPr eaLnBrk="1" hangingPunct="1">
              <a:spcBef>
                <a:spcPct val="20000"/>
              </a:spcBef>
            </a:pPr>
            <a:endParaRPr lang="en-US" sz="1600" b="1">
              <a:latin typeface="Courier New" charset="0"/>
            </a:endParaRPr>
          </a:p>
          <a:p>
            <a:pPr eaLnBrk="1" hangingPunct="1">
              <a:spcBef>
                <a:spcPct val="20000"/>
              </a:spcBef>
            </a:pPr>
            <a:endParaRPr lang="en-US" sz="1600" b="1" baseline="30000">
              <a:latin typeface="Courier New" charset="0"/>
            </a:endParaRPr>
          </a:p>
          <a:p>
            <a:pPr eaLnBrk="1" hangingPunct="1">
              <a:spcBef>
                <a:spcPct val="20000"/>
              </a:spcBef>
            </a:pPr>
            <a:endParaRPr lang="en-US" sz="1600" b="1">
              <a:latin typeface="Courier New" charset="0"/>
            </a:endParaRPr>
          </a:p>
        </p:txBody>
      </p:sp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2266950" y="5422900"/>
            <a:ext cx="1835150" cy="9540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Non-normalized</a:t>
            </a:r>
          </a:p>
          <a:p>
            <a:pPr algn="ctr"/>
            <a:r>
              <a:rPr lang="en-US" sz="1800"/>
              <a:t>typically</a:t>
            </a:r>
          </a:p>
          <a:p>
            <a:pPr algn="ctr"/>
            <a:r>
              <a:rPr lang="en-US" sz="1800"/>
              <a:t>underflow</a:t>
            </a:r>
          </a:p>
        </p:txBody>
      </p:sp>
      <p:sp>
        <p:nvSpPr>
          <p:cNvPr id="48133" name="Text Box 6"/>
          <p:cNvSpPr txBox="1">
            <a:spLocks noChangeArrowheads="1"/>
          </p:cNvSpPr>
          <p:nvPr/>
        </p:nvSpPr>
        <p:spPr bwMode="auto">
          <a:xfrm>
            <a:off x="2266950" y="4541838"/>
            <a:ext cx="1835150" cy="561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E == 0</a:t>
            </a:r>
          </a:p>
        </p:txBody>
      </p:sp>
      <p:sp>
        <p:nvSpPr>
          <p:cNvPr id="48134" name="Text Box 7"/>
          <p:cNvSpPr txBox="1">
            <a:spLocks noChangeArrowheads="1"/>
          </p:cNvSpPr>
          <p:nvPr/>
        </p:nvSpPr>
        <p:spPr bwMode="auto">
          <a:xfrm>
            <a:off x="431800" y="5422900"/>
            <a:ext cx="1835150" cy="9540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/>
              <a:t>M!=0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Bitwise AND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dirty="0">
                <a:latin typeface="Courier New" charset="0"/>
              </a:rPr>
              <a:t>0101 AND 0110            (5 &amp; 6)</a:t>
            </a:r>
          </a:p>
          <a:p>
            <a:pPr eaLnBrk="1" hangingPunct="1">
              <a:buFontTx/>
              <a:buNone/>
            </a:pPr>
            <a:endParaRPr lang="en-US" b="1" dirty="0">
              <a:latin typeface="Courier New" charset="0"/>
            </a:endParaRPr>
          </a:p>
          <a:p>
            <a:pPr eaLnBrk="1" hangingPunct="1">
              <a:buFontTx/>
              <a:buNone/>
            </a:pPr>
            <a:endParaRPr lang="en-US" b="1" dirty="0">
              <a:latin typeface="Courier New" charset="0"/>
            </a:endParaRPr>
          </a:p>
          <a:p>
            <a:pPr eaLnBrk="1" hangingPunct="1">
              <a:buFontTx/>
              <a:buNone/>
            </a:pPr>
            <a:r>
              <a:rPr lang="en-US" b="1" dirty="0">
                <a:latin typeface="Courier New" charset="0"/>
              </a:rPr>
              <a:t>              0101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charset="0"/>
              </a:rPr>
              <a:t>              </a:t>
            </a:r>
            <a:r>
              <a:rPr lang="en-US" b="1" u="sng" dirty="0">
                <a:latin typeface="Courier New" charset="0"/>
              </a:rPr>
              <a:t>0110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charset="0"/>
              </a:rPr>
              <a:t>              0100</a:t>
            </a:r>
          </a:p>
          <a:p>
            <a:pPr eaLnBrk="1" hangingPunct="1">
              <a:buFontTx/>
              <a:buNone/>
            </a:pPr>
            <a:endParaRPr lang="en-US" b="1" dirty="0">
              <a:latin typeface="Courier New" charset="0"/>
            </a:endParaRPr>
          </a:p>
          <a:p>
            <a:pPr eaLnBrk="1" hangingPunct="1">
              <a:buFontTx/>
              <a:buNone/>
            </a:pPr>
            <a:endParaRPr lang="en-US" b="1" dirty="0"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Conversion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sz="2800" dirty="0">
                <a:latin typeface="Arial" charset="0"/>
              </a:rPr>
              <a:t>In CS 1331 we noted:</a:t>
            </a:r>
          </a:p>
          <a:p>
            <a:pPr marL="457200" indent="-457200" eaLnBrk="1" hangingPunct="1">
              <a:buFontTx/>
              <a:buNone/>
            </a:pPr>
            <a:r>
              <a:rPr lang="en-US" sz="2800" b="1" dirty="0">
                <a:latin typeface="Courier New" charset="0"/>
              </a:rPr>
              <a:t>	float f;</a:t>
            </a:r>
          </a:p>
          <a:p>
            <a:pPr marL="457200" indent="-457200" eaLnBrk="1" hangingPunct="1">
              <a:buFontTx/>
              <a:buNone/>
            </a:pPr>
            <a:r>
              <a:rPr lang="en-US" sz="2800" b="1" dirty="0">
                <a:latin typeface="Courier New" charset="0"/>
              </a:rPr>
              <a:t>	</a:t>
            </a:r>
            <a:r>
              <a:rPr lang="en-US" sz="2800" b="1" dirty="0" err="1">
                <a:latin typeface="Courier New" charset="0"/>
              </a:rPr>
              <a:t>int</a:t>
            </a:r>
            <a:r>
              <a:rPr lang="en-US" sz="2800" b="1" dirty="0">
                <a:latin typeface="Courier New" charset="0"/>
              </a:rPr>
              <a:t> </a:t>
            </a:r>
            <a:r>
              <a:rPr lang="en-US" sz="2800" b="1" dirty="0" err="1">
                <a:latin typeface="Courier New" charset="0"/>
              </a:rPr>
              <a:t>i</a:t>
            </a:r>
            <a:r>
              <a:rPr lang="en-US" sz="2800" b="1" dirty="0">
                <a:latin typeface="Courier New" charset="0"/>
              </a:rPr>
              <a:t>;</a:t>
            </a:r>
          </a:p>
          <a:p>
            <a:pPr marL="457200" indent="-457200" eaLnBrk="1" hangingPunct="1">
              <a:buFontTx/>
              <a:buNone/>
            </a:pPr>
            <a:r>
              <a:rPr lang="en-US" sz="2800" b="1" dirty="0">
                <a:latin typeface="Courier New" charset="0"/>
              </a:rPr>
              <a:t>	f = </a:t>
            </a:r>
            <a:r>
              <a:rPr lang="en-US" sz="2800" b="1" dirty="0" err="1">
                <a:latin typeface="Courier New" charset="0"/>
              </a:rPr>
              <a:t>i</a:t>
            </a:r>
            <a:r>
              <a:rPr lang="en-US" sz="2800" b="1" dirty="0">
                <a:latin typeface="Courier New" charset="0"/>
              </a:rPr>
              <a:t>;</a:t>
            </a:r>
          </a:p>
          <a:p>
            <a:pPr marL="457200" indent="-457200" eaLnBrk="1" hangingPunct="1">
              <a:buFontTx/>
              <a:buNone/>
            </a:pPr>
            <a:r>
              <a:rPr lang="en-US" sz="2800" b="1" dirty="0">
                <a:latin typeface="Courier New" charset="0"/>
              </a:rPr>
              <a:t>	</a:t>
            </a:r>
            <a:r>
              <a:rPr lang="en-US" sz="2800" b="1" dirty="0" err="1">
                <a:latin typeface="Courier New" charset="0"/>
              </a:rPr>
              <a:t>i</a:t>
            </a:r>
            <a:r>
              <a:rPr lang="en-US" sz="2800" b="1" dirty="0">
                <a:latin typeface="Courier New" charset="0"/>
              </a:rPr>
              <a:t> = (</a:t>
            </a:r>
            <a:r>
              <a:rPr lang="en-US" sz="2800" b="1" dirty="0" err="1">
                <a:latin typeface="Courier New" charset="0"/>
              </a:rPr>
              <a:t>int</a:t>
            </a:r>
            <a:r>
              <a:rPr lang="en-US" sz="2800" b="1" dirty="0">
                <a:latin typeface="Courier New" charset="0"/>
              </a:rPr>
              <a:t>)f;</a:t>
            </a:r>
            <a:endParaRPr lang="en-US" sz="2800" dirty="0">
              <a:latin typeface="Arial" charset="0"/>
            </a:endParaRPr>
          </a:p>
          <a:p>
            <a:pPr marL="457200" indent="-457200" eaLnBrk="1" hangingPunct="1"/>
            <a:r>
              <a:rPr lang="en-US" sz="2800" dirty="0">
                <a:latin typeface="Arial" charset="0"/>
              </a:rPr>
              <a:t>What does this imply?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 sz="2400" dirty="0">
                <a:latin typeface="Arial" charset="0"/>
              </a:rPr>
              <a:t>Converting floats to </a:t>
            </a:r>
            <a:r>
              <a:rPr lang="en-US" sz="2400" dirty="0" err="1">
                <a:latin typeface="Arial" charset="0"/>
              </a:rPr>
              <a:t>ints</a:t>
            </a:r>
            <a:r>
              <a:rPr lang="en-US" sz="2400" dirty="0">
                <a:latin typeface="Arial" charset="0"/>
              </a:rPr>
              <a:t> we may lose information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 sz="2400" dirty="0">
                <a:latin typeface="Arial" charset="0"/>
              </a:rPr>
              <a:t>Converting </a:t>
            </a:r>
            <a:r>
              <a:rPr lang="en-US" sz="2400" dirty="0" err="1">
                <a:latin typeface="Arial" charset="0"/>
              </a:rPr>
              <a:t>ints</a:t>
            </a:r>
            <a:r>
              <a:rPr lang="en-US" sz="2400" dirty="0">
                <a:latin typeface="Arial" charset="0"/>
              </a:rPr>
              <a:t> to floats we may lose information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 sz="2400" dirty="0">
                <a:latin typeface="Arial" charset="0"/>
              </a:rPr>
              <a:t>Converting either way we may lose information</a:t>
            </a:r>
          </a:p>
          <a:p>
            <a:pPr marL="457200" indent="-457200" eaLnBrk="1" hangingPunct="1">
              <a:buFontTx/>
              <a:buAutoNum type="arabicPeriod"/>
            </a:pPr>
            <a:endParaRPr lang="en-US" sz="28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172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#include &lt;stdio.h&gt;</a:t>
            </a:r>
          </a:p>
          <a:p>
            <a:pPr marL="0" indent="0">
              <a:buFontTx/>
              <a:buNone/>
            </a:pPr>
            <a:endParaRPr lang="en-US" sz="18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int main()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float f;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int i = 1234567897;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int j;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f = i;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j = (int)f;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printf("i = %d  f = %f  j = %d\n", i, f, j);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return 0;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}</a:t>
            </a:r>
          </a:p>
          <a:p>
            <a:pPr marL="0" indent="0">
              <a:buFontTx/>
              <a:buNone/>
            </a:pPr>
            <a:endParaRPr lang="en-US" sz="18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$ ./demo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i = 1234567897  f = 1234567936.000000  j = 1234567936</a:t>
            </a:r>
          </a:p>
          <a:p>
            <a:pPr marL="0" indent="0">
              <a:buFontTx/>
              <a:buNone/>
            </a:pPr>
            <a:endParaRPr lang="en-US" sz="1800" b="1"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Reality</a:t>
            </a:r>
          </a:p>
        </p:txBody>
      </p:sp>
      <p:sp>
        <p:nvSpPr>
          <p:cNvPr id="51202" name="Text Box 3"/>
          <p:cNvSpPr txBox="1">
            <a:spLocks noChangeArrowheads="1"/>
          </p:cNvSpPr>
          <p:nvPr/>
        </p:nvSpPr>
        <p:spPr bwMode="auto">
          <a:xfrm>
            <a:off x="971550" y="2281238"/>
            <a:ext cx="675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latin typeface="Courier New" charset="0"/>
              </a:rPr>
              <a:t>Int: </a:t>
            </a:r>
            <a:r>
              <a:rPr lang="en-US" b="1">
                <a:solidFill>
                  <a:srgbClr val="3366FF"/>
                </a:solidFill>
                <a:latin typeface="Courier New" charset="0"/>
              </a:rPr>
              <a:t>0000000000000000000000000000000</a:t>
            </a:r>
          </a:p>
        </p:txBody>
      </p:sp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971550" y="4287838"/>
            <a:ext cx="7486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latin typeface="Courier New" charset="0"/>
              </a:rPr>
              <a:t>Float: 0 </a:t>
            </a:r>
            <a:r>
              <a:rPr lang="en-US" b="1">
                <a:solidFill>
                  <a:schemeClr val="tx2"/>
                </a:solidFill>
                <a:latin typeface="Courier New" charset="0"/>
              </a:rPr>
              <a:t>00000000 </a:t>
            </a:r>
            <a:r>
              <a:rPr lang="en-US" b="1">
                <a:solidFill>
                  <a:srgbClr val="3366FF"/>
                </a:solidFill>
                <a:latin typeface="Courier New" charset="0"/>
              </a:rPr>
              <a:t>0000000000000000000000</a:t>
            </a:r>
          </a:p>
        </p:txBody>
      </p:sp>
      <p:sp>
        <p:nvSpPr>
          <p:cNvPr id="51204" name="Line 5"/>
          <p:cNvSpPr>
            <a:spLocks noChangeShapeType="1"/>
          </p:cNvSpPr>
          <p:nvPr/>
        </p:nvSpPr>
        <p:spPr bwMode="auto">
          <a:xfrm>
            <a:off x="2160588" y="2589213"/>
            <a:ext cx="2174875" cy="1855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Line 6"/>
          <p:cNvSpPr>
            <a:spLocks noChangeShapeType="1"/>
          </p:cNvSpPr>
          <p:nvPr/>
        </p:nvSpPr>
        <p:spPr bwMode="auto">
          <a:xfrm>
            <a:off x="7727950" y="2589213"/>
            <a:ext cx="612775" cy="180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IEEE-754 Double</a:t>
            </a:r>
          </a:p>
        </p:txBody>
      </p:sp>
      <p:sp>
        <p:nvSpPr>
          <p:cNvPr id="52226" name="Text Box 3"/>
          <p:cNvSpPr txBox="1">
            <a:spLocks noChangeArrowheads="1"/>
          </p:cNvSpPr>
          <p:nvPr/>
        </p:nvSpPr>
        <p:spPr bwMode="auto">
          <a:xfrm>
            <a:off x="1322388" y="1811338"/>
            <a:ext cx="404812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latin typeface="Courier New" charset="0"/>
              </a:rPr>
              <a:t>0</a:t>
            </a:r>
          </a:p>
        </p:txBody>
      </p:sp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1727200" y="1811338"/>
            <a:ext cx="168275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latin typeface="Courier New" charset="0"/>
              </a:rPr>
              <a:t>000...00</a:t>
            </a:r>
          </a:p>
        </p:txBody>
      </p:sp>
      <p:sp>
        <p:nvSpPr>
          <p:cNvPr id="52228" name="Text Box 5"/>
          <p:cNvSpPr txBox="1">
            <a:spLocks noChangeArrowheads="1"/>
          </p:cNvSpPr>
          <p:nvPr/>
        </p:nvSpPr>
        <p:spPr bwMode="auto">
          <a:xfrm>
            <a:off x="3409950" y="1811338"/>
            <a:ext cx="4421188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latin typeface="Courier New" charset="0"/>
              </a:rPr>
              <a:t>000000000...00000000000</a:t>
            </a:r>
          </a:p>
        </p:txBody>
      </p:sp>
      <p:sp>
        <p:nvSpPr>
          <p:cNvPr id="52229" name="Text Box 6"/>
          <p:cNvSpPr txBox="1">
            <a:spLocks noChangeArrowheads="1"/>
          </p:cNvSpPr>
          <p:nvPr/>
        </p:nvSpPr>
        <p:spPr bwMode="auto">
          <a:xfrm>
            <a:off x="1322388" y="2306638"/>
            <a:ext cx="404812" cy="15827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3366FF"/>
                </a:solidFill>
                <a:latin typeface="Courier New" charset="0"/>
              </a:rPr>
              <a:t>s</a:t>
            </a:r>
          </a:p>
          <a:p>
            <a:r>
              <a:rPr lang="en-US" b="1">
                <a:solidFill>
                  <a:srgbClr val="3366FF"/>
                </a:solidFill>
                <a:latin typeface="Courier New" charset="0"/>
              </a:rPr>
              <a:t>i</a:t>
            </a:r>
          </a:p>
          <a:p>
            <a:r>
              <a:rPr lang="en-US" b="1">
                <a:solidFill>
                  <a:srgbClr val="3366FF"/>
                </a:solidFill>
                <a:latin typeface="Courier New" charset="0"/>
              </a:rPr>
              <a:t>g</a:t>
            </a:r>
          </a:p>
          <a:p>
            <a:r>
              <a:rPr lang="en-US" b="1">
                <a:solidFill>
                  <a:srgbClr val="3366FF"/>
                </a:solidFill>
                <a:latin typeface="Courier New" charset="0"/>
              </a:rPr>
              <a:t>n</a:t>
            </a:r>
          </a:p>
        </p:txBody>
      </p:sp>
      <p:sp>
        <p:nvSpPr>
          <p:cNvPr id="52230" name="Text Box 7"/>
          <p:cNvSpPr txBox="1">
            <a:spLocks noChangeArrowheads="1"/>
          </p:cNvSpPr>
          <p:nvPr/>
        </p:nvSpPr>
        <p:spPr bwMode="auto">
          <a:xfrm>
            <a:off x="1727200" y="2306638"/>
            <a:ext cx="168275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b="1">
                <a:solidFill>
                  <a:schemeClr val="folHlink"/>
                </a:solidFill>
                <a:latin typeface="Courier New" charset="0"/>
              </a:rPr>
              <a:t>exponent</a:t>
            </a:r>
          </a:p>
        </p:txBody>
      </p:sp>
      <p:sp>
        <p:nvSpPr>
          <p:cNvPr id="52231" name="Text Box 8"/>
          <p:cNvSpPr txBox="1">
            <a:spLocks noChangeArrowheads="1"/>
          </p:cNvSpPr>
          <p:nvPr/>
        </p:nvSpPr>
        <p:spPr bwMode="auto">
          <a:xfrm>
            <a:off x="3409950" y="2306638"/>
            <a:ext cx="4421188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b="1">
                <a:solidFill>
                  <a:srgbClr val="FF3399"/>
                </a:solidFill>
                <a:latin typeface="Courier New" charset="0"/>
              </a:rPr>
              <a:t>mantissa (significand)</a:t>
            </a:r>
            <a:endParaRPr lang="en-US" b="1">
              <a:latin typeface="Courier New" charset="0"/>
            </a:endParaRPr>
          </a:p>
        </p:txBody>
      </p:sp>
      <p:sp>
        <p:nvSpPr>
          <p:cNvPr id="52232" name="Text Box 9"/>
          <p:cNvSpPr txBox="1">
            <a:spLocks noChangeArrowheads="1"/>
          </p:cNvSpPr>
          <p:nvPr/>
        </p:nvSpPr>
        <p:spPr bwMode="auto">
          <a:xfrm>
            <a:off x="2192338" y="3340100"/>
            <a:ext cx="67532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400" b="1">
                <a:latin typeface="Courier New" charset="0"/>
              </a:rPr>
              <a:t>(-1)</a:t>
            </a:r>
            <a:r>
              <a:rPr lang="en-US" sz="4400" b="1" baseline="30000">
                <a:solidFill>
                  <a:srgbClr val="3366FF"/>
                </a:solidFill>
                <a:latin typeface="Courier New" charset="0"/>
              </a:rPr>
              <a:t>S</a:t>
            </a:r>
            <a:r>
              <a:rPr lang="en-US" sz="4400" b="1">
                <a:latin typeface="Courier New" charset="0"/>
              </a:rPr>
              <a:t> * 1.</a:t>
            </a:r>
            <a:r>
              <a:rPr lang="en-US" sz="4400" b="1">
                <a:solidFill>
                  <a:srgbClr val="FF3399"/>
                </a:solidFill>
                <a:latin typeface="Courier New" charset="0"/>
              </a:rPr>
              <a:t>M</a:t>
            </a:r>
            <a:r>
              <a:rPr lang="en-US" sz="4400" b="1">
                <a:latin typeface="Courier New" charset="0"/>
              </a:rPr>
              <a:t> * 2 </a:t>
            </a:r>
            <a:r>
              <a:rPr lang="en-US" sz="4400" b="1" baseline="30000">
                <a:solidFill>
                  <a:schemeClr val="folHlink"/>
                </a:solidFill>
                <a:latin typeface="Courier New" charset="0"/>
              </a:rPr>
              <a:t>E</a:t>
            </a:r>
            <a:r>
              <a:rPr lang="en-US" sz="4400" b="1" baseline="30000">
                <a:latin typeface="Courier New" charset="0"/>
              </a:rPr>
              <a:t>-1023</a:t>
            </a:r>
            <a:endParaRPr lang="en-US" sz="4400" b="1">
              <a:latin typeface="Courier New" charset="0"/>
            </a:endParaRPr>
          </a:p>
        </p:txBody>
      </p:sp>
      <p:sp>
        <p:nvSpPr>
          <p:cNvPr id="52233" name="Text Box 10"/>
          <p:cNvSpPr txBox="1">
            <a:spLocks noChangeArrowheads="1"/>
          </p:cNvSpPr>
          <p:nvPr/>
        </p:nvSpPr>
        <p:spPr bwMode="auto">
          <a:xfrm>
            <a:off x="931863" y="4445000"/>
            <a:ext cx="795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Sign</a:t>
            </a:r>
          </a:p>
        </p:txBody>
      </p:sp>
      <p:sp>
        <p:nvSpPr>
          <p:cNvPr id="52234" name="Text Box 11"/>
          <p:cNvSpPr txBox="1">
            <a:spLocks noChangeArrowheads="1"/>
          </p:cNvSpPr>
          <p:nvPr/>
        </p:nvSpPr>
        <p:spPr bwMode="auto">
          <a:xfrm>
            <a:off x="931863" y="4911725"/>
            <a:ext cx="2270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1 is understood</a:t>
            </a:r>
          </a:p>
        </p:txBody>
      </p:sp>
      <p:sp>
        <p:nvSpPr>
          <p:cNvPr id="52235" name="Text Box 12"/>
          <p:cNvSpPr txBox="1">
            <a:spLocks noChangeArrowheads="1"/>
          </p:cNvSpPr>
          <p:nvPr/>
        </p:nvSpPr>
        <p:spPr bwMode="auto">
          <a:xfrm>
            <a:off x="931863" y="5378450"/>
            <a:ext cx="3490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Mantissa (w/o leading 1)</a:t>
            </a:r>
          </a:p>
        </p:txBody>
      </p:sp>
      <p:sp>
        <p:nvSpPr>
          <p:cNvPr id="52236" name="Text Box 13"/>
          <p:cNvSpPr txBox="1">
            <a:spLocks noChangeArrowheads="1"/>
          </p:cNvSpPr>
          <p:nvPr/>
        </p:nvSpPr>
        <p:spPr bwMode="auto">
          <a:xfrm>
            <a:off x="931863" y="5845175"/>
            <a:ext cx="879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Base</a:t>
            </a:r>
          </a:p>
        </p:txBody>
      </p:sp>
      <p:sp>
        <p:nvSpPr>
          <p:cNvPr id="52237" name="Text Box 14"/>
          <p:cNvSpPr txBox="1">
            <a:spLocks noChangeArrowheads="1"/>
          </p:cNvSpPr>
          <p:nvPr/>
        </p:nvSpPr>
        <p:spPr bwMode="auto">
          <a:xfrm>
            <a:off x="931863" y="6311900"/>
            <a:ext cx="147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Exponent</a:t>
            </a:r>
          </a:p>
        </p:txBody>
      </p:sp>
      <p:sp>
        <p:nvSpPr>
          <p:cNvPr id="52238" name="AutoShape 15"/>
          <p:cNvSpPr>
            <a:spLocks/>
          </p:cNvSpPr>
          <p:nvPr/>
        </p:nvSpPr>
        <p:spPr bwMode="auto">
          <a:xfrm rot="5400000">
            <a:off x="3028157" y="3399631"/>
            <a:ext cx="268288" cy="1514475"/>
          </a:xfrm>
          <a:prstGeom prst="rightBrace">
            <a:avLst>
              <a:gd name="adj1" fmla="val 47041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52239" name="AutoShape 16"/>
          <p:cNvSpPr>
            <a:spLocks/>
          </p:cNvSpPr>
          <p:nvPr/>
        </p:nvSpPr>
        <p:spPr bwMode="auto">
          <a:xfrm rot="5400000">
            <a:off x="4960144" y="3840956"/>
            <a:ext cx="268288" cy="631825"/>
          </a:xfrm>
          <a:prstGeom prst="rightBrace">
            <a:avLst>
              <a:gd name="adj1" fmla="val 1962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52240" name="AutoShape 17"/>
          <p:cNvSpPr>
            <a:spLocks/>
          </p:cNvSpPr>
          <p:nvPr/>
        </p:nvSpPr>
        <p:spPr bwMode="auto">
          <a:xfrm rot="5400000">
            <a:off x="5562600" y="3870325"/>
            <a:ext cx="268288" cy="573088"/>
          </a:xfrm>
          <a:prstGeom prst="rightBrace">
            <a:avLst>
              <a:gd name="adj1" fmla="val 17801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52241" name="AutoShape 18"/>
          <p:cNvSpPr>
            <a:spLocks/>
          </p:cNvSpPr>
          <p:nvPr/>
        </p:nvSpPr>
        <p:spPr bwMode="auto">
          <a:xfrm rot="5400000">
            <a:off x="6872288" y="3946525"/>
            <a:ext cx="268288" cy="420687"/>
          </a:xfrm>
          <a:prstGeom prst="rightBrace">
            <a:avLst>
              <a:gd name="adj1" fmla="val 130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52242" name="AutoShape 19"/>
          <p:cNvSpPr>
            <a:spLocks/>
          </p:cNvSpPr>
          <p:nvPr/>
        </p:nvSpPr>
        <p:spPr bwMode="auto">
          <a:xfrm rot="5400000">
            <a:off x="7936706" y="3604419"/>
            <a:ext cx="268288" cy="1104900"/>
          </a:xfrm>
          <a:prstGeom prst="rightBrace">
            <a:avLst>
              <a:gd name="adj1" fmla="val 3431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cxnSp>
        <p:nvCxnSpPr>
          <p:cNvPr id="52243" name="AutoShape 20"/>
          <p:cNvCxnSpPr>
            <a:cxnSpLocks noChangeShapeType="1"/>
            <a:stCxn id="52233" idx="3"/>
            <a:endCxn id="52238" idx="1"/>
          </p:cNvCxnSpPr>
          <p:nvPr/>
        </p:nvCxnSpPr>
        <p:spPr bwMode="auto">
          <a:xfrm flipV="1">
            <a:off x="1727200" y="4308475"/>
            <a:ext cx="1435100" cy="365125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2244" name="AutoShape 21"/>
          <p:cNvCxnSpPr>
            <a:cxnSpLocks noChangeShapeType="1"/>
            <a:stCxn id="52234" idx="3"/>
            <a:endCxn id="52239" idx="1"/>
          </p:cNvCxnSpPr>
          <p:nvPr/>
        </p:nvCxnSpPr>
        <p:spPr bwMode="auto">
          <a:xfrm flipV="1">
            <a:off x="3201988" y="4308475"/>
            <a:ext cx="1892300" cy="831850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2245" name="AutoShape 22"/>
          <p:cNvCxnSpPr>
            <a:cxnSpLocks noChangeShapeType="1"/>
            <a:stCxn id="52235" idx="3"/>
            <a:endCxn id="52240" idx="1"/>
          </p:cNvCxnSpPr>
          <p:nvPr/>
        </p:nvCxnSpPr>
        <p:spPr bwMode="auto">
          <a:xfrm flipV="1">
            <a:off x="4422775" y="4310063"/>
            <a:ext cx="1276350" cy="1296987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2246" name="AutoShape 23"/>
          <p:cNvCxnSpPr>
            <a:cxnSpLocks noChangeShapeType="1"/>
            <a:stCxn id="52236" idx="3"/>
            <a:endCxn id="52241" idx="1"/>
          </p:cNvCxnSpPr>
          <p:nvPr/>
        </p:nvCxnSpPr>
        <p:spPr bwMode="auto">
          <a:xfrm flipV="1">
            <a:off x="1811338" y="4310063"/>
            <a:ext cx="5197475" cy="1763712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2247" name="AutoShape 24"/>
          <p:cNvCxnSpPr>
            <a:cxnSpLocks noChangeShapeType="1"/>
            <a:stCxn id="52237" idx="3"/>
            <a:endCxn id="52242" idx="1"/>
          </p:cNvCxnSpPr>
          <p:nvPr/>
        </p:nvCxnSpPr>
        <p:spPr bwMode="auto">
          <a:xfrm flipV="1">
            <a:off x="2405063" y="4308475"/>
            <a:ext cx="5665787" cy="2232025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2248" name="Text Box 25"/>
          <p:cNvSpPr txBox="1">
            <a:spLocks noChangeArrowheads="1"/>
          </p:cNvSpPr>
          <p:nvPr/>
        </p:nvSpPr>
        <p:spPr bwMode="auto">
          <a:xfrm>
            <a:off x="1322388" y="1316038"/>
            <a:ext cx="40481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>
                <a:latin typeface="Courier New" charset="0"/>
              </a:rPr>
              <a:t>0</a:t>
            </a:r>
          </a:p>
        </p:txBody>
      </p:sp>
      <p:sp>
        <p:nvSpPr>
          <p:cNvPr id="52249" name="Text Box 26"/>
          <p:cNvSpPr txBox="1">
            <a:spLocks noChangeArrowheads="1"/>
          </p:cNvSpPr>
          <p:nvPr/>
        </p:nvSpPr>
        <p:spPr bwMode="auto">
          <a:xfrm>
            <a:off x="1727200" y="1316038"/>
            <a:ext cx="16827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>
                <a:latin typeface="Courier New" charset="0"/>
              </a:rPr>
              <a:t>1        11</a:t>
            </a:r>
          </a:p>
        </p:txBody>
      </p:sp>
      <p:sp>
        <p:nvSpPr>
          <p:cNvPr id="52250" name="Text Box 27"/>
          <p:cNvSpPr txBox="1">
            <a:spLocks noChangeArrowheads="1"/>
          </p:cNvSpPr>
          <p:nvPr/>
        </p:nvSpPr>
        <p:spPr bwMode="auto">
          <a:xfrm>
            <a:off x="3409950" y="1316038"/>
            <a:ext cx="442118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>
                <a:latin typeface="Courier New" charset="0"/>
              </a:rPr>
              <a:t>12                           63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Specials</a:t>
            </a:r>
          </a:p>
        </p:txBody>
      </p:sp>
      <p:grpSp>
        <p:nvGrpSpPr>
          <p:cNvPr id="53250" name="Group 3"/>
          <p:cNvGrpSpPr>
            <a:grpSpLocks/>
          </p:cNvGrpSpPr>
          <p:nvPr/>
        </p:nvGrpSpPr>
        <p:grpSpPr bwMode="auto">
          <a:xfrm>
            <a:off x="1322388" y="1646238"/>
            <a:ext cx="6684962" cy="2078037"/>
            <a:chOff x="833" y="1141"/>
            <a:chExt cx="4211" cy="1309"/>
          </a:xfrm>
        </p:grpSpPr>
        <p:grpSp>
          <p:nvGrpSpPr>
            <p:cNvPr id="53265" name="Group 4"/>
            <p:cNvGrpSpPr>
              <a:grpSpLocks/>
            </p:cNvGrpSpPr>
            <p:nvPr/>
          </p:nvGrpSpPr>
          <p:grpSpPr bwMode="auto">
            <a:xfrm>
              <a:off x="833" y="1141"/>
              <a:ext cx="4100" cy="1309"/>
              <a:chOff x="833" y="1229"/>
              <a:chExt cx="4100" cy="1309"/>
            </a:xfrm>
          </p:grpSpPr>
          <p:sp>
            <p:nvSpPr>
              <p:cNvPr id="53267" name="Text Box 5"/>
              <p:cNvSpPr txBox="1">
                <a:spLocks noChangeArrowheads="1"/>
              </p:cNvSpPr>
              <p:nvPr/>
            </p:nvSpPr>
            <p:spPr bwMode="auto">
              <a:xfrm>
                <a:off x="833" y="1229"/>
                <a:ext cx="255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b="1">
                    <a:latin typeface="Courier New" charset="0"/>
                  </a:rPr>
                  <a:t>0</a:t>
                </a:r>
              </a:p>
            </p:txBody>
          </p:sp>
          <p:sp>
            <p:nvSpPr>
              <p:cNvPr id="53268" name="Text Box 6"/>
              <p:cNvSpPr txBox="1">
                <a:spLocks noChangeArrowheads="1"/>
              </p:cNvSpPr>
              <p:nvPr/>
            </p:nvSpPr>
            <p:spPr bwMode="auto">
              <a:xfrm>
                <a:off x="1088" y="1229"/>
                <a:ext cx="1060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b="1">
                    <a:latin typeface="Courier New" charset="0"/>
                  </a:rPr>
                  <a:t>00000000</a:t>
                </a:r>
              </a:p>
            </p:txBody>
          </p:sp>
          <p:sp>
            <p:nvSpPr>
              <p:cNvPr id="53269" name="Text Box 7"/>
              <p:cNvSpPr txBox="1">
                <a:spLocks noChangeArrowheads="1"/>
              </p:cNvSpPr>
              <p:nvPr/>
            </p:nvSpPr>
            <p:spPr bwMode="auto">
              <a:xfrm>
                <a:off x="2148" y="1229"/>
                <a:ext cx="2785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b="1">
                    <a:latin typeface="Courier New" charset="0"/>
                  </a:rPr>
                  <a:t>00000000000000000000000</a:t>
                </a:r>
              </a:p>
            </p:txBody>
          </p:sp>
          <p:sp>
            <p:nvSpPr>
              <p:cNvPr id="53270" name="Text Box 8"/>
              <p:cNvSpPr txBox="1">
                <a:spLocks noChangeArrowheads="1"/>
              </p:cNvSpPr>
              <p:nvPr/>
            </p:nvSpPr>
            <p:spPr bwMode="auto">
              <a:xfrm>
                <a:off x="833" y="1541"/>
                <a:ext cx="255" cy="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b="1">
                    <a:solidFill>
                      <a:srgbClr val="3366FF"/>
                    </a:solidFill>
                    <a:latin typeface="Courier New" charset="0"/>
                  </a:rPr>
                  <a:t>s</a:t>
                </a:r>
              </a:p>
              <a:p>
                <a:r>
                  <a:rPr lang="en-US" b="1">
                    <a:solidFill>
                      <a:srgbClr val="3366FF"/>
                    </a:solidFill>
                    <a:latin typeface="Courier New" charset="0"/>
                  </a:rPr>
                  <a:t>i</a:t>
                </a:r>
              </a:p>
              <a:p>
                <a:r>
                  <a:rPr lang="en-US" b="1">
                    <a:solidFill>
                      <a:srgbClr val="3366FF"/>
                    </a:solidFill>
                    <a:latin typeface="Courier New" charset="0"/>
                  </a:rPr>
                  <a:t>g</a:t>
                </a:r>
              </a:p>
              <a:p>
                <a:r>
                  <a:rPr lang="en-US" b="1">
                    <a:solidFill>
                      <a:srgbClr val="3366FF"/>
                    </a:solidFill>
                    <a:latin typeface="Courier New" charset="0"/>
                  </a:rPr>
                  <a:t>n</a:t>
                </a:r>
              </a:p>
            </p:txBody>
          </p:sp>
          <p:sp>
            <p:nvSpPr>
              <p:cNvPr id="53271" name="Text Box 9"/>
              <p:cNvSpPr txBox="1">
                <a:spLocks noChangeArrowheads="1"/>
              </p:cNvSpPr>
              <p:nvPr/>
            </p:nvSpPr>
            <p:spPr bwMode="auto">
              <a:xfrm>
                <a:off x="1088" y="1541"/>
                <a:ext cx="1060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1">
                    <a:solidFill>
                      <a:schemeClr val="folHlink"/>
                    </a:solidFill>
                    <a:latin typeface="Courier New" charset="0"/>
                  </a:rPr>
                  <a:t>exponent</a:t>
                </a:r>
              </a:p>
            </p:txBody>
          </p:sp>
          <p:sp>
            <p:nvSpPr>
              <p:cNvPr id="53272" name="Text Box 10"/>
              <p:cNvSpPr txBox="1">
                <a:spLocks noChangeArrowheads="1"/>
              </p:cNvSpPr>
              <p:nvPr/>
            </p:nvSpPr>
            <p:spPr bwMode="auto">
              <a:xfrm>
                <a:off x="2148" y="1541"/>
                <a:ext cx="2785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1">
                    <a:solidFill>
                      <a:srgbClr val="FF3399"/>
                    </a:solidFill>
                    <a:latin typeface="Courier New" charset="0"/>
                  </a:rPr>
                  <a:t>mantissa (significand)</a:t>
                </a:r>
                <a:endParaRPr lang="en-US" b="1">
                  <a:latin typeface="Courier New" charset="0"/>
                </a:endParaRPr>
              </a:p>
            </p:txBody>
          </p:sp>
        </p:grpSp>
        <p:sp>
          <p:nvSpPr>
            <p:cNvPr id="53266" name="Text Box 11"/>
            <p:cNvSpPr txBox="1">
              <a:spLocks noChangeArrowheads="1"/>
            </p:cNvSpPr>
            <p:nvPr/>
          </p:nvSpPr>
          <p:spPr bwMode="auto">
            <a:xfrm>
              <a:off x="1120" y="1897"/>
              <a:ext cx="392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4000" b="1">
                  <a:latin typeface="Courier New" charset="0"/>
                </a:rPr>
                <a:t>(-1)</a:t>
              </a:r>
              <a:r>
                <a:rPr lang="en-US" sz="4400" b="1" baseline="30000">
                  <a:solidFill>
                    <a:srgbClr val="3366FF"/>
                  </a:solidFill>
                  <a:latin typeface="Courier New" charset="0"/>
                </a:rPr>
                <a:t>S</a:t>
              </a:r>
              <a:r>
                <a:rPr lang="en-US" sz="4000" b="1">
                  <a:latin typeface="Courier New" charset="0"/>
                </a:rPr>
                <a:t> * 1.</a:t>
              </a:r>
              <a:r>
                <a:rPr lang="en-US" sz="4000" b="1">
                  <a:solidFill>
                    <a:srgbClr val="FF3399"/>
                  </a:solidFill>
                  <a:latin typeface="Courier New" charset="0"/>
                </a:rPr>
                <a:t>M</a:t>
              </a:r>
              <a:r>
                <a:rPr lang="en-US" sz="4000" b="1">
                  <a:latin typeface="Courier New" charset="0"/>
                </a:rPr>
                <a:t> * 2 </a:t>
              </a:r>
              <a:r>
                <a:rPr lang="en-US" sz="4400" b="1" baseline="30000">
                  <a:solidFill>
                    <a:schemeClr val="folHlink"/>
                  </a:solidFill>
                  <a:latin typeface="Courier New" charset="0"/>
                </a:rPr>
                <a:t>E</a:t>
              </a:r>
              <a:r>
                <a:rPr lang="en-US" sz="4000" b="1" baseline="30000">
                  <a:latin typeface="Courier New" charset="0"/>
                </a:rPr>
                <a:t>-1023</a:t>
              </a:r>
              <a:endParaRPr lang="en-US" sz="4000" b="1">
                <a:latin typeface="Courier New" charset="0"/>
              </a:endParaRPr>
            </a:p>
          </p:txBody>
        </p:sp>
      </p:grpSp>
      <p:sp>
        <p:nvSpPr>
          <p:cNvPr id="53251" name="Text Box 12"/>
          <p:cNvSpPr txBox="1">
            <a:spLocks noChangeArrowheads="1"/>
          </p:cNvSpPr>
          <p:nvPr/>
        </p:nvSpPr>
        <p:spPr bwMode="auto">
          <a:xfrm>
            <a:off x="2266950" y="5422900"/>
            <a:ext cx="1835150" cy="9540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Non-normalized</a:t>
            </a:r>
          </a:p>
          <a:p>
            <a:pPr algn="ctr"/>
            <a:r>
              <a:rPr lang="en-US" sz="1800"/>
              <a:t>typically</a:t>
            </a:r>
          </a:p>
          <a:p>
            <a:pPr algn="ctr"/>
            <a:r>
              <a:rPr lang="en-US" sz="1800"/>
              <a:t>underflow</a:t>
            </a:r>
          </a:p>
        </p:txBody>
      </p:sp>
      <p:sp>
        <p:nvSpPr>
          <p:cNvPr id="53252" name="Text Box 13"/>
          <p:cNvSpPr txBox="1">
            <a:spLocks noChangeArrowheads="1"/>
          </p:cNvSpPr>
          <p:nvPr/>
        </p:nvSpPr>
        <p:spPr bwMode="auto">
          <a:xfrm>
            <a:off x="4102100" y="5422900"/>
            <a:ext cx="1835150" cy="9540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Ordinary</a:t>
            </a:r>
          </a:p>
          <a:p>
            <a:pPr algn="ctr"/>
            <a:r>
              <a:rPr lang="en-US" sz="1800"/>
              <a:t>Old</a:t>
            </a:r>
          </a:p>
          <a:p>
            <a:pPr algn="ctr"/>
            <a:r>
              <a:rPr lang="en-US" sz="1800"/>
              <a:t>Numbers</a:t>
            </a:r>
          </a:p>
        </p:txBody>
      </p:sp>
      <p:sp>
        <p:nvSpPr>
          <p:cNvPr id="53253" name="Text Box 14"/>
          <p:cNvSpPr txBox="1">
            <a:spLocks noChangeArrowheads="1"/>
          </p:cNvSpPr>
          <p:nvPr/>
        </p:nvSpPr>
        <p:spPr bwMode="auto">
          <a:xfrm>
            <a:off x="2266950" y="4468813"/>
            <a:ext cx="1835150" cy="9540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/>
              <a:t>0</a:t>
            </a:r>
          </a:p>
        </p:txBody>
      </p:sp>
      <p:sp>
        <p:nvSpPr>
          <p:cNvPr id="53254" name="Text Box 15"/>
          <p:cNvSpPr txBox="1">
            <a:spLocks noChangeArrowheads="1"/>
          </p:cNvSpPr>
          <p:nvPr/>
        </p:nvSpPr>
        <p:spPr bwMode="auto">
          <a:xfrm>
            <a:off x="4102100" y="4468813"/>
            <a:ext cx="1835150" cy="9540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Powers</a:t>
            </a:r>
          </a:p>
          <a:p>
            <a:pPr algn="ctr"/>
            <a:r>
              <a:rPr lang="en-US" sz="1800"/>
              <a:t>of</a:t>
            </a:r>
          </a:p>
          <a:p>
            <a:pPr algn="ctr"/>
            <a:r>
              <a:rPr lang="en-US" sz="1800"/>
              <a:t>Two</a:t>
            </a:r>
          </a:p>
        </p:txBody>
      </p:sp>
      <p:sp>
        <p:nvSpPr>
          <p:cNvPr id="53255" name="Text Box 16"/>
          <p:cNvSpPr txBox="1">
            <a:spLocks noChangeArrowheads="1"/>
          </p:cNvSpPr>
          <p:nvPr/>
        </p:nvSpPr>
        <p:spPr bwMode="auto">
          <a:xfrm>
            <a:off x="5937250" y="5422900"/>
            <a:ext cx="1835150" cy="9540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Not</a:t>
            </a:r>
          </a:p>
          <a:p>
            <a:pPr algn="ctr"/>
            <a:r>
              <a:rPr lang="en-US" sz="1800"/>
              <a:t>A</a:t>
            </a:r>
          </a:p>
          <a:p>
            <a:pPr algn="ctr"/>
            <a:r>
              <a:rPr lang="en-US" sz="1800"/>
              <a:t>Number</a:t>
            </a:r>
          </a:p>
        </p:txBody>
      </p:sp>
      <p:sp>
        <p:nvSpPr>
          <p:cNvPr id="53256" name="Text Box 17"/>
          <p:cNvSpPr txBox="1">
            <a:spLocks noChangeArrowheads="1"/>
          </p:cNvSpPr>
          <p:nvPr/>
        </p:nvSpPr>
        <p:spPr bwMode="auto">
          <a:xfrm>
            <a:off x="5937250" y="4468813"/>
            <a:ext cx="1835150" cy="9540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>
                <a:sym typeface="Symbol" charset="0"/>
              </a:rPr>
              <a:t></a:t>
            </a:r>
            <a:endParaRPr lang="en-US" sz="4000"/>
          </a:p>
        </p:txBody>
      </p:sp>
      <p:sp>
        <p:nvSpPr>
          <p:cNvPr id="53257" name="Text Box 18"/>
          <p:cNvSpPr txBox="1">
            <a:spLocks noChangeArrowheads="1"/>
          </p:cNvSpPr>
          <p:nvPr/>
        </p:nvSpPr>
        <p:spPr bwMode="auto">
          <a:xfrm>
            <a:off x="2266950" y="3906838"/>
            <a:ext cx="1835150" cy="561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E == 0</a:t>
            </a:r>
          </a:p>
        </p:txBody>
      </p:sp>
      <p:sp>
        <p:nvSpPr>
          <p:cNvPr id="53258" name="Text Box 19"/>
          <p:cNvSpPr txBox="1">
            <a:spLocks noChangeArrowheads="1"/>
          </p:cNvSpPr>
          <p:nvPr/>
        </p:nvSpPr>
        <p:spPr bwMode="auto">
          <a:xfrm>
            <a:off x="4102100" y="3906838"/>
            <a:ext cx="1835150" cy="561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0 &lt;E&lt; 2047</a:t>
            </a:r>
          </a:p>
        </p:txBody>
      </p:sp>
      <p:sp>
        <p:nvSpPr>
          <p:cNvPr id="53259" name="Text Box 20"/>
          <p:cNvSpPr txBox="1">
            <a:spLocks noChangeArrowheads="1"/>
          </p:cNvSpPr>
          <p:nvPr/>
        </p:nvSpPr>
        <p:spPr bwMode="auto">
          <a:xfrm>
            <a:off x="5937250" y="3906838"/>
            <a:ext cx="1835150" cy="561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E == 2047</a:t>
            </a:r>
          </a:p>
        </p:txBody>
      </p:sp>
      <p:sp>
        <p:nvSpPr>
          <p:cNvPr id="53260" name="Text Box 21"/>
          <p:cNvSpPr txBox="1">
            <a:spLocks noChangeArrowheads="1"/>
          </p:cNvSpPr>
          <p:nvPr/>
        </p:nvSpPr>
        <p:spPr bwMode="auto">
          <a:xfrm>
            <a:off x="431800" y="4468813"/>
            <a:ext cx="1835150" cy="9540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/>
              <a:t>M==0</a:t>
            </a:r>
          </a:p>
        </p:txBody>
      </p:sp>
      <p:sp>
        <p:nvSpPr>
          <p:cNvPr id="53261" name="Text Box 22"/>
          <p:cNvSpPr txBox="1">
            <a:spLocks noChangeArrowheads="1"/>
          </p:cNvSpPr>
          <p:nvPr/>
        </p:nvSpPr>
        <p:spPr bwMode="auto">
          <a:xfrm>
            <a:off x="431800" y="5422900"/>
            <a:ext cx="1835150" cy="9540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/>
              <a:t>M!=0</a:t>
            </a:r>
          </a:p>
        </p:txBody>
      </p:sp>
      <p:sp>
        <p:nvSpPr>
          <p:cNvPr id="53262" name="Text Box 23"/>
          <p:cNvSpPr txBox="1">
            <a:spLocks noChangeArrowheads="1"/>
          </p:cNvSpPr>
          <p:nvPr/>
        </p:nvSpPr>
        <p:spPr bwMode="auto">
          <a:xfrm>
            <a:off x="1322388" y="1150938"/>
            <a:ext cx="40481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>
                <a:latin typeface="Courier New" charset="0"/>
              </a:rPr>
              <a:t>0</a:t>
            </a:r>
          </a:p>
        </p:txBody>
      </p:sp>
      <p:sp>
        <p:nvSpPr>
          <p:cNvPr id="53263" name="Text Box 24"/>
          <p:cNvSpPr txBox="1">
            <a:spLocks noChangeArrowheads="1"/>
          </p:cNvSpPr>
          <p:nvPr/>
        </p:nvSpPr>
        <p:spPr bwMode="auto">
          <a:xfrm>
            <a:off x="1727200" y="1150938"/>
            <a:ext cx="16827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>
                <a:latin typeface="Courier New" charset="0"/>
              </a:rPr>
              <a:t>1        11</a:t>
            </a:r>
          </a:p>
        </p:txBody>
      </p:sp>
      <p:sp>
        <p:nvSpPr>
          <p:cNvPr id="53264" name="Text Box 25"/>
          <p:cNvSpPr txBox="1">
            <a:spLocks noChangeArrowheads="1"/>
          </p:cNvSpPr>
          <p:nvPr/>
        </p:nvSpPr>
        <p:spPr bwMode="auto">
          <a:xfrm>
            <a:off x="3409950" y="1150938"/>
            <a:ext cx="442118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>
                <a:latin typeface="Courier New" charset="0"/>
              </a:rPr>
              <a:t>12                           63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Double (64 bits)</a:t>
            </a:r>
          </a:p>
        </p:txBody>
      </p:sp>
      <p:sp>
        <p:nvSpPr>
          <p:cNvPr id="54274" name="Text Box 3"/>
          <p:cNvSpPr txBox="1">
            <a:spLocks noChangeArrowheads="1"/>
          </p:cNvSpPr>
          <p:nvPr/>
        </p:nvSpPr>
        <p:spPr bwMode="auto">
          <a:xfrm>
            <a:off x="971550" y="2281238"/>
            <a:ext cx="675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latin typeface="Courier New" charset="0"/>
              </a:rPr>
              <a:t>Int: </a:t>
            </a:r>
            <a:r>
              <a:rPr lang="en-US" b="1">
                <a:solidFill>
                  <a:srgbClr val="3366FF"/>
                </a:solidFill>
                <a:latin typeface="Courier New" charset="0"/>
              </a:rPr>
              <a:t>0000000000000000000000000000000</a:t>
            </a: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971550" y="4287838"/>
            <a:ext cx="7669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latin typeface="Courier New" charset="0"/>
              </a:rPr>
              <a:t>Double: 0 </a:t>
            </a:r>
            <a:r>
              <a:rPr lang="en-US" b="1">
                <a:solidFill>
                  <a:schemeClr val="tx2"/>
                </a:solidFill>
                <a:latin typeface="Courier New" charset="0"/>
              </a:rPr>
              <a:t>000...00 </a:t>
            </a:r>
            <a:r>
              <a:rPr lang="en-US" b="1">
                <a:solidFill>
                  <a:srgbClr val="3366FF"/>
                </a:solidFill>
                <a:latin typeface="Courier New" charset="0"/>
              </a:rPr>
              <a:t>000000000...0000000000</a:t>
            </a:r>
          </a:p>
        </p:txBody>
      </p:sp>
      <p:sp>
        <p:nvSpPr>
          <p:cNvPr id="54276" name="Line 5"/>
          <p:cNvSpPr>
            <a:spLocks noChangeShapeType="1"/>
          </p:cNvSpPr>
          <p:nvPr/>
        </p:nvSpPr>
        <p:spPr bwMode="auto">
          <a:xfrm>
            <a:off x="2160588" y="2589213"/>
            <a:ext cx="2174875" cy="1855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Line 6"/>
          <p:cNvSpPr>
            <a:spLocks noChangeShapeType="1"/>
          </p:cNvSpPr>
          <p:nvPr/>
        </p:nvSpPr>
        <p:spPr bwMode="auto">
          <a:xfrm>
            <a:off x="7727950" y="2589213"/>
            <a:ext cx="612775" cy="180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6196013" y="48164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cs typeface="+mn-cs"/>
              </a:rPr>
              <a:t>52</a:t>
            </a:r>
          </a:p>
        </p:txBody>
      </p: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3405188" y="48164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cs typeface="+mn-cs"/>
              </a:rPr>
              <a:t>11</a:t>
            </a:r>
          </a:p>
        </p:txBody>
      </p:sp>
      <p:sp>
        <p:nvSpPr>
          <p:cNvPr id="54280" name="Line 9"/>
          <p:cNvSpPr>
            <a:spLocks noChangeShapeType="1"/>
          </p:cNvSpPr>
          <p:nvPr/>
        </p:nvSpPr>
        <p:spPr bwMode="auto">
          <a:xfrm>
            <a:off x="2906713" y="4673600"/>
            <a:ext cx="0" cy="769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Line 10"/>
          <p:cNvSpPr>
            <a:spLocks noChangeShapeType="1"/>
          </p:cNvSpPr>
          <p:nvPr/>
        </p:nvSpPr>
        <p:spPr bwMode="auto">
          <a:xfrm>
            <a:off x="4335463" y="4673600"/>
            <a:ext cx="0" cy="769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Line 11"/>
          <p:cNvSpPr>
            <a:spLocks noChangeShapeType="1"/>
          </p:cNvSpPr>
          <p:nvPr/>
        </p:nvSpPr>
        <p:spPr bwMode="auto">
          <a:xfrm>
            <a:off x="8570913" y="4673600"/>
            <a:ext cx="0" cy="769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Line 12"/>
          <p:cNvSpPr>
            <a:spLocks noChangeShapeType="1"/>
          </p:cNvSpPr>
          <p:nvPr/>
        </p:nvSpPr>
        <p:spPr bwMode="auto">
          <a:xfrm>
            <a:off x="4529138" y="4673600"/>
            <a:ext cx="0" cy="769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4" name="Line 13"/>
          <p:cNvSpPr>
            <a:spLocks noChangeShapeType="1"/>
          </p:cNvSpPr>
          <p:nvPr/>
        </p:nvSpPr>
        <p:spPr bwMode="auto">
          <a:xfrm>
            <a:off x="2906713" y="5054600"/>
            <a:ext cx="512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5" name="Line 14"/>
          <p:cNvSpPr>
            <a:spLocks noChangeShapeType="1"/>
          </p:cNvSpPr>
          <p:nvPr/>
        </p:nvSpPr>
        <p:spPr bwMode="auto">
          <a:xfrm>
            <a:off x="3822700" y="5054600"/>
            <a:ext cx="512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6" name="Line 15"/>
          <p:cNvSpPr>
            <a:spLocks noChangeShapeType="1"/>
          </p:cNvSpPr>
          <p:nvPr/>
        </p:nvSpPr>
        <p:spPr bwMode="auto">
          <a:xfrm>
            <a:off x="6684963" y="5054600"/>
            <a:ext cx="1885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7" name="Line 16"/>
          <p:cNvSpPr>
            <a:spLocks noChangeShapeType="1"/>
          </p:cNvSpPr>
          <p:nvPr/>
        </p:nvSpPr>
        <p:spPr bwMode="auto">
          <a:xfrm>
            <a:off x="4529138" y="5054600"/>
            <a:ext cx="166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7" name="Text Box 17"/>
          <p:cNvSpPr txBox="1">
            <a:spLocks noChangeArrowheads="1"/>
          </p:cNvSpPr>
          <p:nvPr/>
        </p:nvSpPr>
        <p:spPr bwMode="auto">
          <a:xfrm>
            <a:off x="4529138" y="173513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cs typeface="+mn-cs"/>
              </a:rPr>
              <a:t>31</a:t>
            </a:r>
          </a:p>
        </p:txBody>
      </p:sp>
      <p:sp>
        <p:nvSpPr>
          <p:cNvPr id="54289" name="Line 18"/>
          <p:cNvSpPr>
            <a:spLocks noChangeShapeType="1"/>
          </p:cNvSpPr>
          <p:nvPr/>
        </p:nvSpPr>
        <p:spPr bwMode="auto">
          <a:xfrm>
            <a:off x="7626350" y="1592263"/>
            <a:ext cx="0" cy="769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0" name="Line 19"/>
          <p:cNvSpPr>
            <a:spLocks noChangeShapeType="1"/>
          </p:cNvSpPr>
          <p:nvPr/>
        </p:nvSpPr>
        <p:spPr bwMode="auto">
          <a:xfrm>
            <a:off x="2163763" y="1592263"/>
            <a:ext cx="0" cy="769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1" name="Line 20"/>
          <p:cNvSpPr>
            <a:spLocks noChangeShapeType="1"/>
          </p:cNvSpPr>
          <p:nvPr/>
        </p:nvSpPr>
        <p:spPr bwMode="auto">
          <a:xfrm>
            <a:off x="5018088" y="1973263"/>
            <a:ext cx="2608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2" name="Line 21"/>
          <p:cNvSpPr>
            <a:spLocks noChangeShapeType="1"/>
          </p:cNvSpPr>
          <p:nvPr/>
        </p:nvSpPr>
        <p:spPr bwMode="auto">
          <a:xfrm>
            <a:off x="2163763" y="1973263"/>
            <a:ext cx="236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172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#include &lt;stdio.h&gt;</a:t>
            </a:r>
          </a:p>
          <a:p>
            <a:pPr marL="0" indent="0">
              <a:buFontTx/>
              <a:buNone/>
            </a:pPr>
            <a:endParaRPr lang="en-US" sz="18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int main()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double d;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int i = 1234567897;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int j;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d = i;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j = (int)d;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printf("i = %d  d = %f  j = %d\n", i, d, j);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	return 0;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}</a:t>
            </a:r>
          </a:p>
          <a:p>
            <a:pPr marL="0" indent="0">
              <a:buFontTx/>
              <a:buNone/>
            </a:pPr>
            <a:endParaRPr lang="en-US" sz="18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./demo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i = 1234567897  d = 1234567897.000000  j = 1234567897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Comparing FP Numbers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The layout of the formula allows certain operations (like &gt; ) to be performed with no conversion</a:t>
            </a:r>
          </a:p>
          <a:p>
            <a:r>
              <a:rPr lang="en-US">
                <a:latin typeface="Arial" charset="0"/>
              </a:rPr>
              <a:t>Compare:</a:t>
            </a:r>
          </a:p>
          <a:p>
            <a:pPr marL="457200" lvl="1" indent="0">
              <a:buFontTx/>
              <a:buNone/>
            </a:pPr>
            <a:r>
              <a:rPr lang="en-US">
                <a:latin typeface="Arial" charset="0"/>
              </a:rPr>
              <a:t>3.67 x 10</a:t>
            </a:r>
            <a:r>
              <a:rPr lang="en-US" baseline="30000">
                <a:latin typeface="Arial" charset="0"/>
              </a:rPr>
              <a:t>14</a:t>
            </a:r>
          </a:p>
          <a:p>
            <a:pPr marL="457200" lvl="1" indent="0">
              <a:buFontTx/>
              <a:buNone/>
            </a:pPr>
            <a:r>
              <a:rPr lang="en-US">
                <a:latin typeface="Arial" charset="0"/>
              </a:rPr>
              <a:t>2.89 x 10</a:t>
            </a:r>
            <a:r>
              <a:rPr lang="en-US" baseline="30000">
                <a:latin typeface="Arial" charset="0"/>
              </a:rPr>
              <a:t>16</a:t>
            </a:r>
          </a:p>
          <a:p>
            <a:r>
              <a:rPr lang="en-US">
                <a:latin typeface="Arial" charset="0"/>
              </a:rPr>
              <a:t>Note the one with the bigger exponent must be bigger. You don't need to look at the mantissa.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Comparing FP Numbers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Examine signs</a:t>
            </a:r>
          </a:p>
          <a:p>
            <a:r>
              <a:rPr lang="en-US" dirty="0">
                <a:latin typeface="Arial" charset="0"/>
              </a:rPr>
              <a:t>If different “+” number is bigger</a:t>
            </a:r>
          </a:p>
          <a:p>
            <a:r>
              <a:rPr lang="en-US" dirty="0">
                <a:latin typeface="Arial" charset="0"/>
              </a:rPr>
              <a:t>If both “+” compare magnitudes, bigger magnitude is bigger number</a:t>
            </a:r>
          </a:p>
          <a:p>
            <a:r>
              <a:rPr lang="en-US" dirty="0">
                <a:latin typeface="Arial" charset="0"/>
              </a:rPr>
              <a:t>If both “-” compare magnitudes, smaller magnitude is bigger number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Bitwise Review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Arial" charset="0"/>
              </a:rPr>
              <a:t>Can only be applied to integral operands</a:t>
            </a:r>
          </a:p>
          <a:p>
            <a:pPr eaLnBrk="1" hangingPunct="1"/>
            <a:r>
              <a:rPr lang="en-US" sz="2800" i="1">
                <a:latin typeface="Arial" charset="0"/>
              </a:rPr>
              <a:t>that is,</a:t>
            </a:r>
            <a:r>
              <a:rPr lang="en-US" sz="2800">
                <a:latin typeface="Arial" charset="0"/>
              </a:rPr>
              <a:t> </a:t>
            </a:r>
            <a:r>
              <a:rPr lang="en-US" sz="2800" b="1">
                <a:latin typeface="Courier New" charset="0"/>
              </a:rPr>
              <a:t>char</a:t>
            </a:r>
            <a:r>
              <a:rPr lang="en-US" sz="2800">
                <a:latin typeface="Arial" charset="0"/>
              </a:rPr>
              <a:t>, </a:t>
            </a:r>
            <a:r>
              <a:rPr lang="en-US" sz="2800" b="1">
                <a:latin typeface="Courier New" charset="0"/>
              </a:rPr>
              <a:t>short</a:t>
            </a:r>
            <a:r>
              <a:rPr lang="en-US" sz="2800">
                <a:latin typeface="Arial" charset="0"/>
              </a:rPr>
              <a:t>, </a:t>
            </a:r>
            <a:r>
              <a:rPr lang="en-US" sz="2800" b="1">
                <a:latin typeface="Courier New" charset="0"/>
              </a:rPr>
              <a:t>int</a:t>
            </a:r>
            <a:r>
              <a:rPr lang="en-US" sz="2800">
                <a:latin typeface="Arial" charset="0"/>
              </a:rPr>
              <a:t> </a:t>
            </a:r>
            <a:r>
              <a:rPr lang="en-US" sz="2800" i="1">
                <a:latin typeface="Arial" charset="0"/>
              </a:rPr>
              <a:t>and</a:t>
            </a:r>
            <a:r>
              <a:rPr lang="en-US" sz="2800">
                <a:latin typeface="Arial" charset="0"/>
              </a:rPr>
              <a:t> </a:t>
            </a:r>
            <a:r>
              <a:rPr lang="en-US" sz="2800" b="1">
                <a:latin typeface="Courier New" charset="0"/>
              </a:rPr>
              <a:t>long</a:t>
            </a:r>
          </a:p>
          <a:p>
            <a:pPr eaLnBrk="1" hangingPunct="1"/>
            <a:r>
              <a:rPr lang="en-US" sz="2800" b="1">
                <a:latin typeface="Courier New" charset="0"/>
              </a:rPr>
              <a:t>(signed </a:t>
            </a:r>
            <a:r>
              <a:rPr lang="en-US" sz="2800" i="1">
                <a:latin typeface="Arial" charset="0"/>
              </a:rPr>
              <a:t>or</a:t>
            </a:r>
            <a:r>
              <a:rPr lang="en-US" sz="2800" b="1">
                <a:latin typeface="Courier New" charset="0"/>
              </a:rPr>
              <a:t> unsigned)</a:t>
            </a:r>
          </a:p>
          <a:p>
            <a:pPr eaLnBrk="1" hangingPunct="1">
              <a:buFontTx/>
              <a:buNone/>
            </a:pPr>
            <a:r>
              <a:rPr lang="en-US" sz="2800" b="1">
                <a:latin typeface="Courier New" charset="0"/>
              </a:rPr>
              <a:t>	&amp;		Bitwise AND</a:t>
            </a:r>
          </a:p>
          <a:p>
            <a:pPr eaLnBrk="1" hangingPunct="1">
              <a:buFontTx/>
              <a:buNone/>
            </a:pPr>
            <a:r>
              <a:rPr lang="en-US" sz="2800" b="1">
                <a:latin typeface="Courier New" charset="0"/>
              </a:rPr>
              <a:t>	|		Bitwise OR</a:t>
            </a:r>
          </a:p>
          <a:p>
            <a:pPr eaLnBrk="1" hangingPunct="1">
              <a:buFontTx/>
              <a:buNone/>
            </a:pPr>
            <a:r>
              <a:rPr lang="en-US" sz="2800" b="1">
                <a:latin typeface="Courier New" charset="0"/>
              </a:rPr>
              <a:t>	^		Bitwise XOR</a:t>
            </a:r>
          </a:p>
          <a:p>
            <a:pPr eaLnBrk="1" hangingPunct="1">
              <a:buFontTx/>
              <a:buNone/>
            </a:pPr>
            <a:r>
              <a:rPr lang="en-US" sz="2800" b="1">
                <a:latin typeface="Courier New" charset="0"/>
              </a:rPr>
              <a:t>	&lt;&lt;		Shift Left</a:t>
            </a:r>
          </a:p>
          <a:p>
            <a:pPr eaLnBrk="1" hangingPunct="1">
              <a:buFontTx/>
              <a:buNone/>
            </a:pPr>
            <a:r>
              <a:rPr lang="en-US" sz="2800" b="1">
                <a:latin typeface="Courier New" charset="0"/>
              </a:rPr>
              <a:t>	&gt;&gt;		Shift Right</a:t>
            </a:r>
          </a:p>
          <a:p>
            <a:pPr eaLnBrk="1" hangingPunct="1">
              <a:buFontTx/>
              <a:buNone/>
            </a:pPr>
            <a:r>
              <a:rPr lang="en-US" sz="2800" b="1">
                <a:latin typeface="Courier New" charset="0"/>
              </a:rPr>
              <a:t>	~		1’s Complement (Inversion)</a:t>
            </a:r>
            <a:endParaRPr lang="en-US" sz="2800">
              <a:latin typeface="Arial" charset="0"/>
            </a:endParaRPr>
          </a:p>
          <a:p>
            <a:pPr eaLnBrk="1" hangingPunct="1"/>
            <a:endParaRPr lang="en-US" sz="2800">
              <a:latin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660382"/>
              </p:ext>
            </p:extLst>
          </p:nvPr>
        </p:nvGraphicFramePr>
        <p:xfrm>
          <a:off x="1524000" y="914400"/>
          <a:ext cx="6096000" cy="5606288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OR 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| 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+ 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Bitwise Quiz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b="1" dirty="0">
                <a:latin typeface="Courier New" charset="0"/>
              </a:rPr>
              <a:t>1 &amp;&amp; 2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latin typeface="Courier New" charset="0"/>
              </a:rPr>
              <a:t>	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True! (1)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latin typeface="Courier New" charset="0"/>
              </a:rPr>
              <a:t>1 &amp; 2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latin typeface="Courier New" charset="0"/>
              </a:rPr>
              <a:t>	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0</a:t>
            </a:r>
            <a:endParaRPr lang="en-US" sz="2400" b="1" dirty="0">
              <a:latin typeface="Courier New" charset="0"/>
            </a:endParaRPr>
          </a:p>
          <a:p>
            <a:pPr eaLnBrk="1" hangingPunct="1">
              <a:buFontTx/>
              <a:buNone/>
            </a:pPr>
            <a:r>
              <a:rPr lang="en-US" sz="2400" b="1" dirty="0">
                <a:latin typeface="Courier New" charset="0"/>
              </a:rPr>
              <a:t>x &lt;&lt; -2  Legal?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latin typeface="Courier New" charset="0"/>
              </a:rPr>
              <a:t>	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No!</a:t>
            </a:r>
            <a:endParaRPr lang="en-US" sz="2400" b="1" dirty="0">
              <a:latin typeface="Courier New" charset="0"/>
            </a:endParaRPr>
          </a:p>
          <a:p>
            <a:pPr eaLnBrk="1" hangingPunct="1">
              <a:buFontTx/>
              <a:buNone/>
            </a:pPr>
            <a:r>
              <a:rPr lang="en-US" sz="2400" b="1" dirty="0">
                <a:latin typeface="Courier New" charset="0"/>
              </a:rPr>
              <a:t>x &lt;&lt; 2  Write it another way?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	x * 4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latin typeface="Courier New" charset="0"/>
              </a:rPr>
              <a:t>What does right shifting do to signed </a:t>
            </a:r>
            <a:r>
              <a:rPr lang="en-US" sz="2400" b="1" dirty="0" err="1">
                <a:latin typeface="Courier New" charset="0"/>
              </a:rPr>
              <a:t>vars</a:t>
            </a:r>
            <a:r>
              <a:rPr lang="en-US" sz="2400" b="1" dirty="0">
                <a:latin typeface="Courier New" charset="0"/>
              </a:rPr>
              <a:t>?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latin typeface="Courier New" charset="0"/>
              </a:rPr>
              <a:t>	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depends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latin typeface="Courier New" charset="0"/>
              </a:rPr>
              <a:t>x = x &amp; ~077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latin typeface="Courier New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Sets last six bits of x to zero!</a:t>
            </a:r>
          </a:p>
          <a:p>
            <a:pPr eaLnBrk="1" hangingPunct="1"/>
            <a:endParaRPr lang="en-US" sz="24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Bitwise Quiz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b="1">
                <a:latin typeface="Courier New" charset="0"/>
              </a:rPr>
              <a:t>Why is x = x &amp; ~077 better than</a:t>
            </a:r>
          </a:p>
          <a:p>
            <a:pPr eaLnBrk="1" hangingPunct="1">
              <a:buFontTx/>
              <a:buNone/>
            </a:pPr>
            <a:r>
              <a:rPr lang="en-US" sz="2400" b="1">
                <a:latin typeface="Courier New" charset="0"/>
              </a:rPr>
              <a:t>       x = x &amp; 0177700</a:t>
            </a:r>
          </a:p>
          <a:p>
            <a:pPr eaLnBrk="1" hangingPunct="1">
              <a:buFontTx/>
              <a:buNone/>
            </a:pPr>
            <a:r>
              <a:rPr lang="en-US" sz="2400" b="1">
                <a:solidFill>
                  <a:schemeClr val="accent2"/>
                </a:solidFill>
                <a:latin typeface="Courier New" charset="0"/>
              </a:rPr>
              <a:t>First one is independent of word length</a:t>
            </a:r>
          </a:p>
          <a:p>
            <a:pPr eaLnBrk="1" hangingPunct="1">
              <a:buFontTx/>
              <a:buNone/>
            </a:pPr>
            <a:r>
              <a:rPr lang="en-US" sz="2400" b="1">
                <a:solidFill>
                  <a:schemeClr val="accent2"/>
                </a:solidFill>
                <a:latin typeface="Courier New" charset="0"/>
              </a:rPr>
              <a:t>(no extra cost...evaluated at compile time)</a:t>
            </a:r>
          </a:p>
          <a:p>
            <a:pPr eaLnBrk="1" hangingPunct="1">
              <a:buFontTx/>
              <a:buNone/>
            </a:pPr>
            <a:endParaRPr lang="en-US" sz="2400" b="1">
              <a:solidFill>
                <a:schemeClr val="accent2"/>
              </a:solidFill>
              <a:latin typeface="Courier New" charset="0"/>
            </a:endParaRPr>
          </a:p>
          <a:p>
            <a:pPr eaLnBrk="1" hangingPunct="1">
              <a:buFontTx/>
              <a:buNone/>
            </a:pPr>
            <a:r>
              <a:rPr lang="en-US" sz="2400" b="1">
                <a:latin typeface="Courier New" charset="0"/>
              </a:rPr>
              <a:t>What does this do?</a:t>
            </a:r>
          </a:p>
          <a:p>
            <a:pPr eaLnBrk="1" hangingPunct="1">
              <a:buFontTx/>
              <a:buNone/>
            </a:pPr>
            <a:r>
              <a:rPr lang="en-US" sz="2400" b="1">
                <a:latin typeface="Courier New" charset="0"/>
              </a:rPr>
              <a:t>     (x &gt;&gt; (p+1-n)) &amp; ~(~0 &lt;&lt; n);</a:t>
            </a:r>
          </a:p>
          <a:p>
            <a:pPr eaLnBrk="1" hangingPunct="1">
              <a:buFontTx/>
              <a:buNone/>
            </a:pPr>
            <a:r>
              <a:rPr lang="en-US" sz="2400" b="1">
                <a:solidFill>
                  <a:schemeClr val="accent2"/>
                </a:solidFill>
                <a:latin typeface="Courier New" charset="0"/>
              </a:rPr>
              <a:t>/* getbits: get n bits from position p */</a:t>
            </a:r>
          </a:p>
          <a:p>
            <a:pPr eaLnBrk="1" hangingPunct="1">
              <a:buFontTx/>
              <a:buNone/>
            </a:pPr>
            <a:r>
              <a:rPr lang="en-US" sz="2400" b="1">
                <a:solidFill>
                  <a:schemeClr val="accent2"/>
                </a:solidFill>
                <a:latin typeface="Courier New" charset="0"/>
              </a:rPr>
              <a:t>unsigned getbits(unsigned x, int p, int n)</a:t>
            </a:r>
          </a:p>
          <a:p>
            <a:pPr eaLnBrk="1" hangingPunct="1">
              <a:buFontTx/>
              <a:buNone/>
            </a:pPr>
            <a:r>
              <a:rPr lang="en-US" sz="2400" b="1">
                <a:solidFill>
                  <a:schemeClr val="accent2"/>
                </a:solidFill>
                <a:latin typeface="Courier New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2400" b="1">
                <a:solidFill>
                  <a:schemeClr val="accent2"/>
                </a:solidFill>
                <a:latin typeface="Courier New" charset="0"/>
              </a:rPr>
              <a:t>	return (x &gt;&gt; (p+1-n)) &amp; ~(~0 &lt;&lt; n);</a:t>
            </a:r>
          </a:p>
          <a:p>
            <a:pPr eaLnBrk="1" hangingPunct="1">
              <a:buFontTx/>
              <a:buNone/>
            </a:pPr>
            <a:r>
              <a:rPr lang="en-US" sz="2400" b="1">
                <a:solidFill>
                  <a:schemeClr val="accent2"/>
                </a:solidFill>
                <a:latin typeface="Courier New" charset="0"/>
              </a:rPr>
              <a:t>}</a:t>
            </a:r>
          </a:p>
          <a:p>
            <a:pPr eaLnBrk="1" hangingPunct="1"/>
            <a:endParaRPr lang="en-US" sz="2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b="1">
                <a:latin typeface="Courier New" charset="0"/>
              </a:rPr>
              <a:t>Why is x = x &amp; ~077 better than</a:t>
            </a:r>
            <a:br>
              <a:rPr lang="en-US" sz="2800" b="1">
                <a:latin typeface="Courier New" charset="0"/>
              </a:rPr>
            </a:br>
            <a:r>
              <a:rPr lang="en-US" sz="2800" b="1">
                <a:latin typeface="Courier New" charset="0"/>
              </a:rPr>
              <a:t>       x = x &amp; 0177700</a:t>
            </a:r>
            <a:endParaRPr lang="en-US" sz="2800" b="1">
              <a:latin typeface="Arial" charset="0"/>
            </a:endParaRPr>
          </a:p>
        </p:txBody>
      </p:sp>
      <p:sp>
        <p:nvSpPr>
          <p:cNvPr id="6758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2400" b="1">
                <a:latin typeface="Courier New" charset="0"/>
                <a:cs typeface="Courier New" charset="0"/>
              </a:rPr>
              <a:t>x    =  1010101010101010</a:t>
            </a:r>
          </a:p>
          <a:p>
            <a:pPr marL="0" indent="0">
              <a:buFontTx/>
              <a:buNone/>
            </a:pPr>
            <a:endParaRPr lang="en-US" sz="24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2400" b="1">
                <a:latin typeface="Courier New" charset="0"/>
                <a:cs typeface="Courier New" charset="0"/>
              </a:rPr>
              <a:t>077  =  0000000000111111</a:t>
            </a:r>
          </a:p>
          <a:p>
            <a:pPr marL="0" indent="0">
              <a:buFontTx/>
              <a:buNone/>
            </a:pPr>
            <a:r>
              <a:rPr lang="en-US" sz="2400" b="1">
                <a:latin typeface="Courier New" charset="0"/>
                <a:cs typeface="Courier New" charset="0"/>
              </a:rPr>
              <a:t>~077 =  1111111111000000</a:t>
            </a:r>
          </a:p>
          <a:p>
            <a:pPr marL="0" indent="0">
              <a:buFontTx/>
              <a:buNone/>
            </a:pPr>
            <a:endParaRPr lang="en-US" sz="24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2400" b="1">
                <a:latin typeface="Courier New" charset="0"/>
                <a:cs typeface="Courier New" charset="0"/>
              </a:rPr>
              <a:t>x    =  1010101010101010</a:t>
            </a:r>
          </a:p>
          <a:p>
            <a:pPr marL="0" indent="0">
              <a:buFontTx/>
              <a:buNone/>
            </a:pPr>
            <a:r>
              <a:rPr lang="en-US" sz="2400" b="1">
                <a:latin typeface="Courier New" charset="0"/>
                <a:cs typeface="Courier New" charset="0"/>
              </a:rPr>
              <a:t>~077 =  1111111111000000</a:t>
            </a:r>
          </a:p>
          <a:p>
            <a:pPr marL="0" indent="0">
              <a:buFontTx/>
              <a:buNone/>
            </a:pPr>
            <a:endParaRPr lang="en-US" sz="24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2400" b="1">
                <a:latin typeface="Courier New" charset="0"/>
                <a:cs typeface="Courier New" charset="0"/>
              </a:rPr>
              <a:t>        1010101010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000000</a:t>
            </a:r>
          </a:p>
          <a:p>
            <a:pPr marL="0" indent="0">
              <a:buFontTx/>
              <a:buNone/>
            </a:pPr>
            <a:endParaRPr lang="en-US" sz="24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2400" b="1">
                <a:latin typeface="Courier New" charset="0"/>
                <a:cs typeface="Courier New" charset="0"/>
              </a:rPr>
              <a:t>      </a:t>
            </a:r>
          </a:p>
        </p:txBody>
      </p:sp>
      <p:sp>
        <p:nvSpPr>
          <p:cNvPr id="7" name="Right Brace 6"/>
          <p:cNvSpPr/>
          <p:nvPr/>
        </p:nvSpPr>
        <p:spPr>
          <a:xfrm>
            <a:off x="5181600" y="3810000"/>
            <a:ext cx="304800" cy="8382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b="1"/>
          </a:p>
        </p:txBody>
      </p:sp>
      <p:sp>
        <p:nvSpPr>
          <p:cNvPr id="67588" name="TextBox 7"/>
          <p:cNvSpPr txBox="1">
            <a:spLocks noChangeArrowheads="1"/>
          </p:cNvSpPr>
          <p:nvPr/>
        </p:nvSpPr>
        <p:spPr bwMode="auto">
          <a:xfrm>
            <a:off x="5562600" y="3998913"/>
            <a:ext cx="4079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/>
              <a:t>&amp;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905000" y="4876800"/>
            <a:ext cx="3505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b="1">
                <a:latin typeface="Courier New" charset="0"/>
              </a:rPr>
              <a:t>Why is x = x &amp; ~077 better than</a:t>
            </a:r>
            <a:br>
              <a:rPr lang="en-US" sz="2800" b="1">
                <a:latin typeface="Courier New" charset="0"/>
              </a:rPr>
            </a:br>
            <a:r>
              <a:rPr lang="en-US" sz="2800" b="1">
                <a:latin typeface="Courier New" charset="0"/>
              </a:rPr>
              <a:t>       x = x &amp; 0177700</a:t>
            </a:r>
            <a:endParaRPr lang="en-US" sz="2800">
              <a:latin typeface="Arial" charset="0"/>
            </a:endParaRPr>
          </a:p>
        </p:txBody>
      </p:sp>
      <p:sp>
        <p:nvSpPr>
          <p:cNvPr id="68610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2400" b="1">
                <a:latin typeface="Courier New" charset="0"/>
                <a:cs typeface="Courier New" charset="0"/>
              </a:rPr>
              <a:t>x        =  1010101010101010</a:t>
            </a:r>
          </a:p>
          <a:p>
            <a:pPr marL="0" indent="0">
              <a:buFontTx/>
              <a:buNone/>
            </a:pPr>
            <a:endParaRPr lang="en-US" sz="24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2400" b="1">
                <a:latin typeface="Courier New" charset="0"/>
              </a:rPr>
              <a:t>0177700</a:t>
            </a:r>
            <a:r>
              <a:rPr lang="en-US" sz="2400" b="1">
                <a:latin typeface="Courier New" charset="0"/>
                <a:cs typeface="Courier New" charset="0"/>
              </a:rPr>
              <a:t>  =  1111111111000000</a:t>
            </a:r>
          </a:p>
          <a:p>
            <a:pPr marL="0" indent="0">
              <a:buFontTx/>
              <a:buNone/>
            </a:pPr>
            <a:endParaRPr lang="en-US" sz="24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2400" b="1">
                <a:latin typeface="Courier New" charset="0"/>
                <a:cs typeface="Courier New" charset="0"/>
              </a:rPr>
              <a:t>x    =      1010101010101010</a:t>
            </a:r>
          </a:p>
          <a:p>
            <a:pPr marL="0" indent="0">
              <a:buFontTx/>
              <a:buNone/>
            </a:pPr>
            <a:r>
              <a:rPr lang="en-US" sz="2400" b="1">
                <a:latin typeface="Courier New" charset="0"/>
              </a:rPr>
              <a:t>0177700</a:t>
            </a:r>
            <a:r>
              <a:rPr lang="en-US" sz="2400" b="1">
                <a:latin typeface="Courier New" charset="0"/>
                <a:cs typeface="Courier New" charset="0"/>
              </a:rPr>
              <a:t>  =  1111111111000000</a:t>
            </a:r>
          </a:p>
          <a:p>
            <a:pPr marL="0" indent="0">
              <a:buFontTx/>
              <a:buNone/>
            </a:pPr>
            <a:endParaRPr lang="en-US" sz="24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2400" b="1">
                <a:latin typeface="Courier New" charset="0"/>
                <a:cs typeface="Courier New" charset="0"/>
              </a:rPr>
              <a:t>            1010101010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000000</a:t>
            </a:r>
          </a:p>
          <a:p>
            <a:pPr marL="0" indent="0">
              <a:buFontTx/>
              <a:buNone/>
            </a:pPr>
            <a:endParaRPr lang="en-US" sz="24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2400" b="1">
                <a:latin typeface="Courier New" charset="0"/>
                <a:cs typeface="Courier New" charset="0"/>
              </a:rPr>
              <a:t>      </a:t>
            </a:r>
          </a:p>
        </p:txBody>
      </p:sp>
      <p:sp>
        <p:nvSpPr>
          <p:cNvPr id="7" name="Right Brace 6"/>
          <p:cNvSpPr/>
          <p:nvPr/>
        </p:nvSpPr>
        <p:spPr>
          <a:xfrm>
            <a:off x="5791200" y="3392488"/>
            <a:ext cx="304800" cy="8382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8612" name="TextBox 7"/>
          <p:cNvSpPr txBox="1">
            <a:spLocks noChangeArrowheads="1"/>
          </p:cNvSpPr>
          <p:nvPr/>
        </p:nvSpPr>
        <p:spPr bwMode="auto">
          <a:xfrm>
            <a:off x="6172200" y="3581400"/>
            <a:ext cx="390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&amp;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But what if the word size is bigger than 16 bits?</a:t>
            </a:r>
          </a:p>
        </p:txBody>
      </p:sp>
      <p:sp>
        <p:nvSpPr>
          <p:cNvPr id="69634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b="1">
                <a:latin typeface="Courier New" charset="0"/>
              </a:rPr>
              <a:t>Why is x = x &amp; ~077 better than</a:t>
            </a:r>
            <a:br>
              <a:rPr lang="en-US" sz="2800" b="1">
                <a:latin typeface="Courier New" charset="0"/>
              </a:rPr>
            </a:br>
            <a:r>
              <a:rPr lang="en-US" sz="2800" b="1">
                <a:latin typeface="Courier New" charset="0"/>
              </a:rPr>
              <a:t>       x = x &amp; 0177700</a:t>
            </a:r>
            <a:endParaRPr lang="en-US" sz="2800" b="1">
              <a:latin typeface="Arial" charset="0"/>
            </a:endParaRPr>
          </a:p>
        </p:txBody>
      </p:sp>
      <p:sp>
        <p:nvSpPr>
          <p:cNvPr id="70658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2400" b="1">
                <a:latin typeface="Courier New" charset="0"/>
                <a:cs typeface="Courier New" charset="0"/>
              </a:rPr>
              <a:t>x    =  11110000111100001010101010101010</a:t>
            </a:r>
          </a:p>
          <a:p>
            <a:pPr marL="0" indent="0">
              <a:buFontTx/>
              <a:buNone/>
            </a:pPr>
            <a:endParaRPr lang="en-US" sz="24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2400" b="1">
                <a:latin typeface="Courier New" charset="0"/>
                <a:cs typeface="Courier New" charset="0"/>
              </a:rPr>
              <a:t>077  =  00000000000000000000000000111111</a:t>
            </a:r>
          </a:p>
          <a:p>
            <a:pPr marL="0" indent="0">
              <a:buFontTx/>
              <a:buNone/>
            </a:pPr>
            <a:r>
              <a:rPr lang="en-US" sz="2400" b="1">
                <a:latin typeface="Courier New" charset="0"/>
                <a:cs typeface="Courier New" charset="0"/>
              </a:rPr>
              <a:t>~077 =  11111111111111111111111111000000</a:t>
            </a:r>
          </a:p>
          <a:p>
            <a:pPr marL="0" indent="0">
              <a:buFontTx/>
              <a:buNone/>
            </a:pPr>
            <a:endParaRPr lang="en-US" sz="24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2400" b="1">
                <a:latin typeface="Courier New" charset="0"/>
                <a:cs typeface="Courier New" charset="0"/>
              </a:rPr>
              <a:t>x    =  11110000111100001010101010101010</a:t>
            </a:r>
          </a:p>
          <a:p>
            <a:pPr marL="0" indent="0">
              <a:buFontTx/>
              <a:buNone/>
            </a:pPr>
            <a:r>
              <a:rPr lang="en-US" sz="2400" b="1">
                <a:latin typeface="Courier New" charset="0"/>
                <a:cs typeface="Courier New" charset="0"/>
              </a:rPr>
              <a:t>~077 =  11111111111111111111111111000000</a:t>
            </a:r>
          </a:p>
          <a:p>
            <a:pPr marL="0" indent="0">
              <a:buFontTx/>
              <a:buNone/>
            </a:pPr>
            <a:endParaRPr lang="en-US" sz="24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2400" b="1">
                <a:latin typeface="Courier New" charset="0"/>
                <a:cs typeface="Courier New" charset="0"/>
              </a:rPr>
              <a:t>        11110000111100001010101010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000000</a:t>
            </a:r>
          </a:p>
          <a:p>
            <a:pPr marL="0" indent="0">
              <a:buFontTx/>
              <a:buNone/>
            </a:pPr>
            <a:endParaRPr lang="en-US" sz="24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24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2400" b="1">
                <a:latin typeface="Courier New" charset="0"/>
                <a:cs typeface="Courier New" charset="0"/>
              </a:rPr>
              <a:t>      </a:t>
            </a:r>
          </a:p>
        </p:txBody>
      </p:sp>
      <p:sp>
        <p:nvSpPr>
          <p:cNvPr id="7" name="Right Brace 6"/>
          <p:cNvSpPr/>
          <p:nvPr/>
        </p:nvSpPr>
        <p:spPr>
          <a:xfrm>
            <a:off x="7869238" y="3810000"/>
            <a:ext cx="304800" cy="8382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b="1"/>
          </a:p>
        </p:txBody>
      </p:sp>
      <p:sp>
        <p:nvSpPr>
          <p:cNvPr id="70660" name="TextBox 7"/>
          <p:cNvSpPr txBox="1">
            <a:spLocks noChangeArrowheads="1"/>
          </p:cNvSpPr>
          <p:nvPr/>
        </p:nvSpPr>
        <p:spPr bwMode="auto">
          <a:xfrm>
            <a:off x="8250238" y="3998913"/>
            <a:ext cx="407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/>
              <a:t>&amp;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905000" y="4876800"/>
            <a:ext cx="63452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b="1">
                <a:latin typeface="Courier New" charset="0"/>
              </a:rPr>
              <a:t>Why is x = x &amp; ~077 better than</a:t>
            </a:r>
            <a:br>
              <a:rPr lang="en-US" sz="2800" b="1">
                <a:latin typeface="Courier New" charset="0"/>
              </a:rPr>
            </a:br>
            <a:r>
              <a:rPr lang="en-US" sz="2800" b="1">
                <a:latin typeface="Courier New" charset="0"/>
              </a:rPr>
              <a:t>       x = x &amp; 0177700</a:t>
            </a:r>
            <a:endParaRPr lang="en-US" sz="2800" b="1">
              <a:latin typeface="Arial" charset="0"/>
            </a:endParaRPr>
          </a:p>
        </p:txBody>
      </p:sp>
      <p:sp>
        <p:nvSpPr>
          <p:cNvPr id="7168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2400" b="1">
                <a:latin typeface="Courier New" charset="0"/>
                <a:cs typeface="Courier New" charset="0"/>
              </a:rPr>
              <a:t>x       =  11110000111100001010101010101010</a:t>
            </a:r>
          </a:p>
          <a:p>
            <a:pPr marL="0" indent="0">
              <a:buFontTx/>
              <a:buNone/>
            </a:pPr>
            <a:endParaRPr lang="en-US" sz="24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2400" b="1">
                <a:latin typeface="Courier New" charset="0"/>
              </a:rPr>
              <a:t>0177700</a:t>
            </a:r>
            <a:r>
              <a:rPr lang="en-US" sz="2400" b="1">
                <a:latin typeface="Courier New" charset="0"/>
                <a:cs typeface="Courier New" charset="0"/>
              </a:rPr>
              <a:t> =  00000000000000001111111111000000</a:t>
            </a:r>
          </a:p>
          <a:p>
            <a:pPr marL="0" indent="0">
              <a:buFontTx/>
              <a:buNone/>
            </a:pPr>
            <a:endParaRPr lang="en-US" sz="24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2400" b="1">
                <a:latin typeface="Courier New" charset="0"/>
                <a:cs typeface="Courier New" charset="0"/>
              </a:rPr>
              <a:t>x       =  11110000111100001010101010101010</a:t>
            </a:r>
          </a:p>
          <a:p>
            <a:pPr marL="0" indent="0">
              <a:buFontTx/>
              <a:buNone/>
            </a:pPr>
            <a:r>
              <a:rPr lang="en-US" sz="2400" b="1">
                <a:latin typeface="Courier New" charset="0"/>
              </a:rPr>
              <a:t>0177700</a:t>
            </a:r>
            <a:r>
              <a:rPr lang="en-US" sz="2400" b="1">
                <a:latin typeface="Courier New" charset="0"/>
                <a:cs typeface="Courier New" charset="0"/>
              </a:rPr>
              <a:t> =  00000000000000001111111111000000</a:t>
            </a:r>
          </a:p>
          <a:p>
            <a:pPr marL="0" indent="0">
              <a:buFontTx/>
              <a:buNone/>
            </a:pPr>
            <a:endParaRPr lang="en-US" sz="24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2400" b="1">
                <a:latin typeface="Courier New" charset="0"/>
                <a:cs typeface="Courier New" charset="0"/>
              </a:rPr>
              <a:t>           00000000000000001010101010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000000</a:t>
            </a:r>
          </a:p>
          <a:p>
            <a:pPr marL="0" indent="0">
              <a:buFontTx/>
              <a:buNone/>
            </a:pPr>
            <a:endParaRPr lang="en-US" sz="24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endParaRPr lang="en-US" sz="2400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2400" b="1">
                <a:latin typeface="Courier New" charset="0"/>
                <a:cs typeface="Courier New" charset="0"/>
              </a:rPr>
              <a:t>      </a:t>
            </a:r>
          </a:p>
        </p:txBody>
      </p:sp>
      <p:sp>
        <p:nvSpPr>
          <p:cNvPr id="7" name="Right Brace 6"/>
          <p:cNvSpPr/>
          <p:nvPr/>
        </p:nvSpPr>
        <p:spPr>
          <a:xfrm>
            <a:off x="8345488" y="3352800"/>
            <a:ext cx="304800" cy="8382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b="1"/>
          </a:p>
        </p:txBody>
      </p:sp>
      <p:sp>
        <p:nvSpPr>
          <p:cNvPr id="71684" name="TextBox 7"/>
          <p:cNvSpPr txBox="1">
            <a:spLocks noChangeArrowheads="1"/>
          </p:cNvSpPr>
          <p:nvPr/>
        </p:nvSpPr>
        <p:spPr bwMode="auto">
          <a:xfrm>
            <a:off x="8726488" y="3541713"/>
            <a:ext cx="407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/>
              <a:t>&amp;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438400" y="4419600"/>
            <a:ext cx="62118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>
                <a:solidFill>
                  <a:schemeClr val="accent2"/>
                </a:solidFill>
                <a:latin typeface="Courier New" charset="0"/>
              </a:rPr>
              <a:t>/* getbits: get n bits from position p */</a:t>
            </a:r>
            <a:br>
              <a:rPr lang="en-US" sz="2000" b="1">
                <a:solidFill>
                  <a:schemeClr val="accent2"/>
                </a:solidFill>
                <a:latin typeface="Courier New" charset="0"/>
              </a:rPr>
            </a:br>
            <a:r>
              <a:rPr lang="en-US" sz="2000" b="1">
                <a:solidFill>
                  <a:schemeClr val="accent2"/>
                </a:solidFill>
                <a:latin typeface="Courier New" charset="0"/>
              </a:rPr>
              <a:t>unsigned getbits(unsigned x, int p, int n) {</a:t>
            </a:r>
            <a:br>
              <a:rPr lang="en-US" sz="2000" b="1">
                <a:solidFill>
                  <a:schemeClr val="accent2"/>
                </a:solidFill>
                <a:latin typeface="Courier New" charset="0"/>
              </a:rPr>
            </a:br>
            <a:r>
              <a:rPr lang="en-US" sz="2000" b="1">
                <a:solidFill>
                  <a:schemeClr val="accent2"/>
                </a:solidFill>
                <a:latin typeface="Courier New" charset="0"/>
              </a:rPr>
              <a:t>	return (x &gt;&gt; (p+1-n)) &amp; ~(~0 &lt;&lt; n); }</a:t>
            </a:r>
            <a:br>
              <a:rPr lang="en-US" sz="2000" b="1">
                <a:solidFill>
                  <a:schemeClr val="accent2"/>
                </a:solidFill>
                <a:latin typeface="Courier New" charset="0"/>
              </a:rPr>
            </a:br>
            <a:endParaRPr lang="en-US" sz="2000">
              <a:latin typeface="Arial" charset="0"/>
            </a:endParaRP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8796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332222222222111111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1</a:t>
            </a:r>
            <a:r>
              <a:rPr lang="en-US" sz="2400" b="1" dirty="0">
                <a:latin typeface="Courier New" charset="0"/>
                <a:cs typeface="Courier New" charset="0"/>
              </a:rPr>
              <a:t>111</a:t>
            </a:r>
          </a:p>
          <a:p>
            <a:pPr marL="0" indent="0"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109876543210987654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3</a:t>
            </a:r>
            <a:r>
              <a:rPr lang="en-US" sz="2400" b="1" dirty="0">
                <a:latin typeface="Courier New" charset="0"/>
                <a:cs typeface="Courier New" charset="0"/>
              </a:rPr>
              <a:t>2109876543210</a:t>
            </a:r>
          </a:p>
          <a:p>
            <a:pPr marL="0" indent="0"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0010101010010010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101</a:t>
            </a:r>
            <a:r>
              <a:rPr lang="en-US" sz="2400" b="1" dirty="0">
                <a:latin typeface="Courier New" charset="0"/>
                <a:cs typeface="Courier New" charset="0"/>
              </a:rPr>
              <a:t>0101101010101</a:t>
            </a:r>
          </a:p>
          <a:p>
            <a:pPr marL="0" indent="0">
              <a:buFontTx/>
              <a:buNone/>
            </a:pP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(x &gt;&gt; (p+1-n)) ==&gt; (x &gt;&gt; (15+1-3)) </a:t>
            </a:r>
          </a:p>
          <a:p>
            <a:pPr marL="0" indent="0">
              <a:buFontTx/>
              <a:buNone/>
            </a:pPr>
            <a:r>
              <a:rPr lang="en-US" sz="2400" b="1" dirty="0">
                <a:solidFill>
                  <a:schemeClr val="accent2"/>
                </a:solidFill>
                <a:latin typeface="Courier New" charset="0"/>
                <a:cs typeface="Courier New" charset="0"/>
              </a:rPr>
              <a:t>(x &gt;&gt; 13)</a:t>
            </a:r>
          </a:p>
          <a:p>
            <a:pPr marL="0" indent="0">
              <a:buFontTx/>
              <a:buNone/>
            </a:pPr>
            <a:r>
              <a:rPr lang="en-US" sz="2400" b="1" dirty="0">
                <a:solidFill>
                  <a:srgbClr val="92D050"/>
                </a:solidFill>
                <a:latin typeface="Courier New" charset="0"/>
                <a:cs typeface="Courier New" charset="0"/>
              </a:rPr>
              <a:t>0000000000000</a:t>
            </a:r>
            <a:r>
              <a:rPr lang="en-US" sz="2400" b="1" dirty="0">
                <a:latin typeface="Courier New" charset="0"/>
                <a:cs typeface="Courier New" charset="0"/>
              </a:rPr>
              <a:t>0010101010010010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101</a:t>
            </a:r>
            <a:endParaRPr lang="en-US" sz="2400" b="1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~0</a:t>
            </a:r>
          </a:p>
          <a:p>
            <a:pPr marL="0" indent="0"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11111111111111111111111111111111</a:t>
            </a:r>
          </a:p>
          <a:p>
            <a:pPr marL="0" indent="0"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~0 &lt;&lt; n  ==&gt;  ~0 &lt;&lt; 3</a:t>
            </a:r>
          </a:p>
          <a:p>
            <a:pPr marL="0" indent="0"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11111111111111111111111111111</a:t>
            </a:r>
            <a:r>
              <a:rPr lang="en-US" sz="2400" b="1" dirty="0">
                <a:solidFill>
                  <a:srgbClr val="92D050"/>
                </a:solidFill>
                <a:latin typeface="Courier New" charset="0"/>
                <a:cs typeface="Courier New" charset="0"/>
              </a:rPr>
              <a:t>000</a:t>
            </a:r>
          </a:p>
          <a:p>
            <a:pPr marL="0" indent="0"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~(~0 &lt;&lt; 3)</a:t>
            </a:r>
          </a:p>
          <a:p>
            <a:pPr marL="0" indent="0"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00000000000000000000000000000111</a:t>
            </a:r>
          </a:p>
          <a:p>
            <a:pPr marL="0" indent="0">
              <a:buFontTx/>
              <a:buNone/>
            </a:pPr>
            <a:endParaRPr lang="en-US" sz="2400" b="1" dirty="0">
              <a:solidFill>
                <a:srgbClr val="92D050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72707" name="TextBox 3"/>
          <p:cNvSpPr txBox="1">
            <a:spLocks noChangeArrowheads="1"/>
          </p:cNvSpPr>
          <p:nvPr/>
        </p:nvSpPr>
        <p:spPr bwMode="auto">
          <a:xfrm>
            <a:off x="8153400" y="5105400"/>
            <a:ext cx="390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&amp;</a:t>
            </a:r>
          </a:p>
        </p:txBody>
      </p:sp>
      <p:cxnSp>
        <p:nvCxnSpPr>
          <p:cNvPr id="6" name="Straight Arrow Connector 5"/>
          <p:cNvCxnSpPr>
            <a:stCxn id="72707" idx="1"/>
          </p:cNvCxnSpPr>
          <p:nvPr/>
        </p:nvCxnSpPr>
        <p:spPr>
          <a:xfrm flipH="1" flipV="1">
            <a:off x="6477000" y="3886200"/>
            <a:ext cx="1676400" cy="144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477000" y="5334000"/>
            <a:ext cx="1676400" cy="1143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Questions?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843473"/>
              </p:ext>
            </p:extLst>
          </p:nvPr>
        </p:nvGraphicFramePr>
        <p:xfrm>
          <a:off x="1524000" y="914400"/>
          <a:ext cx="6096000" cy="5606288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OR 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| 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+ 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93567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10252</TotalTime>
  <Words>3065</Words>
  <Application>Microsoft Office PowerPoint</Application>
  <PresentationFormat>On-screen Show (4:3)</PresentationFormat>
  <Paragraphs>1233</Paragraphs>
  <Slides>88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6" baseType="lpstr">
      <vt:lpstr>ＭＳ Ｐゴシック</vt:lpstr>
      <vt:lpstr>Arial</vt:lpstr>
      <vt:lpstr>Calibri</vt:lpstr>
      <vt:lpstr>Comic Sans MS</vt:lpstr>
      <vt:lpstr>Courier New</vt:lpstr>
      <vt:lpstr>Symbol</vt:lpstr>
      <vt:lpstr>Times New Roman</vt:lpstr>
      <vt:lpstr>Default Design</vt:lpstr>
      <vt:lpstr>Datatypes II</vt:lpstr>
      <vt:lpstr>Outline</vt:lpstr>
      <vt:lpstr>PowerPoint Presentation</vt:lpstr>
      <vt:lpstr>PowerPoint Presentation</vt:lpstr>
      <vt:lpstr>PowerPoint Presentation</vt:lpstr>
      <vt:lpstr>PowerPoint Presentation</vt:lpstr>
      <vt:lpstr>Bitwise AND</vt:lpstr>
      <vt:lpstr>PowerPoint Presentation</vt:lpstr>
      <vt:lpstr>PowerPoint Presentation</vt:lpstr>
      <vt:lpstr>Bitwise OR</vt:lpstr>
      <vt:lpstr>PowerPoint Presentation</vt:lpstr>
      <vt:lpstr>PowerPoint Presentation</vt:lpstr>
      <vt:lpstr>Bitwise NOT (Complement)</vt:lpstr>
      <vt:lpstr>PowerPoint Presentation</vt:lpstr>
      <vt:lpstr>PowerPoint Presentation</vt:lpstr>
      <vt:lpstr>PowerPoint Presentation</vt:lpstr>
      <vt:lpstr>Bitwise XOR</vt:lpstr>
      <vt:lpstr>PowerPoint Presentation</vt:lpstr>
      <vt:lpstr>PowerPoint Presentation</vt:lpstr>
      <vt:lpstr>Bitwise NAND</vt:lpstr>
      <vt:lpstr>PowerPoint Presentation</vt:lpstr>
      <vt:lpstr>PowerPoint Presentation</vt:lpstr>
      <vt:lpstr>Bitwise NOR</vt:lpstr>
      <vt:lpstr>How Many?</vt:lpstr>
      <vt:lpstr>All the Boolean Functions?</vt:lpstr>
      <vt:lpstr>Left Shift</vt:lpstr>
      <vt:lpstr>Right Shift</vt:lpstr>
      <vt:lpstr>Note Well</vt:lpstr>
      <vt:lpstr>How would you negate in 2’s complement using bitwise operators and the plus operator?</vt:lpstr>
      <vt:lpstr>How would you negate using bitwise operators and the plus sign?</vt:lpstr>
      <vt:lpstr>Other Representations</vt:lpstr>
      <vt:lpstr>Bit Vectors</vt:lpstr>
      <vt:lpstr>Bit Vectors</vt:lpstr>
      <vt:lpstr>PowerPoint Presentation</vt:lpstr>
      <vt:lpstr>Bit Vectors </vt:lpstr>
      <vt:lpstr>Manipulating Bits</vt:lpstr>
      <vt:lpstr>More Manipulating Bits</vt:lpstr>
      <vt:lpstr>Hexadecimal &amp; Octal</vt:lpstr>
      <vt:lpstr>Difficult</vt:lpstr>
      <vt:lpstr>Solution</vt:lpstr>
      <vt:lpstr>Use a Base That’s a Power of 2!</vt:lpstr>
      <vt:lpstr>Use a Base That’s a Power of 2!</vt:lpstr>
      <vt:lpstr>In Java (and C)</vt:lpstr>
      <vt:lpstr>ASCII</vt:lpstr>
      <vt:lpstr>PowerPoint Presentation</vt:lpstr>
      <vt:lpstr>Fun ASCII Facts</vt:lpstr>
      <vt:lpstr>Fun ASCII Facts</vt:lpstr>
      <vt:lpstr>Floating Point</vt:lpstr>
      <vt:lpstr>Historically</vt:lpstr>
      <vt:lpstr>Historically</vt:lpstr>
      <vt:lpstr>How would you do it?</vt:lpstr>
      <vt:lpstr>Scientific Notation</vt:lpstr>
      <vt:lpstr>Binary Floating Point Representation</vt:lpstr>
      <vt:lpstr>IEEE-754</vt:lpstr>
      <vt:lpstr>IEEE-754</vt:lpstr>
      <vt:lpstr>So how can we represent 0?</vt:lpstr>
      <vt:lpstr>Can be written...</vt:lpstr>
      <vt:lpstr>PowerPoint Presentation</vt:lpstr>
      <vt:lpstr>Perhaps Some Automation?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not E=-127?</vt:lpstr>
      <vt:lpstr>Conversion</vt:lpstr>
      <vt:lpstr>PowerPoint Presentation</vt:lpstr>
      <vt:lpstr>Reality</vt:lpstr>
      <vt:lpstr>IEEE-754 Double</vt:lpstr>
      <vt:lpstr>Specials</vt:lpstr>
      <vt:lpstr>Double (64 bits)</vt:lpstr>
      <vt:lpstr>PowerPoint Presentation</vt:lpstr>
      <vt:lpstr>Comparing FP Numbers</vt:lpstr>
      <vt:lpstr>Comparing FP Numbers</vt:lpstr>
      <vt:lpstr>Bitwise Review</vt:lpstr>
      <vt:lpstr>Bitwise Quiz</vt:lpstr>
      <vt:lpstr>Bitwise Quiz</vt:lpstr>
      <vt:lpstr>Why is x = x &amp; ~077 better than        x = x &amp; 0177700</vt:lpstr>
      <vt:lpstr>Why is x = x &amp; ~077 better than        x = x &amp; 0177700</vt:lpstr>
      <vt:lpstr>But what if the word size is bigger than 16 bits?</vt:lpstr>
      <vt:lpstr>Why is x = x &amp; ~077 better than        x = x &amp; 0177700</vt:lpstr>
      <vt:lpstr>Why is x = x &amp; ~077 better than        x = x &amp; 0177700</vt:lpstr>
      <vt:lpstr>/* getbits: get n bits from position p */ unsigned getbits(unsigned x, int p, int n) {  return (x &gt;&gt; (p+1-n)) &amp; ~(~0 &lt;&lt; n); }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 &amp; Objectives</dc:title>
  <dc:creator>Bill Leahy</dc:creator>
  <cp:lastModifiedBy>Southern, Caleb A</cp:lastModifiedBy>
  <cp:revision>116</cp:revision>
  <dcterms:created xsi:type="dcterms:W3CDTF">2004-07-11T12:37:23Z</dcterms:created>
  <dcterms:modified xsi:type="dcterms:W3CDTF">2018-08-28T18:37:30Z</dcterms:modified>
</cp:coreProperties>
</file>