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handoutMasterIdLst>
    <p:handoutMasterId r:id="rId174"/>
  </p:handoutMasterIdLst>
  <p:sldIdLst>
    <p:sldId id="256" r:id="rId2"/>
    <p:sldId id="257" r:id="rId3"/>
    <p:sldId id="436" r:id="rId4"/>
    <p:sldId id="409" r:id="rId5"/>
    <p:sldId id="407" r:id="rId6"/>
    <p:sldId id="405" r:id="rId7"/>
    <p:sldId id="404" r:id="rId8"/>
    <p:sldId id="410" r:id="rId9"/>
    <p:sldId id="411" r:id="rId10"/>
    <p:sldId id="399" r:id="rId11"/>
    <p:sldId id="400" r:id="rId12"/>
    <p:sldId id="320" r:id="rId13"/>
    <p:sldId id="317" r:id="rId14"/>
    <p:sldId id="318" r:id="rId15"/>
    <p:sldId id="319" r:id="rId16"/>
    <p:sldId id="321" r:id="rId17"/>
    <p:sldId id="397" r:id="rId18"/>
    <p:sldId id="398" r:id="rId19"/>
    <p:sldId id="401" r:id="rId20"/>
    <p:sldId id="408" r:id="rId21"/>
    <p:sldId id="406" r:id="rId22"/>
    <p:sldId id="459" r:id="rId23"/>
    <p:sldId id="310" r:id="rId24"/>
    <p:sldId id="427" r:id="rId25"/>
    <p:sldId id="323" r:id="rId26"/>
    <p:sldId id="311" r:id="rId27"/>
    <p:sldId id="324" r:id="rId28"/>
    <p:sldId id="325" r:id="rId29"/>
    <p:sldId id="329" r:id="rId30"/>
    <p:sldId id="326" r:id="rId31"/>
    <p:sldId id="328" r:id="rId32"/>
    <p:sldId id="327" r:id="rId33"/>
    <p:sldId id="455" r:id="rId34"/>
    <p:sldId id="263" r:id="rId35"/>
    <p:sldId id="264" r:id="rId36"/>
    <p:sldId id="437" r:id="rId37"/>
    <p:sldId id="438" r:id="rId38"/>
    <p:sldId id="439" r:id="rId39"/>
    <p:sldId id="441" r:id="rId40"/>
    <p:sldId id="440" r:id="rId41"/>
    <p:sldId id="333" r:id="rId42"/>
    <p:sldId id="338" r:id="rId43"/>
    <p:sldId id="332" r:id="rId44"/>
    <p:sldId id="301" r:id="rId45"/>
    <p:sldId id="421" r:id="rId46"/>
    <p:sldId id="265" r:id="rId47"/>
    <p:sldId id="390" r:id="rId48"/>
    <p:sldId id="267" r:id="rId49"/>
    <p:sldId id="415" r:id="rId50"/>
    <p:sldId id="269" r:id="rId51"/>
    <p:sldId id="416" r:id="rId52"/>
    <p:sldId id="266" r:id="rId53"/>
    <p:sldId id="389" r:id="rId54"/>
    <p:sldId id="418" r:id="rId55"/>
    <p:sldId id="419" r:id="rId56"/>
    <p:sldId id="420" r:id="rId57"/>
    <p:sldId id="268" r:id="rId58"/>
    <p:sldId id="391" r:id="rId59"/>
    <p:sldId id="272" r:id="rId60"/>
    <p:sldId id="275" r:id="rId61"/>
    <p:sldId id="276" r:id="rId62"/>
    <p:sldId id="277" r:id="rId63"/>
    <p:sldId id="363" r:id="rId64"/>
    <p:sldId id="364" r:id="rId65"/>
    <p:sldId id="442" r:id="rId66"/>
    <p:sldId id="339" r:id="rId67"/>
    <p:sldId id="443" r:id="rId68"/>
    <p:sldId id="444" r:id="rId69"/>
    <p:sldId id="445" r:id="rId70"/>
    <p:sldId id="446" r:id="rId71"/>
    <p:sldId id="460" r:id="rId72"/>
    <p:sldId id="331" r:id="rId73"/>
    <p:sldId id="279" r:id="rId74"/>
    <p:sldId id="337" r:id="rId75"/>
    <p:sldId id="278" r:id="rId76"/>
    <p:sldId id="335" r:id="rId77"/>
    <p:sldId id="336" r:id="rId78"/>
    <p:sldId id="356" r:id="rId79"/>
    <p:sldId id="334" r:id="rId80"/>
    <p:sldId id="447" r:id="rId81"/>
    <p:sldId id="280" r:id="rId82"/>
    <p:sldId id="361" r:id="rId83"/>
    <p:sldId id="359" r:id="rId84"/>
    <p:sldId id="360" r:id="rId85"/>
    <p:sldId id="281" r:id="rId86"/>
    <p:sldId id="282" r:id="rId87"/>
    <p:sldId id="312" r:id="rId88"/>
    <p:sldId id="413" r:id="rId89"/>
    <p:sldId id="283" r:id="rId90"/>
    <p:sldId id="448" r:id="rId91"/>
    <p:sldId id="313" r:id="rId92"/>
    <p:sldId id="285" r:id="rId93"/>
    <p:sldId id="286" r:id="rId94"/>
    <p:sldId id="288" r:id="rId95"/>
    <p:sldId id="289" r:id="rId96"/>
    <p:sldId id="287" r:id="rId97"/>
    <p:sldId id="292" r:id="rId98"/>
    <p:sldId id="449" r:id="rId99"/>
    <p:sldId id="348" r:id="rId100"/>
    <p:sldId id="346" r:id="rId101"/>
    <p:sldId id="454" r:id="rId102"/>
    <p:sldId id="392" r:id="rId103"/>
    <p:sldId id="347" r:id="rId104"/>
    <p:sldId id="428" r:id="rId105"/>
    <p:sldId id="341" r:id="rId106"/>
    <p:sldId id="429" r:id="rId107"/>
    <p:sldId id="457" r:id="rId108"/>
    <p:sldId id="433" r:id="rId109"/>
    <p:sldId id="426" r:id="rId110"/>
    <p:sldId id="434" r:id="rId111"/>
    <p:sldId id="349" r:id="rId112"/>
    <p:sldId id="422" r:id="rId113"/>
    <p:sldId id="343" r:id="rId114"/>
    <p:sldId id="367" r:id="rId115"/>
    <p:sldId id="450" r:id="rId116"/>
    <p:sldId id="368" r:id="rId117"/>
    <p:sldId id="350" r:id="rId118"/>
    <p:sldId id="423" r:id="rId119"/>
    <p:sldId id="344" r:id="rId120"/>
    <p:sldId id="369" r:id="rId121"/>
    <p:sldId id="370" r:id="rId122"/>
    <p:sldId id="371" r:id="rId123"/>
    <p:sldId id="372" r:id="rId124"/>
    <p:sldId id="362" r:id="rId125"/>
    <p:sldId id="365" r:id="rId126"/>
    <p:sldId id="412" r:id="rId127"/>
    <p:sldId id="373" r:id="rId128"/>
    <p:sldId id="374" r:id="rId129"/>
    <p:sldId id="352" r:id="rId130"/>
    <p:sldId id="351" r:id="rId131"/>
    <p:sldId id="353" r:id="rId132"/>
    <p:sldId id="354" r:id="rId133"/>
    <p:sldId id="345" r:id="rId134"/>
    <p:sldId id="376" r:id="rId135"/>
    <p:sldId id="387" r:id="rId136"/>
    <p:sldId id="388" r:id="rId137"/>
    <p:sldId id="393" r:id="rId138"/>
    <p:sldId id="456" r:id="rId139"/>
    <p:sldId id="377" r:id="rId140"/>
    <p:sldId id="378" r:id="rId141"/>
    <p:sldId id="358" r:id="rId142"/>
    <p:sldId id="431" r:id="rId143"/>
    <p:sldId id="355" r:id="rId144"/>
    <p:sldId id="342" r:id="rId145"/>
    <p:sldId id="379" r:id="rId146"/>
    <p:sldId id="380" r:id="rId147"/>
    <p:sldId id="381" r:id="rId148"/>
    <p:sldId id="432" r:id="rId149"/>
    <p:sldId id="382" r:id="rId150"/>
    <p:sldId id="383" r:id="rId151"/>
    <p:sldId id="384" r:id="rId152"/>
    <p:sldId id="385" r:id="rId153"/>
    <p:sldId id="386" r:id="rId154"/>
    <p:sldId id="424" r:id="rId155"/>
    <p:sldId id="425" r:id="rId156"/>
    <p:sldId id="414" r:id="rId157"/>
    <p:sldId id="394" r:id="rId158"/>
    <p:sldId id="291" r:id="rId159"/>
    <p:sldId id="293" r:id="rId160"/>
    <p:sldId id="435" r:id="rId161"/>
    <p:sldId id="295" r:id="rId162"/>
    <p:sldId id="395" r:id="rId163"/>
    <p:sldId id="396" r:id="rId164"/>
    <p:sldId id="458" r:id="rId165"/>
    <p:sldId id="294" r:id="rId166"/>
    <p:sldId id="451" r:id="rId167"/>
    <p:sldId id="452" r:id="rId168"/>
    <p:sldId id="297" r:id="rId169"/>
    <p:sldId id="453" r:id="rId170"/>
    <p:sldId id="299" r:id="rId171"/>
    <p:sldId id="302" r:id="rId17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24"/>
    <a:srgbClr val="3333CC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EF4BC8-462D-B941-9FEC-A83C111142BF}" type="slidenum">
              <a:rPr lang="en-US" sz="1200"/>
              <a:pPr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4677F-A85C-4D46-8BD8-EA4D9DBE1297}" type="slidenum">
              <a:rPr lang="en-US" sz="1200"/>
              <a:pPr/>
              <a:t>50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826025-1C0F-2C41-9602-0F656B3E2DAF}" type="slidenum">
              <a:rPr lang="en-US" sz="1200"/>
              <a:pPr/>
              <a:t>51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1904F2-678D-B94D-96DB-9630B8D259E5}" type="slidenum">
              <a:rPr lang="en-US" sz="1200"/>
              <a:pPr/>
              <a:t>52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C3322D-FD6C-ED4B-AF31-E054A1523203}" type="slidenum">
              <a:rPr lang="en-US" sz="1200"/>
              <a:pPr/>
              <a:t>55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893754-1652-0449-9A87-DEE9E2641487}" type="slidenum">
              <a:rPr lang="en-US" sz="1200"/>
              <a:pPr/>
              <a:t>56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95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20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5BFAE289-10AB-F44C-B565-C5721238C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8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22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1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8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6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0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4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82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7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2.png"/><Relationship Id="rId5" Type="http://schemas.openxmlformats.org/officeDocument/2006/relationships/tags" Target="../tags/tag5.xml"/><Relationship Id="rId10" Type="http://schemas.openxmlformats.org/officeDocument/2006/relationships/image" Target="../media/image71.png"/><Relationship Id="rId4" Type="http://schemas.openxmlformats.org/officeDocument/2006/relationships/tags" Target="../tags/tag4.xml"/><Relationship Id="rId9" Type="http://schemas.openxmlformats.org/officeDocument/2006/relationships/image" Target="../media/image7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2x8.com/circuits7" TargetMode="External"/><Relationship Id="rId2" Type="http://schemas.openxmlformats.org/officeDocument/2006/relationships/hyperlink" Target="http://electronics-course.com/karnaugh-ma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Digital Logic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Relay</a:t>
            </a:r>
          </a:p>
        </p:txBody>
      </p:sp>
      <p:pic>
        <p:nvPicPr>
          <p:cNvPr id="13314" name="Picture 4" descr="r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66921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685800" y="5873750"/>
            <a:ext cx="117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Normally</a:t>
            </a:r>
          </a:p>
          <a:p>
            <a:pPr eaLnBrk="1" hangingPunct="1"/>
            <a:r>
              <a:rPr lang="en-US" sz="1800" b="1"/>
              <a:t>Open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Boolean Simplification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" descr="C:\Users\bleahy\Desktop\BooleanSimplification\2011-01-29_1529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662613"/>
            <a:ext cx="4695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96875"/>
            <a:ext cx="8229600" cy="1143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Boolean Simplification</a:t>
            </a:r>
          </a:p>
        </p:txBody>
      </p:sp>
      <p:pic>
        <p:nvPicPr>
          <p:cNvPr id="9219" name="Picture 2" descr="C:\Users\bleahy\Desktop\BooleanSimplification\2011-01-29_1518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57788"/>
            <a:ext cx="338137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3" descr="C:\Users\bleahy\Desktop\BooleanSimplification\2011-01-29_1519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3160713"/>
            <a:ext cx="3190875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4" descr="C:\Users\bleahy\Desktop\BooleanSimplification\2011-01-29_1520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6550"/>
            <a:ext cx="904875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5" descr="C:\Users\bleahy\Desktop\BooleanSimplification\2011-01-29_1521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5300"/>
            <a:ext cx="54292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4127500" y="5287963"/>
            <a:ext cx="4695825" cy="127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400" b="1" i="1">
                <a:solidFill>
                  <a:schemeClr val="tx1"/>
                </a:solidFill>
                <a:latin typeface="Arial" charset="0"/>
                <a:ea typeface="ＭＳ Ｐゴシック" charset="0"/>
              </a:rPr>
              <a:t>DeMorgan</a:t>
            </a:r>
            <a:r>
              <a:rPr lang="ja-JP" altLang="en-US" sz="1400" b="1" i="1">
                <a:solidFill>
                  <a:schemeClr val="tx1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sz="1400" b="1" i="1">
                <a:solidFill>
                  <a:schemeClr val="tx1"/>
                </a:solidFill>
                <a:latin typeface="Arial" charset="0"/>
                <a:ea typeface="ＭＳ Ｐゴシック" charset="0"/>
              </a:rPr>
              <a:t>s Laws</a:t>
            </a:r>
            <a:endParaRPr lang="en-US" b="1" i="1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AB + A’ → B + A’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98663"/>
          <a:ext cx="8229600" cy="35052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AB+A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B+A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Consider This Circuit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3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Implement the Truth Table</a:t>
            </a:r>
          </a:p>
        </p:txBody>
      </p:sp>
      <p:pic>
        <p:nvPicPr>
          <p:cNvPr id="16896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4" r="-13284"/>
          <a:stretch>
            <a:fillRect/>
          </a:stretch>
        </p:blipFill>
        <p:spPr/>
      </p:pic>
      <p:sp>
        <p:nvSpPr>
          <p:cNvPr id="5" name="Multiply 4"/>
          <p:cNvSpPr/>
          <p:nvPr/>
        </p:nvSpPr>
        <p:spPr>
          <a:xfrm>
            <a:off x="3208338" y="2879725"/>
            <a:ext cx="557212" cy="5556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208338" y="3435350"/>
            <a:ext cx="557212" cy="5556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208338" y="5278438"/>
            <a:ext cx="557212" cy="5556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208338" y="5918200"/>
            <a:ext cx="557212" cy="5556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Classic Simplification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 = A’B’C’ + A’B’C + AB’C’ + AB’C</a:t>
            </a:r>
          </a:p>
          <a:p>
            <a:r>
              <a:rPr lang="en-US">
                <a:latin typeface="Arial" charset="0"/>
              </a:rPr>
              <a:t>F = A’B’(C’+C) + AB’(C’+C)</a:t>
            </a:r>
          </a:p>
          <a:p>
            <a:r>
              <a:rPr lang="en-US">
                <a:latin typeface="Arial" charset="0"/>
              </a:rPr>
              <a:t>F = A’B’ + AB’</a:t>
            </a:r>
          </a:p>
          <a:p>
            <a:r>
              <a:rPr lang="en-US">
                <a:latin typeface="Arial" charset="0"/>
              </a:rPr>
              <a:t>F = B’(A’+A)</a:t>
            </a:r>
          </a:p>
          <a:p>
            <a:r>
              <a:rPr lang="en-US">
                <a:latin typeface="Arial" charset="0"/>
              </a:rPr>
              <a:t>F = 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Quite a Simplification, No?</a:t>
            </a:r>
          </a:p>
        </p:txBody>
      </p:sp>
      <p:pic>
        <p:nvPicPr>
          <p:cNvPr id="16998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20" r="-7820"/>
          <a:stretch>
            <a:fillRect/>
          </a:stretch>
        </p:blipFill>
        <p:spPr/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used to writing sum-of-products with algebraic polynomials, e.g.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6600"/>
                </a:solidFill>
              </a:rPr>
              <a:t>X</a:t>
            </a:r>
            <a:r>
              <a:rPr lang="en-US" baseline="30000" dirty="0">
                <a:solidFill>
                  <a:srgbClr val="FF6600"/>
                </a:solidFill>
              </a:rPr>
              <a:t>3</a:t>
            </a:r>
            <a:r>
              <a:rPr lang="en-US" dirty="0">
                <a:solidFill>
                  <a:srgbClr val="FF6600"/>
                </a:solidFill>
              </a:rPr>
              <a:t> + 4X</a:t>
            </a:r>
            <a:r>
              <a:rPr lang="en-US" baseline="30000" dirty="0">
                <a:solidFill>
                  <a:srgbClr val="FF6600"/>
                </a:solidFill>
              </a:rPr>
              <a:t>2</a:t>
            </a:r>
            <a:r>
              <a:rPr lang="en-US" dirty="0">
                <a:solidFill>
                  <a:srgbClr val="FF6600"/>
                </a:solidFill>
              </a:rPr>
              <a:t> + 2X + 12</a:t>
            </a:r>
          </a:p>
          <a:p>
            <a:pPr lvl="2"/>
            <a:endParaRPr lang="en-US" dirty="0"/>
          </a:p>
          <a:p>
            <a:r>
              <a:rPr lang="en-US" dirty="0"/>
              <a:t>Turns out that truth tables (and other forms) naturally yield </a:t>
            </a:r>
            <a:r>
              <a:rPr lang="en-US" dirty="0" err="1"/>
              <a:t>boolean</a:t>
            </a:r>
            <a:r>
              <a:rPr lang="en-US" dirty="0"/>
              <a:t> expressions in sum-of-products form, e.g.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6600"/>
                </a:solidFill>
              </a:rPr>
              <a:t>ABC + ABC’ + A’BC + A’B’C’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This turns out to be very convenient for implementing circuits</a:t>
            </a:r>
          </a:p>
        </p:txBody>
      </p:sp>
    </p:spTree>
    <p:extLst>
      <p:ext uri="{BB962C8B-B14F-4D97-AF65-F5344CB8AC3E}">
        <p14:creationId xmlns:p14="http://schemas.microsoft.com/office/powerpoint/2010/main" val="3135228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</a:t>
            </a:r>
          </a:p>
          <a:p>
            <a:r>
              <a:rPr lang="en-US" dirty="0"/>
              <a:t>Truth Table</a:t>
            </a:r>
          </a:p>
          <a:p>
            <a:r>
              <a:rPr lang="en-US" dirty="0"/>
              <a:t>Combinational Circuit</a:t>
            </a:r>
          </a:p>
          <a:p>
            <a:r>
              <a:rPr lang="en-US" dirty="0" err="1"/>
              <a:t>Karnaugh</a:t>
            </a:r>
            <a:r>
              <a:rPr lang="en-US" dirty="0"/>
              <a:t> Map</a:t>
            </a:r>
          </a:p>
          <a:p>
            <a:endParaRPr lang="en-US" dirty="0"/>
          </a:p>
          <a:p>
            <a:r>
              <a:rPr lang="en-US" dirty="0"/>
              <a:t>You can change between ANY of these forms without losing information!</a:t>
            </a:r>
          </a:p>
        </p:txBody>
      </p:sp>
    </p:spTree>
    <p:extLst>
      <p:ext uri="{BB962C8B-B14F-4D97-AF65-F5344CB8AC3E}">
        <p14:creationId xmlns:p14="http://schemas.microsoft.com/office/powerpoint/2010/main" val="264331161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Karnaugh Maps</a:t>
            </a:r>
          </a:p>
        </p:txBody>
      </p:sp>
      <p:sp>
        <p:nvSpPr>
          <p:cNvPr id="103426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>
                <a:latin typeface="Arial" charset="0"/>
              </a:rPr>
              <a:t>Resources:</a:t>
            </a:r>
          </a:p>
          <a:p>
            <a:pPr algn="l"/>
            <a:r>
              <a:rPr lang="en-US" sz="2400">
                <a:latin typeface="Arial" charset="0"/>
                <a:hlinkClick r:id="rId2"/>
              </a:rPr>
              <a:t>http://electronics-course.com/karnaugh-map</a:t>
            </a:r>
            <a:endParaRPr lang="en-US" sz="2400">
              <a:latin typeface="Arial" charset="0"/>
            </a:endParaRPr>
          </a:p>
          <a:p>
            <a:pPr algn="l"/>
            <a:r>
              <a:rPr lang="en-US" sz="2400">
                <a:latin typeface="Arial" charset="0"/>
                <a:hlinkClick r:id="rId3"/>
              </a:rPr>
              <a:t>http://www.32x8.com/circuits7</a:t>
            </a:r>
            <a:endParaRPr lang="en-US" sz="2400">
              <a:latin typeface="Arial" charset="0"/>
            </a:endParaRPr>
          </a:p>
          <a:p>
            <a:pPr algn="l"/>
            <a:endParaRPr lang="en-US" sz="2400">
              <a:latin typeface="Arial" charset="0"/>
            </a:endParaRPr>
          </a:p>
          <a:p>
            <a:pPr algn="l"/>
            <a:endParaRPr lang="en-US" sz="2400">
              <a:latin typeface="Arial" charset="0"/>
            </a:endParaRPr>
          </a:p>
          <a:p>
            <a:pPr algn="l"/>
            <a:endParaRPr lang="en-US" sz="240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11288"/>
            <a:ext cx="7667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Relay</a:t>
            </a:r>
          </a:p>
        </p:txBody>
      </p:sp>
      <p:sp>
        <p:nvSpPr>
          <p:cNvPr id="14339" name="TextBox 13"/>
          <p:cNvSpPr txBox="1">
            <a:spLocks noChangeArrowheads="1"/>
          </p:cNvSpPr>
          <p:nvPr/>
        </p:nvSpPr>
        <p:spPr bwMode="auto">
          <a:xfrm>
            <a:off x="685800" y="5856288"/>
            <a:ext cx="1171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Normally</a:t>
            </a:r>
          </a:p>
          <a:p>
            <a:pPr eaLnBrk="1" hangingPunct="1"/>
            <a:r>
              <a:rPr lang="en-US" sz="1800" b="1"/>
              <a:t>Closed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convert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Karnaugh</a:t>
            </a:r>
            <a:r>
              <a:rPr lang="en-US" dirty="0"/>
              <a:t> map to a combinational circuit?</a:t>
            </a:r>
          </a:p>
          <a:p>
            <a:pPr lvl="1"/>
            <a:r>
              <a:rPr lang="en-US" dirty="0"/>
              <a:t>A truth table to a </a:t>
            </a:r>
            <a:r>
              <a:rPr lang="en-US" dirty="0" err="1"/>
              <a:t>Karnaugh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A truth table to a combinational circuit?</a:t>
            </a:r>
          </a:p>
          <a:p>
            <a:pPr lvl="1"/>
            <a:r>
              <a:rPr lang="en-US" dirty="0"/>
              <a:t>A Boolean expression into a </a:t>
            </a:r>
            <a:r>
              <a:rPr lang="en-US" dirty="0" err="1"/>
              <a:t>Karnaugh</a:t>
            </a:r>
            <a:r>
              <a:rPr lang="en-US" dirty="0"/>
              <a:t> map?</a:t>
            </a:r>
          </a:p>
          <a:p>
            <a:pPr lvl="1"/>
            <a:r>
              <a:rPr lang="en-US" dirty="0"/>
              <a:t>A Boolean expression into a truth table?</a:t>
            </a:r>
          </a:p>
          <a:p>
            <a:pPr lvl="1"/>
            <a:r>
              <a:rPr lang="en-US" dirty="0"/>
              <a:t>A truth table into a Boolean expression?</a:t>
            </a:r>
          </a:p>
        </p:txBody>
      </p:sp>
    </p:spTree>
    <p:extLst>
      <p:ext uri="{BB962C8B-B14F-4D97-AF65-F5344CB8AC3E}">
        <p14:creationId xmlns:p14="http://schemas.microsoft.com/office/powerpoint/2010/main" val="15125938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819713"/>
              </p:ext>
            </p:extLst>
          </p:nvPr>
        </p:nvGraphicFramePr>
        <p:xfrm>
          <a:off x="457200" y="1600200"/>
          <a:ext cx="8229600" cy="425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1 Variable Karnaugh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5486400" cy="40798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A is false?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A is true?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509" name="TextBox 1"/>
          <p:cNvSpPr txBox="1">
            <a:spLocks noChangeArrowheads="1"/>
          </p:cNvSpPr>
          <p:nvPr/>
        </p:nvSpPr>
        <p:spPr bwMode="auto">
          <a:xfrm>
            <a:off x="542925" y="5986463"/>
            <a:ext cx="8040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What does it mean if both boxes contain 1?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1 Variable Karnaugh 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866965"/>
              </p:ext>
            </p:extLst>
          </p:nvPr>
        </p:nvGraphicFramePr>
        <p:xfrm>
          <a:off x="1828800" y="1600200"/>
          <a:ext cx="5486400" cy="40798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485" name="TextBox 1"/>
          <p:cNvSpPr txBox="1">
            <a:spLocks noChangeArrowheads="1"/>
          </p:cNvSpPr>
          <p:nvPr/>
        </p:nvSpPr>
        <p:spPr bwMode="auto">
          <a:xfrm>
            <a:off x="542925" y="5986463"/>
            <a:ext cx="8040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What does it mean if both boxes contain 1?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5486400" cy="40798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Truth Table: OUT = A’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43895"/>
              </p:ext>
            </p:extLst>
          </p:nvPr>
        </p:nvGraphicFramePr>
        <p:xfrm>
          <a:off x="457200" y="1600200"/>
          <a:ext cx="8229600" cy="425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7"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96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5486400" cy="40798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2-Variable 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780172"/>
              </p:ext>
            </p:extLst>
          </p:nvPr>
        </p:nvGraphicFramePr>
        <p:xfrm>
          <a:off x="457200" y="1600200"/>
          <a:ext cx="8229600" cy="4699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4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4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4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4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2-Variable K-Map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both A and B are false?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A is false and B is true?</a:t>
                      </a: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A is true and B is false?</a:t>
                      </a: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What is the output if both A and B are true?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2-Variable K-Map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631728"/>
              </p:ext>
            </p:extLst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8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8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8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8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9525"/>
            <a:ext cx="6589712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A’B’ + AB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A’B’ + AB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84" name="TextBox 1"/>
          <p:cNvSpPr txBox="1">
            <a:spLocks noChangeArrowheads="1"/>
          </p:cNvSpPr>
          <p:nvPr/>
        </p:nvSpPr>
        <p:spPr bwMode="auto">
          <a:xfrm>
            <a:off x="1370013" y="6137275"/>
            <a:ext cx="640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Can this expression be simplified?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A’B’ + AB’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OUT = A’B’ + AB’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005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732" name="TextBox 4"/>
          <p:cNvSpPr txBox="1">
            <a:spLocks noChangeArrowheads="1"/>
          </p:cNvSpPr>
          <p:nvPr/>
        </p:nvSpPr>
        <p:spPr bwMode="auto">
          <a:xfrm>
            <a:off x="1370013" y="6137275"/>
            <a:ext cx="640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Can this expression be simplified?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Segue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you had to give a series of 3 bit codes to disarm the detonation sequence of a nuclear device you were sitting on. </a:t>
            </a:r>
          </a:p>
          <a:p>
            <a:r>
              <a:rPr lang="en-US">
                <a:latin typeface="Arial" charset="0"/>
              </a:rPr>
              <a:t>There would be 8 codes and they had to go in a certain sequence picked by you.</a:t>
            </a:r>
          </a:p>
          <a:p>
            <a:r>
              <a:rPr lang="en-US">
                <a:latin typeface="Arial" charset="0"/>
              </a:rPr>
              <a:t>Any deviation would result in an immediate detonation of the nuclear device</a:t>
            </a:r>
          </a:p>
          <a:p>
            <a:r>
              <a:rPr lang="en-US">
                <a:latin typeface="Arial" charset="0"/>
              </a:rPr>
              <a:t>What codes in what order do you use?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Classic Sequence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000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001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010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011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100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101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110</a:t>
            </a:r>
          </a:p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111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Gray Code Sequence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81450" y="1752600"/>
            <a:ext cx="9588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kern="0" dirty="0"/>
              <a:t>000</a:t>
            </a:r>
            <a:br>
              <a:rPr lang="en-US" altLang="en-US" kern="0" dirty="0"/>
            </a:br>
            <a:r>
              <a:rPr lang="en-US" altLang="en-US" kern="0" dirty="0"/>
              <a:t>001</a:t>
            </a:r>
            <a:br>
              <a:rPr lang="en-US" altLang="en-US" kern="0" dirty="0"/>
            </a:br>
            <a:r>
              <a:rPr lang="en-US" altLang="en-US" kern="0" dirty="0"/>
              <a:t>011</a:t>
            </a:r>
            <a:br>
              <a:rPr lang="en-US" altLang="en-US" kern="0" dirty="0"/>
            </a:br>
            <a:r>
              <a:rPr lang="en-US" altLang="en-US" kern="0" dirty="0"/>
              <a:t>010</a:t>
            </a:r>
            <a:br>
              <a:rPr lang="en-US" altLang="en-US" kern="0" dirty="0"/>
            </a:br>
            <a:r>
              <a:rPr lang="en-US" altLang="en-US" kern="0" dirty="0"/>
              <a:t>110</a:t>
            </a:r>
            <a:br>
              <a:rPr lang="en-US" altLang="en-US" kern="0" dirty="0"/>
            </a:br>
            <a:r>
              <a:rPr lang="en-US" altLang="en-US" kern="0" dirty="0"/>
              <a:t>111</a:t>
            </a:r>
            <a:br>
              <a:rPr lang="en-US" altLang="en-US" kern="0" dirty="0"/>
            </a:br>
            <a:r>
              <a:rPr lang="en-US" altLang="en-US" kern="0" dirty="0"/>
              <a:t>101</a:t>
            </a:r>
            <a:br>
              <a:rPr lang="en-US" altLang="en-US" kern="0" dirty="0"/>
            </a:br>
            <a:r>
              <a:rPr lang="en-US" altLang="en-US" kern="0" dirty="0"/>
              <a:t>100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Optical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1900" y="3051175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1900" y="3567113"/>
            <a:ext cx="515938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4083050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7838" y="3051175"/>
            <a:ext cx="517525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7838" y="3567113"/>
            <a:ext cx="517525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7838" y="4083050"/>
            <a:ext cx="517525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0125" y="3051175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0125" y="3567113"/>
            <a:ext cx="515938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40125" y="4083050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56063" y="3051175"/>
            <a:ext cx="515937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6063" y="3567113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6063" y="4083050"/>
            <a:ext cx="515937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0" y="3055938"/>
            <a:ext cx="515938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2000" y="3571875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087813"/>
            <a:ext cx="515938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87938" y="3055938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87938" y="3571875"/>
            <a:ext cx="515937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7938" y="4087813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08638" y="3055938"/>
            <a:ext cx="517525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08638" y="3571875"/>
            <a:ext cx="517525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08638" y="4087813"/>
            <a:ext cx="517525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6163" y="3055938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26163" y="3571875"/>
            <a:ext cx="515937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26163" y="4087813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01900" y="2528888"/>
            <a:ext cx="515938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17838" y="2528888"/>
            <a:ext cx="517525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40125" y="2528888"/>
            <a:ext cx="515938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56063" y="2528888"/>
            <a:ext cx="515937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0" y="2533650"/>
            <a:ext cx="515938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87938" y="2533650"/>
            <a:ext cx="515937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08638" y="2533650"/>
            <a:ext cx="517525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26163" y="2533650"/>
            <a:ext cx="515937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19842" name="Group 55"/>
          <p:cNvGrpSpPr>
            <a:grpSpLocks/>
          </p:cNvGrpSpPr>
          <p:nvPr/>
        </p:nvGrpSpPr>
        <p:grpSpPr bwMode="auto">
          <a:xfrm>
            <a:off x="1901825" y="3044825"/>
            <a:ext cx="457200" cy="1558925"/>
            <a:chOff x="1902542" y="3045543"/>
            <a:chExt cx="457200" cy="1558416"/>
          </a:xfrm>
        </p:grpSpPr>
        <p:sp>
          <p:nvSpPr>
            <p:cNvPr id="43" name="Oval 42"/>
            <p:cNvSpPr/>
            <p:nvPr/>
          </p:nvSpPr>
          <p:spPr>
            <a:xfrm>
              <a:off x="2015255" y="4221497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15255" y="3705727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015255" y="3189959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2542" y="3045543"/>
              <a:ext cx="457200" cy="1558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Gray Code Optical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1900" y="3051175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1900" y="3567113"/>
            <a:ext cx="515938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900" y="4083050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7838" y="3051175"/>
            <a:ext cx="517525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7838" y="3567113"/>
            <a:ext cx="517525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7838" y="4083050"/>
            <a:ext cx="517525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0125" y="3051175"/>
            <a:ext cx="515938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0125" y="3567113"/>
            <a:ext cx="515938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40125" y="4083050"/>
            <a:ext cx="515938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56063" y="3051175"/>
            <a:ext cx="515937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6063" y="3567113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6063" y="4083050"/>
            <a:ext cx="515937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72000" y="3055938"/>
            <a:ext cx="515938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72000" y="3571875"/>
            <a:ext cx="515938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0" y="4087813"/>
            <a:ext cx="515938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87938" y="3055938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87938" y="3571875"/>
            <a:ext cx="515937" cy="515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7938" y="4087813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08638" y="3055938"/>
            <a:ext cx="517525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08638" y="3571875"/>
            <a:ext cx="517525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08638" y="4087813"/>
            <a:ext cx="517525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6163" y="3055938"/>
            <a:ext cx="515937" cy="515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26163" y="3571875"/>
            <a:ext cx="515937" cy="51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26163" y="4087813"/>
            <a:ext cx="515937" cy="51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01900" y="2528888"/>
            <a:ext cx="515938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17838" y="2528888"/>
            <a:ext cx="517525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40125" y="2528888"/>
            <a:ext cx="515938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56063" y="2528888"/>
            <a:ext cx="515937" cy="5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0" y="2533650"/>
            <a:ext cx="515938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87938" y="2533650"/>
            <a:ext cx="515937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08638" y="2533650"/>
            <a:ext cx="517525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26163" y="2533650"/>
            <a:ext cx="515937" cy="51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120866" name="Group 55"/>
          <p:cNvGrpSpPr>
            <a:grpSpLocks/>
          </p:cNvGrpSpPr>
          <p:nvPr/>
        </p:nvGrpSpPr>
        <p:grpSpPr bwMode="auto">
          <a:xfrm>
            <a:off x="1901825" y="3044825"/>
            <a:ext cx="457200" cy="1558925"/>
            <a:chOff x="1902542" y="3045543"/>
            <a:chExt cx="457200" cy="1558416"/>
          </a:xfrm>
        </p:grpSpPr>
        <p:sp>
          <p:nvSpPr>
            <p:cNvPr id="43" name="Oval 42"/>
            <p:cNvSpPr/>
            <p:nvPr/>
          </p:nvSpPr>
          <p:spPr>
            <a:xfrm>
              <a:off x="2015255" y="4221497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15255" y="3705727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015255" y="3189959"/>
              <a:ext cx="238125" cy="238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2542" y="3045543"/>
              <a:ext cx="457200" cy="1558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3-bit Gray Code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58850" cy="5105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Arial" charset="0"/>
              </a:rPr>
              <a:t>000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001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011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010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110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111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101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100</a:t>
            </a:r>
          </a:p>
        </p:txBody>
      </p:sp>
      <p:pic>
        <p:nvPicPr>
          <p:cNvPr id="1218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1417638"/>
            <a:ext cx="4933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7256463" y="2797175"/>
            <a:ext cx="279400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86550" y="3092450"/>
            <a:ext cx="279400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30925" y="3371850"/>
            <a:ext cx="279400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Safety First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17638"/>
            <a:ext cx="7240588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2-bit Gray Code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>
                <a:latin typeface="Arial" charset="0"/>
              </a:rPr>
              <a:t>00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01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4-bit Gray Code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sz="2000">
                <a:latin typeface="Arial" charset="0"/>
              </a:rPr>
              <a:t>0000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0001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0011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0010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0110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0111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0101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0100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1100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1101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1111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1110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1010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1011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1001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1000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3-Variable 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77308"/>
              </p:ext>
            </p:extLst>
          </p:nvPr>
        </p:nvGraphicFramePr>
        <p:xfrm>
          <a:off x="457200" y="1468549"/>
          <a:ext cx="8229600" cy="42557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Map: A’B’C + A’BC + ABC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49836"/>
              </p:ext>
            </p:extLst>
          </p:nvPr>
        </p:nvGraphicFramePr>
        <p:xfrm>
          <a:off x="457200" y="1600200"/>
          <a:ext cx="8229600" cy="5119687"/>
        </p:xfrm>
        <a:graphic>
          <a:graphicData uri="http://schemas.openxmlformats.org/drawingml/2006/table">
            <a:tbl>
              <a:tblPr/>
              <a:tblGrid>
                <a:gridCol w="134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4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(00)</a:t>
                      </a:r>
                      <a:endParaRPr kumimoji="0" lang="en-US" sz="5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(01)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A’</a:t>
                      </a:r>
                      <a:endParaRPr kumimoji="0" lang="en-US" altLang="ja-JP" sz="5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A’B’C + A’BC + ABC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70423"/>
              </p:ext>
            </p:extLst>
          </p:nvPr>
        </p:nvGraphicFramePr>
        <p:xfrm>
          <a:off x="457200" y="1600200"/>
          <a:ext cx="8229600" cy="4692649"/>
        </p:xfrm>
        <a:graphic>
          <a:graphicData uri="http://schemas.openxmlformats.org/drawingml/2006/table">
            <a:tbl>
              <a:tblPr/>
              <a:tblGrid>
                <a:gridCol w="133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028" name="TextBox 4"/>
          <p:cNvSpPr txBox="1">
            <a:spLocks noChangeArrowheads="1"/>
          </p:cNvSpPr>
          <p:nvPr/>
        </p:nvSpPr>
        <p:spPr bwMode="auto">
          <a:xfrm>
            <a:off x="1370013" y="6137275"/>
            <a:ext cx="640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Can this expression be simplified?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Map: A’B’C + A’BC + ABC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09889"/>
              </p:ext>
            </p:extLst>
          </p:nvPr>
        </p:nvGraphicFramePr>
        <p:xfrm>
          <a:off x="457200" y="1600200"/>
          <a:ext cx="8229600" cy="4692649"/>
        </p:xfrm>
        <a:graphic>
          <a:graphicData uri="http://schemas.openxmlformats.org/drawingml/2006/table">
            <a:tbl>
              <a:tblPr/>
              <a:tblGrid>
                <a:gridCol w="133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052" name="TextBox 4"/>
          <p:cNvSpPr txBox="1">
            <a:spLocks noChangeArrowheads="1"/>
          </p:cNvSpPr>
          <p:nvPr/>
        </p:nvSpPr>
        <p:spPr bwMode="auto">
          <a:xfrm>
            <a:off x="1370013" y="6137275"/>
            <a:ext cx="640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Can this expression be simplified?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4800" y="3571875"/>
            <a:ext cx="2551113" cy="1033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Simplifying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A’B’C + A’BC + ABC</a:t>
            </a:r>
          </a:p>
          <a:p>
            <a:r>
              <a:rPr lang="en-US" dirty="0">
                <a:latin typeface="Arial" charset="0"/>
              </a:rPr>
              <a:t>Result of removing a variable</a:t>
            </a:r>
          </a:p>
          <a:p>
            <a:r>
              <a:rPr lang="en-US" dirty="0">
                <a:latin typeface="Arial" charset="0"/>
              </a:rPr>
              <a:t>A’C(B’ + B) + ABC</a:t>
            </a:r>
          </a:p>
          <a:p>
            <a:r>
              <a:rPr lang="en-US" dirty="0">
                <a:latin typeface="Arial" charset="0"/>
              </a:rPr>
              <a:t>A’C + ABC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35713" y="1946275"/>
            <a:ext cx="2551112" cy="1033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Map: A’C + ABC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95183"/>
              </p:ext>
            </p:extLst>
          </p:nvPr>
        </p:nvGraphicFramePr>
        <p:xfrm>
          <a:off x="457200" y="1600200"/>
          <a:ext cx="8229600" cy="4692649"/>
        </p:xfrm>
        <a:graphic>
          <a:graphicData uri="http://schemas.openxmlformats.org/drawingml/2006/table">
            <a:tbl>
              <a:tblPr/>
              <a:tblGrid>
                <a:gridCol w="133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5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100" name="TextBox 4"/>
          <p:cNvSpPr txBox="1">
            <a:spLocks noChangeArrowheads="1"/>
          </p:cNvSpPr>
          <p:nvPr/>
        </p:nvSpPr>
        <p:spPr bwMode="auto">
          <a:xfrm>
            <a:off x="522288" y="6216655"/>
            <a:ext cx="80574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Can this expression be simplified: A’C + BC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32263" y="3535363"/>
            <a:ext cx="2551112" cy="10334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4891088" y="4294188"/>
            <a:ext cx="2551112" cy="10334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0" grpId="0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Simplifying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A’B’C + A’BC + ABC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Result of removing a variable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A’C(B’ + B) + ABC</a:t>
            </a:r>
          </a:p>
          <a:p>
            <a:r>
              <a:rPr lang="en-US" dirty="0">
                <a:latin typeface="Arial" charset="0"/>
              </a:rPr>
              <a:t>A’C + ABC</a:t>
            </a:r>
          </a:p>
          <a:p>
            <a:r>
              <a:rPr lang="en-US" dirty="0">
                <a:latin typeface="Arial" charset="0"/>
              </a:rPr>
              <a:t>C(A’ + AB)</a:t>
            </a:r>
          </a:p>
          <a:p>
            <a:r>
              <a:rPr lang="en-US" dirty="0">
                <a:latin typeface="Arial" charset="0"/>
              </a:rPr>
              <a:t>C(A’+B)</a:t>
            </a:r>
          </a:p>
          <a:p>
            <a:r>
              <a:rPr lang="en-US" dirty="0">
                <a:latin typeface="Arial" charset="0"/>
              </a:rPr>
              <a:t>A’C + BC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35713" y="1946275"/>
            <a:ext cx="2551112" cy="1033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93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Map: A’B’C’ + ABC’ + AB’C’ + A’BC’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9265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en-US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we make it work?</a:t>
            </a:r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2112963" y="2028825"/>
            <a:ext cx="1531937" cy="1201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Someone</a:t>
            </a:r>
          </a:p>
          <a:p>
            <a:pPr algn="ctr" eaLnBrk="1" hangingPunct="1"/>
            <a:r>
              <a:rPr lang="en-US" sz="1800" b="1"/>
              <a:t>wants to go </a:t>
            </a:r>
          </a:p>
          <a:p>
            <a:pPr algn="ctr" eaLnBrk="1" hangingPunct="1"/>
            <a:r>
              <a:rPr lang="en-US" sz="1800" b="1"/>
              <a:t>into store</a:t>
            </a:r>
          </a:p>
          <a:p>
            <a:pPr algn="ctr" eaLnBrk="1" hangingPunct="1"/>
            <a:r>
              <a:rPr lang="en-US" sz="1800" b="1"/>
              <a:t>sensor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4306888" y="1752600"/>
            <a:ext cx="1403350" cy="1477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Someone</a:t>
            </a:r>
          </a:p>
          <a:p>
            <a:pPr algn="ctr" eaLnBrk="1" hangingPunct="1"/>
            <a:r>
              <a:rPr lang="en-US" sz="1800" b="1"/>
              <a:t>is standing</a:t>
            </a:r>
          </a:p>
          <a:p>
            <a:pPr algn="ctr" eaLnBrk="1" hangingPunct="1"/>
            <a:r>
              <a:rPr lang="en-US" sz="1800" b="1"/>
              <a:t>in door</a:t>
            </a:r>
          </a:p>
          <a:p>
            <a:pPr algn="ctr" eaLnBrk="1" hangingPunct="1"/>
            <a:r>
              <a:rPr lang="en-US" sz="1800" b="1"/>
              <a:t>swing area</a:t>
            </a:r>
          </a:p>
          <a:p>
            <a:pPr algn="ctr" eaLnBrk="1" hangingPunct="1"/>
            <a:r>
              <a:rPr lang="en-US" sz="1800" b="1"/>
              <a:t>sensor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6400800" y="3840163"/>
            <a:ext cx="1430338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 Black" charset="0"/>
              </a:rPr>
              <a:t>MOTOR</a:t>
            </a:r>
          </a:p>
        </p:txBody>
      </p:sp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336550" y="3840163"/>
            <a:ext cx="1228725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 Black" charset="0"/>
              </a:rPr>
              <a:t>JUICE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Map: A’B’C’ + ABC’ + AB’C’ + A’BC’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9265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148" name="TextBox 4"/>
          <p:cNvSpPr txBox="1">
            <a:spLocks noChangeArrowheads="1"/>
          </p:cNvSpPr>
          <p:nvPr/>
        </p:nvSpPr>
        <p:spPr bwMode="auto">
          <a:xfrm>
            <a:off x="1370013" y="6216655"/>
            <a:ext cx="6403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Can this expression be simplified?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89700" y="5545138"/>
            <a:ext cx="1993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/>
              <a:t>Wrap!!!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32423" y="2991982"/>
            <a:ext cx="3291904" cy="425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rot="5400000">
            <a:off x="3735890" y="3955577"/>
            <a:ext cx="0" cy="235456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r="16732" b="14129"/>
          <a:stretch/>
        </p:blipFill>
        <p:spPr bwMode="auto">
          <a:xfrm>
            <a:off x="1993392" y="95250"/>
            <a:ext cx="2743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3687507" y="854720"/>
            <a:ext cx="0" cy="235456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Map: A’B’C’ + ABC’ + AB’C’ + A’BC’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9265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196" name="TextBox 4"/>
          <p:cNvSpPr txBox="1">
            <a:spLocks noChangeArrowheads="1"/>
          </p:cNvSpPr>
          <p:nvPr/>
        </p:nvSpPr>
        <p:spPr bwMode="auto">
          <a:xfrm>
            <a:off x="1370013" y="6215973"/>
            <a:ext cx="495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Expression simplifies to C’</a:t>
            </a:r>
          </a:p>
        </p:txBody>
      </p:sp>
      <p:sp>
        <p:nvSpPr>
          <p:cNvPr id="2" name="Left Bracket 1"/>
          <p:cNvSpPr/>
          <p:nvPr/>
        </p:nvSpPr>
        <p:spPr>
          <a:xfrm>
            <a:off x="7382104" y="3549490"/>
            <a:ext cx="827793" cy="239278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/>
          <p:cNvSpPr/>
          <p:nvPr/>
        </p:nvSpPr>
        <p:spPr>
          <a:xfrm>
            <a:off x="2438023" y="3549490"/>
            <a:ext cx="827794" cy="2392787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27025"/>
          </a:xfrm>
        </p:spPr>
        <p:txBody>
          <a:bodyPr/>
          <a:lstStyle/>
          <a:p>
            <a:r>
              <a:rPr lang="en-US" sz="2000" b="1">
                <a:latin typeface="Arial" charset="0"/>
              </a:rPr>
              <a:t>4-Variable 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27025"/>
          <a:ext cx="8229600" cy="630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4-Variable K-Map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87937"/>
              </p:ext>
            </p:extLst>
          </p:nvPr>
        </p:nvGraphicFramePr>
        <p:xfrm>
          <a:off x="457200" y="1762124"/>
          <a:ext cx="8229600" cy="46974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623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27025"/>
          </a:xfrm>
        </p:spPr>
        <p:txBody>
          <a:bodyPr/>
          <a:lstStyle/>
          <a:p>
            <a:r>
              <a:rPr lang="en-US" sz="2000" b="1">
                <a:latin typeface="Arial" charset="0"/>
              </a:rPr>
              <a:t>4-Variable Truth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27025"/>
          <a:ext cx="8229600" cy="630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Map: A’B’C’D’ + AB’CD’ + AB’C’D’ + A’B’CD’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719778"/>
              </p:ext>
            </p:extLst>
          </p:nvPr>
        </p:nvGraphicFramePr>
        <p:xfrm>
          <a:off x="457200" y="1763713"/>
          <a:ext cx="8229600" cy="489426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8281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Map: A’B’C’D’ + AB’CD’ + AB’C’D’ + A’B’CD’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949599"/>
              </p:ext>
            </p:extLst>
          </p:nvPr>
        </p:nvGraphicFramePr>
        <p:xfrm>
          <a:off x="457200" y="1762124"/>
          <a:ext cx="8229600" cy="449240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930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0329" name="TextBox 5"/>
          <p:cNvSpPr txBox="1">
            <a:spLocks noChangeArrowheads="1"/>
          </p:cNvSpPr>
          <p:nvPr/>
        </p:nvSpPr>
        <p:spPr bwMode="auto">
          <a:xfrm>
            <a:off x="2562428" y="6351810"/>
            <a:ext cx="486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Can this expression be simplified?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Map: A’B’C’D’ + AB’CD’ + AB’C’D’ + A’B’CD’</a:t>
            </a:r>
          </a:p>
        </p:txBody>
      </p:sp>
      <p:pic>
        <p:nvPicPr>
          <p:cNvPr id="13930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7765"/>
              </p:ext>
            </p:extLst>
          </p:nvPr>
        </p:nvGraphicFramePr>
        <p:xfrm>
          <a:off x="457200" y="1690920"/>
          <a:ext cx="8229600" cy="4586288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329" name="TextBox 5"/>
          <p:cNvSpPr txBox="1">
            <a:spLocks noChangeArrowheads="1"/>
          </p:cNvSpPr>
          <p:nvPr/>
        </p:nvSpPr>
        <p:spPr bwMode="auto">
          <a:xfrm>
            <a:off x="2947988" y="6419850"/>
            <a:ext cx="2482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Simplifies to B’D’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95500" y="3061858"/>
            <a:ext cx="0" cy="771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95500" y="3832994"/>
            <a:ext cx="771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2762" y="3061858"/>
            <a:ext cx="0" cy="771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1666" y="3831608"/>
            <a:ext cx="771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95500" y="5608132"/>
            <a:ext cx="0" cy="640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95500" y="5614198"/>
            <a:ext cx="771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2762" y="5602066"/>
            <a:ext cx="0" cy="640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1666" y="5614198"/>
            <a:ext cx="771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Each Pair Eliminates 1 Variable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532029"/>
              </p:ext>
            </p:extLst>
          </p:nvPr>
        </p:nvGraphicFramePr>
        <p:xfrm>
          <a:off x="457200" y="1780418"/>
          <a:ext cx="8359775" cy="4665055"/>
        </p:xfrm>
        <a:graphic>
          <a:graphicData uri="http://schemas.openxmlformats.org/drawingml/2006/table">
            <a:tbl>
              <a:tblPr/>
              <a:tblGrid>
                <a:gridCol w="167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2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35" marR="91435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0329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204610" y="5035061"/>
            <a:ext cx="825500" cy="1399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632700" y="4229328"/>
            <a:ext cx="877888" cy="677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79638" y="4213453"/>
            <a:ext cx="1055687" cy="679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3125" y="4202113"/>
            <a:ext cx="193675" cy="693737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23503" y="4202113"/>
            <a:ext cx="274637" cy="679450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947988" y="6419850"/>
            <a:ext cx="369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Simplifies to A’BD’ + AC’D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85875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Eliminates 2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44599"/>
              </p:ext>
            </p:extLst>
          </p:nvPr>
        </p:nvGraphicFramePr>
        <p:xfrm>
          <a:off x="395288" y="1848455"/>
          <a:ext cx="8229600" cy="451583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3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135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159250" y="4616450"/>
            <a:ext cx="2506663" cy="16811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947988" y="6419850"/>
            <a:ext cx="2339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Simplifies to 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Eliminates 3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28487"/>
              </p:ext>
            </p:extLst>
          </p:nvPr>
        </p:nvGraphicFramePr>
        <p:xfrm>
          <a:off x="457200" y="1803095"/>
          <a:ext cx="8229600" cy="465574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1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237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5350" y="3568700"/>
            <a:ext cx="193675" cy="914400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12163" y="3559175"/>
            <a:ext cx="195262" cy="914400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65350" y="2774480"/>
            <a:ext cx="1138238" cy="3657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9188" y="2776295"/>
            <a:ext cx="1138237" cy="3657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2013" y="2764955"/>
            <a:ext cx="209550" cy="3667125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42325" y="2776295"/>
            <a:ext cx="244475" cy="3705225"/>
          </a:xfrm>
          <a:prstGeom prst="rect">
            <a:avLst/>
          </a:prstGeom>
          <a:solidFill>
            <a:srgbClr val="F3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947988" y="6419850"/>
            <a:ext cx="2210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Simplifies to 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Eliminates 3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42913"/>
              </p:ext>
            </p:extLst>
          </p:nvPr>
        </p:nvGraphicFramePr>
        <p:xfrm>
          <a:off x="457200" y="1961858"/>
          <a:ext cx="8150225" cy="4483380"/>
        </p:xfrm>
        <a:graphic>
          <a:graphicData uri="http://schemas.openxmlformats.org/drawingml/2006/table">
            <a:tbl>
              <a:tblPr/>
              <a:tblGrid>
                <a:gridCol w="163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401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165350" y="3866903"/>
            <a:ext cx="6442075" cy="165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947988" y="6419850"/>
            <a:ext cx="2134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Simplifies to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/>
          </p:nvPr>
        </p:nvSpPr>
        <p:spPr>
          <a:xfrm>
            <a:off x="1628775" y="274638"/>
            <a:ext cx="7058025" cy="11430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Don’t care: Eliminates 3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185081"/>
              </p:ext>
            </p:extLst>
          </p:nvPr>
        </p:nvGraphicFramePr>
        <p:xfrm>
          <a:off x="457200" y="2052580"/>
          <a:ext cx="8229600" cy="456888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42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6287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165350" y="3975318"/>
            <a:ext cx="6442075" cy="165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Five Variable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07469"/>
              </p:ext>
            </p:extLst>
          </p:nvPr>
        </p:nvGraphicFramePr>
        <p:xfrm>
          <a:off x="1047750" y="2600325"/>
          <a:ext cx="2966480" cy="2124077"/>
        </p:xfrm>
        <a:graphic>
          <a:graphicData uri="http://schemas.openxmlformats.org/drawingml/2006/table">
            <a:tbl>
              <a:tblPr/>
              <a:tblGrid>
                <a:gridCol w="59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E'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7004"/>
              </p:ext>
            </p:extLst>
          </p:nvPr>
        </p:nvGraphicFramePr>
        <p:xfrm>
          <a:off x="4683270" y="2600325"/>
          <a:ext cx="2965305" cy="2124077"/>
        </p:xfrm>
        <a:graphic>
          <a:graphicData uri="http://schemas.openxmlformats.org/drawingml/2006/table">
            <a:tbl>
              <a:tblPr/>
              <a:tblGrid>
                <a:gridCol w="59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>
                <a:latin typeface="Arial" charset="0"/>
              </a:rPr>
              <a:t>6 Variable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33475"/>
          <a:ext cx="8229600" cy="53816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  <a:r>
                        <a:rPr kumimoji="0" lang="ja-JP" alt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8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3629025" y="3090863"/>
          <a:ext cx="1885950" cy="1468435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3629025" y="4895850"/>
          <a:ext cx="1885950" cy="1468440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/>
        </p:nvGraphicFramePr>
        <p:xfrm>
          <a:off x="6334125" y="3090863"/>
          <a:ext cx="1885950" cy="1468435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/>
        </p:nvGraphicFramePr>
        <p:xfrm>
          <a:off x="6334125" y="4895850"/>
          <a:ext cx="1885950" cy="1468440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CD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AB</a:t>
                      </a:r>
                      <a:r>
                        <a:rPr kumimoji="0" lang="ja-JP" alt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Same Data, Different Form</a:t>
            </a:r>
          </a:p>
        </p:txBody>
      </p:sp>
      <p:sp>
        <p:nvSpPr>
          <p:cNvPr id="149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Combinational Logic Circuit</a:t>
            </a:r>
          </a:p>
          <a:p>
            <a:r>
              <a:rPr lang="en-US">
                <a:latin typeface="Arial" charset="0"/>
              </a:rPr>
              <a:t>Boolean Expression</a:t>
            </a:r>
          </a:p>
          <a:p>
            <a:r>
              <a:rPr lang="en-US">
                <a:latin typeface="Arial" charset="0"/>
              </a:rPr>
              <a:t>Truth Table</a:t>
            </a:r>
          </a:p>
          <a:p>
            <a:r>
              <a:rPr lang="en-US">
                <a:latin typeface="Arial" charset="0"/>
              </a:rPr>
              <a:t>Karnaugh Map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7" name="Group 1"/>
          <p:cNvGrpSpPr>
            <a:grpSpLocks/>
          </p:cNvGrpSpPr>
          <p:nvPr/>
        </p:nvGrpSpPr>
        <p:grpSpPr bwMode="auto">
          <a:xfrm>
            <a:off x="2312988" y="1882775"/>
            <a:ext cx="4518025" cy="3094038"/>
            <a:chOff x="1831975" y="1471613"/>
            <a:chExt cx="4516438" cy="3094037"/>
          </a:xfrm>
        </p:grpSpPr>
        <p:sp>
          <p:nvSpPr>
            <p:cNvPr id="152578" name="TextBox 3"/>
            <p:cNvSpPr txBox="1">
              <a:spLocks noChangeArrowheads="1"/>
            </p:cNvSpPr>
            <p:nvPr/>
          </p:nvSpPr>
          <p:spPr bwMode="auto">
            <a:xfrm>
              <a:off x="2095500" y="1471613"/>
              <a:ext cx="966788" cy="646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TRUTH</a:t>
              </a:r>
            </a:p>
            <a:p>
              <a:pPr algn="ctr" eaLnBrk="1" hangingPunct="1"/>
              <a:r>
                <a:rPr lang="en-US" sz="1800"/>
                <a:t>TABLE</a:t>
              </a:r>
            </a:p>
          </p:txBody>
        </p:sp>
        <p:sp>
          <p:nvSpPr>
            <p:cNvPr id="152579" name="TextBox 4"/>
            <p:cNvSpPr txBox="1">
              <a:spLocks noChangeArrowheads="1"/>
            </p:cNvSpPr>
            <p:nvPr/>
          </p:nvSpPr>
          <p:spPr bwMode="auto">
            <a:xfrm>
              <a:off x="4945063" y="1609725"/>
              <a:ext cx="1120775" cy="368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CIRCUIT</a:t>
              </a:r>
            </a:p>
          </p:txBody>
        </p:sp>
        <p:sp>
          <p:nvSpPr>
            <p:cNvPr id="152580" name="TextBox 5"/>
            <p:cNvSpPr txBox="1">
              <a:spLocks noChangeArrowheads="1"/>
            </p:cNvSpPr>
            <p:nvPr/>
          </p:nvSpPr>
          <p:spPr bwMode="auto">
            <a:xfrm>
              <a:off x="4662488" y="3919538"/>
              <a:ext cx="1685925" cy="646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BOOLEAN</a:t>
              </a:r>
            </a:p>
            <a:p>
              <a:pPr algn="ctr" eaLnBrk="1" hangingPunct="1"/>
              <a:r>
                <a:rPr lang="en-US" sz="1800"/>
                <a:t>EXPRESSION</a:t>
              </a:r>
            </a:p>
          </p:txBody>
        </p:sp>
        <p:sp>
          <p:nvSpPr>
            <p:cNvPr id="152581" name="TextBox 6"/>
            <p:cNvSpPr txBox="1">
              <a:spLocks noChangeArrowheads="1"/>
            </p:cNvSpPr>
            <p:nvPr/>
          </p:nvSpPr>
          <p:spPr bwMode="auto">
            <a:xfrm>
              <a:off x="1831975" y="3919538"/>
              <a:ext cx="1492250" cy="646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KARNAUGH</a:t>
              </a:r>
            </a:p>
            <a:p>
              <a:pPr algn="ctr" eaLnBrk="1" hangingPunct="1"/>
              <a:r>
                <a:rPr lang="en-US" sz="1800"/>
                <a:t>MAP</a:t>
              </a:r>
            </a:p>
          </p:txBody>
        </p:sp>
        <p:cxnSp>
          <p:nvCxnSpPr>
            <p:cNvPr id="9" name="Straight Arrow Connector 8"/>
            <p:cNvCxnSpPr>
              <a:stCxn id="152578" idx="3"/>
              <a:endCxn id="152579" idx="1"/>
            </p:cNvCxnSpPr>
            <p:nvPr/>
          </p:nvCxnSpPr>
          <p:spPr>
            <a:xfrm flipV="1">
              <a:off x="3061855" y="1793876"/>
              <a:ext cx="18837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52579" idx="2"/>
              <a:endCxn id="152580" idx="0"/>
            </p:cNvCxnSpPr>
            <p:nvPr/>
          </p:nvCxnSpPr>
          <p:spPr>
            <a:xfrm>
              <a:off x="5505746" y="1978026"/>
              <a:ext cx="0" cy="19415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52580" idx="1"/>
              <a:endCxn id="152581" idx="3"/>
            </p:cNvCxnSpPr>
            <p:nvPr/>
          </p:nvCxnSpPr>
          <p:spPr>
            <a:xfrm flipH="1">
              <a:off x="3323701" y="4241800"/>
              <a:ext cx="13393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52578" idx="2"/>
              <a:endCxn id="152581" idx="0"/>
            </p:cNvCxnSpPr>
            <p:nvPr/>
          </p:nvCxnSpPr>
          <p:spPr>
            <a:xfrm flipH="1">
              <a:off x="2577838" y="2117726"/>
              <a:ext cx="0" cy="18018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23701" y="1978026"/>
              <a:ext cx="1621855" cy="19415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061855" y="2117726"/>
              <a:ext cx="1601225" cy="18018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PLA/PGA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Given a truth table we can implement it using output using a series of NOT gates, AND gates and then OR gates (remember sum-of-products?)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We need </a:t>
            </a:r>
            <a:r>
              <a:rPr lang="en-US" b="1" dirty="0">
                <a:latin typeface="Arial" charset="0"/>
              </a:rPr>
              <a:t>2</a:t>
            </a:r>
            <a:r>
              <a:rPr lang="en-US" b="1" baseline="30000" dirty="0">
                <a:latin typeface="Arial" charset="0"/>
              </a:rPr>
              <a:t>n</a:t>
            </a:r>
            <a:r>
              <a:rPr lang="en-US" sz="2800" dirty="0">
                <a:latin typeface="Arial" charset="0"/>
              </a:rPr>
              <a:t> AND gates where n is the number of inputs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How many rows does the truth table have?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We need one OR gate for each output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General purpose </a:t>
            </a:r>
            <a:r>
              <a:rPr lang="en-US" sz="2800" b="1" i="1" dirty="0">
                <a:latin typeface="Arial" charset="0"/>
              </a:rPr>
              <a:t>Programmable Logic Array or Programmable Gate Array</a:t>
            </a:r>
            <a:r>
              <a:rPr lang="en-US" sz="2800" dirty="0">
                <a:latin typeface="Arial" charset="0"/>
              </a:rPr>
              <a:t> devices exist for this purpose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53" name="Group 45"/>
          <p:cNvGrpSpPr>
            <a:grpSpLocks/>
          </p:cNvGrpSpPr>
          <p:nvPr/>
        </p:nvGrpSpPr>
        <p:grpSpPr bwMode="auto">
          <a:xfrm>
            <a:off x="2157413" y="306388"/>
            <a:ext cx="1236662" cy="758825"/>
            <a:chOff x="1023" y="193"/>
            <a:chExt cx="779" cy="478"/>
          </a:xfrm>
        </p:grpSpPr>
        <p:grpSp>
          <p:nvGrpSpPr>
            <p:cNvPr id="151708" name="Group 4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710" name="AutoShape 5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711" name="Line 6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12" name="Line 7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13" name="Line 8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709" name="Line 44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4" name="Group 46"/>
          <p:cNvGrpSpPr>
            <a:grpSpLocks/>
          </p:cNvGrpSpPr>
          <p:nvPr/>
        </p:nvGrpSpPr>
        <p:grpSpPr bwMode="auto">
          <a:xfrm>
            <a:off x="2157413" y="1096963"/>
            <a:ext cx="1236662" cy="758825"/>
            <a:chOff x="1023" y="193"/>
            <a:chExt cx="779" cy="478"/>
          </a:xfrm>
        </p:grpSpPr>
        <p:grpSp>
          <p:nvGrpSpPr>
            <p:cNvPr id="151702" name="Group 47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704" name="AutoShape 48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705" name="Line 49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06" name="Line 50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07" name="Line 51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703" name="Line 52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5" name="Group 53"/>
          <p:cNvGrpSpPr>
            <a:grpSpLocks/>
          </p:cNvGrpSpPr>
          <p:nvPr/>
        </p:nvGrpSpPr>
        <p:grpSpPr bwMode="auto">
          <a:xfrm>
            <a:off x="2157413" y="1889125"/>
            <a:ext cx="1236662" cy="758825"/>
            <a:chOff x="1023" y="193"/>
            <a:chExt cx="779" cy="478"/>
          </a:xfrm>
        </p:grpSpPr>
        <p:grpSp>
          <p:nvGrpSpPr>
            <p:cNvPr id="151696" name="Group 54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98" name="AutoShape 55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99" name="Line 56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00" name="Line 57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701" name="Line 58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97" name="Line 59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6" name="Group 60"/>
          <p:cNvGrpSpPr>
            <a:grpSpLocks/>
          </p:cNvGrpSpPr>
          <p:nvPr/>
        </p:nvGrpSpPr>
        <p:grpSpPr bwMode="auto">
          <a:xfrm>
            <a:off x="2157413" y="2681288"/>
            <a:ext cx="1236662" cy="758825"/>
            <a:chOff x="1023" y="193"/>
            <a:chExt cx="779" cy="478"/>
          </a:xfrm>
        </p:grpSpPr>
        <p:grpSp>
          <p:nvGrpSpPr>
            <p:cNvPr id="151690" name="Group 61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92" name="AutoShape 62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93" name="Line 63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94" name="Line 64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95" name="Line 65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91" name="Line 66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7" name="Group 67"/>
          <p:cNvGrpSpPr>
            <a:grpSpLocks/>
          </p:cNvGrpSpPr>
          <p:nvPr/>
        </p:nvGrpSpPr>
        <p:grpSpPr bwMode="auto">
          <a:xfrm>
            <a:off x="2157413" y="3473450"/>
            <a:ext cx="1236662" cy="758825"/>
            <a:chOff x="1023" y="193"/>
            <a:chExt cx="779" cy="478"/>
          </a:xfrm>
        </p:grpSpPr>
        <p:grpSp>
          <p:nvGrpSpPr>
            <p:cNvPr id="151684" name="Group 68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86" name="AutoShape 69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87" name="Line 70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88" name="Line 71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89" name="Line 72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85" name="Line 73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8" name="Group 74"/>
          <p:cNvGrpSpPr>
            <a:grpSpLocks/>
          </p:cNvGrpSpPr>
          <p:nvPr/>
        </p:nvGrpSpPr>
        <p:grpSpPr bwMode="auto">
          <a:xfrm>
            <a:off x="2157413" y="4265613"/>
            <a:ext cx="1236662" cy="758825"/>
            <a:chOff x="1023" y="193"/>
            <a:chExt cx="779" cy="478"/>
          </a:xfrm>
        </p:grpSpPr>
        <p:grpSp>
          <p:nvGrpSpPr>
            <p:cNvPr id="151678" name="Group 75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80" name="AutoShape 76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81" name="Line 77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82" name="Line 78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83" name="Line 79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79" name="Line 80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59" name="Group 81"/>
          <p:cNvGrpSpPr>
            <a:grpSpLocks/>
          </p:cNvGrpSpPr>
          <p:nvPr/>
        </p:nvGrpSpPr>
        <p:grpSpPr bwMode="auto">
          <a:xfrm>
            <a:off x="2157413" y="5057775"/>
            <a:ext cx="1236662" cy="758825"/>
            <a:chOff x="1023" y="193"/>
            <a:chExt cx="779" cy="478"/>
          </a:xfrm>
        </p:grpSpPr>
        <p:grpSp>
          <p:nvGrpSpPr>
            <p:cNvPr id="151672" name="Group 82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74" name="AutoShape 83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75" name="Line 84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76" name="Line 85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77" name="Line 86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73" name="Line 87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60" name="Group 88"/>
          <p:cNvGrpSpPr>
            <a:grpSpLocks/>
          </p:cNvGrpSpPr>
          <p:nvPr/>
        </p:nvGrpSpPr>
        <p:grpSpPr bwMode="auto">
          <a:xfrm>
            <a:off x="2157413" y="5849938"/>
            <a:ext cx="1236662" cy="758825"/>
            <a:chOff x="1023" y="193"/>
            <a:chExt cx="779" cy="478"/>
          </a:xfrm>
        </p:grpSpPr>
        <p:grpSp>
          <p:nvGrpSpPr>
            <p:cNvPr id="151666" name="Group 89"/>
            <p:cNvGrpSpPr>
              <a:grpSpLocks/>
            </p:cNvGrpSpPr>
            <p:nvPr/>
          </p:nvGrpSpPr>
          <p:grpSpPr bwMode="auto">
            <a:xfrm>
              <a:off x="1023" y="193"/>
              <a:ext cx="779" cy="478"/>
              <a:chOff x="4755" y="1791"/>
              <a:chExt cx="779" cy="478"/>
            </a:xfrm>
          </p:grpSpPr>
          <p:sp>
            <p:nvSpPr>
              <p:cNvPr id="151668" name="AutoShape 90"/>
              <p:cNvSpPr>
                <a:spLocks noChangeArrowheads="1"/>
              </p:cNvSpPr>
              <p:nvPr/>
            </p:nvSpPr>
            <p:spPr bwMode="auto">
              <a:xfrm>
                <a:off x="4906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51669" name="Line 91"/>
              <p:cNvSpPr>
                <a:spLocks noChangeShapeType="1"/>
              </p:cNvSpPr>
              <p:nvPr/>
            </p:nvSpPr>
            <p:spPr bwMode="auto">
              <a:xfrm flipH="1">
                <a:off x="4755" y="1932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70" name="Line 92"/>
              <p:cNvSpPr>
                <a:spLocks noChangeShapeType="1"/>
              </p:cNvSpPr>
              <p:nvPr/>
            </p:nvSpPr>
            <p:spPr bwMode="auto">
              <a:xfrm flipH="1">
                <a:off x="4755" y="2136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671" name="Line 93"/>
              <p:cNvSpPr>
                <a:spLocks noChangeShapeType="1"/>
              </p:cNvSpPr>
              <p:nvPr/>
            </p:nvSpPr>
            <p:spPr bwMode="auto">
              <a:xfrm flipH="1">
                <a:off x="5385" y="2028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667" name="Line 94"/>
            <p:cNvSpPr>
              <a:spLocks noChangeShapeType="1"/>
            </p:cNvSpPr>
            <p:nvPr/>
          </p:nvSpPr>
          <p:spPr bwMode="auto">
            <a:xfrm>
              <a:off x="1023" y="43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61" name="Oval 95"/>
          <p:cNvSpPr>
            <a:spLocks noChangeArrowheads="1"/>
          </p:cNvSpPr>
          <p:nvPr/>
        </p:nvSpPr>
        <p:spPr bwMode="auto">
          <a:xfrm>
            <a:off x="2290763" y="5549900"/>
            <a:ext cx="109537" cy="109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2" name="Oval 96"/>
          <p:cNvSpPr>
            <a:spLocks noChangeArrowheads="1"/>
          </p:cNvSpPr>
          <p:nvPr/>
        </p:nvSpPr>
        <p:spPr bwMode="auto">
          <a:xfrm>
            <a:off x="2290763" y="4586288"/>
            <a:ext cx="109537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3" name="Oval 97"/>
          <p:cNvSpPr>
            <a:spLocks noChangeArrowheads="1"/>
          </p:cNvSpPr>
          <p:nvPr/>
        </p:nvSpPr>
        <p:spPr bwMode="auto">
          <a:xfrm>
            <a:off x="2287588" y="3794125"/>
            <a:ext cx="109537" cy="109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4" name="Oval 98"/>
          <p:cNvSpPr>
            <a:spLocks noChangeArrowheads="1"/>
          </p:cNvSpPr>
          <p:nvPr/>
        </p:nvSpPr>
        <p:spPr bwMode="auto">
          <a:xfrm>
            <a:off x="2284413" y="3965575"/>
            <a:ext cx="109537" cy="109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5" name="Oval 99"/>
          <p:cNvSpPr>
            <a:spLocks noChangeArrowheads="1"/>
          </p:cNvSpPr>
          <p:nvPr/>
        </p:nvSpPr>
        <p:spPr bwMode="auto">
          <a:xfrm>
            <a:off x="2284413" y="2849563"/>
            <a:ext cx="109537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6" name="Oval 100"/>
          <p:cNvSpPr>
            <a:spLocks noChangeArrowheads="1"/>
          </p:cNvSpPr>
          <p:nvPr/>
        </p:nvSpPr>
        <p:spPr bwMode="auto">
          <a:xfrm>
            <a:off x="2281238" y="2066925"/>
            <a:ext cx="109537" cy="109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7" name="Oval 101"/>
          <p:cNvSpPr>
            <a:spLocks noChangeArrowheads="1"/>
          </p:cNvSpPr>
          <p:nvPr/>
        </p:nvSpPr>
        <p:spPr bwMode="auto">
          <a:xfrm>
            <a:off x="2290763" y="2381250"/>
            <a:ext cx="109537" cy="1095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8" name="Oval 102"/>
          <p:cNvSpPr>
            <a:spLocks noChangeArrowheads="1"/>
          </p:cNvSpPr>
          <p:nvPr/>
        </p:nvSpPr>
        <p:spPr bwMode="auto">
          <a:xfrm>
            <a:off x="2284413" y="1274763"/>
            <a:ext cx="109537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69" name="Oval 103"/>
          <p:cNvSpPr>
            <a:spLocks noChangeArrowheads="1"/>
          </p:cNvSpPr>
          <p:nvPr/>
        </p:nvSpPr>
        <p:spPr bwMode="auto">
          <a:xfrm>
            <a:off x="2284413" y="1417638"/>
            <a:ext cx="109537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70" name="Oval 108"/>
          <p:cNvSpPr>
            <a:spLocks noChangeArrowheads="1"/>
          </p:cNvSpPr>
          <p:nvPr/>
        </p:nvSpPr>
        <p:spPr bwMode="auto">
          <a:xfrm>
            <a:off x="2282825" y="798513"/>
            <a:ext cx="109538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71" name="Oval 109"/>
          <p:cNvSpPr>
            <a:spLocks noChangeArrowheads="1"/>
          </p:cNvSpPr>
          <p:nvPr/>
        </p:nvSpPr>
        <p:spPr bwMode="auto">
          <a:xfrm>
            <a:off x="2281238" y="627063"/>
            <a:ext cx="109537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572" name="Oval 110"/>
          <p:cNvSpPr>
            <a:spLocks noChangeArrowheads="1"/>
          </p:cNvSpPr>
          <p:nvPr/>
        </p:nvSpPr>
        <p:spPr bwMode="auto">
          <a:xfrm>
            <a:off x="2282825" y="468313"/>
            <a:ext cx="109538" cy="1095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51573" name="Group 122"/>
          <p:cNvGrpSpPr>
            <a:grpSpLocks/>
          </p:cNvGrpSpPr>
          <p:nvPr/>
        </p:nvGrpSpPr>
        <p:grpSpPr bwMode="auto">
          <a:xfrm>
            <a:off x="6870700" y="1471613"/>
            <a:ext cx="1347788" cy="742950"/>
            <a:chOff x="3760" y="1221"/>
            <a:chExt cx="849" cy="468"/>
          </a:xfrm>
        </p:grpSpPr>
        <p:sp>
          <p:nvSpPr>
            <p:cNvPr id="151656" name="Freeform 112"/>
            <p:cNvSpPr>
              <a:spLocks/>
            </p:cNvSpPr>
            <p:nvPr/>
          </p:nvSpPr>
          <p:spPr bwMode="auto">
            <a:xfrm>
              <a:off x="3866" y="1221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57" name="Line 113"/>
            <p:cNvSpPr>
              <a:spLocks noChangeShapeType="1"/>
            </p:cNvSpPr>
            <p:nvPr/>
          </p:nvSpPr>
          <p:spPr bwMode="auto">
            <a:xfrm flipH="1">
              <a:off x="3760" y="1349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8" name="Line 114"/>
            <p:cNvSpPr>
              <a:spLocks noChangeShapeType="1"/>
            </p:cNvSpPr>
            <p:nvPr/>
          </p:nvSpPr>
          <p:spPr bwMode="auto">
            <a:xfrm flipH="1">
              <a:off x="3760" y="1561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9" name="Line 115"/>
            <p:cNvSpPr>
              <a:spLocks noChangeShapeType="1"/>
            </p:cNvSpPr>
            <p:nvPr/>
          </p:nvSpPr>
          <p:spPr bwMode="auto">
            <a:xfrm flipH="1">
              <a:off x="4460" y="145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0" name="Line 116"/>
            <p:cNvSpPr>
              <a:spLocks noChangeShapeType="1"/>
            </p:cNvSpPr>
            <p:nvPr/>
          </p:nvSpPr>
          <p:spPr bwMode="auto">
            <a:xfrm>
              <a:off x="3760" y="160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1" name="Line 117"/>
            <p:cNvSpPr>
              <a:spLocks noChangeShapeType="1"/>
            </p:cNvSpPr>
            <p:nvPr/>
          </p:nvSpPr>
          <p:spPr bwMode="auto">
            <a:xfrm>
              <a:off x="3760" y="130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2" name="Line 118"/>
            <p:cNvSpPr>
              <a:spLocks noChangeShapeType="1"/>
            </p:cNvSpPr>
            <p:nvPr/>
          </p:nvSpPr>
          <p:spPr bwMode="auto">
            <a:xfrm flipH="1">
              <a:off x="3760" y="147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3" name="Line 119"/>
            <p:cNvSpPr>
              <a:spLocks noChangeShapeType="1"/>
            </p:cNvSpPr>
            <p:nvPr/>
          </p:nvSpPr>
          <p:spPr bwMode="auto">
            <a:xfrm>
              <a:off x="3760" y="151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4" name="Line 120"/>
            <p:cNvSpPr>
              <a:spLocks noChangeShapeType="1"/>
            </p:cNvSpPr>
            <p:nvPr/>
          </p:nvSpPr>
          <p:spPr bwMode="auto">
            <a:xfrm flipH="1">
              <a:off x="3760" y="13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65" name="Line 121"/>
            <p:cNvSpPr>
              <a:spLocks noChangeShapeType="1"/>
            </p:cNvSpPr>
            <p:nvPr/>
          </p:nvSpPr>
          <p:spPr bwMode="auto">
            <a:xfrm>
              <a:off x="3760" y="1434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74" name="Group 123"/>
          <p:cNvGrpSpPr>
            <a:grpSpLocks/>
          </p:cNvGrpSpPr>
          <p:nvPr/>
        </p:nvGrpSpPr>
        <p:grpSpPr bwMode="auto">
          <a:xfrm>
            <a:off x="6870700" y="2625725"/>
            <a:ext cx="1347788" cy="742950"/>
            <a:chOff x="3760" y="1221"/>
            <a:chExt cx="849" cy="468"/>
          </a:xfrm>
        </p:grpSpPr>
        <p:sp>
          <p:nvSpPr>
            <p:cNvPr id="151646" name="Freeform 124"/>
            <p:cNvSpPr>
              <a:spLocks/>
            </p:cNvSpPr>
            <p:nvPr/>
          </p:nvSpPr>
          <p:spPr bwMode="auto">
            <a:xfrm>
              <a:off x="3866" y="1221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47" name="Line 125"/>
            <p:cNvSpPr>
              <a:spLocks noChangeShapeType="1"/>
            </p:cNvSpPr>
            <p:nvPr/>
          </p:nvSpPr>
          <p:spPr bwMode="auto">
            <a:xfrm flipH="1">
              <a:off x="3760" y="1349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8" name="Line 126"/>
            <p:cNvSpPr>
              <a:spLocks noChangeShapeType="1"/>
            </p:cNvSpPr>
            <p:nvPr/>
          </p:nvSpPr>
          <p:spPr bwMode="auto">
            <a:xfrm flipH="1">
              <a:off x="3760" y="1561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9" name="Line 127"/>
            <p:cNvSpPr>
              <a:spLocks noChangeShapeType="1"/>
            </p:cNvSpPr>
            <p:nvPr/>
          </p:nvSpPr>
          <p:spPr bwMode="auto">
            <a:xfrm flipH="1">
              <a:off x="4460" y="145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0" name="Line 128"/>
            <p:cNvSpPr>
              <a:spLocks noChangeShapeType="1"/>
            </p:cNvSpPr>
            <p:nvPr/>
          </p:nvSpPr>
          <p:spPr bwMode="auto">
            <a:xfrm>
              <a:off x="3760" y="160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1" name="Line 129"/>
            <p:cNvSpPr>
              <a:spLocks noChangeShapeType="1"/>
            </p:cNvSpPr>
            <p:nvPr/>
          </p:nvSpPr>
          <p:spPr bwMode="auto">
            <a:xfrm>
              <a:off x="3760" y="130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2" name="Line 130"/>
            <p:cNvSpPr>
              <a:spLocks noChangeShapeType="1"/>
            </p:cNvSpPr>
            <p:nvPr/>
          </p:nvSpPr>
          <p:spPr bwMode="auto">
            <a:xfrm flipH="1">
              <a:off x="3760" y="147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3" name="Line 131"/>
            <p:cNvSpPr>
              <a:spLocks noChangeShapeType="1"/>
            </p:cNvSpPr>
            <p:nvPr/>
          </p:nvSpPr>
          <p:spPr bwMode="auto">
            <a:xfrm>
              <a:off x="3760" y="151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4" name="Line 132"/>
            <p:cNvSpPr>
              <a:spLocks noChangeShapeType="1"/>
            </p:cNvSpPr>
            <p:nvPr/>
          </p:nvSpPr>
          <p:spPr bwMode="auto">
            <a:xfrm flipH="1">
              <a:off x="3760" y="13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55" name="Line 133"/>
            <p:cNvSpPr>
              <a:spLocks noChangeShapeType="1"/>
            </p:cNvSpPr>
            <p:nvPr/>
          </p:nvSpPr>
          <p:spPr bwMode="auto">
            <a:xfrm>
              <a:off x="3760" y="1434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75" name="Group 134"/>
          <p:cNvGrpSpPr>
            <a:grpSpLocks/>
          </p:cNvGrpSpPr>
          <p:nvPr/>
        </p:nvGrpSpPr>
        <p:grpSpPr bwMode="auto">
          <a:xfrm>
            <a:off x="6870700" y="3779838"/>
            <a:ext cx="1347788" cy="742950"/>
            <a:chOff x="3760" y="1221"/>
            <a:chExt cx="849" cy="468"/>
          </a:xfrm>
        </p:grpSpPr>
        <p:sp>
          <p:nvSpPr>
            <p:cNvPr id="151636" name="Freeform 135"/>
            <p:cNvSpPr>
              <a:spLocks/>
            </p:cNvSpPr>
            <p:nvPr/>
          </p:nvSpPr>
          <p:spPr bwMode="auto">
            <a:xfrm>
              <a:off x="3866" y="1221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37" name="Line 136"/>
            <p:cNvSpPr>
              <a:spLocks noChangeShapeType="1"/>
            </p:cNvSpPr>
            <p:nvPr/>
          </p:nvSpPr>
          <p:spPr bwMode="auto">
            <a:xfrm flipH="1">
              <a:off x="3760" y="1349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8" name="Line 137"/>
            <p:cNvSpPr>
              <a:spLocks noChangeShapeType="1"/>
            </p:cNvSpPr>
            <p:nvPr/>
          </p:nvSpPr>
          <p:spPr bwMode="auto">
            <a:xfrm flipH="1">
              <a:off x="3760" y="1561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9" name="Line 138"/>
            <p:cNvSpPr>
              <a:spLocks noChangeShapeType="1"/>
            </p:cNvSpPr>
            <p:nvPr/>
          </p:nvSpPr>
          <p:spPr bwMode="auto">
            <a:xfrm flipH="1">
              <a:off x="4460" y="145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0" name="Line 139"/>
            <p:cNvSpPr>
              <a:spLocks noChangeShapeType="1"/>
            </p:cNvSpPr>
            <p:nvPr/>
          </p:nvSpPr>
          <p:spPr bwMode="auto">
            <a:xfrm>
              <a:off x="3760" y="160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1" name="Line 140"/>
            <p:cNvSpPr>
              <a:spLocks noChangeShapeType="1"/>
            </p:cNvSpPr>
            <p:nvPr/>
          </p:nvSpPr>
          <p:spPr bwMode="auto">
            <a:xfrm>
              <a:off x="3760" y="130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2" name="Line 141"/>
            <p:cNvSpPr>
              <a:spLocks noChangeShapeType="1"/>
            </p:cNvSpPr>
            <p:nvPr/>
          </p:nvSpPr>
          <p:spPr bwMode="auto">
            <a:xfrm flipH="1">
              <a:off x="3760" y="147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3" name="Line 142"/>
            <p:cNvSpPr>
              <a:spLocks noChangeShapeType="1"/>
            </p:cNvSpPr>
            <p:nvPr/>
          </p:nvSpPr>
          <p:spPr bwMode="auto">
            <a:xfrm>
              <a:off x="3760" y="151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4" name="Line 143"/>
            <p:cNvSpPr>
              <a:spLocks noChangeShapeType="1"/>
            </p:cNvSpPr>
            <p:nvPr/>
          </p:nvSpPr>
          <p:spPr bwMode="auto">
            <a:xfrm flipH="1">
              <a:off x="3760" y="13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5" name="Line 144"/>
            <p:cNvSpPr>
              <a:spLocks noChangeShapeType="1"/>
            </p:cNvSpPr>
            <p:nvPr/>
          </p:nvSpPr>
          <p:spPr bwMode="auto">
            <a:xfrm>
              <a:off x="3760" y="1434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576" name="Group 145"/>
          <p:cNvGrpSpPr>
            <a:grpSpLocks/>
          </p:cNvGrpSpPr>
          <p:nvPr/>
        </p:nvGrpSpPr>
        <p:grpSpPr bwMode="auto">
          <a:xfrm>
            <a:off x="6872288" y="4935538"/>
            <a:ext cx="1347787" cy="742950"/>
            <a:chOff x="3760" y="1221"/>
            <a:chExt cx="849" cy="468"/>
          </a:xfrm>
        </p:grpSpPr>
        <p:sp>
          <p:nvSpPr>
            <p:cNvPr id="151626" name="Freeform 146"/>
            <p:cNvSpPr>
              <a:spLocks/>
            </p:cNvSpPr>
            <p:nvPr/>
          </p:nvSpPr>
          <p:spPr bwMode="auto">
            <a:xfrm>
              <a:off x="3866" y="1221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27" name="Line 147"/>
            <p:cNvSpPr>
              <a:spLocks noChangeShapeType="1"/>
            </p:cNvSpPr>
            <p:nvPr/>
          </p:nvSpPr>
          <p:spPr bwMode="auto">
            <a:xfrm flipH="1">
              <a:off x="3760" y="1349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8" name="Line 148"/>
            <p:cNvSpPr>
              <a:spLocks noChangeShapeType="1"/>
            </p:cNvSpPr>
            <p:nvPr/>
          </p:nvSpPr>
          <p:spPr bwMode="auto">
            <a:xfrm flipH="1">
              <a:off x="3760" y="1561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9" name="Line 149"/>
            <p:cNvSpPr>
              <a:spLocks noChangeShapeType="1"/>
            </p:cNvSpPr>
            <p:nvPr/>
          </p:nvSpPr>
          <p:spPr bwMode="auto">
            <a:xfrm flipH="1">
              <a:off x="4460" y="145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0" name="Line 150"/>
            <p:cNvSpPr>
              <a:spLocks noChangeShapeType="1"/>
            </p:cNvSpPr>
            <p:nvPr/>
          </p:nvSpPr>
          <p:spPr bwMode="auto">
            <a:xfrm>
              <a:off x="3760" y="1604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1" name="Line 151"/>
            <p:cNvSpPr>
              <a:spLocks noChangeShapeType="1"/>
            </p:cNvSpPr>
            <p:nvPr/>
          </p:nvSpPr>
          <p:spPr bwMode="auto">
            <a:xfrm>
              <a:off x="3760" y="130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2" name="Line 152"/>
            <p:cNvSpPr>
              <a:spLocks noChangeShapeType="1"/>
            </p:cNvSpPr>
            <p:nvPr/>
          </p:nvSpPr>
          <p:spPr bwMode="auto">
            <a:xfrm flipH="1">
              <a:off x="3760" y="1476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3" name="Line 153"/>
            <p:cNvSpPr>
              <a:spLocks noChangeShapeType="1"/>
            </p:cNvSpPr>
            <p:nvPr/>
          </p:nvSpPr>
          <p:spPr bwMode="auto">
            <a:xfrm>
              <a:off x="3760" y="1519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4" name="Line 154"/>
            <p:cNvSpPr>
              <a:spLocks noChangeShapeType="1"/>
            </p:cNvSpPr>
            <p:nvPr/>
          </p:nvSpPr>
          <p:spPr bwMode="auto">
            <a:xfrm flipH="1">
              <a:off x="3760" y="13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5" name="Line 155"/>
            <p:cNvSpPr>
              <a:spLocks noChangeShapeType="1"/>
            </p:cNvSpPr>
            <p:nvPr/>
          </p:nvSpPr>
          <p:spPr bwMode="auto">
            <a:xfrm>
              <a:off x="3760" y="1434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77" name="Rectangle 156"/>
          <p:cNvSpPr>
            <a:spLocks noChangeArrowheads="1"/>
          </p:cNvSpPr>
          <p:nvPr/>
        </p:nvSpPr>
        <p:spPr bwMode="auto">
          <a:xfrm>
            <a:off x="3316288" y="247650"/>
            <a:ext cx="3595687" cy="6338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Interconnections</a:t>
            </a:r>
          </a:p>
        </p:txBody>
      </p:sp>
      <p:sp>
        <p:nvSpPr>
          <p:cNvPr id="151578" name="Line 157"/>
          <p:cNvSpPr>
            <a:spLocks noChangeShapeType="1"/>
          </p:cNvSpPr>
          <p:nvPr/>
        </p:nvSpPr>
        <p:spPr bwMode="auto">
          <a:xfrm>
            <a:off x="1441450" y="528638"/>
            <a:ext cx="0" cy="554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9" name="Line 158"/>
          <p:cNvSpPr>
            <a:spLocks noChangeShapeType="1"/>
          </p:cNvSpPr>
          <p:nvPr/>
        </p:nvSpPr>
        <p:spPr bwMode="auto">
          <a:xfrm>
            <a:off x="1593850" y="6826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0" name="Line 159"/>
          <p:cNvSpPr>
            <a:spLocks noChangeShapeType="1"/>
          </p:cNvSpPr>
          <p:nvPr/>
        </p:nvSpPr>
        <p:spPr bwMode="auto">
          <a:xfrm>
            <a:off x="1746250" y="85407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1" name="Line 160"/>
          <p:cNvSpPr>
            <a:spLocks noChangeShapeType="1"/>
          </p:cNvSpPr>
          <p:nvPr/>
        </p:nvSpPr>
        <p:spPr bwMode="auto">
          <a:xfrm flipH="1">
            <a:off x="1441450" y="52863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2" name="Line 161"/>
          <p:cNvSpPr>
            <a:spLocks noChangeShapeType="1"/>
          </p:cNvSpPr>
          <p:nvPr/>
        </p:nvSpPr>
        <p:spPr bwMode="auto">
          <a:xfrm flipH="1">
            <a:off x="1441450" y="13223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3" name="Line 162"/>
          <p:cNvSpPr>
            <a:spLocks noChangeShapeType="1"/>
          </p:cNvSpPr>
          <p:nvPr/>
        </p:nvSpPr>
        <p:spPr bwMode="auto">
          <a:xfrm flipH="1">
            <a:off x="1441450" y="21129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4" name="Line 163"/>
          <p:cNvSpPr>
            <a:spLocks noChangeShapeType="1"/>
          </p:cNvSpPr>
          <p:nvPr/>
        </p:nvSpPr>
        <p:spPr bwMode="auto">
          <a:xfrm flipH="1">
            <a:off x="1436688" y="290512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5" name="Line 164"/>
          <p:cNvSpPr>
            <a:spLocks noChangeShapeType="1"/>
          </p:cNvSpPr>
          <p:nvPr/>
        </p:nvSpPr>
        <p:spPr bwMode="auto">
          <a:xfrm flipH="1">
            <a:off x="1436688" y="3697288"/>
            <a:ext cx="72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6" name="Line 165"/>
          <p:cNvSpPr>
            <a:spLocks noChangeShapeType="1"/>
          </p:cNvSpPr>
          <p:nvPr/>
        </p:nvSpPr>
        <p:spPr bwMode="auto">
          <a:xfrm flipH="1">
            <a:off x="1441450" y="4489450"/>
            <a:ext cx="71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7" name="Line 166"/>
          <p:cNvSpPr>
            <a:spLocks noChangeShapeType="1"/>
          </p:cNvSpPr>
          <p:nvPr/>
        </p:nvSpPr>
        <p:spPr bwMode="auto">
          <a:xfrm flipH="1">
            <a:off x="1441450" y="5281613"/>
            <a:ext cx="71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8" name="Line 167"/>
          <p:cNvSpPr>
            <a:spLocks noChangeShapeType="1"/>
          </p:cNvSpPr>
          <p:nvPr/>
        </p:nvSpPr>
        <p:spPr bwMode="auto">
          <a:xfrm flipH="1">
            <a:off x="1441450" y="60737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89" name="Line 168"/>
          <p:cNvSpPr>
            <a:spLocks noChangeShapeType="1"/>
          </p:cNvSpPr>
          <p:nvPr/>
        </p:nvSpPr>
        <p:spPr bwMode="auto">
          <a:xfrm flipH="1">
            <a:off x="1593850" y="6226175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0" name="Line 169"/>
          <p:cNvSpPr>
            <a:spLocks noChangeShapeType="1"/>
          </p:cNvSpPr>
          <p:nvPr/>
        </p:nvSpPr>
        <p:spPr bwMode="auto">
          <a:xfrm flipH="1">
            <a:off x="1593850" y="543401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1" name="Line 170"/>
          <p:cNvSpPr>
            <a:spLocks noChangeShapeType="1"/>
          </p:cNvSpPr>
          <p:nvPr/>
        </p:nvSpPr>
        <p:spPr bwMode="auto">
          <a:xfrm flipH="1">
            <a:off x="1593850" y="4641850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2" name="Line 171"/>
          <p:cNvSpPr>
            <a:spLocks noChangeShapeType="1"/>
          </p:cNvSpPr>
          <p:nvPr/>
        </p:nvSpPr>
        <p:spPr bwMode="auto">
          <a:xfrm flipH="1">
            <a:off x="1593850" y="384968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3" name="Line 172"/>
          <p:cNvSpPr>
            <a:spLocks noChangeShapeType="1"/>
          </p:cNvSpPr>
          <p:nvPr/>
        </p:nvSpPr>
        <p:spPr bwMode="auto">
          <a:xfrm flipH="1">
            <a:off x="1593850" y="3057525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4" name="Line 173"/>
          <p:cNvSpPr>
            <a:spLocks noChangeShapeType="1"/>
          </p:cNvSpPr>
          <p:nvPr/>
        </p:nvSpPr>
        <p:spPr bwMode="auto">
          <a:xfrm flipH="1">
            <a:off x="1593850" y="2265363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5" name="Line 174"/>
          <p:cNvSpPr>
            <a:spLocks noChangeShapeType="1"/>
          </p:cNvSpPr>
          <p:nvPr/>
        </p:nvSpPr>
        <p:spPr bwMode="auto">
          <a:xfrm flipH="1" flipV="1">
            <a:off x="1593850" y="1471613"/>
            <a:ext cx="566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6" name="Line 175"/>
          <p:cNvSpPr>
            <a:spLocks noChangeShapeType="1"/>
          </p:cNvSpPr>
          <p:nvPr/>
        </p:nvSpPr>
        <p:spPr bwMode="auto">
          <a:xfrm flipH="1">
            <a:off x="1593850" y="682625"/>
            <a:ext cx="563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7" name="Line 176"/>
          <p:cNvSpPr>
            <a:spLocks noChangeShapeType="1"/>
          </p:cNvSpPr>
          <p:nvPr/>
        </p:nvSpPr>
        <p:spPr bwMode="auto">
          <a:xfrm flipH="1">
            <a:off x="1746250" y="854075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8" name="Line 177"/>
          <p:cNvSpPr>
            <a:spLocks noChangeShapeType="1"/>
          </p:cNvSpPr>
          <p:nvPr/>
        </p:nvSpPr>
        <p:spPr bwMode="auto">
          <a:xfrm flipH="1">
            <a:off x="1746250" y="1644650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99" name="Line 178"/>
          <p:cNvSpPr>
            <a:spLocks noChangeShapeType="1"/>
          </p:cNvSpPr>
          <p:nvPr/>
        </p:nvSpPr>
        <p:spPr bwMode="auto">
          <a:xfrm flipH="1">
            <a:off x="1746250" y="2436813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0" name="Line 179"/>
          <p:cNvSpPr>
            <a:spLocks noChangeShapeType="1"/>
          </p:cNvSpPr>
          <p:nvPr/>
        </p:nvSpPr>
        <p:spPr bwMode="auto">
          <a:xfrm flipH="1">
            <a:off x="1746250" y="3230563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1" name="Line 180"/>
          <p:cNvSpPr>
            <a:spLocks noChangeShapeType="1"/>
          </p:cNvSpPr>
          <p:nvPr/>
        </p:nvSpPr>
        <p:spPr bwMode="auto">
          <a:xfrm flipH="1">
            <a:off x="1746250" y="4021138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2" name="Line 181"/>
          <p:cNvSpPr>
            <a:spLocks noChangeShapeType="1"/>
          </p:cNvSpPr>
          <p:nvPr/>
        </p:nvSpPr>
        <p:spPr bwMode="auto">
          <a:xfrm flipH="1">
            <a:off x="1746250" y="4813300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3" name="Line 182"/>
          <p:cNvSpPr>
            <a:spLocks noChangeShapeType="1"/>
          </p:cNvSpPr>
          <p:nvPr/>
        </p:nvSpPr>
        <p:spPr bwMode="auto">
          <a:xfrm flipH="1">
            <a:off x="1746250" y="5605463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4" name="Line 183"/>
          <p:cNvSpPr>
            <a:spLocks noChangeShapeType="1"/>
          </p:cNvSpPr>
          <p:nvPr/>
        </p:nvSpPr>
        <p:spPr bwMode="auto">
          <a:xfrm flipH="1">
            <a:off x="1746250" y="6397625"/>
            <a:ext cx="41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605" name="Oval 184"/>
          <p:cNvSpPr>
            <a:spLocks noChangeArrowheads="1"/>
          </p:cNvSpPr>
          <p:nvPr/>
        </p:nvSpPr>
        <p:spPr bwMode="auto">
          <a:xfrm>
            <a:off x="1385888" y="126523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06" name="Oval 185"/>
          <p:cNvSpPr>
            <a:spLocks noChangeArrowheads="1"/>
          </p:cNvSpPr>
          <p:nvPr/>
        </p:nvSpPr>
        <p:spPr bwMode="auto">
          <a:xfrm>
            <a:off x="1538288" y="141763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07" name="Oval 186"/>
          <p:cNvSpPr>
            <a:spLocks noChangeArrowheads="1"/>
          </p:cNvSpPr>
          <p:nvPr/>
        </p:nvSpPr>
        <p:spPr bwMode="auto">
          <a:xfrm>
            <a:off x="1690688" y="157003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08" name="Oval 187"/>
          <p:cNvSpPr>
            <a:spLocks noChangeArrowheads="1"/>
          </p:cNvSpPr>
          <p:nvPr/>
        </p:nvSpPr>
        <p:spPr bwMode="auto">
          <a:xfrm>
            <a:off x="1385888" y="205740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09" name="Oval 188"/>
          <p:cNvSpPr>
            <a:spLocks noChangeArrowheads="1"/>
          </p:cNvSpPr>
          <p:nvPr/>
        </p:nvSpPr>
        <p:spPr bwMode="auto">
          <a:xfrm>
            <a:off x="1538288" y="220980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0" name="Oval 189"/>
          <p:cNvSpPr>
            <a:spLocks noChangeArrowheads="1"/>
          </p:cNvSpPr>
          <p:nvPr/>
        </p:nvSpPr>
        <p:spPr bwMode="auto">
          <a:xfrm>
            <a:off x="1690688" y="236220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1" name="Oval 190"/>
          <p:cNvSpPr>
            <a:spLocks noChangeArrowheads="1"/>
          </p:cNvSpPr>
          <p:nvPr/>
        </p:nvSpPr>
        <p:spPr bwMode="auto">
          <a:xfrm>
            <a:off x="1385888" y="2849563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2" name="Oval 191"/>
          <p:cNvSpPr>
            <a:spLocks noChangeArrowheads="1"/>
          </p:cNvSpPr>
          <p:nvPr/>
        </p:nvSpPr>
        <p:spPr bwMode="auto">
          <a:xfrm>
            <a:off x="1538288" y="3001963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3" name="Oval 192"/>
          <p:cNvSpPr>
            <a:spLocks noChangeArrowheads="1"/>
          </p:cNvSpPr>
          <p:nvPr/>
        </p:nvSpPr>
        <p:spPr bwMode="auto">
          <a:xfrm>
            <a:off x="1690688" y="3154363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4" name="Oval 193"/>
          <p:cNvSpPr>
            <a:spLocks noChangeArrowheads="1"/>
          </p:cNvSpPr>
          <p:nvPr/>
        </p:nvSpPr>
        <p:spPr bwMode="auto">
          <a:xfrm>
            <a:off x="1381125" y="3641725"/>
            <a:ext cx="109538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5" name="Oval 194"/>
          <p:cNvSpPr>
            <a:spLocks noChangeArrowheads="1"/>
          </p:cNvSpPr>
          <p:nvPr/>
        </p:nvSpPr>
        <p:spPr bwMode="auto">
          <a:xfrm>
            <a:off x="1533525" y="3794125"/>
            <a:ext cx="109538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6" name="Oval 195"/>
          <p:cNvSpPr>
            <a:spLocks noChangeArrowheads="1"/>
          </p:cNvSpPr>
          <p:nvPr/>
        </p:nvSpPr>
        <p:spPr bwMode="auto">
          <a:xfrm>
            <a:off x="1685925" y="3946525"/>
            <a:ext cx="109538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7" name="Oval 196"/>
          <p:cNvSpPr>
            <a:spLocks noChangeArrowheads="1"/>
          </p:cNvSpPr>
          <p:nvPr/>
        </p:nvSpPr>
        <p:spPr bwMode="auto">
          <a:xfrm>
            <a:off x="1385888" y="443388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8" name="Oval 197"/>
          <p:cNvSpPr>
            <a:spLocks noChangeArrowheads="1"/>
          </p:cNvSpPr>
          <p:nvPr/>
        </p:nvSpPr>
        <p:spPr bwMode="auto">
          <a:xfrm>
            <a:off x="1538288" y="458628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19" name="Oval 198"/>
          <p:cNvSpPr>
            <a:spLocks noChangeArrowheads="1"/>
          </p:cNvSpPr>
          <p:nvPr/>
        </p:nvSpPr>
        <p:spPr bwMode="auto">
          <a:xfrm>
            <a:off x="1690688" y="4738688"/>
            <a:ext cx="109537" cy="109537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20" name="Oval 199"/>
          <p:cNvSpPr>
            <a:spLocks noChangeArrowheads="1"/>
          </p:cNvSpPr>
          <p:nvPr/>
        </p:nvSpPr>
        <p:spPr bwMode="auto">
          <a:xfrm>
            <a:off x="1385888" y="522605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21" name="Oval 200"/>
          <p:cNvSpPr>
            <a:spLocks noChangeArrowheads="1"/>
          </p:cNvSpPr>
          <p:nvPr/>
        </p:nvSpPr>
        <p:spPr bwMode="auto">
          <a:xfrm>
            <a:off x="1538288" y="537845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1622" name="Oval 201"/>
          <p:cNvSpPr>
            <a:spLocks noChangeArrowheads="1"/>
          </p:cNvSpPr>
          <p:nvPr/>
        </p:nvSpPr>
        <p:spPr bwMode="auto">
          <a:xfrm>
            <a:off x="1690688" y="5530850"/>
            <a:ext cx="109537" cy="10953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 rot="10800000">
            <a:off x="723900" y="530225"/>
            <a:ext cx="712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0800000" flipV="1">
            <a:off x="723900" y="682625"/>
            <a:ext cx="869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723900" y="854075"/>
            <a:ext cx="1022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we make it work?</a:t>
            </a: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2112963" y="2028825"/>
            <a:ext cx="1531937" cy="12017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Someone</a:t>
            </a:r>
          </a:p>
          <a:p>
            <a:pPr algn="ctr" eaLnBrk="1" hangingPunct="1"/>
            <a:r>
              <a:rPr lang="en-US" sz="1800" b="1"/>
              <a:t>wants to go </a:t>
            </a:r>
          </a:p>
          <a:p>
            <a:pPr algn="ctr" eaLnBrk="1" hangingPunct="1"/>
            <a:r>
              <a:rPr lang="en-US" sz="1800" b="1"/>
              <a:t>into store</a:t>
            </a:r>
          </a:p>
          <a:p>
            <a:pPr algn="ctr" eaLnBrk="1" hangingPunct="1"/>
            <a:r>
              <a:rPr lang="en-US" sz="1800" b="1"/>
              <a:t>sensor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6400800" y="3840163"/>
            <a:ext cx="1430338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 Black" charset="0"/>
              </a:rPr>
              <a:t>MOTOR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336550" y="3840163"/>
            <a:ext cx="1228725" cy="461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 Black" charset="0"/>
              </a:rPr>
              <a:t>JUICE</a:t>
            </a:r>
          </a:p>
        </p:txBody>
      </p:sp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4030663" y="2028825"/>
            <a:ext cx="1762125" cy="12001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Someone</a:t>
            </a:r>
          </a:p>
          <a:p>
            <a:pPr algn="ctr" eaLnBrk="1" hangingPunct="1"/>
            <a:r>
              <a:rPr lang="en-US" sz="1800" b="1"/>
              <a:t>wants to leave</a:t>
            </a:r>
          </a:p>
          <a:p>
            <a:pPr algn="ctr" eaLnBrk="1" hangingPunct="1"/>
            <a:r>
              <a:rPr lang="en-US" sz="1800" b="1"/>
              <a:t>store</a:t>
            </a:r>
          </a:p>
          <a:p>
            <a:pPr algn="ctr" eaLnBrk="1" hangingPunct="1"/>
            <a:r>
              <a:rPr lang="en-US" sz="1800" b="1"/>
              <a:t>sensor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big concept approaching!</a:t>
            </a:r>
          </a:p>
        </p:txBody>
      </p:sp>
    </p:spTree>
    <p:extLst>
      <p:ext uri="{BB962C8B-B14F-4D97-AF65-F5344CB8AC3E}">
        <p14:creationId xmlns:p14="http://schemas.microsoft.com/office/powerpoint/2010/main" val="284982258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Combinational vs. Sequential Logic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325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Combinational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Combination of AND, OR, NOT (plus NAND &amp; NOR)</a:t>
            </a:r>
          </a:p>
          <a:p>
            <a:pPr lvl="1" eaLnBrk="1" hangingPunct="1"/>
            <a:r>
              <a:rPr lang="en-US" dirty="0">
                <a:latin typeface="Arial" charset="0"/>
              </a:rPr>
              <a:t>Same inputs always produce same output</a:t>
            </a:r>
          </a:p>
          <a:p>
            <a:pPr lvl="1" eaLnBrk="1" hangingPunct="1"/>
            <a:r>
              <a:rPr lang="en-US" dirty="0">
                <a:latin typeface="Arial" charset="0"/>
              </a:rPr>
              <a:t>Analogous to cheap bicycle lock</a:t>
            </a:r>
          </a:p>
          <a:p>
            <a:pPr eaLnBrk="1" hangingPunct="1"/>
            <a:r>
              <a:rPr lang="en-US" dirty="0">
                <a:latin typeface="Arial" charset="0"/>
              </a:rPr>
              <a:t>Sequential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Requires </a:t>
            </a:r>
            <a:r>
              <a:rPr lang="en-US" b="1" dirty="0">
                <a:latin typeface="Arial" charset="0"/>
              </a:rPr>
              <a:t>storage elements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Output depends on inputs plus </a:t>
            </a:r>
            <a:r>
              <a:rPr lang="en-US" sz="3200" b="1" i="1" dirty="0">
                <a:latin typeface="Arial" charset="0"/>
              </a:rPr>
              <a:t>state</a:t>
            </a:r>
          </a:p>
          <a:p>
            <a:pPr lvl="1" eaLnBrk="1" hangingPunct="1"/>
            <a:r>
              <a:rPr lang="en-US" dirty="0">
                <a:latin typeface="Arial" charset="0"/>
              </a:rPr>
              <a:t>Analogous to a RLR combination lock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Used to build memory &amp; </a:t>
            </a:r>
            <a:r>
              <a:rPr lang="en-US" sz="3200" b="1" i="1" dirty="0">
                <a:latin typeface="Arial" charset="0"/>
              </a:rPr>
              <a:t>state machines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So What is </a:t>
            </a:r>
            <a:r>
              <a:rPr lang="en-US" i="1" dirty="0">
                <a:latin typeface="Arial" charset="0"/>
              </a:rPr>
              <a:t>State</a:t>
            </a:r>
            <a:r>
              <a:rPr lang="en-US" dirty="0">
                <a:latin typeface="Arial" charset="0"/>
              </a:rPr>
              <a:t>?</a:t>
            </a:r>
          </a:p>
        </p:txBody>
      </p:sp>
      <p:pic>
        <p:nvPicPr>
          <p:cNvPr id="153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333500"/>
            <a:ext cx="419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State or No State?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38862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Sequential Logic Circuit</a:t>
            </a:r>
          </a:p>
        </p:txBody>
      </p:sp>
      <p:sp>
        <p:nvSpPr>
          <p:cNvPr id="17411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60700" y="2732088"/>
            <a:ext cx="25019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Combinational</a:t>
            </a:r>
          </a:p>
          <a:p>
            <a:pPr algn="ctr" eaLnBrk="1" hangingPunct="1"/>
            <a:r>
              <a:rPr lang="en-US" sz="2800"/>
              <a:t>Logic Circuit</a:t>
            </a:r>
          </a:p>
        </p:txBody>
      </p:sp>
      <p:sp>
        <p:nvSpPr>
          <p:cNvPr id="17412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7575" y="4343400"/>
            <a:ext cx="1706563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Storage</a:t>
            </a:r>
          </a:p>
          <a:p>
            <a:pPr algn="ctr" eaLnBrk="1" hangingPunct="1"/>
            <a:r>
              <a:rPr lang="en-US" sz="2800"/>
              <a:t>Elements</a:t>
            </a:r>
          </a:p>
        </p:txBody>
      </p:sp>
      <p:cxnSp>
        <p:nvCxnSpPr>
          <p:cNvPr id="17413" name="AutoShape 11"/>
          <p:cNvCxnSpPr>
            <a:cxnSpLocks noChangeShapeType="1"/>
            <a:stCxn id="17411" idx="3"/>
            <a:endCxn id="17412" idx="3"/>
          </p:cNvCxnSpPr>
          <p:nvPr>
            <p:custDataLst>
              <p:tags r:id="rId5"/>
            </p:custDataLst>
          </p:nvPr>
        </p:nvCxnSpPr>
        <p:spPr bwMode="auto">
          <a:xfrm flipH="1">
            <a:off x="5183188" y="3224213"/>
            <a:ext cx="398462" cy="1611312"/>
          </a:xfrm>
          <a:prstGeom prst="bentConnector3">
            <a:avLst>
              <a:gd name="adj1" fmla="val -5258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12"/>
          <p:cNvCxnSpPr>
            <a:cxnSpLocks noChangeShapeType="1"/>
            <a:stCxn id="17412" idx="1"/>
            <a:endCxn id="17411" idx="1"/>
          </p:cNvCxnSpPr>
          <p:nvPr>
            <p:custDataLst>
              <p:tags r:id="rId6"/>
            </p:custDataLst>
          </p:nvPr>
        </p:nvCxnSpPr>
        <p:spPr bwMode="auto">
          <a:xfrm rot="10800000">
            <a:off x="3041650" y="3224213"/>
            <a:ext cx="396875" cy="1611312"/>
          </a:xfrm>
          <a:prstGeom prst="bentConnector3">
            <a:avLst>
              <a:gd name="adj1" fmla="val 15280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5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5626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057400" y="2971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9200" y="27432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</a:t>
            </a:r>
          </a:p>
        </p:txBody>
      </p:sp>
      <p:sp>
        <p:nvSpPr>
          <p:cNvPr id="17418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27432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Output</a:t>
            </a:r>
          </a:p>
        </p:txBody>
      </p:sp>
      <p:sp>
        <p:nvSpPr>
          <p:cNvPr id="6" name="Oval 5"/>
          <p:cNvSpPr/>
          <p:nvPr/>
        </p:nvSpPr>
        <p:spPr>
          <a:xfrm>
            <a:off x="3115286" y="3844336"/>
            <a:ext cx="2346195" cy="23360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66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034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Storage</a:t>
            </a:r>
          </a:p>
        </p:txBody>
      </p:sp>
      <p:grpSp>
        <p:nvGrpSpPr>
          <p:cNvPr id="156674" name="Group 4"/>
          <p:cNvGrpSpPr>
            <a:grpSpLocks/>
          </p:cNvGrpSpPr>
          <p:nvPr/>
        </p:nvGrpSpPr>
        <p:grpSpPr bwMode="auto">
          <a:xfrm>
            <a:off x="3376613" y="2633663"/>
            <a:ext cx="2151062" cy="628650"/>
            <a:chOff x="496" y="689"/>
            <a:chExt cx="1355" cy="396"/>
          </a:xfrm>
        </p:grpSpPr>
        <p:grpSp>
          <p:nvGrpSpPr>
            <p:cNvPr id="156689" name="Group 5"/>
            <p:cNvGrpSpPr>
              <a:grpSpLocks/>
            </p:cNvGrpSpPr>
            <p:nvPr/>
          </p:nvGrpSpPr>
          <p:grpSpPr bwMode="auto">
            <a:xfrm>
              <a:off x="943" y="689"/>
              <a:ext cx="461" cy="396"/>
              <a:chOff x="943" y="689"/>
              <a:chExt cx="461" cy="396"/>
            </a:xfrm>
          </p:grpSpPr>
          <p:sp>
            <p:nvSpPr>
              <p:cNvPr id="156692" name="Freeform 6"/>
              <p:cNvSpPr>
                <a:spLocks/>
              </p:cNvSpPr>
              <p:nvPr/>
            </p:nvSpPr>
            <p:spPr bwMode="auto">
              <a:xfrm>
                <a:off x="943" y="689"/>
                <a:ext cx="395" cy="396"/>
              </a:xfrm>
              <a:custGeom>
                <a:avLst/>
                <a:gdLst>
                  <a:gd name="T0" fmla="*/ 0 w 395"/>
                  <a:gd name="T1" fmla="*/ 0 h 396"/>
                  <a:gd name="T2" fmla="*/ 0 w 395"/>
                  <a:gd name="T3" fmla="*/ 396 h 396"/>
                  <a:gd name="T4" fmla="*/ 395 w 395"/>
                  <a:gd name="T5" fmla="*/ 198 h 396"/>
                  <a:gd name="T6" fmla="*/ 0 w 395"/>
                  <a:gd name="T7" fmla="*/ 0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396"/>
                  <a:gd name="T14" fmla="*/ 395 w 395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396">
                    <a:moveTo>
                      <a:pt x="0" y="0"/>
                    </a:moveTo>
                    <a:lnTo>
                      <a:pt x="0" y="396"/>
                    </a:lnTo>
                    <a:lnTo>
                      <a:pt x="39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93" name="Oval 7"/>
              <p:cNvSpPr>
                <a:spLocks noChangeArrowheads="1"/>
              </p:cNvSpPr>
              <p:nvPr/>
            </p:nvSpPr>
            <p:spPr bwMode="auto">
              <a:xfrm>
                <a:off x="1334" y="852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56690" name="Line 8"/>
            <p:cNvSpPr>
              <a:spLocks noChangeShapeType="1"/>
            </p:cNvSpPr>
            <p:nvPr/>
          </p:nvSpPr>
          <p:spPr bwMode="auto">
            <a:xfrm flipH="1">
              <a:off x="496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1" name="Line 9"/>
            <p:cNvSpPr>
              <a:spLocks noChangeShapeType="1"/>
            </p:cNvSpPr>
            <p:nvPr/>
          </p:nvSpPr>
          <p:spPr bwMode="auto">
            <a:xfrm flipH="1">
              <a:off x="1404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675" name="Group 10"/>
          <p:cNvGrpSpPr>
            <a:grpSpLocks/>
          </p:cNvGrpSpPr>
          <p:nvPr/>
        </p:nvGrpSpPr>
        <p:grpSpPr bwMode="auto">
          <a:xfrm>
            <a:off x="3376613" y="4381500"/>
            <a:ext cx="2151062" cy="628650"/>
            <a:chOff x="496" y="689"/>
            <a:chExt cx="1355" cy="396"/>
          </a:xfrm>
        </p:grpSpPr>
        <p:grpSp>
          <p:nvGrpSpPr>
            <p:cNvPr id="156684" name="Group 11"/>
            <p:cNvGrpSpPr>
              <a:grpSpLocks/>
            </p:cNvGrpSpPr>
            <p:nvPr/>
          </p:nvGrpSpPr>
          <p:grpSpPr bwMode="auto">
            <a:xfrm>
              <a:off x="943" y="689"/>
              <a:ext cx="461" cy="396"/>
              <a:chOff x="943" y="689"/>
              <a:chExt cx="461" cy="396"/>
            </a:xfrm>
          </p:grpSpPr>
          <p:sp>
            <p:nvSpPr>
              <p:cNvPr id="156687" name="Freeform 12"/>
              <p:cNvSpPr>
                <a:spLocks/>
              </p:cNvSpPr>
              <p:nvPr/>
            </p:nvSpPr>
            <p:spPr bwMode="auto">
              <a:xfrm>
                <a:off x="943" y="689"/>
                <a:ext cx="395" cy="396"/>
              </a:xfrm>
              <a:custGeom>
                <a:avLst/>
                <a:gdLst>
                  <a:gd name="T0" fmla="*/ 0 w 395"/>
                  <a:gd name="T1" fmla="*/ 0 h 396"/>
                  <a:gd name="T2" fmla="*/ 0 w 395"/>
                  <a:gd name="T3" fmla="*/ 396 h 396"/>
                  <a:gd name="T4" fmla="*/ 395 w 395"/>
                  <a:gd name="T5" fmla="*/ 198 h 396"/>
                  <a:gd name="T6" fmla="*/ 0 w 395"/>
                  <a:gd name="T7" fmla="*/ 0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396"/>
                  <a:gd name="T14" fmla="*/ 395 w 395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396">
                    <a:moveTo>
                      <a:pt x="0" y="0"/>
                    </a:moveTo>
                    <a:lnTo>
                      <a:pt x="0" y="396"/>
                    </a:lnTo>
                    <a:lnTo>
                      <a:pt x="39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688" name="Oval 13"/>
              <p:cNvSpPr>
                <a:spLocks noChangeArrowheads="1"/>
              </p:cNvSpPr>
              <p:nvPr/>
            </p:nvSpPr>
            <p:spPr bwMode="auto">
              <a:xfrm>
                <a:off x="1334" y="852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56685" name="Line 14"/>
            <p:cNvSpPr>
              <a:spLocks noChangeShapeType="1"/>
            </p:cNvSpPr>
            <p:nvPr/>
          </p:nvSpPr>
          <p:spPr bwMode="auto">
            <a:xfrm flipH="1">
              <a:off x="496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6" name="Line 15"/>
            <p:cNvSpPr>
              <a:spLocks noChangeShapeType="1"/>
            </p:cNvSpPr>
            <p:nvPr/>
          </p:nvSpPr>
          <p:spPr bwMode="auto">
            <a:xfrm flipH="1">
              <a:off x="1404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676" name="Line 16"/>
          <p:cNvSpPr>
            <a:spLocks noChangeShapeType="1"/>
          </p:cNvSpPr>
          <p:nvPr/>
        </p:nvSpPr>
        <p:spPr bwMode="auto">
          <a:xfrm>
            <a:off x="5527675" y="2947988"/>
            <a:ext cx="0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7" name="Line 17"/>
          <p:cNvSpPr>
            <a:spLocks noChangeShapeType="1"/>
          </p:cNvSpPr>
          <p:nvPr/>
        </p:nvSpPr>
        <p:spPr bwMode="auto">
          <a:xfrm flipH="1">
            <a:off x="3376613" y="3517900"/>
            <a:ext cx="2151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8" name="Line 18"/>
          <p:cNvSpPr>
            <a:spLocks noChangeShapeType="1"/>
          </p:cNvSpPr>
          <p:nvPr/>
        </p:nvSpPr>
        <p:spPr bwMode="auto">
          <a:xfrm>
            <a:off x="3376613" y="3517900"/>
            <a:ext cx="0" cy="117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9" name="Line 19"/>
          <p:cNvSpPr>
            <a:spLocks noChangeShapeType="1"/>
          </p:cNvSpPr>
          <p:nvPr/>
        </p:nvSpPr>
        <p:spPr bwMode="auto">
          <a:xfrm flipV="1">
            <a:off x="5527675" y="3889375"/>
            <a:ext cx="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Line 20"/>
          <p:cNvSpPr>
            <a:spLocks noChangeShapeType="1"/>
          </p:cNvSpPr>
          <p:nvPr/>
        </p:nvSpPr>
        <p:spPr bwMode="auto">
          <a:xfrm flipH="1">
            <a:off x="2913063" y="3889375"/>
            <a:ext cx="2614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Line 21"/>
          <p:cNvSpPr>
            <a:spLocks noChangeShapeType="1"/>
          </p:cNvSpPr>
          <p:nvPr/>
        </p:nvSpPr>
        <p:spPr bwMode="auto">
          <a:xfrm flipV="1">
            <a:off x="2913063" y="2947988"/>
            <a:ext cx="0" cy="941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2" name="Line 22"/>
          <p:cNvSpPr>
            <a:spLocks noChangeShapeType="1"/>
          </p:cNvSpPr>
          <p:nvPr/>
        </p:nvSpPr>
        <p:spPr bwMode="auto">
          <a:xfrm>
            <a:off x="2913063" y="294798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Text Box 23"/>
          <p:cNvSpPr txBox="1">
            <a:spLocks noChangeArrowheads="1"/>
          </p:cNvSpPr>
          <p:nvPr/>
        </p:nvSpPr>
        <p:spPr bwMode="auto">
          <a:xfrm>
            <a:off x="1131888" y="2025650"/>
            <a:ext cx="149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Consider: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R/S Latch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2259" r="-22259"/>
          <a:stretch>
            <a:fillRect/>
          </a:stretch>
        </p:blipFill>
        <p:spPr>
          <a:xfrm>
            <a:off x="740690" y="1600200"/>
            <a:ext cx="7492722" cy="4648263"/>
          </a:xfrm>
        </p:spPr>
      </p:pic>
    </p:spTree>
    <p:extLst>
      <p:ext uri="{BB962C8B-B14F-4D97-AF65-F5344CB8AC3E}">
        <p14:creationId xmlns:p14="http://schemas.microsoft.com/office/powerpoint/2010/main" val="118654662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both inputs to the R/S latch are 0?</a:t>
            </a:r>
          </a:p>
        </p:txBody>
      </p:sp>
    </p:spTree>
    <p:extLst>
      <p:ext uri="{BB962C8B-B14F-4D97-AF65-F5344CB8AC3E}">
        <p14:creationId xmlns:p14="http://schemas.microsoft.com/office/powerpoint/2010/main" val="313719817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Gated D Latch</a:t>
            </a:r>
          </a:p>
        </p:txBody>
      </p:sp>
      <p:sp>
        <p:nvSpPr>
          <p:cNvPr id="1597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RS Latch can be set or cleared but what if we want to record the value on the input?</a:t>
            </a:r>
          </a:p>
        </p:txBody>
      </p:sp>
      <p:sp>
        <p:nvSpPr>
          <p:cNvPr id="159747" name="Rectangle 6"/>
          <p:cNvSpPr>
            <a:spLocks noChangeArrowheads="1"/>
          </p:cNvSpPr>
          <p:nvPr/>
        </p:nvSpPr>
        <p:spPr bwMode="auto">
          <a:xfrm>
            <a:off x="3084513" y="3689350"/>
            <a:ext cx="2587625" cy="2106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9748" name="Line 7"/>
          <p:cNvSpPr>
            <a:spLocks noChangeShapeType="1"/>
          </p:cNvSpPr>
          <p:nvPr/>
        </p:nvSpPr>
        <p:spPr bwMode="auto">
          <a:xfrm flipH="1">
            <a:off x="1998663" y="4184650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" name="Line 8"/>
          <p:cNvSpPr>
            <a:spLocks noChangeShapeType="1"/>
          </p:cNvSpPr>
          <p:nvPr/>
        </p:nvSpPr>
        <p:spPr bwMode="auto">
          <a:xfrm flipH="1">
            <a:off x="1992313" y="5194300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" name="Line 9"/>
          <p:cNvSpPr>
            <a:spLocks noChangeShapeType="1"/>
          </p:cNvSpPr>
          <p:nvPr/>
        </p:nvSpPr>
        <p:spPr bwMode="auto">
          <a:xfrm>
            <a:off x="5672138" y="4633913"/>
            <a:ext cx="1271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1" name="Text Box 10"/>
          <p:cNvSpPr txBox="1">
            <a:spLocks noChangeArrowheads="1"/>
          </p:cNvSpPr>
          <p:nvPr/>
        </p:nvSpPr>
        <p:spPr bwMode="auto">
          <a:xfrm>
            <a:off x="912813" y="3863975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Value of </a:t>
            </a:r>
          </a:p>
          <a:p>
            <a:pPr algn="ctr" eaLnBrk="1" hangingPunct="1"/>
            <a:r>
              <a:rPr lang="en-US" sz="1800"/>
              <a:t>Interest</a:t>
            </a:r>
          </a:p>
        </p:txBody>
      </p:sp>
      <p:sp>
        <p:nvSpPr>
          <p:cNvPr id="159752" name="Text Box 11"/>
          <p:cNvSpPr txBox="1">
            <a:spLocks noChangeArrowheads="1"/>
          </p:cNvSpPr>
          <p:nvPr/>
        </p:nvSpPr>
        <p:spPr bwMode="auto">
          <a:xfrm>
            <a:off x="995363" y="50101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Control</a:t>
            </a:r>
          </a:p>
        </p:txBody>
      </p:sp>
      <p:sp>
        <p:nvSpPr>
          <p:cNvPr id="159753" name="Text Box 12"/>
          <p:cNvSpPr txBox="1">
            <a:spLocks noChangeArrowheads="1"/>
          </p:cNvSpPr>
          <p:nvPr/>
        </p:nvSpPr>
        <p:spPr bwMode="auto">
          <a:xfrm>
            <a:off x="6943725" y="4300538"/>
            <a:ext cx="857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Stored</a:t>
            </a:r>
          </a:p>
          <a:p>
            <a:pPr algn="ctr" eaLnBrk="1" hangingPunct="1"/>
            <a:r>
              <a:rPr lang="en-US" sz="1800"/>
              <a:t>Value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D Latch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144" b="-61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221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Reach Out and Touch Someone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Problem: How do you talk to someone who is very far away?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Register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Basically an array of Gated D latches!</a:t>
            </a:r>
          </a:p>
        </p:txBody>
      </p:sp>
      <p:pic>
        <p:nvPicPr>
          <p:cNvPr id="4" name="Picture 2" descr="Screen Shot 2018-01-22 at 12.3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472272"/>
            <a:ext cx="89662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</a:t>
            </a:r>
          </a:p>
        </p:txBody>
      </p:sp>
      <p:grpSp>
        <p:nvGrpSpPr>
          <p:cNvPr id="162818" name="Group 6"/>
          <p:cNvGrpSpPr>
            <a:grpSpLocks/>
          </p:cNvGrpSpPr>
          <p:nvPr/>
        </p:nvGrpSpPr>
        <p:grpSpPr bwMode="auto">
          <a:xfrm>
            <a:off x="6183313" y="3298825"/>
            <a:ext cx="2151062" cy="628650"/>
            <a:chOff x="496" y="689"/>
            <a:chExt cx="1355" cy="396"/>
          </a:xfrm>
        </p:grpSpPr>
        <p:grpSp>
          <p:nvGrpSpPr>
            <p:cNvPr id="162857" name="Group 7"/>
            <p:cNvGrpSpPr>
              <a:grpSpLocks/>
            </p:cNvGrpSpPr>
            <p:nvPr/>
          </p:nvGrpSpPr>
          <p:grpSpPr bwMode="auto">
            <a:xfrm>
              <a:off x="943" y="689"/>
              <a:ext cx="461" cy="396"/>
              <a:chOff x="943" y="689"/>
              <a:chExt cx="461" cy="396"/>
            </a:xfrm>
          </p:grpSpPr>
          <p:sp>
            <p:nvSpPr>
              <p:cNvPr id="162860" name="Freeform 8"/>
              <p:cNvSpPr>
                <a:spLocks/>
              </p:cNvSpPr>
              <p:nvPr/>
            </p:nvSpPr>
            <p:spPr bwMode="auto">
              <a:xfrm>
                <a:off x="943" y="689"/>
                <a:ext cx="395" cy="396"/>
              </a:xfrm>
              <a:custGeom>
                <a:avLst/>
                <a:gdLst>
                  <a:gd name="T0" fmla="*/ 0 w 395"/>
                  <a:gd name="T1" fmla="*/ 0 h 396"/>
                  <a:gd name="T2" fmla="*/ 0 w 395"/>
                  <a:gd name="T3" fmla="*/ 396 h 396"/>
                  <a:gd name="T4" fmla="*/ 395 w 395"/>
                  <a:gd name="T5" fmla="*/ 198 h 396"/>
                  <a:gd name="T6" fmla="*/ 0 w 395"/>
                  <a:gd name="T7" fmla="*/ 0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5"/>
                  <a:gd name="T13" fmla="*/ 0 h 396"/>
                  <a:gd name="T14" fmla="*/ 395 w 395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5" h="396">
                    <a:moveTo>
                      <a:pt x="0" y="0"/>
                    </a:moveTo>
                    <a:lnTo>
                      <a:pt x="0" y="396"/>
                    </a:lnTo>
                    <a:lnTo>
                      <a:pt x="39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861" name="Oval 9"/>
              <p:cNvSpPr>
                <a:spLocks noChangeArrowheads="1"/>
              </p:cNvSpPr>
              <p:nvPr/>
            </p:nvSpPr>
            <p:spPr bwMode="auto">
              <a:xfrm>
                <a:off x="1334" y="852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62858" name="Line 10"/>
            <p:cNvSpPr>
              <a:spLocks noChangeShapeType="1"/>
            </p:cNvSpPr>
            <p:nvPr/>
          </p:nvSpPr>
          <p:spPr bwMode="auto">
            <a:xfrm flipH="1">
              <a:off x="496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59" name="Line 11"/>
            <p:cNvSpPr>
              <a:spLocks noChangeShapeType="1"/>
            </p:cNvSpPr>
            <p:nvPr/>
          </p:nvSpPr>
          <p:spPr bwMode="auto">
            <a:xfrm flipH="1">
              <a:off x="1404" y="887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19" name="Group 12"/>
          <p:cNvGrpSpPr>
            <a:grpSpLocks/>
          </p:cNvGrpSpPr>
          <p:nvPr/>
        </p:nvGrpSpPr>
        <p:grpSpPr bwMode="auto">
          <a:xfrm>
            <a:off x="1365250" y="5699125"/>
            <a:ext cx="1450975" cy="742950"/>
            <a:chOff x="1779" y="1796"/>
            <a:chExt cx="914" cy="468"/>
          </a:xfrm>
        </p:grpSpPr>
        <p:grpSp>
          <p:nvGrpSpPr>
            <p:cNvPr id="162851" name="Group 13"/>
            <p:cNvGrpSpPr>
              <a:grpSpLocks/>
            </p:cNvGrpSpPr>
            <p:nvPr/>
          </p:nvGrpSpPr>
          <p:grpSpPr bwMode="auto">
            <a:xfrm>
              <a:off x="1880" y="1796"/>
              <a:ext cx="664" cy="468"/>
              <a:chOff x="1880" y="1796"/>
              <a:chExt cx="664" cy="468"/>
            </a:xfrm>
          </p:grpSpPr>
          <p:sp>
            <p:nvSpPr>
              <p:cNvPr id="162855" name="Freeform 14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856" name="Oval 15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62852" name="Line 16"/>
            <p:cNvSpPr>
              <a:spLocks noChangeShapeType="1"/>
            </p:cNvSpPr>
            <p:nvPr/>
          </p:nvSpPr>
          <p:spPr bwMode="auto">
            <a:xfrm flipH="1">
              <a:off x="1779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53" name="Line 17"/>
            <p:cNvSpPr>
              <a:spLocks noChangeShapeType="1"/>
            </p:cNvSpPr>
            <p:nvPr/>
          </p:nvSpPr>
          <p:spPr bwMode="auto">
            <a:xfrm flipH="1">
              <a:off x="1779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54" name="Line 18"/>
            <p:cNvSpPr>
              <a:spLocks noChangeShapeType="1"/>
            </p:cNvSpPr>
            <p:nvPr/>
          </p:nvSpPr>
          <p:spPr bwMode="auto">
            <a:xfrm flipH="1">
              <a:off x="2544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20" name="Group 19"/>
          <p:cNvGrpSpPr>
            <a:grpSpLocks/>
          </p:cNvGrpSpPr>
          <p:nvPr/>
        </p:nvGrpSpPr>
        <p:grpSpPr bwMode="auto">
          <a:xfrm>
            <a:off x="928688" y="2130425"/>
            <a:ext cx="1344612" cy="758825"/>
            <a:chOff x="2801" y="1791"/>
            <a:chExt cx="847" cy="478"/>
          </a:xfrm>
        </p:grpSpPr>
        <p:grpSp>
          <p:nvGrpSpPr>
            <p:cNvPr id="162845" name="Group 20"/>
            <p:cNvGrpSpPr>
              <a:grpSpLocks/>
            </p:cNvGrpSpPr>
            <p:nvPr/>
          </p:nvGrpSpPr>
          <p:grpSpPr bwMode="auto">
            <a:xfrm>
              <a:off x="2950" y="1791"/>
              <a:ext cx="549" cy="478"/>
              <a:chOff x="2950" y="1791"/>
              <a:chExt cx="549" cy="478"/>
            </a:xfrm>
          </p:grpSpPr>
          <p:sp>
            <p:nvSpPr>
              <p:cNvPr id="162849" name="AutoShape 21"/>
              <p:cNvSpPr>
                <a:spLocks noChangeArrowheads="1"/>
              </p:cNvSpPr>
              <p:nvPr/>
            </p:nvSpPr>
            <p:spPr bwMode="auto">
              <a:xfrm>
                <a:off x="2950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62850" name="Oval 22"/>
              <p:cNvSpPr>
                <a:spLocks noChangeArrowheads="1"/>
              </p:cNvSpPr>
              <p:nvPr/>
            </p:nvSpPr>
            <p:spPr bwMode="auto">
              <a:xfrm>
                <a:off x="3429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62846" name="Line 23"/>
            <p:cNvSpPr>
              <a:spLocks noChangeShapeType="1"/>
            </p:cNvSpPr>
            <p:nvPr/>
          </p:nvSpPr>
          <p:spPr bwMode="auto">
            <a:xfrm flipH="1">
              <a:off x="2801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7" name="Line 24"/>
            <p:cNvSpPr>
              <a:spLocks noChangeShapeType="1"/>
            </p:cNvSpPr>
            <p:nvPr/>
          </p:nvSpPr>
          <p:spPr bwMode="auto">
            <a:xfrm flipH="1">
              <a:off x="2801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8" name="Line 25"/>
            <p:cNvSpPr>
              <a:spLocks noChangeShapeType="1"/>
            </p:cNvSpPr>
            <p:nvPr/>
          </p:nvSpPr>
          <p:spPr bwMode="auto">
            <a:xfrm flipH="1">
              <a:off x="3499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21" name="Group 26"/>
          <p:cNvGrpSpPr>
            <a:grpSpLocks/>
          </p:cNvGrpSpPr>
          <p:nvPr/>
        </p:nvGrpSpPr>
        <p:grpSpPr bwMode="auto">
          <a:xfrm>
            <a:off x="6321425" y="1092200"/>
            <a:ext cx="1341438" cy="742950"/>
            <a:chOff x="3803" y="1796"/>
            <a:chExt cx="845" cy="468"/>
          </a:xfrm>
        </p:grpSpPr>
        <p:sp>
          <p:nvSpPr>
            <p:cNvPr id="162841" name="Freeform 27"/>
            <p:cNvSpPr>
              <a:spLocks/>
            </p:cNvSpPr>
            <p:nvPr/>
          </p:nvSpPr>
          <p:spPr bwMode="auto">
            <a:xfrm>
              <a:off x="3905" y="1796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842" name="Line 28"/>
            <p:cNvSpPr>
              <a:spLocks noChangeShapeType="1"/>
            </p:cNvSpPr>
            <p:nvPr/>
          </p:nvSpPr>
          <p:spPr bwMode="auto">
            <a:xfrm flipH="1">
              <a:off x="3803" y="19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3" name="Line 29"/>
            <p:cNvSpPr>
              <a:spLocks noChangeShapeType="1"/>
            </p:cNvSpPr>
            <p:nvPr/>
          </p:nvSpPr>
          <p:spPr bwMode="auto">
            <a:xfrm flipH="1">
              <a:off x="3803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4" name="Line 30"/>
            <p:cNvSpPr>
              <a:spLocks noChangeShapeType="1"/>
            </p:cNvSpPr>
            <p:nvPr/>
          </p:nvSpPr>
          <p:spPr bwMode="auto">
            <a:xfrm flipH="1">
              <a:off x="4499" y="20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22" name="Group 31"/>
          <p:cNvGrpSpPr>
            <a:grpSpLocks/>
          </p:cNvGrpSpPr>
          <p:nvPr/>
        </p:nvGrpSpPr>
        <p:grpSpPr bwMode="auto">
          <a:xfrm>
            <a:off x="1473200" y="715963"/>
            <a:ext cx="1236663" cy="758825"/>
            <a:chOff x="4755" y="1791"/>
            <a:chExt cx="779" cy="478"/>
          </a:xfrm>
        </p:grpSpPr>
        <p:sp>
          <p:nvSpPr>
            <p:cNvPr id="162837" name="AutoShape 32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62838" name="Line 33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9" name="Line 34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40" name="Line 35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23" name="Group 36"/>
          <p:cNvGrpSpPr>
            <a:grpSpLocks/>
          </p:cNvGrpSpPr>
          <p:nvPr/>
        </p:nvGrpSpPr>
        <p:grpSpPr bwMode="auto">
          <a:xfrm>
            <a:off x="6992938" y="5322888"/>
            <a:ext cx="1341437" cy="744537"/>
            <a:chOff x="1215" y="2964"/>
            <a:chExt cx="845" cy="469"/>
          </a:xfrm>
        </p:grpSpPr>
        <p:sp>
          <p:nvSpPr>
            <p:cNvPr id="162832" name="Freeform 37"/>
            <p:cNvSpPr>
              <a:spLocks/>
            </p:cNvSpPr>
            <p:nvPr/>
          </p:nvSpPr>
          <p:spPr bwMode="auto">
            <a:xfrm>
              <a:off x="1317" y="2965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833" name="Line 38"/>
            <p:cNvSpPr>
              <a:spLocks noChangeShapeType="1"/>
            </p:cNvSpPr>
            <p:nvPr/>
          </p:nvSpPr>
          <p:spPr bwMode="auto">
            <a:xfrm flipH="1">
              <a:off x="1215" y="310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4" name="Line 39"/>
            <p:cNvSpPr>
              <a:spLocks noChangeShapeType="1"/>
            </p:cNvSpPr>
            <p:nvPr/>
          </p:nvSpPr>
          <p:spPr bwMode="auto">
            <a:xfrm flipH="1">
              <a:off x="1215" y="3305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5" name="Line 40"/>
            <p:cNvSpPr>
              <a:spLocks noChangeShapeType="1"/>
            </p:cNvSpPr>
            <p:nvPr/>
          </p:nvSpPr>
          <p:spPr bwMode="auto">
            <a:xfrm flipH="1">
              <a:off x="1911" y="320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6" name="Freeform 41"/>
            <p:cNvSpPr>
              <a:spLocks/>
            </p:cNvSpPr>
            <p:nvPr/>
          </p:nvSpPr>
          <p:spPr bwMode="auto">
            <a:xfrm>
              <a:off x="1269" y="2964"/>
              <a:ext cx="60" cy="466"/>
            </a:xfrm>
            <a:custGeom>
              <a:avLst/>
              <a:gdLst>
                <a:gd name="T0" fmla="*/ 0 w 60"/>
                <a:gd name="T1" fmla="*/ 466 h 466"/>
                <a:gd name="T2" fmla="*/ 21 w 60"/>
                <a:gd name="T3" fmla="*/ 430 h 466"/>
                <a:gd name="T4" fmla="*/ 33 w 60"/>
                <a:gd name="T5" fmla="*/ 402 h 466"/>
                <a:gd name="T6" fmla="*/ 44 w 60"/>
                <a:gd name="T7" fmla="*/ 360 h 466"/>
                <a:gd name="T8" fmla="*/ 53 w 60"/>
                <a:gd name="T9" fmla="*/ 316 h 466"/>
                <a:gd name="T10" fmla="*/ 57 w 60"/>
                <a:gd name="T11" fmla="*/ 274 h 466"/>
                <a:gd name="T12" fmla="*/ 60 w 60"/>
                <a:gd name="T13" fmla="*/ 234 h 466"/>
                <a:gd name="T14" fmla="*/ 57 w 60"/>
                <a:gd name="T15" fmla="*/ 190 h 466"/>
                <a:gd name="T16" fmla="*/ 50 w 60"/>
                <a:gd name="T17" fmla="*/ 142 h 466"/>
                <a:gd name="T18" fmla="*/ 41 w 60"/>
                <a:gd name="T19" fmla="*/ 90 h 466"/>
                <a:gd name="T20" fmla="*/ 27 w 60"/>
                <a:gd name="T21" fmla="*/ 48 h 466"/>
                <a:gd name="T22" fmla="*/ 12 w 60"/>
                <a:gd name="T23" fmla="*/ 15 h 466"/>
                <a:gd name="T24" fmla="*/ 5 w 60"/>
                <a:gd name="T25" fmla="*/ 0 h 4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466"/>
                <a:gd name="T41" fmla="*/ 60 w 60"/>
                <a:gd name="T42" fmla="*/ 466 h 4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466">
                  <a:moveTo>
                    <a:pt x="0" y="466"/>
                  </a:moveTo>
                  <a:lnTo>
                    <a:pt x="21" y="430"/>
                  </a:lnTo>
                  <a:lnTo>
                    <a:pt x="33" y="402"/>
                  </a:lnTo>
                  <a:lnTo>
                    <a:pt x="44" y="360"/>
                  </a:lnTo>
                  <a:lnTo>
                    <a:pt x="53" y="316"/>
                  </a:lnTo>
                  <a:lnTo>
                    <a:pt x="57" y="274"/>
                  </a:lnTo>
                  <a:lnTo>
                    <a:pt x="60" y="234"/>
                  </a:lnTo>
                  <a:lnTo>
                    <a:pt x="57" y="190"/>
                  </a:lnTo>
                  <a:lnTo>
                    <a:pt x="50" y="142"/>
                  </a:lnTo>
                  <a:lnTo>
                    <a:pt x="41" y="90"/>
                  </a:lnTo>
                  <a:lnTo>
                    <a:pt x="27" y="48"/>
                  </a:lnTo>
                  <a:lnTo>
                    <a:pt x="12" y="15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24" name="Group 42"/>
          <p:cNvGrpSpPr>
            <a:grpSpLocks/>
          </p:cNvGrpSpPr>
          <p:nvPr/>
        </p:nvGrpSpPr>
        <p:grpSpPr bwMode="auto">
          <a:xfrm>
            <a:off x="2816225" y="4033838"/>
            <a:ext cx="1450975" cy="742950"/>
            <a:chOff x="2499" y="2970"/>
            <a:chExt cx="914" cy="468"/>
          </a:xfrm>
        </p:grpSpPr>
        <p:sp>
          <p:nvSpPr>
            <p:cNvPr id="162825" name="Freeform 43"/>
            <p:cNvSpPr>
              <a:spLocks/>
            </p:cNvSpPr>
            <p:nvPr/>
          </p:nvSpPr>
          <p:spPr bwMode="auto">
            <a:xfrm>
              <a:off x="2549" y="2971"/>
              <a:ext cx="60" cy="466"/>
            </a:xfrm>
            <a:custGeom>
              <a:avLst/>
              <a:gdLst>
                <a:gd name="T0" fmla="*/ 0 w 60"/>
                <a:gd name="T1" fmla="*/ 466 h 466"/>
                <a:gd name="T2" fmla="*/ 21 w 60"/>
                <a:gd name="T3" fmla="*/ 430 h 466"/>
                <a:gd name="T4" fmla="*/ 33 w 60"/>
                <a:gd name="T5" fmla="*/ 402 h 466"/>
                <a:gd name="T6" fmla="*/ 44 w 60"/>
                <a:gd name="T7" fmla="*/ 360 h 466"/>
                <a:gd name="T8" fmla="*/ 53 w 60"/>
                <a:gd name="T9" fmla="*/ 316 h 466"/>
                <a:gd name="T10" fmla="*/ 57 w 60"/>
                <a:gd name="T11" fmla="*/ 274 h 466"/>
                <a:gd name="T12" fmla="*/ 60 w 60"/>
                <a:gd name="T13" fmla="*/ 234 h 466"/>
                <a:gd name="T14" fmla="*/ 57 w 60"/>
                <a:gd name="T15" fmla="*/ 190 h 466"/>
                <a:gd name="T16" fmla="*/ 50 w 60"/>
                <a:gd name="T17" fmla="*/ 142 h 466"/>
                <a:gd name="T18" fmla="*/ 41 w 60"/>
                <a:gd name="T19" fmla="*/ 90 h 466"/>
                <a:gd name="T20" fmla="*/ 27 w 60"/>
                <a:gd name="T21" fmla="*/ 48 h 466"/>
                <a:gd name="T22" fmla="*/ 12 w 60"/>
                <a:gd name="T23" fmla="*/ 15 h 466"/>
                <a:gd name="T24" fmla="*/ 5 w 60"/>
                <a:gd name="T25" fmla="*/ 0 h 4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466"/>
                <a:gd name="T41" fmla="*/ 60 w 60"/>
                <a:gd name="T42" fmla="*/ 466 h 4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466">
                  <a:moveTo>
                    <a:pt x="0" y="466"/>
                  </a:moveTo>
                  <a:lnTo>
                    <a:pt x="21" y="430"/>
                  </a:lnTo>
                  <a:lnTo>
                    <a:pt x="33" y="402"/>
                  </a:lnTo>
                  <a:lnTo>
                    <a:pt x="44" y="360"/>
                  </a:lnTo>
                  <a:lnTo>
                    <a:pt x="53" y="316"/>
                  </a:lnTo>
                  <a:lnTo>
                    <a:pt x="57" y="274"/>
                  </a:lnTo>
                  <a:lnTo>
                    <a:pt x="60" y="234"/>
                  </a:lnTo>
                  <a:lnTo>
                    <a:pt x="57" y="190"/>
                  </a:lnTo>
                  <a:lnTo>
                    <a:pt x="50" y="142"/>
                  </a:lnTo>
                  <a:lnTo>
                    <a:pt x="41" y="90"/>
                  </a:lnTo>
                  <a:lnTo>
                    <a:pt x="27" y="48"/>
                  </a:lnTo>
                  <a:lnTo>
                    <a:pt x="12" y="15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2826" name="Group 44"/>
            <p:cNvGrpSpPr>
              <a:grpSpLocks/>
            </p:cNvGrpSpPr>
            <p:nvPr/>
          </p:nvGrpSpPr>
          <p:grpSpPr bwMode="auto">
            <a:xfrm>
              <a:off x="2600" y="2970"/>
              <a:ext cx="664" cy="468"/>
              <a:chOff x="1880" y="1796"/>
              <a:chExt cx="664" cy="468"/>
            </a:xfrm>
          </p:grpSpPr>
          <p:sp>
            <p:nvSpPr>
              <p:cNvPr id="162830" name="Freeform 45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831" name="Oval 46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62827" name="Line 47"/>
            <p:cNvSpPr>
              <a:spLocks noChangeShapeType="1"/>
            </p:cNvSpPr>
            <p:nvPr/>
          </p:nvSpPr>
          <p:spPr bwMode="auto">
            <a:xfrm flipH="1">
              <a:off x="2499" y="310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48"/>
            <p:cNvSpPr>
              <a:spLocks noChangeShapeType="1"/>
            </p:cNvSpPr>
            <p:nvPr/>
          </p:nvSpPr>
          <p:spPr bwMode="auto">
            <a:xfrm flipH="1">
              <a:off x="2499" y="3310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9" name="Line 49"/>
            <p:cNvSpPr>
              <a:spLocks noChangeShapeType="1"/>
            </p:cNvSpPr>
            <p:nvPr/>
          </p:nvSpPr>
          <p:spPr bwMode="auto">
            <a:xfrm flipH="1">
              <a:off x="3264" y="320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0"/>
            <a:ext cx="4822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Claude Shannon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417638"/>
            <a:ext cx="7518400" cy="493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Transistors</a:t>
            </a:r>
          </a:p>
          <a:p>
            <a:pPr eaLnBrk="1" hangingPunct="1"/>
            <a:r>
              <a:rPr lang="en-US">
                <a:latin typeface="Arial" charset="0"/>
              </a:rPr>
              <a:t>Logic Gates</a:t>
            </a:r>
          </a:p>
          <a:p>
            <a:pPr lvl="1" eaLnBrk="1" hangingPunct="1"/>
            <a:r>
              <a:rPr lang="en-US">
                <a:latin typeface="Arial" charset="0"/>
              </a:rPr>
              <a:t>NOT, OR, NOR, AND, NAND</a:t>
            </a:r>
          </a:p>
          <a:p>
            <a:pPr lvl="1" eaLnBrk="1" hangingPunct="1"/>
            <a:r>
              <a:rPr lang="en-US">
                <a:latin typeface="Arial" charset="0"/>
              </a:rPr>
              <a:t>DeMorgan's Law</a:t>
            </a:r>
          </a:p>
          <a:p>
            <a:pPr lvl="1" eaLnBrk="1" hangingPunct="1"/>
            <a:r>
              <a:rPr lang="en-US">
                <a:latin typeface="Arial" charset="0"/>
              </a:rPr>
              <a:t>Larger Gates</a:t>
            </a:r>
          </a:p>
          <a:p>
            <a:pPr eaLnBrk="1" hangingPunct="1"/>
            <a:r>
              <a:rPr lang="en-US">
                <a:latin typeface="Arial" charset="0"/>
              </a:rPr>
              <a:t>Combinational Logic Circuits</a:t>
            </a:r>
          </a:p>
          <a:p>
            <a:pPr lvl="1" eaLnBrk="1" hangingPunct="1"/>
            <a:r>
              <a:rPr lang="en-US">
                <a:latin typeface="Arial" charset="0"/>
              </a:rPr>
              <a:t>Decoder, MUX, Full Adder, PLA, </a:t>
            </a:r>
          </a:p>
          <a:p>
            <a:pPr lvl="1" eaLnBrk="1" hangingPunct="1"/>
            <a:r>
              <a:rPr lang="en-US">
                <a:latin typeface="Arial" charset="0"/>
              </a:rPr>
              <a:t>Logical Completeness</a:t>
            </a:r>
          </a:p>
          <a:p>
            <a:pPr eaLnBrk="1" hangingPunct="1"/>
            <a:r>
              <a:rPr lang="en-US">
                <a:latin typeface="Arial" charset="0"/>
              </a:rPr>
              <a:t>Basic Storage Elements</a:t>
            </a:r>
          </a:p>
          <a:p>
            <a:pPr lvl="1" eaLnBrk="1" hangingPunct="1"/>
            <a:r>
              <a:rPr lang="en-US">
                <a:latin typeface="Arial" charset="0"/>
              </a:rPr>
              <a:t>R-S Latch, Gated D latch, Register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57163"/>
            <a:ext cx="5835650" cy="6551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565150" y="3919538"/>
            <a:ext cx="21145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/>
              <a:t>Claude </a:t>
            </a:r>
          </a:p>
          <a:p>
            <a:pPr algn="ctr" eaLnBrk="1" hangingPunct="1"/>
            <a:r>
              <a:rPr lang="en-US" sz="3200"/>
              <a:t>Shannon’s</a:t>
            </a:r>
          </a:p>
          <a:p>
            <a:pPr algn="ctr" eaLnBrk="1" hangingPunct="1"/>
            <a:r>
              <a:rPr lang="en-US" sz="3200"/>
              <a:t>Masters</a:t>
            </a:r>
          </a:p>
          <a:p>
            <a:pPr algn="ctr" eaLnBrk="1" hangingPunct="1"/>
            <a:r>
              <a:rPr lang="en-US" sz="3200"/>
              <a:t>Thesis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bell-labs.com/news/2001/february/26/shannon_lg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0"/>
            <a:ext cx="75946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Relays are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Good for hundreds of thousands of cycles</a:t>
            </a:r>
          </a:p>
          <a:p>
            <a:pPr lvl="1"/>
            <a:r>
              <a:rPr lang="en-US" dirty="0"/>
              <a:t>Wear out</a:t>
            </a:r>
          </a:p>
          <a:p>
            <a:pPr lvl="1"/>
            <a:r>
              <a:rPr lang="en-US" dirty="0"/>
              <a:t>Big</a:t>
            </a:r>
          </a:p>
          <a:p>
            <a:pPr lvl="1"/>
            <a:r>
              <a:rPr lang="en-US" dirty="0"/>
              <a:t>Noisy</a:t>
            </a:r>
          </a:p>
          <a:p>
            <a:pPr lvl="1"/>
            <a:endParaRPr lang="en-US" dirty="0"/>
          </a:p>
          <a:p>
            <a:r>
              <a:rPr lang="en-US" dirty="0"/>
              <a:t>So...</a:t>
            </a:r>
          </a:p>
        </p:txBody>
      </p:sp>
    </p:spTree>
    <p:extLst>
      <p:ext uri="{BB962C8B-B14F-4D97-AF65-F5344CB8AC3E}">
        <p14:creationId xmlns:p14="http://schemas.microsoft.com/office/powerpoint/2010/main" val="309771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Tubes</a:t>
            </a:r>
          </a:p>
        </p:txBody>
      </p:sp>
      <p:pic>
        <p:nvPicPr>
          <p:cNvPr id="25602" name="Picture 4" descr="Diode_vacuum_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600200"/>
            <a:ext cx="485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6034088" y="5472113"/>
            <a:ext cx="2595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7200"/>
              <a:t>Diode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Edison Effect</a:t>
            </a:r>
            <a:br>
              <a:rPr lang="en-US" dirty="0"/>
            </a:br>
            <a:r>
              <a:rPr lang="en-US" dirty="0"/>
              <a:t>(Thermionic Emission)</a:t>
            </a:r>
          </a:p>
        </p:txBody>
      </p:sp>
      <p:pic>
        <p:nvPicPr>
          <p:cNvPr id="2662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701800"/>
            <a:ext cx="2463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800"/>
            <a:ext cx="2463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3676650" y="2701925"/>
            <a:ext cx="414338" cy="4270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927850" y="2641600"/>
            <a:ext cx="414338" cy="4270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638" y="6315075"/>
            <a:ext cx="8047037" cy="427038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/>
              <a:t>User:Omegatron</a:t>
            </a:r>
            <a:r>
              <a:rPr lang="en-US" dirty="0"/>
              <a:t> - https://secure.wikimedia.org/wikipedia/commons/wiki/File:Edisoneffect.png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366838"/>
            <a:ext cx="88868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Tubes</a:t>
            </a:r>
          </a:p>
        </p:txBody>
      </p:sp>
      <p:pic>
        <p:nvPicPr>
          <p:cNvPr id="28674" name="Picture 4" descr="Triode_vacuum_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603375"/>
            <a:ext cx="485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5862638" y="5472113"/>
            <a:ext cx="2767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7200"/>
              <a:t>Triode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03188"/>
            <a:ext cx="5975350" cy="675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00213"/>
            <a:ext cx="63817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787650"/>
            <a:ext cx="4778375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428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4219575"/>
            <a:ext cx="28003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566738"/>
            <a:ext cx="25622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Nomenclature</a:t>
            </a:r>
          </a:p>
        </p:txBody>
      </p:sp>
      <p:pic>
        <p:nvPicPr>
          <p:cNvPr id="7170" name="Picture 2" descr="Image result for knife switch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247900"/>
            <a:ext cx="20113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47900"/>
            <a:ext cx="28575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628775" y="4772025"/>
            <a:ext cx="23606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Open Switch</a:t>
            </a:r>
          </a:p>
          <a:p>
            <a:pPr algn="ctr"/>
            <a:r>
              <a:rPr lang="en-US" sz="1800"/>
              <a:t>No current can flow</a:t>
            </a: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4899025" y="4772025"/>
            <a:ext cx="2641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Closed Switch</a:t>
            </a:r>
          </a:p>
          <a:p>
            <a:pPr algn="ctr"/>
            <a:r>
              <a:rPr lang="en-US" sz="1800"/>
              <a:t>Current can flow</a:t>
            </a:r>
          </a:p>
        </p:txBody>
      </p:sp>
    </p:spTree>
    <p:extLst>
      <p:ext uri="{BB962C8B-B14F-4D97-AF65-F5344CB8AC3E}">
        <p14:creationId xmlns:p14="http://schemas.microsoft.com/office/powerpoint/2010/main" val="268480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Vacuum Tubes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as</a:t>
            </a:r>
          </a:p>
          <a:p>
            <a:pPr lvl="1"/>
            <a:r>
              <a:rPr lang="en-US">
                <a:latin typeface="Arial" charset="0"/>
              </a:rPr>
              <a:t>Switches</a:t>
            </a:r>
          </a:p>
          <a:p>
            <a:pPr lvl="1"/>
            <a:r>
              <a:rPr lang="en-US">
                <a:latin typeface="Arial" charset="0"/>
              </a:rPr>
              <a:t>Amplifiers</a:t>
            </a:r>
          </a:p>
          <a:p>
            <a:r>
              <a:rPr lang="en-US">
                <a:latin typeface="Arial" charset="0"/>
              </a:rPr>
              <a:t>In</a:t>
            </a:r>
          </a:p>
          <a:p>
            <a:pPr lvl="1"/>
            <a:r>
              <a:rPr lang="en-US">
                <a:latin typeface="Arial" charset="0"/>
              </a:rPr>
              <a:t>Radio</a:t>
            </a:r>
          </a:p>
          <a:p>
            <a:pPr lvl="1"/>
            <a:r>
              <a:rPr lang="en-US">
                <a:latin typeface="Arial" charset="0"/>
              </a:rPr>
              <a:t>Television</a:t>
            </a:r>
          </a:p>
          <a:p>
            <a:pPr lvl="1"/>
            <a:r>
              <a:rPr lang="en-US">
                <a:latin typeface="Arial" charset="0"/>
              </a:rPr>
              <a:t>Stereo</a:t>
            </a:r>
          </a:p>
          <a:p>
            <a:pPr lvl="1"/>
            <a:r>
              <a:rPr lang="en-US">
                <a:latin typeface="Arial" charset="0"/>
              </a:rPr>
              <a:t>Radar</a:t>
            </a:r>
          </a:p>
          <a:p>
            <a:pPr lvl="1"/>
            <a:r>
              <a:rPr lang="en-US">
                <a:latin typeface="Arial" charset="0"/>
              </a:rPr>
              <a:t>Computers</a:t>
            </a:r>
          </a:p>
          <a:p>
            <a:pPr lvl="1"/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3813"/>
            <a:ext cx="7970838" cy="667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But…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Tubes are </a:t>
            </a:r>
          </a:p>
          <a:p>
            <a:pPr lvl="1"/>
            <a:r>
              <a:rPr lang="en-US" dirty="0">
                <a:latin typeface="Arial" charset="0"/>
              </a:rPr>
              <a:t>Hot</a:t>
            </a:r>
          </a:p>
          <a:p>
            <a:pPr lvl="1"/>
            <a:r>
              <a:rPr lang="en-US" dirty="0">
                <a:latin typeface="Arial" charset="0"/>
              </a:rPr>
              <a:t>High power consumption</a:t>
            </a:r>
          </a:p>
          <a:p>
            <a:pPr lvl="1"/>
            <a:r>
              <a:rPr lang="en-US" dirty="0">
                <a:latin typeface="Arial" charset="0"/>
              </a:rPr>
              <a:t>High voltages</a:t>
            </a:r>
          </a:p>
          <a:p>
            <a:pPr lvl="1"/>
            <a:r>
              <a:rPr lang="en-US" dirty="0">
                <a:latin typeface="Arial" charset="0"/>
              </a:rPr>
              <a:t>Unreliable</a:t>
            </a:r>
          </a:p>
          <a:p>
            <a:pPr lvl="1"/>
            <a:r>
              <a:rPr lang="en-US" dirty="0">
                <a:latin typeface="Arial" charset="0"/>
              </a:rPr>
              <a:t>Expensive</a:t>
            </a:r>
          </a:p>
          <a:p>
            <a:pPr lvl="1"/>
            <a:r>
              <a:rPr lang="en-US" dirty="0">
                <a:latin typeface="Arial" charset="0"/>
              </a:rPr>
              <a:t>Consist of many individual components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So...</a:t>
            </a: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Helvetica"/>
                <a:ea typeface="Helvetica"/>
                <a:cs typeface="Helvetica"/>
              </a:rPr>
              <a:t>William Shockley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Helvetica"/>
                <a:ea typeface="Helvetica"/>
                <a:cs typeface="Helvetica"/>
              </a:rPr>
              <a:t>Born		February 13, 1910 Greater London, England,  UK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Died		August 12, 1989 (aged 79) Stanford, California, US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Nationality	American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Alma mater	MIT, Caltech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Known for	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Point-contact transistor and BJT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Shockley diode equation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Read-Shockley equation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Shockley–</a:t>
            </a:r>
            <a:r>
              <a:rPr lang="en-US" dirty="0" err="1">
                <a:latin typeface="Helvetica"/>
                <a:ea typeface="Helvetica"/>
                <a:cs typeface="Helvetica"/>
              </a:rPr>
              <a:t>Ramo</a:t>
            </a:r>
            <a:r>
              <a:rPr lang="en-US" dirty="0">
                <a:latin typeface="Helvetica"/>
                <a:ea typeface="Helvetica"/>
                <a:cs typeface="Helvetica"/>
              </a:rPr>
              <a:t> theorem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Haynes-Shockley experiment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Shockley–</a:t>
            </a:r>
            <a:r>
              <a:rPr lang="en-US" dirty="0" err="1">
                <a:latin typeface="Helvetica"/>
                <a:ea typeface="Helvetica"/>
                <a:cs typeface="Helvetica"/>
              </a:rPr>
              <a:t>Queisser</a:t>
            </a:r>
            <a:r>
              <a:rPr lang="en-US" dirty="0">
                <a:latin typeface="Helvetica"/>
                <a:ea typeface="Helvetica"/>
                <a:cs typeface="Helvetica"/>
              </a:rPr>
              <a:t> limit</a:t>
            </a:r>
          </a:p>
          <a:p>
            <a:r>
              <a:rPr lang="en-US" dirty="0">
                <a:latin typeface="Helvetica"/>
                <a:ea typeface="Helvetica"/>
                <a:cs typeface="Helvetica"/>
              </a:rPr>
              <a:t>Awards	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Nobel Prize in Physics (1956)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Comstock Prize in Physics (1953)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Oliver E. Buckley Condensed Matter Prize (1953)</a:t>
            </a:r>
          </a:p>
          <a:p>
            <a:pPr lvl="1"/>
            <a:r>
              <a:rPr lang="en-US" dirty="0" err="1">
                <a:latin typeface="Helvetica"/>
                <a:ea typeface="Helvetica"/>
                <a:cs typeface="Helvetica"/>
              </a:rPr>
              <a:t>Wilheln</a:t>
            </a:r>
            <a:r>
              <a:rPr lang="en-US" dirty="0">
                <a:latin typeface="Helvetica"/>
                <a:ea typeface="Helvetica"/>
                <a:cs typeface="Helvetica"/>
              </a:rPr>
              <a:t> </a:t>
            </a:r>
            <a:r>
              <a:rPr lang="en-US" dirty="0" err="1">
                <a:latin typeface="Helvetica"/>
                <a:ea typeface="Helvetica"/>
                <a:cs typeface="Helvetica"/>
              </a:rPr>
              <a:t>Exner</a:t>
            </a:r>
            <a:r>
              <a:rPr lang="en-US" dirty="0">
                <a:latin typeface="Helvetica"/>
                <a:ea typeface="Helvetica"/>
                <a:cs typeface="Helvetica"/>
              </a:rPr>
              <a:t> Medal (1963)</a:t>
            </a:r>
          </a:p>
          <a:p>
            <a:pPr lvl="1"/>
            <a:r>
              <a:rPr lang="en-US" dirty="0">
                <a:latin typeface="Helvetica"/>
                <a:ea typeface="Helvetica"/>
                <a:cs typeface="Helvetica"/>
              </a:rPr>
              <a:t>IEEE Medal </a:t>
            </a:r>
            <a:r>
              <a:rPr lang="en-US" dirty="0"/>
              <a:t>of Honor (1980)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17" y="2329130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5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 to save money...</a:t>
            </a:r>
          </a:p>
        </p:txBody>
      </p:sp>
      <p:sp>
        <p:nvSpPr>
          <p:cNvPr id="35842" name="Rectangle 8"/>
          <p:cNvSpPr>
            <a:spLocks noChangeArrowheads="1"/>
          </p:cNvSpPr>
          <p:nvPr/>
        </p:nvSpPr>
        <p:spPr bwMode="auto">
          <a:xfrm>
            <a:off x="2831160" y="334062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2831160" y="440742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2831160" y="4331220"/>
            <a:ext cx="1219200" cy="76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5421960" y="433122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2"/>
          <p:cNvSpPr>
            <a:spLocks noChangeShapeType="1"/>
          </p:cNvSpPr>
          <p:nvPr/>
        </p:nvSpPr>
        <p:spPr bwMode="auto">
          <a:xfrm>
            <a:off x="5612460" y="44836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13"/>
          <p:cNvSpPr>
            <a:spLocks/>
          </p:cNvSpPr>
          <p:nvPr/>
        </p:nvSpPr>
        <p:spPr bwMode="auto">
          <a:xfrm>
            <a:off x="3440760" y="2654820"/>
            <a:ext cx="2362200" cy="1676400"/>
          </a:xfrm>
          <a:custGeom>
            <a:avLst/>
            <a:gdLst>
              <a:gd name="T0" fmla="*/ 2147483647 w 1488"/>
              <a:gd name="T1" fmla="*/ 2147483647 h 1056"/>
              <a:gd name="T2" fmla="*/ 2147483647 w 1488"/>
              <a:gd name="T3" fmla="*/ 0 h 1056"/>
              <a:gd name="T4" fmla="*/ 0 w 1488"/>
              <a:gd name="T5" fmla="*/ 0 h 1056"/>
              <a:gd name="T6" fmla="*/ 0 w 14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056"/>
              <a:gd name="T14" fmla="*/ 1488 w 14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056">
                <a:moveTo>
                  <a:pt x="1488" y="1056"/>
                </a:moveTo>
                <a:lnTo>
                  <a:pt x="1488" y="0"/>
                </a:ln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16"/>
          <p:cNvSpPr>
            <a:spLocks/>
          </p:cNvSpPr>
          <p:nvPr/>
        </p:nvSpPr>
        <p:spPr bwMode="auto">
          <a:xfrm>
            <a:off x="3440760" y="448362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0 w 1488"/>
              <a:gd name="T3" fmla="*/ 2147483647 h 1344"/>
              <a:gd name="T4" fmla="*/ 2147483647 w 1488"/>
              <a:gd name="T5" fmla="*/ 2147483647 h 1344"/>
              <a:gd name="T6" fmla="*/ 2147483647 w 1488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344"/>
              <a:gd name="T14" fmla="*/ 1488 w 14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344">
                <a:moveTo>
                  <a:pt x="0" y="576"/>
                </a:moveTo>
                <a:lnTo>
                  <a:pt x="0" y="1344"/>
                </a:lnTo>
                <a:lnTo>
                  <a:pt x="1488" y="1344"/>
                </a:lnTo>
                <a:lnTo>
                  <a:pt x="14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23"/>
          <p:cNvSpPr txBox="1">
            <a:spLocks noChangeArrowheads="1"/>
          </p:cNvSpPr>
          <p:nvPr/>
        </p:nvSpPr>
        <p:spPr bwMode="auto">
          <a:xfrm>
            <a:off x="3143898" y="352318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N</a:t>
            </a:r>
          </a:p>
        </p:txBody>
      </p:sp>
      <p:sp>
        <p:nvSpPr>
          <p:cNvPr id="35850" name="Text Box 24"/>
          <p:cNvSpPr txBox="1">
            <a:spLocks noChangeArrowheads="1"/>
          </p:cNvSpPr>
          <p:nvPr/>
        </p:nvSpPr>
        <p:spPr bwMode="auto">
          <a:xfrm>
            <a:off x="3143898" y="455982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N</a:t>
            </a:r>
          </a:p>
        </p:txBody>
      </p:sp>
      <p:sp>
        <p:nvSpPr>
          <p:cNvPr id="35851" name="Text Box 25"/>
          <p:cNvSpPr txBox="1">
            <a:spLocks noChangeArrowheads="1"/>
          </p:cNvSpPr>
          <p:nvPr/>
        </p:nvSpPr>
        <p:spPr bwMode="auto">
          <a:xfrm>
            <a:off x="4504385" y="407722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P</a:t>
            </a:r>
          </a:p>
        </p:txBody>
      </p:sp>
      <p:sp>
        <p:nvSpPr>
          <p:cNvPr id="35852" name="AutoShape 26"/>
          <p:cNvSpPr>
            <a:spLocks noChangeArrowheads="1"/>
          </p:cNvSpPr>
          <p:nvPr/>
        </p:nvSpPr>
        <p:spPr bwMode="auto">
          <a:xfrm>
            <a:off x="4205935" y="4278833"/>
            <a:ext cx="263525" cy="169862"/>
          </a:xfrm>
          <a:prstGeom prst="leftArrow">
            <a:avLst>
              <a:gd name="adj1" fmla="val 50000"/>
              <a:gd name="adj2" fmla="val 3878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853" name="Text Box 27"/>
          <p:cNvSpPr txBox="1">
            <a:spLocks noChangeArrowheads="1"/>
          </p:cNvSpPr>
          <p:nvPr/>
        </p:nvSpPr>
        <p:spPr bwMode="auto">
          <a:xfrm>
            <a:off x="5864873" y="3916883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15" name="Litebulb"/>
          <p:cNvSpPr>
            <a:spLocks noEditPoints="1" noChangeArrowheads="1"/>
          </p:cNvSpPr>
          <p:nvPr/>
        </p:nvSpPr>
        <p:spPr bwMode="auto">
          <a:xfrm>
            <a:off x="4050360" y="1293150"/>
            <a:ext cx="1233885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4372414" y="1516988"/>
            <a:ext cx="64632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OFF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665538" y="883224"/>
            <a:ext cx="3288495" cy="2051554"/>
          </a:xfrm>
          <a:prstGeom prst="irregularSeal2">
            <a:avLst/>
          </a:prstGeom>
          <a:solidFill>
            <a:srgbClr val="FEFF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Transistors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3352800" y="340866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352800" y="4475460"/>
            <a:ext cx="1219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3352800" y="4399260"/>
            <a:ext cx="1219200" cy="76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5943600" y="43992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6134100" y="45516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8"/>
          <p:cNvSpPr>
            <a:spLocks/>
          </p:cNvSpPr>
          <p:nvPr/>
        </p:nvSpPr>
        <p:spPr bwMode="auto">
          <a:xfrm>
            <a:off x="3962400" y="2722860"/>
            <a:ext cx="2362200" cy="1676400"/>
          </a:xfrm>
          <a:custGeom>
            <a:avLst/>
            <a:gdLst>
              <a:gd name="T0" fmla="*/ 2147483647 w 1488"/>
              <a:gd name="T1" fmla="*/ 2147483647 h 1056"/>
              <a:gd name="T2" fmla="*/ 2147483647 w 1488"/>
              <a:gd name="T3" fmla="*/ 0 h 1056"/>
              <a:gd name="T4" fmla="*/ 0 w 1488"/>
              <a:gd name="T5" fmla="*/ 0 h 1056"/>
              <a:gd name="T6" fmla="*/ 0 w 14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056"/>
              <a:gd name="T14" fmla="*/ 1488 w 14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056">
                <a:moveTo>
                  <a:pt x="1488" y="1056"/>
                </a:moveTo>
                <a:lnTo>
                  <a:pt x="1488" y="0"/>
                </a:ln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9"/>
          <p:cNvSpPr>
            <a:spLocks/>
          </p:cNvSpPr>
          <p:nvPr/>
        </p:nvSpPr>
        <p:spPr bwMode="auto">
          <a:xfrm>
            <a:off x="3962400" y="455166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0 w 1488"/>
              <a:gd name="T3" fmla="*/ 2147483647 h 1344"/>
              <a:gd name="T4" fmla="*/ 2147483647 w 1488"/>
              <a:gd name="T5" fmla="*/ 2147483647 h 1344"/>
              <a:gd name="T6" fmla="*/ 2147483647 w 1488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344"/>
              <a:gd name="T14" fmla="*/ 1488 w 1488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344">
                <a:moveTo>
                  <a:pt x="0" y="576"/>
                </a:moveTo>
                <a:lnTo>
                  <a:pt x="0" y="1344"/>
                </a:lnTo>
                <a:lnTo>
                  <a:pt x="1488" y="1344"/>
                </a:lnTo>
                <a:lnTo>
                  <a:pt x="14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12"/>
          <p:cNvSpPr>
            <a:spLocks/>
          </p:cNvSpPr>
          <p:nvPr/>
        </p:nvSpPr>
        <p:spPr bwMode="auto">
          <a:xfrm>
            <a:off x="1905000" y="4427835"/>
            <a:ext cx="1447800" cy="1143000"/>
          </a:xfrm>
          <a:custGeom>
            <a:avLst/>
            <a:gdLst>
              <a:gd name="T0" fmla="*/ 0 w 912"/>
              <a:gd name="T1" fmla="*/ 2147483647 h 720"/>
              <a:gd name="T2" fmla="*/ 0 w 912"/>
              <a:gd name="T3" fmla="*/ 0 h 720"/>
              <a:gd name="T4" fmla="*/ 2147483647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0" y="720"/>
                </a:moveTo>
                <a:lnTo>
                  <a:pt x="0" y="0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Freeform 13"/>
          <p:cNvSpPr>
            <a:spLocks/>
          </p:cNvSpPr>
          <p:nvPr/>
        </p:nvSpPr>
        <p:spPr bwMode="auto">
          <a:xfrm>
            <a:off x="1890713" y="5726410"/>
            <a:ext cx="2060575" cy="944563"/>
          </a:xfrm>
          <a:custGeom>
            <a:avLst/>
            <a:gdLst>
              <a:gd name="T0" fmla="*/ 0 w 1298"/>
              <a:gd name="T1" fmla="*/ 0 h 595"/>
              <a:gd name="T2" fmla="*/ 0 w 1298"/>
              <a:gd name="T3" fmla="*/ 2147483647 h 595"/>
              <a:gd name="T4" fmla="*/ 2147483647 w 1298"/>
              <a:gd name="T5" fmla="*/ 2147483647 h 595"/>
              <a:gd name="T6" fmla="*/ 0 60000 65536"/>
              <a:gd name="T7" fmla="*/ 0 60000 65536"/>
              <a:gd name="T8" fmla="*/ 0 60000 65536"/>
              <a:gd name="T9" fmla="*/ 0 w 1298"/>
              <a:gd name="T10" fmla="*/ 0 h 595"/>
              <a:gd name="T11" fmla="*/ 1298 w 1298"/>
              <a:gd name="T12" fmla="*/ 595 h 5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8" h="595">
                <a:moveTo>
                  <a:pt x="0" y="0"/>
                </a:moveTo>
                <a:lnTo>
                  <a:pt x="0" y="595"/>
                </a:lnTo>
                <a:lnTo>
                  <a:pt x="1298" y="59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Text Box 14"/>
          <p:cNvSpPr txBox="1">
            <a:spLocks noChangeArrowheads="1"/>
          </p:cNvSpPr>
          <p:nvPr/>
        </p:nvSpPr>
        <p:spPr bwMode="auto">
          <a:xfrm>
            <a:off x="3665538" y="3591223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N</a:t>
            </a:r>
          </a:p>
        </p:txBody>
      </p:sp>
      <p:sp>
        <p:nvSpPr>
          <p:cNvPr id="36876" name="Text Box 15"/>
          <p:cNvSpPr txBox="1">
            <a:spLocks noChangeArrowheads="1"/>
          </p:cNvSpPr>
          <p:nvPr/>
        </p:nvSpPr>
        <p:spPr bwMode="auto">
          <a:xfrm>
            <a:off x="3665538" y="462786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N</a:t>
            </a:r>
          </a:p>
        </p:txBody>
      </p:sp>
      <p:sp>
        <p:nvSpPr>
          <p:cNvPr id="36877" name="Text Box 16"/>
          <p:cNvSpPr txBox="1">
            <a:spLocks noChangeArrowheads="1"/>
          </p:cNvSpPr>
          <p:nvPr/>
        </p:nvSpPr>
        <p:spPr bwMode="auto">
          <a:xfrm>
            <a:off x="5026025" y="414526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P</a:t>
            </a:r>
          </a:p>
        </p:txBody>
      </p:sp>
      <p:sp>
        <p:nvSpPr>
          <p:cNvPr id="36878" name="AutoShape 17"/>
          <p:cNvSpPr>
            <a:spLocks noChangeArrowheads="1"/>
          </p:cNvSpPr>
          <p:nvPr/>
        </p:nvSpPr>
        <p:spPr bwMode="auto">
          <a:xfrm>
            <a:off x="4727575" y="4346873"/>
            <a:ext cx="263525" cy="169862"/>
          </a:xfrm>
          <a:prstGeom prst="leftArrow">
            <a:avLst>
              <a:gd name="adj1" fmla="val 50000"/>
              <a:gd name="adj2" fmla="val 3878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6879" name="Text Box 18"/>
          <p:cNvSpPr txBox="1">
            <a:spLocks noChangeArrowheads="1"/>
          </p:cNvSpPr>
          <p:nvPr/>
        </p:nvSpPr>
        <p:spPr bwMode="auto">
          <a:xfrm>
            <a:off x="6386513" y="3984923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1485900" y="5161260"/>
            <a:ext cx="766763" cy="565150"/>
            <a:chOff x="936" y="2544"/>
            <a:chExt cx="483" cy="356"/>
          </a:xfrm>
        </p:grpSpPr>
        <p:sp>
          <p:nvSpPr>
            <p:cNvPr id="36881" name="Line 10"/>
            <p:cNvSpPr>
              <a:spLocks noChangeShapeType="1"/>
            </p:cNvSpPr>
            <p:nvPr/>
          </p:nvSpPr>
          <p:spPr bwMode="auto">
            <a:xfrm>
              <a:off x="936" y="28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1"/>
            <p:cNvSpPr>
              <a:spLocks noChangeShapeType="1"/>
            </p:cNvSpPr>
            <p:nvPr/>
          </p:nvSpPr>
          <p:spPr bwMode="auto">
            <a:xfrm>
              <a:off x="1056" y="29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1219" y="2544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+</a:t>
              </a:r>
            </a:p>
          </p:txBody>
        </p:sp>
      </p:grpSp>
      <p:sp>
        <p:nvSpPr>
          <p:cNvPr id="21" name="Litebulb"/>
          <p:cNvSpPr>
            <a:spLocks noEditPoints="1" noChangeArrowheads="1"/>
          </p:cNvSpPr>
          <p:nvPr/>
        </p:nvSpPr>
        <p:spPr bwMode="auto">
          <a:xfrm>
            <a:off x="4655962" y="1315831"/>
            <a:ext cx="1233885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EFF24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989356" y="1539669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5"/>
          <p:cNvGrpSpPr>
            <a:grpSpLocks/>
          </p:cNvGrpSpPr>
          <p:nvPr/>
        </p:nvGrpSpPr>
        <p:grpSpPr bwMode="auto">
          <a:xfrm>
            <a:off x="947738" y="1843088"/>
            <a:ext cx="2827337" cy="4046537"/>
            <a:chOff x="562556" y="1117467"/>
            <a:chExt cx="2826426" cy="4046538"/>
          </a:xfrm>
        </p:grpSpPr>
        <p:sp>
          <p:nvSpPr>
            <p:cNvPr id="8221" name="Line 31"/>
            <p:cNvSpPr>
              <a:spLocks noChangeShapeType="1"/>
            </p:cNvSpPr>
            <p:nvPr/>
          </p:nvSpPr>
          <p:spPr bwMode="auto">
            <a:xfrm>
              <a:off x="2577770" y="383368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2"/>
            <p:cNvSpPr>
              <a:spLocks noChangeShapeType="1"/>
            </p:cNvSpPr>
            <p:nvPr/>
          </p:nvSpPr>
          <p:spPr bwMode="auto">
            <a:xfrm>
              <a:off x="2768270" y="398608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Text Box 33"/>
            <p:cNvSpPr txBox="1">
              <a:spLocks noChangeArrowheads="1"/>
            </p:cNvSpPr>
            <p:nvPr/>
          </p:nvSpPr>
          <p:spPr bwMode="auto">
            <a:xfrm>
              <a:off x="3071482" y="3411405"/>
              <a:ext cx="317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+</a:t>
              </a:r>
            </a:p>
          </p:txBody>
        </p:sp>
        <p:sp>
          <p:nvSpPr>
            <p:cNvPr id="8224" name="Line 34"/>
            <p:cNvSpPr>
              <a:spLocks noChangeShapeType="1"/>
            </p:cNvSpPr>
            <p:nvPr/>
          </p:nvSpPr>
          <p:spPr bwMode="auto">
            <a:xfrm>
              <a:off x="2958770" y="3986080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5"/>
            <p:cNvSpPr>
              <a:spLocks noChangeShapeType="1"/>
            </p:cNvSpPr>
            <p:nvPr/>
          </p:nvSpPr>
          <p:spPr bwMode="auto">
            <a:xfrm>
              <a:off x="2958770" y="3154230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tebulb"/>
            <p:cNvSpPr>
              <a:spLocks noEditPoints="1" noChangeArrowheads="1"/>
            </p:cNvSpPr>
            <p:nvPr/>
          </p:nvSpPr>
          <p:spPr bwMode="auto">
            <a:xfrm>
              <a:off x="1517320" y="1117467"/>
              <a:ext cx="1233487" cy="185261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38"/>
            <p:cNvSpPr>
              <a:spLocks noChangeShapeType="1"/>
            </p:cNvSpPr>
            <p:nvPr/>
          </p:nvSpPr>
          <p:spPr bwMode="auto">
            <a:xfrm flipV="1">
              <a:off x="1196645" y="2760530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9"/>
            <p:cNvSpPr>
              <a:spLocks noChangeShapeType="1"/>
            </p:cNvSpPr>
            <p:nvPr/>
          </p:nvSpPr>
          <p:spPr bwMode="auto">
            <a:xfrm>
              <a:off x="1196645" y="2760530"/>
              <a:ext cx="696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40"/>
            <p:cNvSpPr>
              <a:spLocks noChangeShapeType="1"/>
            </p:cNvSpPr>
            <p:nvPr/>
          </p:nvSpPr>
          <p:spPr bwMode="auto">
            <a:xfrm flipV="1">
              <a:off x="2958770" y="276053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41"/>
            <p:cNvSpPr>
              <a:spLocks noChangeShapeType="1"/>
            </p:cNvSpPr>
            <p:nvPr/>
          </p:nvSpPr>
          <p:spPr bwMode="auto">
            <a:xfrm>
              <a:off x="2372982" y="2760530"/>
              <a:ext cx="58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42"/>
            <p:cNvSpPr>
              <a:spLocks noChangeShapeType="1"/>
            </p:cNvSpPr>
            <p:nvPr/>
          </p:nvSpPr>
          <p:spPr bwMode="auto">
            <a:xfrm>
              <a:off x="1196645" y="4341680"/>
              <a:ext cx="0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44"/>
            <p:cNvSpPr>
              <a:spLocks noChangeShapeType="1"/>
            </p:cNvSpPr>
            <p:nvPr/>
          </p:nvSpPr>
          <p:spPr bwMode="auto">
            <a:xfrm flipV="1">
              <a:off x="1196645" y="5159242"/>
              <a:ext cx="175418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56"/>
            <p:cNvSpPr>
              <a:spLocks noChangeShapeType="1"/>
            </p:cNvSpPr>
            <p:nvPr/>
          </p:nvSpPr>
          <p:spPr bwMode="auto">
            <a:xfrm>
              <a:off x="2960357" y="4667117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TextBox 1"/>
            <p:cNvSpPr txBox="1">
              <a:spLocks noChangeArrowheads="1"/>
            </p:cNvSpPr>
            <p:nvPr/>
          </p:nvSpPr>
          <p:spPr bwMode="auto">
            <a:xfrm>
              <a:off x="1811007" y="1468305"/>
              <a:ext cx="6461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OFF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62556" y="3338380"/>
              <a:ext cx="1285461" cy="1130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" name="Straight Arrow Connector 3"/>
            <p:cNvCxnSpPr>
              <a:stCxn id="8231" idx="0"/>
            </p:cNvCxnSpPr>
            <p:nvPr/>
          </p:nvCxnSpPr>
          <p:spPr>
            <a:xfrm flipV="1">
              <a:off x="1197351" y="3517768"/>
              <a:ext cx="320572" cy="8239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5330825" y="1843088"/>
            <a:ext cx="2863850" cy="4046537"/>
            <a:chOff x="4945856" y="1083447"/>
            <a:chExt cx="2863850" cy="4046538"/>
          </a:xfrm>
        </p:grpSpPr>
        <p:sp>
          <p:nvSpPr>
            <p:cNvPr id="8198" name="Line 31"/>
            <p:cNvSpPr>
              <a:spLocks noChangeShapeType="1"/>
            </p:cNvSpPr>
            <p:nvPr/>
          </p:nvSpPr>
          <p:spPr bwMode="auto">
            <a:xfrm>
              <a:off x="6998494" y="379966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32"/>
            <p:cNvSpPr>
              <a:spLocks noChangeShapeType="1"/>
            </p:cNvSpPr>
            <p:nvPr/>
          </p:nvSpPr>
          <p:spPr bwMode="auto">
            <a:xfrm>
              <a:off x="7188994" y="395206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Text Box 33"/>
            <p:cNvSpPr txBox="1">
              <a:spLocks noChangeArrowheads="1"/>
            </p:cNvSpPr>
            <p:nvPr/>
          </p:nvSpPr>
          <p:spPr bwMode="auto">
            <a:xfrm>
              <a:off x="7492206" y="3377385"/>
              <a:ext cx="317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+</a:t>
              </a:r>
            </a:p>
          </p:txBody>
        </p:sp>
        <p:sp>
          <p:nvSpPr>
            <p:cNvPr id="8201" name="Line 34"/>
            <p:cNvSpPr>
              <a:spLocks noChangeShapeType="1"/>
            </p:cNvSpPr>
            <p:nvPr/>
          </p:nvSpPr>
          <p:spPr bwMode="auto">
            <a:xfrm>
              <a:off x="7379494" y="3952060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35"/>
            <p:cNvSpPr>
              <a:spLocks noChangeShapeType="1"/>
            </p:cNvSpPr>
            <p:nvPr/>
          </p:nvSpPr>
          <p:spPr bwMode="auto">
            <a:xfrm>
              <a:off x="7379494" y="3120210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tebulb"/>
            <p:cNvSpPr>
              <a:spLocks noEditPoints="1" noChangeArrowheads="1"/>
            </p:cNvSpPr>
            <p:nvPr/>
          </p:nvSpPr>
          <p:spPr bwMode="auto">
            <a:xfrm>
              <a:off x="5938044" y="1083447"/>
              <a:ext cx="1233487" cy="1852613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38"/>
            <p:cNvSpPr>
              <a:spLocks noChangeShapeType="1"/>
            </p:cNvSpPr>
            <p:nvPr/>
          </p:nvSpPr>
          <p:spPr bwMode="auto">
            <a:xfrm flipV="1">
              <a:off x="5617369" y="2726510"/>
              <a:ext cx="0" cy="666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39"/>
            <p:cNvSpPr>
              <a:spLocks noChangeShapeType="1"/>
            </p:cNvSpPr>
            <p:nvPr/>
          </p:nvSpPr>
          <p:spPr bwMode="auto">
            <a:xfrm>
              <a:off x="5617369" y="2726510"/>
              <a:ext cx="696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40"/>
            <p:cNvSpPr>
              <a:spLocks noChangeShapeType="1"/>
            </p:cNvSpPr>
            <p:nvPr/>
          </p:nvSpPr>
          <p:spPr bwMode="auto">
            <a:xfrm flipV="1">
              <a:off x="7379494" y="272651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41"/>
            <p:cNvSpPr>
              <a:spLocks noChangeShapeType="1"/>
            </p:cNvSpPr>
            <p:nvPr/>
          </p:nvSpPr>
          <p:spPr bwMode="auto">
            <a:xfrm>
              <a:off x="6793706" y="2726510"/>
              <a:ext cx="58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42"/>
            <p:cNvSpPr>
              <a:spLocks noChangeShapeType="1"/>
            </p:cNvSpPr>
            <p:nvPr/>
          </p:nvSpPr>
          <p:spPr bwMode="auto">
            <a:xfrm>
              <a:off x="5617369" y="4307660"/>
              <a:ext cx="0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44"/>
            <p:cNvSpPr>
              <a:spLocks noChangeShapeType="1"/>
            </p:cNvSpPr>
            <p:nvPr/>
          </p:nvSpPr>
          <p:spPr bwMode="auto">
            <a:xfrm flipV="1">
              <a:off x="5617369" y="5125222"/>
              <a:ext cx="175418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10" name="Group 47"/>
            <p:cNvGrpSpPr>
              <a:grpSpLocks/>
            </p:cNvGrpSpPr>
            <p:nvPr/>
          </p:nvGrpSpPr>
          <p:grpSpPr bwMode="auto">
            <a:xfrm>
              <a:off x="4945856" y="3380560"/>
              <a:ext cx="862013" cy="914400"/>
              <a:chOff x="1239" y="1709"/>
              <a:chExt cx="543" cy="576"/>
            </a:xfrm>
          </p:grpSpPr>
          <p:sp>
            <p:nvSpPr>
              <p:cNvPr id="8213" name="Line 48"/>
              <p:cNvSpPr>
                <a:spLocks noChangeShapeType="1"/>
              </p:cNvSpPr>
              <p:nvPr/>
            </p:nvSpPr>
            <p:spPr bwMode="auto">
              <a:xfrm>
                <a:off x="1516" y="190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Line 49"/>
              <p:cNvSpPr>
                <a:spLocks noChangeShapeType="1"/>
              </p:cNvSpPr>
              <p:nvPr/>
            </p:nvSpPr>
            <p:spPr bwMode="auto">
              <a:xfrm>
                <a:off x="1564" y="190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Line 50"/>
              <p:cNvSpPr>
                <a:spLocks noChangeShapeType="1"/>
              </p:cNvSpPr>
              <p:nvPr/>
            </p:nvSpPr>
            <p:spPr bwMode="auto">
              <a:xfrm flipH="1">
                <a:off x="1239" y="199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6" name="Line 51"/>
              <p:cNvSpPr>
                <a:spLocks noChangeShapeType="1"/>
              </p:cNvSpPr>
              <p:nvPr/>
            </p:nvSpPr>
            <p:spPr bwMode="auto">
              <a:xfrm>
                <a:off x="1564" y="190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7" name="Line 52"/>
              <p:cNvSpPr>
                <a:spLocks noChangeShapeType="1"/>
              </p:cNvSpPr>
              <p:nvPr/>
            </p:nvSpPr>
            <p:spPr bwMode="auto">
              <a:xfrm>
                <a:off x="1564" y="2093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Line 53"/>
              <p:cNvSpPr>
                <a:spLocks noChangeShapeType="1"/>
              </p:cNvSpPr>
              <p:nvPr/>
            </p:nvSpPr>
            <p:spPr bwMode="auto">
              <a:xfrm>
                <a:off x="1660" y="2093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9" name="Line 54"/>
              <p:cNvSpPr>
                <a:spLocks noChangeShapeType="1"/>
              </p:cNvSpPr>
              <p:nvPr/>
            </p:nvSpPr>
            <p:spPr bwMode="auto">
              <a:xfrm>
                <a:off x="1660" y="170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Oval 55"/>
              <p:cNvSpPr>
                <a:spLocks noChangeArrowheads="1"/>
              </p:cNvSpPr>
              <p:nvPr/>
            </p:nvSpPr>
            <p:spPr bwMode="auto">
              <a:xfrm>
                <a:off x="1372" y="1791"/>
                <a:ext cx="410" cy="41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8211" name="Line 56"/>
            <p:cNvSpPr>
              <a:spLocks noChangeShapeType="1"/>
            </p:cNvSpPr>
            <p:nvPr/>
          </p:nvSpPr>
          <p:spPr bwMode="auto">
            <a:xfrm>
              <a:off x="7381081" y="4633097"/>
              <a:ext cx="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Box 1"/>
            <p:cNvSpPr txBox="1">
              <a:spLocks noChangeArrowheads="1"/>
            </p:cNvSpPr>
            <p:nvPr/>
          </p:nvSpPr>
          <p:spPr bwMode="auto">
            <a:xfrm>
              <a:off x="6231731" y="1434285"/>
              <a:ext cx="6461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OFF</a:t>
              </a:r>
            </a:p>
          </p:txBody>
        </p:sp>
      </p:grp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Different Switches</a:t>
            </a: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390650" y="6167438"/>
            <a:ext cx="194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 physical switch</a:t>
            </a:r>
          </a:p>
        </p:txBody>
      </p:sp>
      <p:sp>
        <p:nvSpPr>
          <p:cNvPr id="8197" name="TextBox 54"/>
          <p:cNvSpPr txBox="1">
            <a:spLocks noChangeArrowheads="1"/>
          </p:cNvSpPr>
          <p:nvPr/>
        </p:nvSpPr>
        <p:spPr bwMode="auto">
          <a:xfrm>
            <a:off x="5645150" y="6167438"/>
            <a:ext cx="223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An electronic switch</a:t>
            </a:r>
          </a:p>
        </p:txBody>
      </p:sp>
    </p:spTree>
    <p:extLst>
      <p:ext uri="{BB962C8B-B14F-4D97-AF65-F5344CB8AC3E}">
        <p14:creationId xmlns:p14="http://schemas.microsoft.com/office/powerpoint/2010/main" val="326482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Transistors &amp; Circuits</a:t>
            </a:r>
          </a:p>
        </p:txBody>
      </p:sp>
      <p:pic>
        <p:nvPicPr>
          <p:cNvPr id="9218" name="Picture 3" descr="Screen Shot 2018-01-17 at 6.00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9625"/>
            <a:ext cx="9144000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309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6"/>
          <p:cNvSpPr>
            <a:spLocks noChangeShapeType="1"/>
          </p:cNvSpPr>
          <p:nvPr/>
        </p:nvSpPr>
        <p:spPr bwMode="auto">
          <a:xfrm>
            <a:off x="2416175" y="3090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" name="Line 7"/>
          <p:cNvSpPr>
            <a:spLocks noChangeShapeType="1"/>
          </p:cNvSpPr>
          <p:nvPr/>
        </p:nvSpPr>
        <p:spPr bwMode="auto">
          <a:xfrm>
            <a:off x="2568575" y="30908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8"/>
          <p:cNvSpPr>
            <a:spLocks noChangeShapeType="1"/>
          </p:cNvSpPr>
          <p:nvPr/>
        </p:nvSpPr>
        <p:spPr bwMode="auto">
          <a:xfrm>
            <a:off x="2568575" y="3090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2568575" y="431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10"/>
          <p:cNvSpPr>
            <a:spLocks noChangeShapeType="1"/>
          </p:cNvSpPr>
          <p:nvPr/>
        </p:nvSpPr>
        <p:spPr bwMode="auto">
          <a:xfrm>
            <a:off x="3101975" y="43100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1"/>
          <p:cNvSpPr>
            <a:spLocks noChangeShapeType="1"/>
          </p:cNvSpPr>
          <p:nvPr/>
        </p:nvSpPr>
        <p:spPr bwMode="auto">
          <a:xfrm>
            <a:off x="3101975" y="17192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2"/>
          <p:cNvSpPr>
            <a:spLocks noChangeShapeType="1"/>
          </p:cNvSpPr>
          <p:nvPr/>
        </p:nvSpPr>
        <p:spPr bwMode="auto">
          <a:xfrm flipH="1">
            <a:off x="1120775" y="37036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409575" y="35179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2644775" y="126206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2720975" y="5757863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10251" name="Text Box 31"/>
          <p:cNvSpPr txBox="1">
            <a:spLocks noChangeArrowheads="1"/>
          </p:cNvSpPr>
          <p:nvPr/>
        </p:nvSpPr>
        <p:spPr bwMode="auto">
          <a:xfrm>
            <a:off x="990600" y="6124575"/>
            <a:ext cx="285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n-Type MOS</a:t>
            </a:r>
          </a:p>
        </p:txBody>
      </p:sp>
      <p:sp>
        <p:nvSpPr>
          <p:cNvPr id="13" name="Oval 12"/>
          <p:cNvSpPr/>
          <p:nvPr/>
        </p:nvSpPr>
        <p:spPr>
          <a:xfrm>
            <a:off x="1762125" y="2611438"/>
            <a:ext cx="2200275" cy="2155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5151438" y="1271588"/>
            <a:ext cx="3143250" cy="4864100"/>
            <a:chOff x="1955800" y="1066800"/>
            <a:chExt cx="3143250" cy="4862513"/>
          </a:xfrm>
        </p:grpSpPr>
        <p:sp>
          <p:nvSpPr>
            <p:cNvPr id="10257" name="Line 2"/>
            <p:cNvSpPr>
              <a:spLocks noChangeShapeType="1"/>
            </p:cNvSpPr>
            <p:nvPr/>
          </p:nvSpPr>
          <p:spPr bwMode="auto">
            <a:xfrm>
              <a:off x="3962400" y="2895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3"/>
            <p:cNvSpPr>
              <a:spLocks noChangeShapeType="1"/>
            </p:cNvSpPr>
            <p:nvPr/>
          </p:nvSpPr>
          <p:spPr bwMode="auto">
            <a:xfrm>
              <a:off x="4114800" y="2895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4"/>
            <p:cNvSpPr>
              <a:spLocks noChangeShapeType="1"/>
            </p:cNvSpPr>
            <p:nvPr/>
          </p:nvSpPr>
          <p:spPr bwMode="auto">
            <a:xfrm>
              <a:off x="4114800" y="2895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5"/>
            <p:cNvSpPr>
              <a:spLocks noChangeShapeType="1"/>
            </p:cNvSpPr>
            <p:nvPr/>
          </p:nvSpPr>
          <p:spPr bwMode="auto">
            <a:xfrm>
              <a:off x="4114800" y="4114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6"/>
            <p:cNvSpPr>
              <a:spLocks noChangeShapeType="1"/>
            </p:cNvSpPr>
            <p:nvPr/>
          </p:nvSpPr>
          <p:spPr bwMode="auto">
            <a:xfrm>
              <a:off x="4648200" y="4114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7"/>
            <p:cNvSpPr>
              <a:spLocks noChangeShapeType="1"/>
            </p:cNvSpPr>
            <p:nvPr/>
          </p:nvSpPr>
          <p:spPr bwMode="auto">
            <a:xfrm>
              <a:off x="4648200" y="1524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8"/>
            <p:cNvSpPr>
              <a:spLocks noChangeShapeType="1"/>
            </p:cNvSpPr>
            <p:nvPr/>
          </p:nvSpPr>
          <p:spPr bwMode="auto">
            <a:xfrm flipH="1">
              <a:off x="2667000" y="3508375"/>
              <a:ext cx="1109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9"/>
            <p:cNvSpPr txBox="1">
              <a:spLocks noChangeArrowheads="1"/>
            </p:cNvSpPr>
            <p:nvPr/>
          </p:nvSpPr>
          <p:spPr bwMode="auto">
            <a:xfrm>
              <a:off x="1955800" y="3322638"/>
              <a:ext cx="679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Gate</a:t>
              </a:r>
            </a:p>
          </p:txBody>
        </p:sp>
        <p:sp>
          <p:nvSpPr>
            <p:cNvPr id="10265" name="Text Box 10"/>
            <p:cNvSpPr txBox="1">
              <a:spLocks noChangeArrowheads="1"/>
            </p:cNvSpPr>
            <p:nvPr/>
          </p:nvSpPr>
          <p:spPr bwMode="auto">
            <a:xfrm>
              <a:off x="4191000" y="10668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Source</a:t>
              </a:r>
            </a:p>
          </p:txBody>
        </p:sp>
        <p:sp>
          <p:nvSpPr>
            <p:cNvPr id="10266" name="Text Box 11"/>
            <p:cNvSpPr txBox="1">
              <a:spLocks noChangeArrowheads="1"/>
            </p:cNvSpPr>
            <p:nvPr/>
          </p:nvSpPr>
          <p:spPr bwMode="auto">
            <a:xfrm>
              <a:off x="4267200" y="556260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Drain</a:t>
              </a:r>
            </a:p>
          </p:txBody>
        </p:sp>
        <p:sp>
          <p:nvSpPr>
            <p:cNvPr id="10267" name="Oval 27"/>
            <p:cNvSpPr>
              <a:spLocks noChangeArrowheads="1"/>
            </p:cNvSpPr>
            <p:nvPr/>
          </p:nvSpPr>
          <p:spPr bwMode="auto">
            <a:xfrm>
              <a:off x="3767138" y="3419475"/>
              <a:ext cx="185737" cy="1857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03988" y="2620963"/>
            <a:ext cx="2200275" cy="2155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55" name="Text Box 28"/>
          <p:cNvSpPr txBox="1">
            <a:spLocks noChangeArrowheads="1"/>
          </p:cNvSpPr>
          <p:nvPr/>
        </p:nvSpPr>
        <p:spPr bwMode="auto">
          <a:xfrm>
            <a:off x="5745163" y="6124575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p-Type MOS</a:t>
            </a:r>
          </a:p>
        </p:txBody>
      </p:sp>
      <p:sp>
        <p:nvSpPr>
          <p:cNvPr id="102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Complementary Transistors</a:t>
            </a:r>
          </a:p>
        </p:txBody>
      </p:sp>
    </p:spTree>
    <p:extLst>
      <p:ext uri="{BB962C8B-B14F-4D97-AF65-F5344CB8AC3E}">
        <p14:creationId xmlns:p14="http://schemas.microsoft.com/office/powerpoint/2010/main" val="364530810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Common Misconception: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Digital Wires Have Just 2 States!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A wire with some designated voltage (e.g. +2.9 volts) can represent a logical 1.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A wire with some designated voltage (e.g. 0 volts or ground) can represent a logical 0.</a:t>
            </a: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A wire that is not connected to 2.9 volts or ground is said to be </a:t>
            </a:r>
            <a:r>
              <a:rPr lang="en-US" sz="2800" b="1" dirty="0">
                <a:latin typeface="Arial" charset="0"/>
              </a:rPr>
              <a:t>floating</a:t>
            </a:r>
            <a:r>
              <a:rPr lang="en-US" sz="2800" dirty="0">
                <a:latin typeface="Arial" charset="0"/>
              </a:rPr>
              <a:t> or in a </a:t>
            </a:r>
            <a:r>
              <a:rPr lang="en-US" sz="2800" b="1" dirty="0">
                <a:latin typeface="Arial" charset="0"/>
              </a:rPr>
              <a:t>high impedance state</a:t>
            </a:r>
            <a:r>
              <a:rPr lang="en-US" sz="2800" dirty="0">
                <a:latin typeface="Arial" charset="0"/>
              </a:rPr>
              <a:t> and its value can randomly vary from a logical 0 to 1.</a:t>
            </a:r>
          </a:p>
        </p:txBody>
      </p:sp>
    </p:spTree>
    <p:extLst>
      <p:ext uri="{BB962C8B-B14F-4D97-AF65-F5344CB8AC3E}">
        <p14:creationId xmlns:p14="http://schemas.microsoft.com/office/powerpoint/2010/main" val="9120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Our Story Begins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Transistor Comparison</a:t>
            </a:r>
          </a:p>
        </p:txBody>
      </p:sp>
      <p:pic>
        <p:nvPicPr>
          <p:cNvPr id="11266" name="Picture 2" descr="Screen Shot 2018-01-17 at 6.18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2324100"/>
            <a:ext cx="61753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8" descr="Screen Shot 2018-01-17 at 6.18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4529138"/>
            <a:ext cx="61753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 descr="Screen Shot 2018-01-17 at 6.19.40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2327275"/>
            <a:ext cx="5873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0" descr="Screen Shot 2018-01-17 at 6.19.40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4529138"/>
            <a:ext cx="5873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2608263" y="2052638"/>
            <a:ext cx="1163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1744663" y="1290638"/>
            <a:ext cx="3111500" cy="523875"/>
            <a:chOff x="1768079" y="1290577"/>
            <a:chExt cx="3110288" cy="523220"/>
          </a:xfrm>
        </p:grpSpPr>
        <p:sp>
          <p:nvSpPr>
            <p:cNvPr id="11292" name="TextBox 6"/>
            <p:cNvSpPr txBox="1">
              <a:spLocks noChangeArrowheads="1"/>
            </p:cNvSpPr>
            <p:nvPr/>
          </p:nvSpPr>
          <p:spPr bwMode="auto">
            <a:xfrm>
              <a:off x="1768079" y="1290577"/>
              <a:ext cx="15578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/>
                <a:t>n-Type</a:t>
              </a:r>
              <a:endParaRPr lang="en-US" sz="1800"/>
            </a:p>
          </p:txBody>
        </p:sp>
        <p:sp>
          <p:nvSpPr>
            <p:cNvPr id="11293" name="TextBox 5"/>
            <p:cNvSpPr txBox="1">
              <a:spLocks noChangeArrowheads="1"/>
            </p:cNvSpPr>
            <p:nvPr/>
          </p:nvSpPr>
          <p:spPr bwMode="auto">
            <a:xfrm>
              <a:off x="3090047" y="1401541"/>
              <a:ext cx="17883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(normally open)</a:t>
              </a:r>
            </a:p>
          </p:txBody>
        </p:sp>
      </p:grpSp>
      <p:grpSp>
        <p:nvGrpSpPr>
          <p:cNvPr id="11272" name="Group 26"/>
          <p:cNvGrpSpPr>
            <a:grpSpLocks/>
          </p:cNvGrpSpPr>
          <p:nvPr/>
        </p:nvGrpSpPr>
        <p:grpSpPr bwMode="auto">
          <a:xfrm>
            <a:off x="5429250" y="1287463"/>
            <a:ext cx="3263900" cy="523875"/>
            <a:chOff x="1768079" y="1290577"/>
            <a:chExt cx="3264026" cy="523220"/>
          </a:xfrm>
        </p:grpSpPr>
        <p:sp>
          <p:nvSpPr>
            <p:cNvPr id="11290" name="TextBox 6"/>
            <p:cNvSpPr txBox="1">
              <a:spLocks noChangeArrowheads="1"/>
            </p:cNvSpPr>
            <p:nvPr/>
          </p:nvSpPr>
          <p:spPr bwMode="auto">
            <a:xfrm>
              <a:off x="1768079" y="1290577"/>
              <a:ext cx="15578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b="1"/>
                <a:t>p-Type</a:t>
              </a:r>
              <a:endParaRPr lang="en-US" sz="1800"/>
            </a:p>
          </p:txBody>
        </p:sp>
        <p:sp>
          <p:nvSpPr>
            <p:cNvPr id="11291" name="TextBox 28"/>
            <p:cNvSpPr txBox="1">
              <a:spLocks noChangeArrowheads="1"/>
            </p:cNvSpPr>
            <p:nvPr/>
          </p:nvSpPr>
          <p:spPr bwMode="auto">
            <a:xfrm>
              <a:off x="3090047" y="1401541"/>
              <a:ext cx="19420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(normally closed)</a:t>
              </a:r>
            </a:p>
          </p:txBody>
        </p:sp>
      </p:grpSp>
      <p:sp>
        <p:nvSpPr>
          <p:cNvPr id="11273" name="TextBox 29"/>
          <p:cNvSpPr txBox="1">
            <a:spLocks noChangeArrowheads="1"/>
          </p:cNvSpPr>
          <p:nvPr/>
        </p:nvSpPr>
        <p:spPr bwMode="auto">
          <a:xfrm>
            <a:off x="6269038" y="4265613"/>
            <a:ext cx="1163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74" name="TextBox 30"/>
          <p:cNvSpPr txBox="1">
            <a:spLocks noChangeArrowheads="1"/>
          </p:cNvSpPr>
          <p:nvPr/>
        </p:nvSpPr>
        <p:spPr bwMode="auto">
          <a:xfrm>
            <a:off x="2611438" y="4265613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75" name="TextBox 31"/>
          <p:cNvSpPr txBox="1">
            <a:spLocks noChangeArrowheads="1"/>
          </p:cNvSpPr>
          <p:nvPr/>
        </p:nvSpPr>
        <p:spPr bwMode="auto">
          <a:xfrm>
            <a:off x="6288088" y="2052638"/>
            <a:ext cx="1163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76" name="TextBox 32"/>
          <p:cNvSpPr txBox="1">
            <a:spLocks noChangeArrowheads="1"/>
          </p:cNvSpPr>
          <p:nvPr/>
        </p:nvSpPr>
        <p:spPr bwMode="auto">
          <a:xfrm>
            <a:off x="1598613" y="2908300"/>
            <a:ext cx="969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0 volts</a:t>
            </a:r>
          </a:p>
        </p:txBody>
      </p:sp>
      <p:sp>
        <p:nvSpPr>
          <p:cNvPr id="11277" name="TextBox 33"/>
          <p:cNvSpPr txBox="1">
            <a:spLocks noChangeArrowheads="1"/>
          </p:cNvSpPr>
          <p:nvPr/>
        </p:nvSpPr>
        <p:spPr bwMode="auto">
          <a:xfrm>
            <a:off x="5440363" y="2908300"/>
            <a:ext cx="969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0 volts</a:t>
            </a:r>
          </a:p>
        </p:txBody>
      </p:sp>
      <p:sp>
        <p:nvSpPr>
          <p:cNvPr id="11278" name="TextBox 34"/>
          <p:cNvSpPr txBox="1">
            <a:spLocks noChangeArrowheads="1"/>
          </p:cNvSpPr>
          <p:nvPr/>
        </p:nvSpPr>
        <p:spPr bwMode="auto">
          <a:xfrm>
            <a:off x="6257925" y="3724275"/>
            <a:ext cx="116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79" name="TextBox 35"/>
          <p:cNvSpPr txBox="1">
            <a:spLocks noChangeArrowheads="1"/>
          </p:cNvSpPr>
          <p:nvPr/>
        </p:nvSpPr>
        <p:spPr bwMode="auto">
          <a:xfrm>
            <a:off x="2782888" y="3724275"/>
            <a:ext cx="982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? volts</a:t>
            </a:r>
          </a:p>
        </p:txBody>
      </p:sp>
      <p:sp>
        <p:nvSpPr>
          <p:cNvPr id="11280" name="TextBox 36"/>
          <p:cNvSpPr txBox="1">
            <a:spLocks noChangeArrowheads="1"/>
          </p:cNvSpPr>
          <p:nvPr/>
        </p:nvSpPr>
        <p:spPr bwMode="auto">
          <a:xfrm>
            <a:off x="2598738" y="5918200"/>
            <a:ext cx="1163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81" name="TextBox 37"/>
          <p:cNvSpPr txBox="1">
            <a:spLocks noChangeArrowheads="1"/>
          </p:cNvSpPr>
          <p:nvPr/>
        </p:nvSpPr>
        <p:spPr bwMode="auto">
          <a:xfrm>
            <a:off x="1589088" y="5095875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82" name="TextBox 38"/>
          <p:cNvSpPr txBox="1">
            <a:spLocks noChangeArrowheads="1"/>
          </p:cNvSpPr>
          <p:nvPr/>
        </p:nvSpPr>
        <p:spPr bwMode="auto">
          <a:xfrm>
            <a:off x="5284788" y="5094288"/>
            <a:ext cx="116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2.9 volts</a:t>
            </a:r>
          </a:p>
        </p:txBody>
      </p:sp>
      <p:sp>
        <p:nvSpPr>
          <p:cNvPr id="11283" name="TextBox 39"/>
          <p:cNvSpPr txBox="1">
            <a:spLocks noChangeArrowheads="1"/>
          </p:cNvSpPr>
          <p:nvPr/>
        </p:nvSpPr>
        <p:spPr bwMode="auto">
          <a:xfrm>
            <a:off x="6450013" y="5918200"/>
            <a:ext cx="982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i="1"/>
              <a:t>? volts</a:t>
            </a:r>
          </a:p>
        </p:txBody>
      </p:sp>
      <p:sp>
        <p:nvSpPr>
          <p:cNvPr id="11284" name="TextBox 8"/>
          <p:cNvSpPr txBox="1">
            <a:spLocks noChangeArrowheads="1"/>
          </p:cNvSpPr>
          <p:nvPr/>
        </p:nvSpPr>
        <p:spPr bwMode="auto">
          <a:xfrm rot="-2700000">
            <a:off x="127000" y="2571750"/>
            <a:ext cx="1622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</a:rPr>
              <a:t>(normally)</a:t>
            </a:r>
          </a:p>
          <a:p>
            <a:pPr algn="ctr"/>
            <a:r>
              <a:rPr lang="en-US" sz="1800">
                <a:solidFill>
                  <a:srgbClr val="0000FF"/>
                </a:solidFill>
              </a:rPr>
              <a:t>without power</a:t>
            </a:r>
          </a:p>
          <a:p>
            <a:pPr algn="ctr"/>
            <a:r>
              <a:rPr lang="en-US" sz="1800">
                <a:solidFill>
                  <a:srgbClr val="0000FF"/>
                </a:solidFill>
              </a:rPr>
              <a:t>to the gate</a:t>
            </a:r>
          </a:p>
        </p:txBody>
      </p:sp>
      <p:sp>
        <p:nvSpPr>
          <p:cNvPr id="11285" name="TextBox 42"/>
          <p:cNvSpPr txBox="1">
            <a:spLocks noChangeArrowheads="1"/>
          </p:cNvSpPr>
          <p:nvPr/>
        </p:nvSpPr>
        <p:spPr bwMode="auto">
          <a:xfrm rot="-2700000">
            <a:off x="287338" y="5057775"/>
            <a:ext cx="1301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</a:rPr>
              <a:t>with power</a:t>
            </a:r>
          </a:p>
          <a:p>
            <a:pPr algn="ctr"/>
            <a:r>
              <a:rPr lang="en-US" sz="1800">
                <a:solidFill>
                  <a:srgbClr val="0000FF"/>
                </a:solidFill>
              </a:rPr>
              <a:t>to the gate</a:t>
            </a:r>
          </a:p>
        </p:txBody>
      </p:sp>
      <p:pic>
        <p:nvPicPr>
          <p:cNvPr id="11286" name="Picture 9" descr="Screen Shot 2018-01-17 at 7.09.4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2720975"/>
            <a:ext cx="857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44" descr="Screen Shot 2018-01-17 at 7.09.41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4926013"/>
            <a:ext cx="8572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10" descr="Screen Shot 2018-01-17 at 7.11.0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4926013"/>
            <a:ext cx="8890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46" descr="Screen Shot 2018-01-17 at 7.11.01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2686050"/>
            <a:ext cx="8890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84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Oval 23"/>
          <p:cNvSpPr>
            <a:spLocks noChangeArrowheads="1"/>
          </p:cNvSpPr>
          <p:nvPr/>
        </p:nvSpPr>
        <p:spPr bwMode="auto">
          <a:xfrm>
            <a:off x="6269038" y="32432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0" name="Oval 24"/>
          <p:cNvSpPr>
            <a:spLocks noChangeArrowheads="1"/>
          </p:cNvSpPr>
          <p:nvPr/>
        </p:nvSpPr>
        <p:spPr bwMode="auto">
          <a:xfrm>
            <a:off x="4760913" y="2857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1" name="Oval 22"/>
          <p:cNvSpPr>
            <a:spLocks noChangeArrowheads="1"/>
          </p:cNvSpPr>
          <p:nvPr/>
        </p:nvSpPr>
        <p:spPr bwMode="auto">
          <a:xfrm>
            <a:off x="3111500" y="3082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 N-type MOS FET*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810000" y="3048000"/>
            <a:ext cx="19812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4" name="Freeform 13"/>
          <p:cNvSpPr>
            <a:spLocks/>
          </p:cNvSpPr>
          <p:nvPr/>
        </p:nvSpPr>
        <p:spPr bwMode="auto">
          <a:xfrm>
            <a:off x="1600200" y="3281363"/>
            <a:ext cx="6072188" cy="1941512"/>
          </a:xfrm>
          <a:custGeom>
            <a:avLst/>
            <a:gdLst>
              <a:gd name="T0" fmla="*/ 0 w 3825"/>
              <a:gd name="T1" fmla="*/ 2147483647 h 1223"/>
              <a:gd name="T2" fmla="*/ 2147483647 w 3825"/>
              <a:gd name="T3" fmla="*/ 2147483647 h 1223"/>
              <a:gd name="T4" fmla="*/ 2147483647 w 3825"/>
              <a:gd name="T5" fmla="*/ 2147483647 h 1223"/>
              <a:gd name="T6" fmla="*/ 2147483647 w 3825"/>
              <a:gd name="T7" fmla="*/ 2147483647 h 1223"/>
              <a:gd name="T8" fmla="*/ 2147483647 w 3825"/>
              <a:gd name="T9" fmla="*/ 2147483647 h 1223"/>
              <a:gd name="T10" fmla="*/ 2147483647 w 3825"/>
              <a:gd name="T11" fmla="*/ 2147483647 h 1223"/>
              <a:gd name="T12" fmla="*/ 2147483647 w 3825"/>
              <a:gd name="T13" fmla="*/ 2147483647 h 1223"/>
              <a:gd name="T14" fmla="*/ 2147483647 w 3825"/>
              <a:gd name="T15" fmla="*/ 2147483647 h 1223"/>
              <a:gd name="T16" fmla="*/ 2147483647 w 3825"/>
              <a:gd name="T17" fmla="*/ 2147483647 h 1223"/>
              <a:gd name="T18" fmla="*/ 2147483647 w 3825"/>
              <a:gd name="T19" fmla="*/ 2147483647 h 1223"/>
              <a:gd name="T20" fmla="*/ 2147483647 w 3825"/>
              <a:gd name="T21" fmla="*/ 2147483647 h 1223"/>
              <a:gd name="T22" fmla="*/ 2147483647 w 3825"/>
              <a:gd name="T23" fmla="*/ 2147483647 h 1223"/>
              <a:gd name="T24" fmla="*/ 2147483647 w 3825"/>
              <a:gd name="T25" fmla="*/ 2147483647 h 1223"/>
              <a:gd name="T26" fmla="*/ 2147483647 w 3825"/>
              <a:gd name="T27" fmla="*/ 2147483647 h 1223"/>
              <a:gd name="T28" fmla="*/ 2147483647 w 3825"/>
              <a:gd name="T29" fmla="*/ 2147483647 h 1223"/>
              <a:gd name="T30" fmla="*/ 2147483647 w 3825"/>
              <a:gd name="T31" fmla="*/ 2147483647 h 1223"/>
              <a:gd name="T32" fmla="*/ 2147483647 w 3825"/>
              <a:gd name="T33" fmla="*/ 2147483647 h 1223"/>
              <a:gd name="T34" fmla="*/ 2147483647 w 3825"/>
              <a:gd name="T35" fmla="*/ 2147483647 h 1223"/>
              <a:gd name="T36" fmla="*/ 2147483647 w 3825"/>
              <a:gd name="T37" fmla="*/ 2147483647 h 1223"/>
              <a:gd name="T38" fmla="*/ 2147483647 w 3825"/>
              <a:gd name="T39" fmla="*/ 2147483647 h 1223"/>
              <a:gd name="T40" fmla="*/ 2147483647 w 3825"/>
              <a:gd name="T41" fmla="*/ 2147483647 h 1223"/>
              <a:gd name="T42" fmla="*/ 0 w 3825"/>
              <a:gd name="T43" fmla="*/ 2147483647 h 1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825"/>
              <a:gd name="T67" fmla="*/ 0 h 1223"/>
              <a:gd name="T68" fmla="*/ 3825 w 3825"/>
              <a:gd name="T69" fmla="*/ 1223 h 12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825" h="1223">
                <a:moveTo>
                  <a:pt x="0" y="6"/>
                </a:moveTo>
                <a:cubicBezTo>
                  <a:pt x="1265" y="18"/>
                  <a:pt x="2531" y="0"/>
                  <a:pt x="3795" y="41"/>
                </a:cubicBezTo>
                <a:cubicBezTo>
                  <a:pt x="3825" y="42"/>
                  <a:pt x="3791" y="100"/>
                  <a:pt x="3785" y="129"/>
                </a:cubicBezTo>
                <a:cubicBezTo>
                  <a:pt x="3765" y="219"/>
                  <a:pt x="3719" y="310"/>
                  <a:pt x="3678" y="392"/>
                </a:cubicBezTo>
                <a:cubicBezTo>
                  <a:pt x="3629" y="490"/>
                  <a:pt x="3493" y="764"/>
                  <a:pt x="3405" y="822"/>
                </a:cubicBezTo>
                <a:cubicBezTo>
                  <a:pt x="3329" y="873"/>
                  <a:pt x="3237" y="909"/>
                  <a:pt x="3151" y="939"/>
                </a:cubicBezTo>
                <a:cubicBezTo>
                  <a:pt x="3097" y="979"/>
                  <a:pt x="3046" y="992"/>
                  <a:pt x="2985" y="1017"/>
                </a:cubicBezTo>
                <a:cubicBezTo>
                  <a:pt x="2932" y="1039"/>
                  <a:pt x="2890" y="1070"/>
                  <a:pt x="2839" y="1095"/>
                </a:cubicBezTo>
                <a:cubicBezTo>
                  <a:pt x="2804" y="1130"/>
                  <a:pt x="2783" y="1125"/>
                  <a:pt x="2741" y="1144"/>
                </a:cubicBezTo>
                <a:cubicBezTo>
                  <a:pt x="2587" y="1212"/>
                  <a:pt x="2408" y="1215"/>
                  <a:pt x="2243" y="1222"/>
                </a:cubicBezTo>
                <a:cubicBezTo>
                  <a:pt x="1853" y="1205"/>
                  <a:pt x="1466" y="1223"/>
                  <a:pt x="1081" y="1164"/>
                </a:cubicBezTo>
                <a:cubicBezTo>
                  <a:pt x="1000" y="1122"/>
                  <a:pt x="915" y="1086"/>
                  <a:pt x="837" y="1037"/>
                </a:cubicBezTo>
                <a:cubicBezTo>
                  <a:pt x="777" y="999"/>
                  <a:pt x="730" y="952"/>
                  <a:pt x="661" y="929"/>
                </a:cubicBezTo>
                <a:cubicBezTo>
                  <a:pt x="603" y="886"/>
                  <a:pt x="538" y="850"/>
                  <a:pt x="476" y="812"/>
                </a:cubicBezTo>
                <a:cubicBezTo>
                  <a:pt x="446" y="794"/>
                  <a:pt x="419" y="770"/>
                  <a:pt x="388" y="754"/>
                </a:cubicBezTo>
                <a:cubicBezTo>
                  <a:pt x="327" y="723"/>
                  <a:pt x="362" y="743"/>
                  <a:pt x="290" y="695"/>
                </a:cubicBezTo>
                <a:cubicBezTo>
                  <a:pt x="280" y="689"/>
                  <a:pt x="261" y="676"/>
                  <a:pt x="261" y="676"/>
                </a:cubicBezTo>
                <a:cubicBezTo>
                  <a:pt x="247" y="634"/>
                  <a:pt x="220" y="631"/>
                  <a:pt x="193" y="597"/>
                </a:cubicBezTo>
                <a:cubicBezTo>
                  <a:pt x="176" y="575"/>
                  <a:pt x="144" y="529"/>
                  <a:pt x="144" y="529"/>
                </a:cubicBezTo>
                <a:cubicBezTo>
                  <a:pt x="119" y="457"/>
                  <a:pt x="133" y="489"/>
                  <a:pt x="105" y="431"/>
                </a:cubicBezTo>
                <a:cubicBezTo>
                  <a:pt x="90" y="359"/>
                  <a:pt x="74" y="288"/>
                  <a:pt x="56" y="217"/>
                </a:cubicBezTo>
                <a:cubicBezTo>
                  <a:pt x="47" y="107"/>
                  <a:pt x="53" y="84"/>
                  <a:pt x="0" y="6"/>
                </a:cubicBez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Freeform 5"/>
          <p:cNvSpPr>
            <a:spLocks/>
          </p:cNvSpPr>
          <p:nvPr/>
        </p:nvSpPr>
        <p:spPr bwMode="auto">
          <a:xfrm>
            <a:off x="2590800" y="3276600"/>
            <a:ext cx="4267200" cy="990600"/>
          </a:xfrm>
          <a:custGeom>
            <a:avLst/>
            <a:gdLst>
              <a:gd name="T0" fmla="*/ 0 w 2688"/>
              <a:gd name="T1" fmla="*/ 0 h 624"/>
              <a:gd name="T2" fmla="*/ 0 w 2688"/>
              <a:gd name="T3" fmla="*/ 2147483647 h 624"/>
              <a:gd name="T4" fmla="*/ 2147483647 w 2688"/>
              <a:gd name="T5" fmla="*/ 2147483647 h 624"/>
              <a:gd name="T6" fmla="*/ 2147483647 w 2688"/>
              <a:gd name="T7" fmla="*/ 2147483647 h 624"/>
              <a:gd name="T8" fmla="*/ 2147483647 w 2688"/>
              <a:gd name="T9" fmla="*/ 2147483647 h 624"/>
              <a:gd name="T10" fmla="*/ 2147483647 w 2688"/>
              <a:gd name="T11" fmla="*/ 2147483647 h 624"/>
              <a:gd name="T12" fmla="*/ 2147483647 w 2688"/>
              <a:gd name="T13" fmla="*/ 2147483647 h 624"/>
              <a:gd name="T14" fmla="*/ 2147483647 w 2688"/>
              <a:gd name="T15" fmla="*/ 0 h 624"/>
              <a:gd name="T16" fmla="*/ 0 w 2688"/>
              <a:gd name="T17" fmla="*/ 0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88"/>
              <a:gd name="T28" fmla="*/ 0 h 624"/>
              <a:gd name="T29" fmla="*/ 2688 w 2688"/>
              <a:gd name="T30" fmla="*/ 624 h 6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88" h="624">
                <a:moveTo>
                  <a:pt x="0" y="0"/>
                </a:moveTo>
                <a:lnTo>
                  <a:pt x="0" y="624"/>
                </a:lnTo>
                <a:lnTo>
                  <a:pt x="864" y="624"/>
                </a:lnTo>
                <a:lnTo>
                  <a:pt x="864" y="144"/>
                </a:lnTo>
                <a:lnTo>
                  <a:pt x="1920" y="144"/>
                </a:lnTo>
                <a:lnTo>
                  <a:pt x="1920" y="624"/>
                </a:lnTo>
                <a:lnTo>
                  <a:pt x="2688" y="624"/>
                </a:lnTo>
                <a:lnTo>
                  <a:pt x="268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>
            <a:off x="27432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7" name="Rectangle 15"/>
          <p:cNvSpPr>
            <a:spLocks noChangeArrowheads="1"/>
          </p:cNvSpPr>
          <p:nvPr/>
        </p:nvSpPr>
        <p:spPr bwMode="auto">
          <a:xfrm>
            <a:off x="59436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Rectangle 16"/>
          <p:cNvSpPr>
            <a:spLocks noChangeArrowheads="1"/>
          </p:cNvSpPr>
          <p:nvPr/>
        </p:nvSpPr>
        <p:spPr bwMode="auto">
          <a:xfrm>
            <a:off x="4419600" y="28956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Freeform 17"/>
          <p:cNvSpPr>
            <a:spLocks/>
          </p:cNvSpPr>
          <p:nvPr/>
        </p:nvSpPr>
        <p:spPr bwMode="auto">
          <a:xfrm>
            <a:off x="6307138" y="1581150"/>
            <a:ext cx="1379537" cy="1533525"/>
          </a:xfrm>
          <a:custGeom>
            <a:avLst/>
            <a:gdLst>
              <a:gd name="T0" fmla="*/ 0 w 869"/>
              <a:gd name="T1" fmla="*/ 2147483647 h 966"/>
              <a:gd name="T2" fmla="*/ 2147483647 w 869"/>
              <a:gd name="T3" fmla="*/ 2147483647 h 966"/>
              <a:gd name="T4" fmla="*/ 2147483647 w 869"/>
              <a:gd name="T5" fmla="*/ 2147483647 h 966"/>
              <a:gd name="T6" fmla="*/ 2147483647 w 869"/>
              <a:gd name="T7" fmla="*/ 2147483647 h 966"/>
              <a:gd name="T8" fmla="*/ 2147483647 w 869"/>
              <a:gd name="T9" fmla="*/ 2147483647 h 966"/>
              <a:gd name="T10" fmla="*/ 2147483647 w 869"/>
              <a:gd name="T11" fmla="*/ 2147483647 h 966"/>
              <a:gd name="T12" fmla="*/ 2147483647 w 869"/>
              <a:gd name="T13" fmla="*/ 2147483647 h 966"/>
              <a:gd name="T14" fmla="*/ 2147483647 w 869"/>
              <a:gd name="T15" fmla="*/ 2147483647 h 966"/>
              <a:gd name="T16" fmla="*/ 2147483647 w 869"/>
              <a:gd name="T17" fmla="*/ 2147483647 h 966"/>
              <a:gd name="T18" fmla="*/ 2147483647 w 869"/>
              <a:gd name="T19" fmla="*/ 2147483647 h 966"/>
              <a:gd name="T20" fmla="*/ 2147483647 w 869"/>
              <a:gd name="T21" fmla="*/ 2147483647 h 966"/>
              <a:gd name="T22" fmla="*/ 2147483647 w 869"/>
              <a:gd name="T23" fmla="*/ 2147483647 h 966"/>
              <a:gd name="T24" fmla="*/ 2147483647 w 869"/>
              <a:gd name="T25" fmla="*/ 2147483647 h 966"/>
              <a:gd name="T26" fmla="*/ 2147483647 w 869"/>
              <a:gd name="T27" fmla="*/ 0 h 9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966"/>
              <a:gd name="T44" fmla="*/ 869 w 869"/>
              <a:gd name="T45" fmla="*/ 966 h 9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966">
                <a:moveTo>
                  <a:pt x="0" y="966"/>
                </a:moveTo>
                <a:cubicBezTo>
                  <a:pt x="19" y="875"/>
                  <a:pt x="30" y="847"/>
                  <a:pt x="69" y="771"/>
                </a:cubicBezTo>
                <a:cubicBezTo>
                  <a:pt x="87" y="736"/>
                  <a:pt x="94" y="710"/>
                  <a:pt x="127" y="683"/>
                </a:cubicBezTo>
                <a:cubicBezTo>
                  <a:pt x="177" y="642"/>
                  <a:pt x="137" y="686"/>
                  <a:pt x="196" y="644"/>
                </a:cubicBezTo>
                <a:cubicBezTo>
                  <a:pt x="259" y="598"/>
                  <a:pt x="192" y="626"/>
                  <a:pt x="254" y="605"/>
                </a:cubicBezTo>
                <a:cubicBezTo>
                  <a:pt x="298" y="563"/>
                  <a:pt x="388" y="492"/>
                  <a:pt x="440" y="459"/>
                </a:cubicBezTo>
                <a:cubicBezTo>
                  <a:pt x="498" y="368"/>
                  <a:pt x="408" y="501"/>
                  <a:pt x="498" y="400"/>
                </a:cubicBezTo>
                <a:cubicBezTo>
                  <a:pt x="541" y="352"/>
                  <a:pt x="572" y="292"/>
                  <a:pt x="615" y="244"/>
                </a:cubicBezTo>
                <a:cubicBezTo>
                  <a:pt x="634" y="223"/>
                  <a:pt x="661" y="210"/>
                  <a:pt x="674" y="185"/>
                </a:cubicBezTo>
                <a:cubicBezTo>
                  <a:pt x="696" y="142"/>
                  <a:pt x="726" y="93"/>
                  <a:pt x="772" y="78"/>
                </a:cubicBezTo>
                <a:cubicBezTo>
                  <a:pt x="782" y="71"/>
                  <a:pt x="793" y="66"/>
                  <a:pt x="801" y="58"/>
                </a:cubicBezTo>
                <a:cubicBezTo>
                  <a:pt x="809" y="50"/>
                  <a:pt x="811" y="36"/>
                  <a:pt x="820" y="29"/>
                </a:cubicBezTo>
                <a:cubicBezTo>
                  <a:pt x="828" y="22"/>
                  <a:pt x="841" y="24"/>
                  <a:pt x="850" y="19"/>
                </a:cubicBezTo>
                <a:cubicBezTo>
                  <a:pt x="858" y="14"/>
                  <a:pt x="863" y="6"/>
                  <a:pt x="86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8"/>
          <p:cNvSpPr>
            <a:spLocks/>
          </p:cNvSpPr>
          <p:nvPr/>
        </p:nvSpPr>
        <p:spPr bwMode="auto">
          <a:xfrm>
            <a:off x="4754563" y="1592263"/>
            <a:ext cx="731837" cy="1371600"/>
          </a:xfrm>
          <a:custGeom>
            <a:avLst/>
            <a:gdLst>
              <a:gd name="T0" fmla="*/ 2147483647 w 461"/>
              <a:gd name="T1" fmla="*/ 2147483647 h 864"/>
              <a:gd name="T2" fmla="*/ 2147483647 w 461"/>
              <a:gd name="T3" fmla="*/ 2147483647 h 864"/>
              <a:gd name="T4" fmla="*/ 2147483647 w 461"/>
              <a:gd name="T5" fmla="*/ 2147483647 h 864"/>
              <a:gd name="T6" fmla="*/ 2147483647 w 461"/>
              <a:gd name="T7" fmla="*/ 2147483647 h 864"/>
              <a:gd name="T8" fmla="*/ 2147483647 w 461"/>
              <a:gd name="T9" fmla="*/ 2147483647 h 864"/>
              <a:gd name="T10" fmla="*/ 2147483647 w 461"/>
              <a:gd name="T11" fmla="*/ 2147483647 h 864"/>
              <a:gd name="T12" fmla="*/ 2147483647 w 461"/>
              <a:gd name="T13" fmla="*/ 2147483647 h 864"/>
              <a:gd name="T14" fmla="*/ 2147483647 w 461"/>
              <a:gd name="T15" fmla="*/ 2147483647 h 864"/>
              <a:gd name="T16" fmla="*/ 2147483647 w 461"/>
              <a:gd name="T17" fmla="*/ 2147483647 h 864"/>
              <a:gd name="T18" fmla="*/ 2147483647 w 461"/>
              <a:gd name="T19" fmla="*/ 2147483647 h 8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1"/>
              <a:gd name="T31" fmla="*/ 0 h 864"/>
              <a:gd name="T32" fmla="*/ 461 w 461"/>
              <a:gd name="T33" fmla="*/ 864 h 8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1" h="864">
                <a:moveTo>
                  <a:pt x="31" y="813"/>
                </a:moveTo>
                <a:cubicBezTo>
                  <a:pt x="110" y="698"/>
                  <a:pt x="0" y="864"/>
                  <a:pt x="61" y="754"/>
                </a:cubicBezTo>
                <a:cubicBezTo>
                  <a:pt x="86" y="709"/>
                  <a:pt x="120" y="679"/>
                  <a:pt x="149" y="637"/>
                </a:cubicBezTo>
                <a:cubicBezTo>
                  <a:pt x="171" y="565"/>
                  <a:pt x="145" y="657"/>
                  <a:pt x="168" y="510"/>
                </a:cubicBezTo>
                <a:cubicBezTo>
                  <a:pt x="179" y="438"/>
                  <a:pt x="238" y="382"/>
                  <a:pt x="276" y="325"/>
                </a:cubicBezTo>
                <a:cubicBezTo>
                  <a:pt x="296" y="296"/>
                  <a:pt x="314" y="266"/>
                  <a:pt x="334" y="237"/>
                </a:cubicBezTo>
                <a:cubicBezTo>
                  <a:pt x="341" y="227"/>
                  <a:pt x="354" y="208"/>
                  <a:pt x="354" y="208"/>
                </a:cubicBezTo>
                <a:cubicBezTo>
                  <a:pt x="367" y="165"/>
                  <a:pt x="394" y="131"/>
                  <a:pt x="412" y="90"/>
                </a:cubicBezTo>
                <a:cubicBezTo>
                  <a:pt x="420" y="71"/>
                  <a:pt x="421" y="49"/>
                  <a:pt x="432" y="32"/>
                </a:cubicBezTo>
                <a:cubicBezTo>
                  <a:pt x="453" y="0"/>
                  <a:pt x="439" y="3"/>
                  <a:pt x="461" y="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9"/>
          <p:cNvSpPr>
            <a:spLocks/>
          </p:cNvSpPr>
          <p:nvPr/>
        </p:nvSpPr>
        <p:spPr bwMode="auto">
          <a:xfrm>
            <a:off x="2433638" y="1549400"/>
            <a:ext cx="712787" cy="1565275"/>
          </a:xfrm>
          <a:custGeom>
            <a:avLst/>
            <a:gdLst>
              <a:gd name="T0" fmla="*/ 2147483647 w 449"/>
              <a:gd name="T1" fmla="*/ 2147483647 h 986"/>
              <a:gd name="T2" fmla="*/ 2147483647 w 449"/>
              <a:gd name="T3" fmla="*/ 2147483647 h 986"/>
              <a:gd name="T4" fmla="*/ 2147483647 w 449"/>
              <a:gd name="T5" fmla="*/ 2147483647 h 986"/>
              <a:gd name="T6" fmla="*/ 2147483647 w 449"/>
              <a:gd name="T7" fmla="*/ 2147483647 h 986"/>
              <a:gd name="T8" fmla="*/ 2147483647 w 449"/>
              <a:gd name="T9" fmla="*/ 2147483647 h 986"/>
              <a:gd name="T10" fmla="*/ 2147483647 w 449"/>
              <a:gd name="T11" fmla="*/ 2147483647 h 986"/>
              <a:gd name="T12" fmla="*/ 2147483647 w 449"/>
              <a:gd name="T13" fmla="*/ 2147483647 h 986"/>
              <a:gd name="T14" fmla="*/ 2147483647 w 449"/>
              <a:gd name="T15" fmla="*/ 2147483647 h 986"/>
              <a:gd name="T16" fmla="*/ 2147483647 w 449"/>
              <a:gd name="T17" fmla="*/ 2147483647 h 986"/>
              <a:gd name="T18" fmla="*/ 2147483647 w 449"/>
              <a:gd name="T19" fmla="*/ 2147483647 h 986"/>
              <a:gd name="T20" fmla="*/ 0 w 449"/>
              <a:gd name="T21" fmla="*/ 0 h 9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9"/>
              <a:gd name="T34" fmla="*/ 0 h 986"/>
              <a:gd name="T35" fmla="*/ 449 w 449"/>
              <a:gd name="T36" fmla="*/ 986 h 9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9" h="986">
                <a:moveTo>
                  <a:pt x="449" y="986"/>
                </a:moveTo>
                <a:cubicBezTo>
                  <a:pt x="433" y="925"/>
                  <a:pt x="406" y="883"/>
                  <a:pt x="371" y="830"/>
                </a:cubicBezTo>
                <a:cubicBezTo>
                  <a:pt x="365" y="821"/>
                  <a:pt x="366" y="810"/>
                  <a:pt x="361" y="801"/>
                </a:cubicBezTo>
                <a:cubicBezTo>
                  <a:pt x="346" y="777"/>
                  <a:pt x="312" y="732"/>
                  <a:pt x="312" y="732"/>
                </a:cubicBezTo>
                <a:cubicBezTo>
                  <a:pt x="298" y="691"/>
                  <a:pt x="291" y="671"/>
                  <a:pt x="263" y="635"/>
                </a:cubicBezTo>
                <a:cubicBezTo>
                  <a:pt x="252" y="599"/>
                  <a:pt x="229" y="572"/>
                  <a:pt x="215" y="537"/>
                </a:cubicBezTo>
                <a:cubicBezTo>
                  <a:pt x="203" y="508"/>
                  <a:pt x="202" y="475"/>
                  <a:pt x="185" y="449"/>
                </a:cubicBezTo>
                <a:cubicBezTo>
                  <a:pt x="163" y="416"/>
                  <a:pt x="154" y="407"/>
                  <a:pt x="146" y="361"/>
                </a:cubicBezTo>
                <a:cubicBezTo>
                  <a:pt x="131" y="271"/>
                  <a:pt x="131" y="145"/>
                  <a:pt x="49" y="88"/>
                </a:cubicBezTo>
                <a:cubicBezTo>
                  <a:pt x="0" y="16"/>
                  <a:pt x="53" y="100"/>
                  <a:pt x="19" y="30"/>
                </a:cubicBezTo>
                <a:cubicBezTo>
                  <a:pt x="14" y="19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Text Box 25"/>
          <p:cNvSpPr txBox="1">
            <a:spLocks noChangeArrowheads="1"/>
          </p:cNvSpPr>
          <p:nvPr/>
        </p:nvSpPr>
        <p:spPr bwMode="auto">
          <a:xfrm>
            <a:off x="3271838" y="459740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P-type substrate</a:t>
            </a:r>
          </a:p>
        </p:txBody>
      </p:sp>
      <p:sp>
        <p:nvSpPr>
          <p:cNvPr id="37903" name="Text Box 26"/>
          <p:cNvSpPr txBox="1">
            <a:spLocks noChangeArrowheads="1"/>
          </p:cNvSpPr>
          <p:nvPr/>
        </p:nvSpPr>
        <p:spPr bwMode="auto">
          <a:xfrm>
            <a:off x="808038" y="4754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N-type</a:t>
            </a:r>
          </a:p>
        </p:txBody>
      </p:sp>
      <p:sp>
        <p:nvSpPr>
          <p:cNvPr id="37904" name="Line 27"/>
          <p:cNvSpPr>
            <a:spLocks noChangeShapeType="1"/>
          </p:cNvSpPr>
          <p:nvPr/>
        </p:nvSpPr>
        <p:spPr bwMode="auto">
          <a:xfrm flipV="1">
            <a:off x="1627188" y="4122738"/>
            <a:ext cx="116205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28"/>
          <p:cNvSpPr txBox="1">
            <a:spLocks noChangeArrowheads="1"/>
          </p:cNvSpPr>
          <p:nvPr/>
        </p:nvSpPr>
        <p:spPr bwMode="auto">
          <a:xfrm>
            <a:off x="1503363" y="18399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37906" name="Text Box 29"/>
          <p:cNvSpPr txBox="1">
            <a:spLocks noChangeArrowheads="1"/>
          </p:cNvSpPr>
          <p:nvPr/>
        </p:nvSpPr>
        <p:spPr bwMode="auto">
          <a:xfrm>
            <a:off x="5426075" y="194786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sp>
        <p:nvSpPr>
          <p:cNvPr id="37907" name="Text Box 30"/>
          <p:cNvSpPr txBox="1">
            <a:spLocks noChangeArrowheads="1"/>
          </p:cNvSpPr>
          <p:nvPr/>
        </p:nvSpPr>
        <p:spPr bwMode="auto">
          <a:xfrm>
            <a:off x="7564438" y="19177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325" y="3276600"/>
            <a:ext cx="1627188" cy="9906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89346" y="1371863"/>
            <a:ext cx="5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V</a:t>
            </a:r>
            <a:r>
              <a:rPr lang="en-US" baseline="-25000" dirty="0" err="1">
                <a:solidFill>
                  <a:srgbClr val="FF6600"/>
                </a:solidFill>
              </a:rPr>
              <a:t>cc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36024" y="1371863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GND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1428978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GND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586" y="6169081"/>
            <a:ext cx="72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*Metal Oxide Semiconductor Field Effect Transistor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val 23"/>
          <p:cNvSpPr>
            <a:spLocks noChangeArrowheads="1"/>
          </p:cNvSpPr>
          <p:nvPr/>
        </p:nvSpPr>
        <p:spPr bwMode="auto">
          <a:xfrm>
            <a:off x="6269038" y="32432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4" name="Oval 24"/>
          <p:cNvSpPr>
            <a:spLocks noChangeArrowheads="1"/>
          </p:cNvSpPr>
          <p:nvPr/>
        </p:nvSpPr>
        <p:spPr bwMode="auto">
          <a:xfrm>
            <a:off x="4760913" y="2857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5" name="Oval 22"/>
          <p:cNvSpPr>
            <a:spLocks noChangeArrowheads="1"/>
          </p:cNvSpPr>
          <p:nvPr/>
        </p:nvSpPr>
        <p:spPr bwMode="auto">
          <a:xfrm>
            <a:off x="3111500" y="3082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Gate Closed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3810000" y="3048000"/>
            <a:ext cx="19812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18" name="Freeform 13"/>
          <p:cNvSpPr>
            <a:spLocks/>
          </p:cNvSpPr>
          <p:nvPr/>
        </p:nvSpPr>
        <p:spPr bwMode="auto">
          <a:xfrm>
            <a:off x="1600200" y="3281363"/>
            <a:ext cx="6072188" cy="1941512"/>
          </a:xfrm>
          <a:custGeom>
            <a:avLst/>
            <a:gdLst>
              <a:gd name="T0" fmla="*/ 0 w 3825"/>
              <a:gd name="T1" fmla="*/ 2147483647 h 1223"/>
              <a:gd name="T2" fmla="*/ 2147483647 w 3825"/>
              <a:gd name="T3" fmla="*/ 2147483647 h 1223"/>
              <a:gd name="T4" fmla="*/ 2147483647 w 3825"/>
              <a:gd name="T5" fmla="*/ 2147483647 h 1223"/>
              <a:gd name="T6" fmla="*/ 2147483647 w 3825"/>
              <a:gd name="T7" fmla="*/ 2147483647 h 1223"/>
              <a:gd name="T8" fmla="*/ 2147483647 w 3825"/>
              <a:gd name="T9" fmla="*/ 2147483647 h 1223"/>
              <a:gd name="T10" fmla="*/ 2147483647 w 3825"/>
              <a:gd name="T11" fmla="*/ 2147483647 h 1223"/>
              <a:gd name="T12" fmla="*/ 2147483647 w 3825"/>
              <a:gd name="T13" fmla="*/ 2147483647 h 1223"/>
              <a:gd name="T14" fmla="*/ 2147483647 w 3825"/>
              <a:gd name="T15" fmla="*/ 2147483647 h 1223"/>
              <a:gd name="T16" fmla="*/ 2147483647 w 3825"/>
              <a:gd name="T17" fmla="*/ 2147483647 h 1223"/>
              <a:gd name="T18" fmla="*/ 2147483647 w 3825"/>
              <a:gd name="T19" fmla="*/ 2147483647 h 1223"/>
              <a:gd name="T20" fmla="*/ 2147483647 w 3825"/>
              <a:gd name="T21" fmla="*/ 2147483647 h 1223"/>
              <a:gd name="T22" fmla="*/ 2147483647 w 3825"/>
              <a:gd name="T23" fmla="*/ 2147483647 h 1223"/>
              <a:gd name="T24" fmla="*/ 2147483647 w 3825"/>
              <a:gd name="T25" fmla="*/ 2147483647 h 1223"/>
              <a:gd name="T26" fmla="*/ 2147483647 w 3825"/>
              <a:gd name="T27" fmla="*/ 2147483647 h 1223"/>
              <a:gd name="T28" fmla="*/ 2147483647 w 3825"/>
              <a:gd name="T29" fmla="*/ 2147483647 h 1223"/>
              <a:gd name="T30" fmla="*/ 2147483647 w 3825"/>
              <a:gd name="T31" fmla="*/ 2147483647 h 1223"/>
              <a:gd name="T32" fmla="*/ 2147483647 w 3825"/>
              <a:gd name="T33" fmla="*/ 2147483647 h 1223"/>
              <a:gd name="T34" fmla="*/ 2147483647 w 3825"/>
              <a:gd name="T35" fmla="*/ 2147483647 h 1223"/>
              <a:gd name="T36" fmla="*/ 2147483647 w 3825"/>
              <a:gd name="T37" fmla="*/ 2147483647 h 1223"/>
              <a:gd name="T38" fmla="*/ 2147483647 w 3825"/>
              <a:gd name="T39" fmla="*/ 2147483647 h 1223"/>
              <a:gd name="T40" fmla="*/ 2147483647 w 3825"/>
              <a:gd name="T41" fmla="*/ 2147483647 h 1223"/>
              <a:gd name="T42" fmla="*/ 0 w 3825"/>
              <a:gd name="T43" fmla="*/ 2147483647 h 1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825"/>
              <a:gd name="T67" fmla="*/ 0 h 1223"/>
              <a:gd name="T68" fmla="*/ 3825 w 3825"/>
              <a:gd name="T69" fmla="*/ 1223 h 12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825" h="1223">
                <a:moveTo>
                  <a:pt x="0" y="6"/>
                </a:moveTo>
                <a:cubicBezTo>
                  <a:pt x="1265" y="18"/>
                  <a:pt x="2531" y="0"/>
                  <a:pt x="3795" y="41"/>
                </a:cubicBezTo>
                <a:cubicBezTo>
                  <a:pt x="3825" y="42"/>
                  <a:pt x="3791" y="100"/>
                  <a:pt x="3785" y="129"/>
                </a:cubicBezTo>
                <a:cubicBezTo>
                  <a:pt x="3765" y="219"/>
                  <a:pt x="3719" y="310"/>
                  <a:pt x="3678" y="392"/>
                </a:cubicBezTo>
                <a:cubicBezTo>
                  <a:pt x="3629" y="490"/>
                  <a:pt x="3493" y="764"/>
                  <a:pt x="3405" y="822"/>
                </a:cubicBezTo>
                <a:cubicBezTo>
                  <a:pt x="3329" y="873"/>
                  <a:pt x="3237" y="909"/>
                  <a:pt x="3151" y="939"/>
                </a:cubicBezTo>
                <a:cubicBezTo>
                  <a:pt x="3097" y="979"/>
                  <a:pt x="3046" y="992"/>
                  <a:pt x="2985" y="1017"/>
                </a:cubicBezTo>
                <a:cubicBezTo>
                  <a:pt x="2932" y="1039"/>
                  <a:pt x="2890" y="1070"/>
                  <a:pt x="2839" y="1095"/>
                </a:cubicBezTo>
                <a:cubicBezTo>
                  <a:pt x="2804" y="1130"/>
                  <a:pt x="2783" y="1125"/>
                  <a:pt x="2741" y="1144"/>
                </a:cubicBezTo>
                <a:cubicBezTo>
                  <a:pt x="2587" y="1212"/>
                  <a:pt x="2408" y="1215"/>
                  <a:pt x="2243" y="1222"/>
                </a:cubicBezTo>
                <a:cubicBezTo>
                  <a:pt x="1853" y="1205"/>
                  <a:pt x="1466" y="1223"/>
                  <a:pt x="1081" y="1164"/>
                </a:cubicBezTo>
                <a:cubicBezTo>
                  <a:pt x="1000" y="1122"/>
                  <a:pt x="915" y="1086"/>
                  <a:pt x="837" y="1037"/>
                </a:cubicBezTo>
                <a:cubicBezTo>
                  <a:pt x="777" y="999"/>
                  <a:pt x="730" y="952"/>
                  <a:pt x="661" y="929"/>
                </a:cubicBezTo>
                <a:cubicBezTo>
                  <a:pt x="603" y="886"/>
                  <a:pt x="538" y="850"/>
                  <a:pt x="476" y="812"/>
                </a:cubicBezTo>
                <a:cubicBezTo>
                  <a:pt x="446" y="794"/>
                  <a:pt x="419" y="770"/>
                  <a:pt x="388" y="754"/>
                </a:cubicBezTo>
                <a:cubicBezTo>
                  <a:pt x="327" y="723"/>
                  <a:pt x="362" y="743"/>
                  <a:pt x="290" y="695"/>
                </a:cubicBezTo>
                <a:cubicBezTo>
                  <a:pt x="280" y="689"/>
                  <a:pt x="261" y="676"/>
                  <a:pt x="261" y="676"/>
                </a:cubicBezTo>
                <a:cubicBezTo>
                  <a:pt x="247" y="634"/>
                  <a:pt x="220" y="631"/>
                  <a:pt x="193" y="597"/>
                </a:cubicBezTo>
                <a:cubicBezTo>
                  <a:pt x="176" y="575"/>
                  <a:pt x="144" y="529"/>
                  <a:pt x="144" y="529"/>
                </a:cubicBezTo>
                <a:cubicBezTo>
                  <a:pt x="119" y="457"/>
                  <a:pt x="133" y="489"/>
                  <a:pt x="105" y="431"/>
                </a:cubicBezTo>
                <a:cubicBezTo>
                  <a:pt x="90" y="359"/>
                  <a:pt x="74" y="288"/>
                  <a:pt x="56" y="217"/>
                </a:cubicBezTo>
                <a:cubicBezTo>
                  <a:pt x="47" y="107"/>
                  <a:pt x="53" y="84"/>
                  <a:pt x="0" y="6"/>
                </a:cubicBez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Freeform 5"/>
          <p:cNvSpPr>
            <a:spLocks/>
          </p:cNvSpPr>
          <p:nvPr/>
        </p:nvSpPr>
        <p:spPr bwMode="auto">
          <a:xfrm>
            <a:off x="2590800" y="3276600"/>
            <a:ext cx="4267200" cy="990600"/>
          </a:xfrm>
          <a:custGeom>
            <a:avLst/>
            <a:gdLst>
              <a:gd name="T0" fmla="*/ 0 w 2688"/>
              <a:gd name="T1" fmla="*/ 0 h 624"/>
              <a:gd name="T2" fmla="*/ 0 w 2688"/>
              <a:gd name="T3" fmla="*/ 2147483647 h 624"/>
              <a:gd name="T4" fmla="*/ 2147483647 w 2688"/>
              <a:gd name="T5" fmla="*/ 2147483647 h 624"/>
              <a:gd name="T6" fmla="*/ 2147483647 w 2688"/>
              <a:gd name="T7" fmla="*/ 2147483647 h 624"/>
              <a:gd name="T8" fmla="*/ 2147483647 w 2688"/>
              <a:gd name="T9" fmla="*/ 2147483647 h 624"/>
              <a:gd name="T10" fmla="*/ 2147483647 w 2688"/>
              <a:gd name="T11" fmla="*/ 2147483647 h 624"/>
              <a:gd name="T12" fmla="*/ 2147483647 w 2688"/>
              <a:gd name="T13" fmla="*/ 2147483647 h 624"/>
              <a:gd name="T14" fmla="*/ 2147483647 w 2688"/>
              <a:gd name="T15" fmla="*/ 0 h 624"/>
              <a:gd name="T16" fmla="*/ 0 w 2688"/>
              <a:gd name="T17" fmla="*/ 0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88"/>
              <a:gd name="T28" fmla="*/ 0 h 624"/>
              <a:gd name="T29" fmla="*/ 2688 w 2688"/>
              <a:gd name="T30" fmla="*/ 624 h 6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88" h="624">
                <a:moveTo>
                  <a:pt x="0" y="0"/>
                </a:moveTo>
                <a:lnTo>
                  <a:pt x="0" y="624"/>
                </a:lnTo>
                <a:lnTo>
                  <a:pt x="864" y="624"/>
                </a:lnTo>
                <a:lnTo>
                  <a:pt x="864" y="144"/>
                </a:lnTo>
                <a:lnTo>
                  <a:pt x="1920" y="144"/>
                </a:lnTo>
                <a:lnTo>
                  <a:pt x="1920" y="624"/>
                </a:lnTo>
                <a:lnTo>
                  <a:pt x="2688" y="624"/>
                </a:lnTo>
                <a:lnTo>
                  <a:pt x="268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Rectangle 14"/>
          <p:cNvSpPr>
            <a:spLocks noChangeArrowheads="1"/>
          </p:cNvSpPr>
          <p:nvPr/>
        </p:nvSpPr>
        <p:spPr bwMode="auto">
          <a:xfrm>
            <a:off x="27432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21" name="Rectangle 15"/>
          <p:cNvSpPr>
            <a:spLocks noChangeArrowheads="1"/>
          </p:cNvSpPr>
          <p:nvPr/>
        </p:nvSpPr>
        <p:spPr bwMode="auto">
          <a:xfrm>
            <a:off x="59436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22" name="Rectangle 16"/>
          <p:cNvSpPr>
            <a:spLocks noChangeArrowheads="1"/>
          </p:cNvSpPr>
          <p:nvPr/>
        </p:nvSpPr>
        <p:spPr bwMode="auto">
          <a:xfrm>
            <a:off x="4419600" y="28956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8923" name="Freeform 17"/>
          <p:cNvSpPr>
            <a:spLocks/>
          </p:cNvSpPr>
          <p:nvPr/>
        </p:nvSpPr>
        <p:spPr bwMode="auto">
          <a:xfrm>
            <a:off x="6307138" y="1581150"/>
            <a:ext cx="1379537" cy="1533525"/>
          </a:xfrm>
          <a:custGeom>
            <a:avLst/>
            <a:gdLst>
              <a:gd name="T0" fmla="*/ 0 w 869"/>
              <a:gd name="T1" fmla="*/ 2147483647 h 966"/>
              <a:gd name="T2" fmla="*/ 2147483647 w 869"/>
              <a:gd name="T3" fmla="*/ 2147483647 h 966"/>
              <a:gd name="T4" fmla="*/ 2147483647 w 869"/>
              <a:gd name="T5" fmla="*/ 2147483647 h 966"/>
              <a:gd name="T6" fmla="*/ 2147483647 w 869"/>
              <a:gd name="T7" fmla="*/ 2147483647 h 966"/>
              <a:gd name="T8" fmla="*/ 2147483647 w 869"/>
              <a:gd name="T9" fmla="*/ 2147483647 h 966"/>
              <a:gd name="T10" fmla="*/ 2147483647 w 869"/>
              <a:gd name="T11" fmla="*/ 2147483647 h 966"/>
              <a:gd name="T12" fmla="*/ 2147483647 w 869"/>
              <a:gd name="T13" fmla="*/ 2147483647 h 966"/>
              <a:gd name="T14" fmla="*/ 2147483647 w 869"/>
              <a:gd name="T15" fmla="*/ 2147483647 h 966"/>
              <a:gd name="T16" fmla="*/ 2147483647 w 869"/>
              <a:gd name="T17" fmla="*/ 2147483647 h 966"/>
              <a:gd name="T18" fmla="*/ 2147483647 w 869"/>
              <a:gd name="T19" fmla="*/ 2147483647 h 966"/>
              <a:gd name="T20" fmla="*/ 2147483647 w 869"/>
              <a:gd name="T21" fmla="*/ 2147483647 h 966"/>
              <a:gd name="T22" fmla="*/ 2147483647 w 869"/>
              <a:gd name="T23" fmla="*/ 2147483647 h 966"/>
              <a:gd name="T24" fmla="*/ 2147483647 w 869"/>
              <a:gd name="T25" fmla="*/ 2147483647 h 966"/>
              <a:gd name="T26" fmla="*/ 2147483647 w 869"/>
              <a:gd name="T27" fmla="*/ 0 h 9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966"/>
              <a:gd name="T44" fmla="*/ 869 w 869"/>
              <a:gd name="T45" fmla="*/ 966 h 9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966">
                <a:moveTo>
                  <a:pt x="0" y="966"/>
                </a:moveTo>
                <a:cubicBezTo>
                  <a:pt x="19" y="875"/>
                  <a:pt x="30" y="847"/>
                  <a:pt x="69" y="771"/>
                </a:cubicBezTo>
                <a:cubicBezTo>
                  <a:pt x="87" y="736"/>
                  <a:pt x="94" y="710"/>
                  <a:pt x="127" y="683"/>
                </a:cubicBezTo>
                <a:cubicBezTo>
                  <a:pt x="177" y="642"/>
                  <a:pt x="137" y="686"/>
                  <a:pt x="196" y="644"/>
                </a:cubicBezTo>
                <a:cubicBezTo>
                  <a:pt x="259" y="598"/>
                  <a:pt x="192" y="626"/>
                  <a:pt x="254" y="605"/>
                </a:cubicBezTo>
                <a:cubicBezTo>
                  <a:pt x="298" y="563"/>
                  <a:pt x="388" y="492"/>
                  <a:pt x="440" y="459"/>
                </a:cubicBezTo>
                <a:cubicBezTo>
                  <a:pt x="498" y="368"/>
                  <a:pt x="408" y="501"/>
                  <a:pt x="498" y="400"/>
                </a:cubicBezTo>
                <a:cubicBezTo>
                  <a:pt x="541" y="352"/>
                  <a:pt x="572" y="292"/>
                  <a:pt x="615" y="244"/>
                </a:cubicBezTo>
                <a:cubicBezTo>
                  <a:pt x="634" y="223"/>
                  <a:pt x="661" y="210"/>
                  <a:pt x="674" y="185"/>
                </a:cubicBezTo>
                <a:cubicBezTo>
                  <a:pt x="696" y="142"/>
                  <a:pt x="726" y="93"/>
                  <a:pt x="772" y="78"/>
                </a:cubicBezTo>
                <a:cubicBezTo>
                  <a:pt x="782" y="71"/>
                  <a:pt x="793" y="66"/>
                  <a:pt x="801" y="58"/>
                </a:cubicBezTo>
                <a:cubicBezTo>
                  <a:pt x="809" y="50"/>
                  <a:pt x="811" y="36"/>
                  <a:pt x="820" y="29"/>
                </a:cubicBezTo>
                <a:cubicBezTo>
                  <a:pt x="828" y="22"/>
                  <a:pt x="841" y="24"/>
                  <a:pt x="850" y="19"/>
                </a:cubicBezTo>
                <a:cubicBezTo>
                  <a:pt x="858" y="14"/>
                  <a:pt x="863" y="6"/>
                  <a:pt x="86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Freeform 18"/>
          <p:cNvSpPr>
            <a:spLocks/>
          </p:cNvSpPr>
          <p:nvPr/>
        </p:nvSpPr>
        <p:spPr bwMode="auto">
          <a:xfrm>
            <a:off x="4754563" y="1592263"/>
            <a:ext cx="731837" cy="1371600"/>
          </a:xfrm>
          <a:custGeom>
            <a:avLst/>
            <a:gdLst>
              <a:gd name="T0" fmla="*/ 2147483647 w 461"/>
              <a:gd name="T1" fmla="*/ 2147483647 h 864"/>
              <a:gd name="T2" fmla="*/ 2147483647 w 461"/>
              <a:gd name="T3" fmla="*/ 2147483647 h 864"/>
              <a:gd name="T4" fmla="*/ 2147483647 w 461"/>
              <a:gd name="T5" fmla="*/ 2147483647 h 864"/>
              <a:gd name="T6" fmla="*/ 2147483647 w 461"/>
              <a:gd name="T7" fmla="*/ 2147483647 h 864"/>
              <a:gd name="T8" fmla="*/ 2147483647 w 461"/>
              <a:gd name="T9" fmla="*/ 2147483647 h 864"/>
              <a:gd name="T10" fmla="*/ 2147483647 w 461"/>
              <a:gd name="T11" fmla="*/ 2147483647 h 864"/>
              <a:gd name="T12" fmla="*/ 2147483647 w 461"/>
              <a:gd name="T13" fmla="*/ 2147483647 h 864"/>
              <a:gd name="T14" fmla="*/ 2147483647 w 461"/>
              <a:gd name="T15" fmla="*/ 2147483647 h 864"/>
              <a:gd name="T16" fmla="*/ 2147483647 w 461"/>
              <a:gd name="T17" fmla="*/ 2147483647 h 864"/>
              <a:gd name="T18" fmla="*/ 2147483647 w 461"/>
              <a:gd name="T19" fmla="*/ 2147483647 h 8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1"/>
              <a:gd name="T31" fmla="*/ 0 h 864"/>
              <a:gd name="T32" fmla="*/ 461 w 461"/>
              <a:gd name="T33" fmla="*/ 864 h 8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1" h="864">
                <a:moveTo>
                  <a:pt x="31" y="813"/>
                </a:moveTo>
                <a:cubicBezTo>
                  <a:pt x="110" y="698"/>
                  <a:pt x="0" y="864"/>
                  <a:pt x="61" y="754"/>
                </a:cubicBezTo>
                <a:cubicBezTo>
                  <a:pt x="86" y="709"/>
                  <a:pt x="120" y="679"/>
                  <a:pt x="149" y="637"/>
                </a:cubicBezTo>
                <a:cubicBezTo>
                  <a:pt x="171" y="565"/>
                  <a:pt x="145" y="657"/>
                  <a:pt x="168" y="510"/>
                </a:cubicBezTo>
                <a:cubicBezTo>
                  <a:pt x="179" y="438"/>
                  <a:pt x="238" y="382"/>
                  <a:pt x="276" y="325"/>
                </a:cubicBezTo>
                <a:cubicBezTo>
                  <a:pt x="296" y="296"/>
                  <a:pt x="314" y="266"/>
                  <a:pt x="334" y="237"/>
                </a:cubicBezTo>
                <a:cubicBezTo>
                  <a:pt x="341" y="227"/>
                  <a:pt x="354" y="208"/>
                  <a:pt x="354" y="208"/>
                </a:cubicBezTo>
                <a:cubicBezTo>
                  <a:pt x="367" y="165"/>
                  <a:pt x="394" y="131"/>
                  <a:pt x="412" y="90"/>
                </a:cubicBezTo>
                <a:cubicBezTo>
                  <a:pt x="420" y="71"/>
                  <a:pt x="421" y="49"/>
                  <a:pt x="432" y="32"/>
                </a:cubicBezTo>
                <a:cubicBezTo>
                  <a:pt x="453" y="0"/>
                  <a:pt x="439" y="3"/>
                  <a:pt x="461" y="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Freeform 19"/>
          <p:cNvSpPr>
            <a:spLocks/>
          </p:cNvSpPr>
          <p:nvPr/>
        </p:nvSpPr>
        <p:spPr bwMode="auto">
          <a:xfrm>
            <a:off x="2433638" y="1549400"/>
            <a:ext cx="712787" cy="1565275"/>
          </a:xfrm>
          <a:custGeom>
            <a:avLst/>
            <a:gdLst>
              <a:gd name="T0" fmla="*/ 2147483647 w 449"/>
              <a:gd name="T1" fmla="*/ 2147483647 h 986"/>
              <a:gd name="T2" fmla="*/ 2147483647 w 449"/>
              <a:gd name="T3" fmla="*/ 2147483647 h 986"/>
              <a:gd name="T4" fmla="*/ 2147483647 w 449"/>
              <a:gd name="T5" fmla="*/ 2147483647 h 986"/>
              <a:gd name="T6" fmla="*/ 2147483647 w 449"/>
              <a:gd name="T7" fmla="*/ 2147483647 h 986"/>
              <a:gd name="T8" fmla="*/ 2147483647 w 449"/>
              <a:gd name="T9" fmla="*/ 2147483647 h 986"/>
              <a:gd name="T10" fmla="*/ 2147483647 w 449"/>
              <a:gd name="T11" fmla="*/ 2147483647 h 986"/>
              <a:gd name="T12" fmla="*/ 2147483647 w 449"/>
              <a:gd name="T13" fmla="*/ 2147483647 h 986"/>
              <a:gd name="T14" fmla="*/ 2147483647 w 449"/>
              <a:gd name="T15" fmla="*/ 2147483647 h 986"/>
              <a:gd name="T16" fmla="*/ 2147483647 w 449"/>
              <a:gd name="T17" fmla="*/ 2147483647 h 986"/>
              <a:gd name="T18" fmla="*/ 2147483647 w 449"/>
              <a:gd name="T19" fmla="*/ 2147483647 h 986"/>
              <a:gd name="T20" fmla="*/ 0 w 449"/>
              <a:gd name="T21" fmla="*/ 0 h 9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9"/>
              <a:gd name="T34" fmla="*/ 0 h 986"/>
              <a:gd name="T35" fmla="*/ 449 w 449"/>
              <a:gd name="T36" fmla="*/ 986 h 9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9" h="986">
                <a:moveTo>
                  <a:pt x="449" y="986"/>
                </a:moveTo>
                <a:cubicBezTo>
                  <a:pt x="433" y="925"/>
                  <a:pt x="406" y="883"/>
                  <a:pt x="371" y="830"/>
                </a:cubicBezTo>
                <a:cubicBezTo>
                  <a:pt x="365" y="821"/>
                  <a:pt x="366" y="810"/>
                  <a:pt x="361" y="801"/>
                </a:cubicBezTo>
                <a:cubicBezTo>
                  <a:pt x="346" y="777"/>
                  <a:pt x="312" y="732"/>
                  <a:pt x="312" y="732"/>
                </a:cubicBezTo>
                <a:cubicBezTo>
                  <a:pt x="298" y="691"/>
                  <a:pt x="291" y="671"/>
                  <a:pt x="263" y="635"/>
                </a:cubicBezTo>
                <a:cubicBezTo>
                  <a:pt x="252" y="599"/>
                  <a:pt x="229" y="572"/>
                  <a:pt x="215" y="537"/>
                </a:cubicBezTo>
                <a:cubicBezTo>
                  <a:pt x="203" y="508"/>
                  <a:pt x="202" y="475"/>
                  <a:pt x="185" y="449"/>
                </a:cubicBezTo>
                <a:cubicBezTo>
                  <a:pt x="163" y="416"/>
                  <a:pt x="154" y="407"/>
                  <a:pt x="146" y="361"/>
                </a:cubicBezTo>
                <a:cubicBezTo>
                  <a:pt x="131" y="271"/>
                  <a:pt x="131" y="145"/>
                  <a:pt x="49" y="88"/>
                </a:cubicBezTo>
                <a:cubicBezTo>
                  <a:pt x="0" y="16"/>
                  <a:pt x="53" y="100"/>
                  <a:pt x="19" y="30"/>
                </a:cubicBezTo>
                <a:cubicBezTo>
                  <a:pt x="14" y="19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Text Box 25"/>
          <p:cNvSpPr txBox="1">
            <a:spLocks noChangeArrowheads="1"/>
          </p:cNvSpPr>
          <p:nvPr/>
        </p:nvSpPr>
        <p:spPr bwMode="auto">
          <a:xfrm>
            <a:off x="3271838" y="459740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P-type substrate</a:t>
            </a:r>
          </a:p>
        </p:txBody>
      </p:sp>
      <p:sp>
        <p:nvSpPr>
          <p:cNvPr id="38927" name="Text Box 26"/>
          <p:cNvSpPr txBox="1">
            <a:spLocks noChangeArrowheads="1"/>
          </p:cNvSpPr>
          <p:nvPr/>
        </p:nvSpPr>
        <p:spPr bwMode="auto">
          <a:xfrm>
            <a:off x="808038" y="4754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N-type</a:t>
            </a:r>
          </a:p>
        </p:txBody>
      </p:sp>
      <p:sp>
        <p:nvSpPr>
          <p:cNvPr id="38928" name="Line 27"/>
          <p:cNvSpPr>
            <a:spLocks noChangeShapeType="1"/>
          </p:cNvSpPr>
          <p:nvPr/>
        </p:nvSpPr>
        <p:spPr bwMode="auto">
          <a:xfrm flipV="1">
            <a:off x="1627188" y="4122738"/>
            <a:ext cx="116205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28"/>
          <p:cNvSpPr txBox="1">
            <a:spLocks noChangeArrowheads="1"/>
          </p:cNvSpPr>
          <p:nvPr/>
        </p:nvSpPr>
        <p:spPr bwMode="auto">
          <a:xfrm>
            <a:off x="1503363" y="18399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38930" name="Text Box 29"/>
          <p:cNvSpPr txBox="1">
            <a:spLocks noChangeArrowheads="1"/>
          </p:cNvSpPr>
          <p:nvPr/>
        </p:nvSpPr>
        <p:spPr bwMode="auto">
          <a:xfrm>
            <a:off x="5426075" y="194786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sp>
        <p:nvSpPr>
          <p:cNvPr id="38931" name="Text Box 30"/>
          <p:cNvSpPr txBox="1">
            <a:spLocks noChangeArrowheads="1"/>
          </p:cNvSpPr>
          <p:nvPr/>
        </p:nvSpPr>
        <p:spPr bwMode="auto">
          <a:xfrm>
            <a:off x="7564438" y="19177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38932" name="Text Box 31"/>
          <p:cNvSpPr txBox="1">
            <a:spLocks noChangeArrowheads="1"/>
          </p:cNvSpPr>
          <p:nvPr/>
        </p:nvSpPr>
        <p:spPr bwMode="auto">
          <a:xfrm>
            <a:off x="6138863" y="53736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Channel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325" y="3276600"/>
            <a:ext cx="1627188" cy="9906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934" name="Line 32"/>
          <p:cNvSpPr>
            <a:spLocks noChangeShapeType="1"/>
          </p:cNvSpPr>
          <p:nvPr/>
        </p:nvSpPr>
        <p:spPr bwMode="auto">
          <a:xfrm flipH="1" flipV="1">
            <a:off x="5037138" y="3625850"/>
            <a:ext cx="1116012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Oval 33"/>
          <p:cNvSpPr>
            <a:spLocks noChangeArrowheads="1"/>
          </p:cNvSpPr>
          <p:nvPr/>
        </p:nvSpPr>
        <p:spPr bwMode="auto">
          <a:xfrm>
            <a:off x="3100388" y="3440113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38936" name="Oval 34"/>
          <p:cNvSpPr>
            <a:spLocks noChangeArrowheads="1"/>
          </p:cNvSpPr>
          <p:nvPr/>
        </p:nvSpPr>
        <p:spPr bwMode="auto">
          <a:xfrm>
            <a:off x="4554538" y="3267075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38937" name="Oval 35"/>
          <p:cNvSpPr>
            <a:spLocks noChangeArrowheads="1"/>
          </p:cNvSpPr>
          <p:nvPr/>
        </p:nvSpPr>
        <p:spPr bwMode="auto">
          <a:xfrm>
            <a:off x="6100763" y="3516313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89346" y="1360523"/>
            <a:ext cx="5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V</a:t>
            </a:r>
            <a:r>
              <a:rPr lang="en-US" baseline="-25000" dirty="0" err="1">
                <a:solidFill>
                  <a:srgbClr val="FF6600"/>
                </a:solidFill>
              </a:rPr>
              <a:t>cc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6024" y="1360523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GND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6400" y="1417638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GND</a:t>
            </a:r>
            <a:endParaRPr lang="en-US" baseline="-2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val 23"/>
          <p:cNvSpPr>
            <a:spLocks noChangeArrowheads="1"/>
          </p:cNvSpPr>
          <p:nvPr/>
        </p:nvSpPr>
        <p:spPr bwMode="auto">
          <a:xfrm>
            <a:off x="6269038" y="32432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38" name="Oval 24"/>
          <p:cNvSpPr>
            <a:spLocks noChangeArrowheads="1"/>
          </p:cNvSpPr>
          <p:nvPr/>
        </p:nvSpPr>
        <p:spPr bwMode="auto">
          <a:xfrm>
            <a:off x="4760913" y="2857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39" name="Oval 22"/>
          <p:cNvSpPr>
            <a:spLocks noChangeArrowheads="1"/>
          </p:cNvSpPr>
          <p:nvPr/>
        </p:nvSpPr>
        <p:spPr bwMode="auto">
          <a:xfrm>
            <a:off x="3111500" y="30829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Gate Open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3810000" y="3048000"/>
            <a:ext cx="19812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2" name="Freeform 13"/>
          <p:cNvSpPr>
            <a:spLocks/>
          </p:cNvSpPr>
          <p:nvPr/>
        </p:nvSpPr>
        <p:spPr bwMode="auto">
          <a:xfrm>
            <a:off x="1600200" y="3274354"/>
            <a:ext cx="6072188" cy="1941513"/>
          </a:xfrm>
          <a:custGeom>
            <a:avLst/>
            <a:gdLst>
              <a:gd name="T0" fmla="*/ 0 w 3825"/>
              <a:gd name="T1" fmla="*/ 2147483647 h 1223"/>
              <a:gd name="T2" fmla="*/ 2147483647 w 3825"/>
              <a:gd name="T3" fmla="*/ 2147483647 h 1223"/>
              <a:gd name="T4" fmla="*/ 2147483647 w 3825"/>
              <a:gd name="T5" fmla="*/ 2147483647 h 1223"/>
              <a:gd name="T6" fmla="*/ 2147483647 w 3825"/>
              <a:gd name="T7" fmla="*/ 2147483647 h 1223"/>
              <a:gd name="T8" fmla="*/ 2147483647 w 3825"/>
              <a:gd name="T9" fmla="*/ 2147483647 h 1223"/>
              <a:gd name="T10" fmla="*/ 2147483647 w 3825"/>
              <a:gd name="T11" fmla="*/ 2147483647 h 1223"/>
              <a:gd name="T12" fmla="*/ 2147483647 w 3825"/>
              <a:gd name="T13" fmla="*/ 2147483647 h 1223"/>
              <a:gd name="T14" fmla="*/ 2147483647 w 3825"/>
              <a:gd name="T15" fmla="*/ 2147483647 h 1223"/>
              <a:gd name="T16" fmla="*/ 2147483647 w 3825"/>
              <a:gd name="T17" fmla="*/ 2147483647 h 1223"/>
              <a:gd name="T18" fmla="*/ 2147483647 w 3825"/>
              <a:gd name="T19" fmla="*/ 2147483647 h 1223"/>
              <a:gd name="T20" fmla="*/ 2147483647 w 3825"/>
              <a:gd name="T21" fmla="*/ 2147483647 h 1223"/>
              <a:gd name="T22" fmla="*/ 2147483647 w 3825"/>
              <a:gd name="T23" fmla="*/ 2147483647 h 1223"/>
              <a:gd name="T24" fmla="*/ 2147483647 w 3825"/>
              <a:gd name="T25" fmla="*/ 2147483647 h 1223"/>
              <a:gd name="T26" fmla="*/ 2147483647 w 3825"/>
              <a:gd name="T27" fmla="*/ 2147483647 h 1223"/>
              <a:gd name="T28" fmla="*/ 2147483647 w 3825"/>
              <a:gd name="T29" fmla="*/ 2147483647 h 1223"/>
              <a:gd name="T30" fmla="*/ 2147483647 w 3825"/>
              <a:gd name="T31" fmla="*/ 2147483647 h 1223"/>
              <a:gd name="T32" fmla="*/ 2147483647 w 3825"/>
              <a:gd name="T33" fmla="*/ 2147483647 h 1223"/>
              <a:gd name="T34" fmla="*/ 2147483647 w 3825"/>
              <a:gd name="T35" fmla="*/ 2147483647 h 1223"/>
              <a:gd name="T36" fmla="*/ 2147483647 w 3825"/>
              <a:gd name="T37" fmla="*/ 2147483647 h 1223"/>
              <a:gd name="T38" fmla="*/ 2147483647 w 3825"/>
              <a:gd name="T39" fmla="*/ 2147483647 h 1223"/>
              <a:gd name="T40" fmla="*/ 2147483647 w 3825"/>
              <a:gd name="T41" fmla="*/ 2147483647 h 1223"/>
              <a:gd name="T42" fmla="*/ 0 w 3825"/>
              <a:gd name="T43" fmla="*/ 2147483647 h 122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825"/>
              <a:gd name="T67" fmla="*/ 0 h 1223"/>
              <a:gd name="T68" fmla="*/ 3825 w 3825"/>
              <a:gd name="T69" fmla="*/ 1223 h 122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825" h="1223">
                <a:moveTo>
                  <a:pt x="0" y="6"/>
                </a:moveTo>
                <a:cubicBezTo>
                  <a:pt x="1265" y="18"/>
                  <a:pt x="2531" y="0"/>
                  <a:pt x="3795" y="41"/>
                </a:cubicBezTo>
                <a:cubicBezTo>
                  <a:pt x="3825" y="42"/>
                  <a:pt x="3791" y="100"/>
                  <a:pt x="3785" y="129"/>
                </a:cubicBezTo>
                <a:cubicBezTo>
                  <a:pt x="3765" y="219"/>
                  <a:pt x="3719" y="310"/>
                  <a:pt x="3678" y="392"/>
                </a:cubicBezTo>
                <a:cubicBezTo>
                  <a:pt x="3629" y="490"/>
                  <a:pt x="3493" y="764"/>
                  <a:pt x="3405" y="822"/>
                </a:cubicBezTo>
                <a:cubicBezTo>
                  <a:pt x="3329" y="873"/>
                  <a:pt x="3237" y="909"/>
                  <a:pt x="3151" y="939"/>
                </a:cubicBezTo>
                <a:cubicBezTo>
                  <a:pt x="3097" y="979"/>
                  <a:pt x="3046" y="992"/>
                  <a:pt x="2985" y="1017"/>
                </a:cubicBezTo>
                <a:cubicBezTo>
                  <a:pt x="2932" y="1039"/>
                  <a:pt x="2890" y="1070"/>
                  <a:pt x="2839" y="1095"/>
                </a:cubicBezTo>
                <a:cubicBezTo>
                  <a:pt x="2804" y="1130"/>
                  <a:pt x="2783" y="1125"/>
                  <a:pt x="2741" y="1144"/>
                </a:cubicBezTo>
                <a:cubicBezTo>
                  <a:pt x="2587" y="1212"/>
                  <a:pt x="2408" y="1215"/>
                  <a:pt x="2243" y="1222"/>
                </a:cubicBezTo>
                <a:cubicBezTo>
                  <a:pt x="1853" y="1205"/>
                  <a:pt x="1466" y="1223"/>
                  <a:pt x="1081" y="1164"/>
                </a:cubicBezTo>
                <a:cubicBezTo>
                  <a:pt x="1000" y="1122"/>
                  <a:pt x="915" y="1086"/>
                  <a:pt x="837" y="1037"/>
                </a:cubicBezTo>
                <a:cubicBezTo>
                  <a:pt x="777" y="999"/>
                  <a:pt x="730" y="952"/>
                  <a:pt x="661" y="929"/>
                </a:cubicBezTo>
                <a:cubicBezTo>
                  <a:pt x="603" y="886"/>
                  <a:pt x="538" y="850"/>
                  <a:pt x="476" y="812"/>
                </a:cubicBezTo>
                <a:cubicBezTo>
                  <a:pt x="446" y="794"/>
                  <a:pt x="419" y="770"/>
                  <a:pt x="388" y="754"/>
                </a:cubicBezTo>
                <a:cubicBezTo>
                  <a:pt x="327" y="723"/>
                  <a:pt x="362" y="743"/>
                  <a:pt x="290" y="695"/>
                </a:cubicBezTo>
                <a:cubicBezTo>
                  <a:pt x="280" y="689"/>
                  <a:pt x="261" y="676"/>
                  <a:pt x="261" y="676"/>
                </a:cubicBezTo>
                <a:cubicBezTo>
                  <a:pt x="247" y="634"/>
                  <a:pt x="220" y="631"/>
                  <a:pt x="193" y="597"/>
                </a:cubicBezTo>
                <a:cubicBezTo>
                  <a:pt x="176" y="575"/>
                  <a:pt x="144" y="529"/>
                  <a:pt x="144" y="529"/>
                </a:cubicBezTo>
                <a:cubicBezTo>
                  <a:pt x="119" y="457"/>
                  <a:pt x="133" y="489"/>
                  <a:pt x="105" y="431"/>
                </a:cubicBezTo>
                <a:cubicBezTo>
                  <a:pt x="90" y="359"/>
                  <a:pt x="74" y="288"/>
                  <a:pt x="56" y="217"/>
                </a:cubicBezTo>
                <a:cubicBezTo>
                  <a:pt x="47" y="107"/>
                  <a:pt x="53" y="84"/>
                  <a:pt x="0" y="6"/>
                </a:cubicBez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Freeform 5"/>
          <p:cNvSpPr>
            <a:spLocks/>
          </p:cNvSpPr>
          <p:nvPr/>
        </p:nvSpPr>
        <p:spPr bwMode="auto">
          <a:xfrm>
            <a:off x="2590800" y="3276600"/>
            <a:ext cx="4267200" cy="990600"/>
          </a:xfrm>
          <a:custGeom>
            <a:avLst/>
            <a:gdLst>
              <a:gd name="T0" fmla="*/ 0 w 2688"/>
              <a:gd name="T1" fmla="*/ 0 h 624"/>
              <a:gd name="T2" fmla="*/ 0 w 2688"/>
              <a:gd name="T3" fmla="*/ 2147483647 h 624"/>
              <a:gd name="T4" fmla="*/ 2147483647 w 2688"/>
              <a:gd name="T5" fmla="*/ 2147483647 h 624"/>
              <a:gd name="T6" fmla="*/ 2147483647 w 2688"/>
              <a:gd name="T7" fmla="*/ 2147483647 h 624"/>
              <a:gd name="T8" fmla="*/ 2147483647 w 2688"/>
              <a:gd name="T9" fmla="*/ 2147483647 h 624"/>
              <a:gd name="T10" fmla="*/ 2147483647 w 2688"/>
              <a:gd name="T11" fmla="*/ 2147483647 h 624"/>
              <a:gd name="T12" fmla="*/ 2147483647 w 2688"/>
              <a:gd name="T13" fmla="*/ 2147483647 h 624"/>
              <a:gd name="T14" fmla="*/ 2147483647 w 2688"/>
              <a:gd name="T15" fmla="*/ 0 h 624"/>
              <a:gd name="T16" fmla="*/ 0 w 2688"/>
              <a:gd name="T17" fmla="*/ 0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88"/>
              <a:gd name="T28" fmla="*/ 0 h 624"/>
              <a:gd name="T29" fmla="*/ 2688 w 2688"/>
              <a:gd name="T30" fmla="*/ 624 h 6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88" h="624">
                <a:moveTo>
                  <a:pt x="0" y="0"/>
                </a:moveTo>
                <a:lnTo>
                  <a:pt x="0" y="624"/>
                </a:lnTo>
                <a:lnTo>
                  <a:pt x="864" y="624"/>
                </a:lnTo>
                <a:lnTo>
                  <a:pt x="864" y="144"/>
                </a:lnTo>
                <a:lnTo>
                  <a:pt x="1920" y="144"/>
                </a:lnTo>
                <a:lnTo>
                  <a:pt x="1920" y="624"/>
                </a:lnTo>
                <a:lnTo>
                  <a:pt x="2688" y="624"/>
                </a:lnTo>
                <a:lnTo>
                  <a:pt x="268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14"/>
          <p:cNvSpPr>
            <a:spLocks noChangeArrowheads="1"/>
          </p:cNvSpPr>
          <p:nvPr/>
        </p:nvSpPr>
        <p:spPr bwMode="auto">
          <a:xfrm>
            <a:off x="27432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5" name="Rectangle 15"/>
          <p:cNvSpPr>
            <a:spLocks noChangeArrowheads="1"/>
          </p:cNvSpPr>
          <p:nvPr/>
        </p:nvSpPr>
        <p:spPr bwMode="auto">
          <a:xfrm>
            <a:off x="5943600" y="31242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6" name="Rectangle 16"/>
          <p:cNvSpPr>
            <a:spLocks noChangeArrowheads="1"/>
          </p:cNvSpPr>
          <p:nvPr/>
        </p:nvSpPr>
        <p:spPr bwMode="auto">
          <a:xfrm>
            <a:off x="4419600" y="2895600"/>
            <a:ext cx="7620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9947" name="Freeform 17"/>
          <p:cNvSpPr>
            <a:spLocks/>
          </p:cNvSpPr>
          <p:nvPr/>
        </p:nvSpPr>
        <p:spPr bwMode="auto">
          <a:xfrm>
            <a:off x="6307138" y="1581150"/>
            <a:ext cx="1379537" cy="1533525"/>
          </a:xfrm>
          <a:custGeom>
            <a:avLst/>
            <a:gdLst>
              <a:gd name="T0" fmla="*/ 0 w 869"/>
              <a:gd name="T1" fmla="*/ 2147483647 h 966"/>
              <a:gd name="T2" fmla="*/ 2147483647 w 869"/>
              <a:gd name="T3" fmla="*/ 2147483647 h 966"/>
              <a:gd name="T4" fmla="*/ 2147483647 w 869"/>
              <a:gd name="T5" fmla="*/ 2147483647 h 966"/>
              <a:gd name="T6" fmla="*/ 2147483647 w 869"/>
              <a:gd name="T7" fmla="*/ 2147483647 h 966"/>
              <a:gd name="T8" fmla="*/ 2147483647 w 869"/>
              <a:gd name="T9" fmla="*/ 2147483647 h 966"/>
              <a:gd name="T10" fmla="*/ 2147483647 w 869"/>
              <a:gd name="T11" fmla="*/ 2147483647 h 966"/>
              <a:gd name="T12" fmla="*/ 2147483647 w 869"/>
              <a:gd name="T13" fmla="*/ 2147483647 h 966"/>
              <a:gd name="T14" fmla="*/ 2147483647 w 869"/>
              <a:gd name="T15" fmla="*/ 2147483647 h 966"/>
              <a:gd name="T16" fmla="*/ 2147483647 w 869"/>
              <a:gd name="T17" fmla="*/ 2147483647 h 966"/>
              <a:gd name="T18" fmla="*/ 2147483647 w 869"/>
              <a:gd name="T19" fmla="*/ 2147483647 h 966"/>
              <a:gd name="T20" fmla="*/ 2147483647 w 869"/>
              <a:gd name="T21" fmla="*/ 2147483647 h 966"/>
              <a:gd name="T22" fmla="*/ 2147483647 w 869"/>
              <a:gd name="T23" fmla="*/ 2147483647 h 966"/>
              <a:gd name="T24" fmla="*/ 2147483647 w 869"/>
              <a:gd name="T25" fmla="*/ 2147483647 h 966"/>
              <a:gd name="T26" fmla="*/ 2147483647 w 869"/>
              <a:gd name="T27" fmla="*/ 0 h 9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9"/>
              <a:gd name="T43" fmla="*/ 0 h 966"/>
              <a:gd name="T44" fmla="*/ 869 w 869"/>
              <a:gd name="T45" fmla="*/ 966 h 9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9" h="966">
                <a:moveTo>
                  <a:pt x="0" y="966"/>
                </a:moveTo>
                <a:cubicBezTo>
                  <a:pt x="19" y="875"/>
                  <a:pt x="30" y="847"/>
                  <a:pt x="69" y="771"/>
                </a:cubicBezTo>
                <a:cubicBezTo>
                  <a:pt x="87" y="736"/>
                  <a:pt x="94" y="710"/>
                  <a:pt x="127" y="683"/>
                </a:cubicBezTo>
                <a:cubicBezTo>
                  <a:pt x="177" y="642"/>
                  <a:pt x="137" y="686"/>
                  <a:pt x="196" y="644"/>
                </a:cubicBezTo>
                <a:cubicBezTo>
                  <a:pt x="259" y="598"/>
                  <a:pt x="192" y="626"/>
                  <a:pt x="254" y="605"/>
                </a:cubicBezTo>
                <a:cubicBezTo>
                  <a:pt x="298" y="563"/>
                  <a:pt x="388" y="492"/>
                  <a:pt x="440" y="459"/>
                </a:cubicBezTo>
                <a:cubicBezTo>
                  <a:pt x="498" y="368"/>
                  <a:pt x="408" y="501"/>
                  <a:pt x="498" y="400"/>
                </a:cubicBezTo>
                <a:cubicBezTo>
                  <a:pt x="541" y="352"/>
                  <a:pt x="572" y="292"/>
                  <a:pt x="615" y="244"/>
                </a:cubicBezTo>
                <a:cubicBezTo>
                  <a:pt x="634" y="223"/>
                  <a:pt x="661" y="210"/>
                  <a:pt x="674" y="185"/>
                </a:cubicBezTo>
                <a:cubicBezTo>
                  <a:pt x="696" y="142"/>
                  <a:pt x="726" y="93"/>
                  <a:pt x="772" y="78"/>
                </a:cubicBezTo>
                <a:cubicBezTo>
                  <a:pt x="782" y="71"/>
                  <a:pt x="793" y="66"/>
                  <a:pt x="801" y="58"/>
                </a:cubicBezTo>
                <a:cubicBezTo>
                  <a:pt x="809" y="50"/>
                  <a:pt x="811" y="36"/>
                  <a:pt x="820" y="29"/>
                </a:cubicBezTo>
                <a:cubicBezTo>
                  <a:pt x="828" y="22"/>
                  <a:pt x="841" y="24"/>
                  <a:pt x="850" y="19"/>
                </a:cubicBezTo>
                <a:cubicBezTo>
                  <a:pt x="858" y="14"/>
                  <a:pt x="863" y="6"/>
                  <a:pt x="86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Freeform 18"/>
          <p:cNvSpPr>
            <a:spLocks/>
          </p:cNvSpPr>
          <p:nvPr/>
        </p:nvSpPr>
        <p:spPr bwMode="auto">
          <a:xfrm>
            <a:off x="4754563" y="1592263"/>
            <a:ext cx="731837" cy="1371600"/>
          </a:xfrm>
          <a:custGeom>
            <a:avLst/>
            <a:gdLst>
              <a:gd name="T0" fmla="*/ 2147483647 w 461"/>
              <a:gd name="T1" fmla="*/ 2147483647 h 864"/>
              <a:gd name="T2" fmla="*/ 2147483647 w 461"/>
              <a:gd name="T3" fmla="*/ 2147483647 h 864"/>
              <a:gd name="T4" fmla="*/ 2147483647 w 461"/>
              <a:gd name="T5" fmla="*/ 2147483647 h 864"/>
              <a:gd name="T6" fmla="*/ 2147483647 w 461"/>
              <a:gd name="T7" fmla="*/ 2147483647 h 864"/>
              <a:gd name="T8" fmla="*/ 2147483647 w 461"/>
              <a:gd name="T9" fmla="*/ 2147483647 h 864"/>
              <a:gd name="T10" fmla="*/ 2147483647 w 461"/>
              <a:gd name="T11" fmla="*/ 2147483647 h 864"/>
              <a:gd name="T12" fmla="*/ 2147483647 w 461"/>
              <a:gd name="T13" fmla="*/ 2147483647 h 864"/>
              <a:gd name="T14" fmla="*/ 2147483647 w 461"/>
              <a:gd name="T15" fmla="*/ 2147483647 h 864"/>
              <a:gd name="T16" fmla="*/ 2147483647 w 461"/>
              <a:gd name="T17" fmla="*/ 2147483647 h 864"/>
              <a:gd name="T18" fmla="*/ 2147483647 w 461"/>
              <a:gd name="T19" fmla="*/ 2147483647 h 8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1"/>
              <a:gd name="T31" fmla="*/ 0 h 864"/>
              <a:gd name="T32" fmla="*/ 461 w 461"/>
              <a:gd name="T33" fmla="*/ 864 h 8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1" h="864">
                <a:moveTo>
                  <a:pt x="31" y="813"/>
                </a:moveTo>
                <a:cubicBezTo>
                  <a:pt x="110" y="698"/>
                  <a:pt x="0" y="864"/>
                  <a:pt x="61" y="754"/>
                </a:cubicBezTo>
                <a:cubicBezTo>
                  <a:pt x="86" y="709"/>
                  <a:pt x="120" y="679"/>
                  <a:pt x="149" y="637"/>
                </a:cubicBezTo>
                <a:cubicBezTo>
                  <a:pt x="171" y="565"/>
                  <a:pt x="145" y="657"/>
                  <a:pt x="168" y="510"/>
                </a:cubicBezTo>
                <a:cubicBezTo>
                  <a:pt x="179" y="438"/>
                  <a:pt x="238" y="382"/>
                  <a:pt x="276" y="325"/>
                </a:cubicBezTo>
                <a:cubicBezTo>
                  <a:pt x="296" y="296"/>
                  <a:pt x="314" y="266"/>
                  <a:pt x="334" y="237"/>
                </a:cubicBezTo>
                <a:cubicBezTo>
                  <a:pt x="341" y="227"/>
                  <a:pt x="354" y="208"/>
                  <a:pt x="354" y="208"/>
                </a:cubicBezTo>
                <a:cubicBezTo>
                  <a:pt x="367" y="165"/>
                  <a:pt x="394" y="131"/>
                  <a:pt x="412" y="90"/>
                </a:cubicBezTo>
                <a:cubicBezTo>
                  <a:pt x="420" y="71"/>
                  <a:pt x="421" y="49"/>
                  <a:pt x="432" y="32"/>
                </a:cubicBezTo>
                <a:cubicBezTo>
                  <a:pt x="453" y="0"/>
                  <a:pt x="439" y="3"/>
                  <a:pt x="461" y="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Freeform 19"/>
          <p:cNvSpPr>
            <a:spLocks/>
          </p:cNvSpPr>
          <p:nvPr/>
        </p:nvSpPr>
        <p:spPr bwMode="auto">
          <a:xfrm>
            <a:off x="2433638" y="1549400"/>
            <a:ext cx="712787" cy="1565275"/>
          </a:xfrm>
          <a:custGeom>
            <a:avLst/>
            <a:gdLst>
              <a:gd name="T0" fmla="*/ 2147483647 w 449"/>
              <a:gd name="T1" fmla="*/ 2147483647 h 986"/>
              <a:gd name="T2" fmla="*/ 2147483647 w 449"/>
              <a:gd name="T3" fmla="*/ 2147483647 h 986"/>
              <a:gd name="T4" fmla="*/ 2147483647 w 449"/>
              <a:gd name="T5" fmla="*/ 2147483647 h 986"/>
              <a:gd name="T6" fmla="*/ 2147483647 w 449"/>
              <a:gd name="T7" fmla="*/ 2147483647 h 986"/>
              <a:gd name="T8" fmla="*/ 2147483647 w 449"/>
              <a:gd name="T9" fmla="*/ 2147483647 h 986"/>
              <a:gd name="T10" fmla="*/ 2147483647 w 449"/>
              <a:gd name="T11" fmla="*/ 2147483647 h 986"/>
              <a:gd name="T12" fmla="*/ 2147483647 w 449"/>
              <a:gd name="T13" fmla="*/ 2147483647 h 986"/>
              <a:gd name="T14" fmla="*/ 2147483647 w 449"/>
              <a:gd name="T15" fmla="*/ 2147483647 h 986"/>
              <a:gd name="T16" fmla="*/ 2147483647 w 449"/>
              <a:gd name="T17" fmla="*/ 2147483647 h 986"/>
              <a:gd name="T18" fmla="*/ 2147483647 w 449"/>
              <a:gd name="T19" fmla="*/ 2147483647 h 986"/>
              <a:gd name="T20" fmla="*/ 0 w 449"/>
              <a:gd name="T21" fmla="*/ 0 h 9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9"/>
              <a:gd name="T34" fmla="*/ 0 h 986"/>
              <a:gd name="T35" fmla="*/ 449 w 449"/>
              <a:gd name="T36" fmla="*/ 986 h 9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9" h="986">
                <a:moveTo>
                  <a:pt x="449" y="986"/>
                </a:moveTo>
                <a:cubicBezTo>
                  <a:pt x="433" y="925"/>
                  <a:pt x="406" y="883"/>
                  <a:pt x="371" y="830"/>
                </a:cubicBezTo>
                <a:cubicBezTo>
                  <a:pt x="365" y="821"/>
                  <a:pt x="366" y="810"/>
                  <a:pt x="361" y="801"/>
                </a:cubicBezTo>
                <a:cubicBezTo>
                  <a:pt x="346" y="777"/>
                  <a:pt x="312" y="732"/>
                  <a:pt x="312" y="732"/>
                </a:cubicBezTo>
                <a:cubicBezTo>
                  <a:pt x="298" y="691"/>
                  <a:pt x="291" y="671"/>
                  <a:pt x="263" y="635"/>
                </a:cubicBezTo>
                <a:cubicBezTo>
                  <a:pt x="252" y="599"/>
                  <a:pt x="229" y="572"/>
                  <a:pt x="215" y="537"/>
                </a:cubicBezTo>
                <a:cubicBezTo>
                  <a:pt x="203" y="508"/>
                  <a:pt x="202" y="475"/>
                  <a:pt x="185" y="449"/>
                </a:cubicBezTo>
                <a:cubicBezTo>
                  <a:pt x="163" y="416"/>
                  <a:pt x="154" y="407"/>
                  <a:pt x="146" y="361"/>
                </a:cubicBezTo>
                <a:cubicBezTo>
                  <a:pt x="131" y="271"/>
                  <a:pt x="131" y="145"/>
                  <a:pt x="49" y="88"/>
                </a:cubicBezTo>
                <a:cubicBezTo>
                  <a:pt x="0" y="16"/>
                  <a:pt x="53" y="100"/>
                  <a:pt x="19" y="30"/>
                </a:cubicBezTo>
                <a:cubicBezTo>
                  <a:pt x="14" y="19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Text Box 25"/>
          <p:cNvSpPr txBox="1">
            <a:spLocks noChangeArrowheads="1"/>
          </p:cNvSpPr>
          <p:nvPr/>
        </p:nvSpPr>
        <p:spPr bwMode="auto">
          <a:xfrm>
            <a:off x="3271838" y="459740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P-type substrate</a:t>
            </a:r>
          </a:p>
        </p:txBody>
      </p:sp>
      <p:sp>
        <p:nvSpPr>
          <p:cNvPr id="39951" name="Text Box 26"/>
          <p:cNvSpPr txBox="1">
            <a:spLocks noChangeArrowheads="1"/>
          </p:cNvSpPr>
          <p:nvPr/>
        </p:nvSpPr>
        <p:spPr bwMode="auto">
          <a:xfrm>
            <a:off x="808038" y="4754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N-type</a:t>
            </a:r>
          </a:p>
        </p:txBody>
      </p:sp>
      <p:sp>
        <p:nvSpPr>
          <p:cNvPr id="39952" name="Line 27"/>
          <p:cNvSpPr>
            <a:spLocks noChangeShapeType="1"/>
          </p:cNvSpPr>
          <p:nvPr/>
        </p:nvSpPr>
        <p:spPr bwMode="auto">
          <a:xfrm flipV="1">
            <a:off x="1627188" y="4122738"/>
            <a:ext cx="116205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28"/>
          <p:cNvSpPr txBox="1">
            <a:spLocks noChangeArrowheads="1"/>
          </p:cNvSpPr>
          <p:nvPr/>
        </p:nvSpPr>
        <p:spPr bwMode="auto">
          <a:xfrm>
            <a:off x="1503363" y="18399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39954" name="Text Box 29"/>
          <p:cNvSpPr txBox="1">
            <a:spLocks noChangeArrowheads="1"/>
          </p:cNvSpPr>
          <p:nvPr/>
        </p:nvSpPr>
        <p:spPr bwMode="auto">
          <a:xfrm>
            <a:off x="5426075" y="194786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sp>
        <p:nvSpPr>
          <p:cNvPr id="39955" name="Text Box 30"/>
          <p:cNvSpPr txBox="1">
            <a:spLocks noChangeArrowheads="1"/>
          </p:cNvSpPr>
          <p:nvPr/>
        </p:nvSpPr>
        <p:spPr bwMode="auto">
          <a:xfrm>
            <a:off x="7564438" y="19177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39956" name="Text Box 31"/>
          <p:cNvSpPr txBox="1">
            <a:spLocks noChangeArrowheads="1"/>
          </p:cNvSpPr>
          <p:nvPr/>
        </p:nvSpPr>
        <p:spPr bwMode="auto">
          <a:xfrm>
            <a:off x="6138863" y="53736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Channel</a:t>
            </a:r>
          </a:p>
        </p:txBody>
      </p:sp>
      <p:sp>
        <p:nvSpPr>
          <p:cNvPr id="39957" name="Line 32"/>
          <p:cNvSpPr>
            <a:spLocks noChangeShapeType="1"/>
          </p:cNvSpPr>
          <p:nvPr/>
        </p:nvSpPr>
        <p:spPr bwMode="auto">
          <a:xfrm flipH="1" flipV="1">
            <a:off x="5037138" y="3639918"/>
            <a:ext cx="1116012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Oval 33"/>
          <p:cNvSpPr>
            <a:spLocks noChangeArrowheads="1"/>
          </p:cNvSpPr>
          <p:nvPr/>
        </p:nvSpPr>
        <p:spPr bwMode="auto">
          <a:xfrm>
            <a:off x="3100388" y="3440113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39959" name="Oval 34"/>
          <p:cNvSpPr>
            <a:spLocks noChangeArrowheads="1"/>
          </p:cNvSpPr>
          <p:nvPr/>
        </p:nvSpPr>
        <p:spPr bwMode="auto">
          <a:xfrm>
            <a:off x="4554538" y="3267075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39960" name="Oval 35"/>
          <p:cNvSpPr>
            <a:spLocks noChangeArrowheads="1"/>
          </p:cNvSpPr>
          <p:nvPr/>
        </p:nvSpPr>
        <p:spPr bwMode="auto">
          <a:xfrm>
            <a:off x="6100763" y="3516313"/>
            <a:ext cx="263525" cy="2635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latin typeface="Arial Black" charset="0"/>
              </a:rPr>
              <a:t>-</a:t>
            </a:r>
          </a:p>
        </p:txBody>
      </p:sp>
      <p:sp>
        <p:nvSpPr>
          <p:cNvPr id="39961" name="Line 36"/>
          <p:cNvSpPr>
            <a:spLocks noChangeShapeType="1"/>
          </p:cNvSpPr>
          <p:nvPr/>
        </p:nvSpPr>
        <p:spPr bwMode="auto">
          <a:xfrm flipV="1">
            <a:off x="3348038" y="3471863"/>
            <a:ext cx="293687" cy="77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37"/>
          <p:cNvSpPr>
            <a:spLocks noChangeShapeType="1"/>
          </p:cNvSpPr>
          <p:nvPr/>
        </p:nvSpPr>
        <p:spPr bwMode="auto">
          <a:xfrm>
            <a:off x="4819650" y="3394075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38"/>
          <p:cNvSpPr>
            <a:spLocks noChangeShapeType="1"/>
          </p:cNvSpPr>
          <p:nvPr/>
        </p:nvSpPr>
        <p:spPr bwMode="auto">
          <a:xfrm flipV="1">
            <a:off x="6245225" y="3259138"/>
            <a:ext cx="77788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789346" y="1360523"/>
            <a:ext cx="5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V</a:t>
            </a:r>
            <a:r>
              <a:rPr lang="en-US" baseline="-25000" dirty="0" err="1">
                <a:solidFill>
                  <a:srgbClr val="FF6600"/>
                </a:solidFill>
              </a:rPr>
              <a:t>cc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6024" y="1360523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GND</a:t>
            </a:r>
            <a:endParaRPr lang="en-US" baseline="-250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0" y="1417638"/>
            <a:ext cx="5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V</a:t>
            </a:r>
            <a:r>
              <a:rPr lang="en-US" baseline="-25000" dirty="0" err="1">
                <a:solidFill>
                  <a:srgbClr val="FF6600"/>
                </a:solidFill>
              </a:rPr>
              <a:t>cc</a:t>
            </a:r>
            <a:endParaRPr lang="en-US" baseline="-2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5" descr="fet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720850"/>
            <a:ext cx="5540375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Nomenclature</a:t>
            </a:r>
          </a:p>
        </p:txBody>
      </p:sp>
      <p:pic>
        <p:nvPicPr>
          <p:cNvPr id="41986" name="Picture 2" descr="Image result for knife switch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247900"/>
            <a:ext cx="20113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47900"/>
            <a:ext cx="28575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1628775" y="4772025"/>
            <a:ext cx="23606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Open Switch</a:t>
            </a:r>
          </a:p>
          <a:p>
            <a:pPr algn="ctr"/>
            <a:r>
              <a:rPr lang="en-US" sz="1800"/>
              <a:t>No current can flow</a:t>
            </a: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4899025" y="4772025"/>
            <a:ext cx="2641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/>
              <a:t>Closed Switch</a:t>
            </a:r>
          </a:p>
          <a:p>
            <a:pPr algn="ctr"/>
            <a:r>
              <a:rPr lang="en-US" sz="1800"/>
              <a:t>Current can flow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6"/>
          <p:cNvSpPr>
            <a:spLocks noChangeShapeType="1"/>
          </p:cNvSpPr>
          <p:nvPr/>
        </p:nvSpPr>
        <p:spPr bwMode="auto">
          <a:xfrm>
            <a:off x="3962400" y="2895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" name="Line 7"/>
          <p:cNvSpPr>
            <a:spLocks noChangeShapeType="1"/>
          </p:cNvSpPr>
          <p:nvPr/>
        </p:nvSpPr>
        <p:spPr bwMode="auto">
          <a:xfrm>
            <a:off x="4114800" y="2895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Line 8"/>
          <p:cNvSpPr>
            <a:spLocks noChangeShapeType="1"/>
          </p:cNvSpPr>
          <p:nvPr/>
        </p:nvSpPr>
        <p:spPr bwMode="auto">
          <a:xfrm>
            <a:off x="4114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Line 9"/>
          <p:cNvSpPr>
            <a:spLocks noChangeShapeType="1"/>
          </p:cNvSpPr>
          <p:nvPr/>
        </p:nvSpPr>
        <p:spPr bwMode="auto">
          <a:xfrm>
            <a:off x="4114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10"/>
          <p:cNvSpPr>
            <a:spLocks noChangeShapeType="1"/>
          </p:cNvSpPr>
          <p:nvPr/>
        </p:nvSpPr>
        <p:spPr bwMode="auto">
          <a:xfrm>
            <a:off x="4648200" y="4114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11"/>
          <p:cNvSpPr>
            <a:spLocks noChangeShapeType="1"/>
          </p:cNvSpPr>
          <p:nvPr/>
        </p:nvSpPr>
        <p:spPr bwMode="auto">
          <a:xfrm>
            <a:off x="46482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2"/>
          <p:cNvSpPr>
            <a:spLocks noChangeShapeType="1"/>
          </p:cNvSpPr>
          <p:nvPr/>
        </p:nvSpPr>
        <p:spPr bwMode="auto">
          <a:xfrm flipH="1">
            <a:off x="2667000" y="350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Text Box 13"/>
          <p:cNvSpPr txBox="1">
            <a:spLocks noChangeArrowheads="1"/>
          </p:cNvSpPr>
          <p:nvPr/>
        </p:nvSpPr>
        <p:spPr bwMode="auto">
          <a:xfrm>
            <a:off x="1955800" y="332263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sp>
        <p:nvSpPr>
          <p:cNvPr id="43017" name="Text Box 14"/>
          <p:cNvSpPr txBox="1">
            <a:spLocks noChangeArrowheads="1"/>
          </p:cNvSpPr>
          <p:nvPr/>
        </p:nvSpPr>
        <p:spPr bwMode="auto">
          <a:xfrm>
            <a:off x="4191000" y="10668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43018" name="Text Box 15"/>
          <p:cNvSpPr txBox="1">
            <a:spLocks noChangeArrowheads="1"/>
          </p:cNvSpPr>
          <p:nvPr/>
        </p:nvSpPr>
        <p:spPr bwMode="auto">
          <a:xfrm>
            <a:off x="4267200" y="55626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43019" name="Text Box 31"/>
          <p:cNvSpPr txBox="1">
            <a:spLocks noChangeArrowheads="1"/>
          </p:cNvSpPr>
          <p:nvPr/>
        </p:nvSpPr>
        <p:spPr bwMode="auto">
          <a:xfrm>
            <a:off x="5903913" y="423863"/>
            <a:ext cx="285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N-Type MOS</a:t>
            </a:r>
          </a:p>
        </p:txBody>
      </p:sp>
      <p:sp>
        <p:nvSpPr>
          <p:cNvPr id="13" name="Oval 12"/>
          <p:cNvSpPr/>
          <p:nvPr/>
        </p:nvSpPr>
        <p:spPr>
          <a:xfrm>
            <a:off x="3308350" y="2416175"/>
            <a:ext cx="2200275" cy="2155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CircuitSim N-Type MOS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5207000" y="21653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5207000" y="4276725"/>
            <a:ext cx="73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2725738" y="3244850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2119313"/>
            <a:ext cx="1685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31"/>
          <p:cNvSpPr>
            <a:spLocks noChangeShapeType="1"/>
          </p:cNvSpPr>
          <p:nvPr/>
        </p:nvSpPr>
        <p:spPr bwMode="auto">
          <a:xfrm>
            <a:off x="5922963" y="30718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8" name="Line 32"/>
          <p:cNvSpPr>
            <a:spLocks noChangeShapeType="1"/>
          </p:cNvSpPr>
          <p:nvPr/>
        </p:nvSpPr>
        <p:spPr bwMode="auto">
          <a:xfrm>
            <a:off x="6113463" y="32242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Text Box 33"/>
          <p:cNvSpPr txBox="1">
            <a:spLocks noChangeArrowheads="1"/>
          </p:cNvSpPr>
          <p:nvPr/>
        </p:nvSpPr>
        <p:spPr bwMode="auto">
          <a:xfrm>
            <a:off x="6416675" y="264953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45060" name="Line 34"/>
          <p:cNvSpPr>
            <a:spLocks noChangeShapeType="1"/>
          </p:cNvSpPr>
          <p:nvPr/>
        </p:nvSpPr>
        <p:spPr bwMode="auto">
          <a:xfrm>
            <a:off x="6303963" y="322421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35"/>
          <p:cNvSpPr>
            <a:spLocks noChangeShapeType="1"/>
          </p:cNvSpPr>
          <p:nvPr/>
        </p:nvSpPr>
        <p:spPr bwMode="auto">
          <a:xfrm>
            <a:off x="6303963" y="239236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tebulb"/>
          <p:cNvSpPr>
            <a:spLocks noEditPoints="1" noChangeArrowheads="1"/>
          </p:cNvSpPr>
          <p:nvPr/>
        </p:nvSpPr>
        <p:spPr bwMode="auto">
          <a:xfrm>
            <a:off x="4862513" y="355600"/>
            <a:ext cx="1233487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 flipV="1">
            <a:off x="4541838" y="1998663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39"/>
          <p:cNvSpPr>
            <a:spLocks noChangeShapeType="1"/>
          </p:cNvSpPr>
          <p:nvPr/>
        </p:nvSpPr>
        <p:spPr bwMode="auto">
          <a:xfrm>
            <a:off x="4541838" y="19986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40"/>
          <p:cNvSpPr>
            <a:spLocks noChangeShapeType="1"/>
          </p:cNvSpPr>
          <p:nvPr/>
        </p:nvSpPr>
        <p:spPr bwMode="auto">
          <a:xfrm flipV="1">
            <a:off x="6303963" y="1998663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41"/>
          <p:cNvSpPr>
            <a:spLocks noChangeShapeType="1"/>
          </p:cNvSpPr>
          <p:nvPr/>
        </p:nvSpPr>
        <p:spPr bwMode="auto">
          <a:xfrm>
            <a:off x="5718175" y="1998663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42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44"/>
          <p:cNvSpPr>
            <a:spLocks noChangeShapeType="1"/>
          </p:cNvSpPr>
          <p:nvPr/>
        </p:nvSpPr>
        <p:spPr bwMode="auto">
          <a:xfrm flipV="1">
            <a:off x="4541838" y="4397375"/>
            <a:ext cx="17541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9" name="Group 47"/>
          <p:cNvGrpSpPr>
            <a:grpSpLocks/>
          </p:cNvGrpSpPr>
          <p:nvPr/>
        </p:nvGrpSpPr>
        <p:grpSpPr bwMode="auto">
          <a:xfrm>
            <a:off x="3870325" y="2652713"/>
            <a:ext cx="862013" cy="914400"/>
            <a:chOff x="1239" y="1709"/>
            <a:chExt cx="543" cy="576"/>
          </a:xfrm>
        </p:grpSpPr>
        <p:sp>
          <p:nvSpPr>
            <p:cNvPr id="45072" name="Line 48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49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50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51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52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53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Line 54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Oval 55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45070" name="Line 56"/>
          <p:cNvSpPr>
            <a:spLocks noChangeShapeType="1"/>
          </p:cNvSpPr>
          <p:nvPr/>
        </p:nvSpPr>
        <p:spPr bwMode="auto">
          <a:xfrm>
            <a:off x="6305550" y="39052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Box 1"/>
          <p:cNvSpPr txBox="1">
            <a:spLocks noChangeArrowheads="1"/>
          </p:cNvSpPr>
          <p:nvPr/>
        </p:nvSpPr>
        <p:spPr bwMode="auto">
          <a:xfrm>
            <a:off x="5156200" y="706438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OFF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31"/>
          <p:cNvSpPr>
            <a:spLocks noChangeShapeType="1"/>
          </p:cNvSpPr>
          <p:nvPr/>
        </p:nvSpPr>
        <p:spPr bwMode="auto">
          <a:xfrm>
            <a:off x="5922963" y="30718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" name="Line 32"/>
          <p:cNvSpPr>
            <a:spLocks noChangeShapeType="1"/>
          </p:cNvSpPr>
          <p:nvPr/>
        </p:nvSpPr>
        <p:spPr bwMode="auto">
          <a:xfrm>
            <a:off x="6113463" y="32242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Text Box 33"/>
          <p:cNvSpPr txBox="1">
            <a:spLocks noChangeArrowheads="1"/>
          </p:cNvSpPr>
          <p:nvPr/>
        </p:nvSpPr>
        <p:spPr bwMode="auto">
          <a:xfrm>
            <a:off x="6416675" y="264953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46084" name="Line 34"/>
          <p:cNvSpPr>
            <a:spLocks noChangeShapeType="1"/>
          </p:cNvSpPr>
          <p:nvPr/>
        </p:nvSpPr>
        <p:spPr bwMode="auto">
          <a:xfrm>
            <a:off x="6303963" y="322421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Line 35"/>
          <p:cNvSpPr>
            <a:spLocks noChangeShapeType="1"/>
          </p:cNvSpPr>
          <p:nvPr/>
        </p:nvSpPr>
        <p:spPr bwMode="auto">
          <a:xfrm>
            <a:off x="6303963" y="239236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Litebulb"/>
          <p:cNvSpPr>
            <a:spLocks noEditPoints="1" noChangeArrowheads="1"/>
          </p:cNvSpPr>
          <p:nvPr/>
        </p:nvSpPr>
        <p:spPr bwMode="auto">
          <a:xfrm>
            <a:off x="4862513" y="355600"/>
            <a:ext cx="1233487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38"/>
          <p:cNvSpPr>
            <a:spLocks noChangeShapeType="1"/>
          </p:cNvSpPr>
          <p:nvPr/>
        </p:nvSpPr>
        <p:spPr bwMode="auto">
          <a:xfrm flipV="1">
            <a:off x="4541838" y="1998663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39"/>
          <p:cNvSpPr>
            <a:spLocks noChangeShapeType="1"/>
          </p:cNvSpPr>
          <p:nvPr/>
        </p:nvSpPr>
        <p:spPr bwMode="auto">
          <a:xfrm>
            <a:off x="4541838" y="19986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40"/>
          <p:cNvSpPr>
            <a:spLocks noChangeShapeType="1"/>
          </p:cNvSpPr>
          <p:nvPr/>
        </p:nvSpPr>
        <p:spPr bwMode="auto">
          <a:xfrm flipV="1">
            <a:off x="6303963" y="1998663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41"/>
          <p:cNvSpPr>
            <a:spLocks noChangeShapeType="1"/>
          </p:cNvSpPr>
          <p:nvPr/>
        </p:nvSpPr>
        <p:spPr bwMode="auto">
          <a:xfrm>
            <a:off x="5718175" y="1998663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42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44"/>
          <p:cNvSpPr>
            <a:spLocks noChangeShapeType="1"/>
          </p:cNvSpPr>
          <p:nvPr/>
        </p:nvSpPr>
        <p:spPr bwMode="auto">
          <a:xfrm flipV="1">
            <a:off x="4541838" y="4397375"/>
            <a:ext cx="17541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3" name="Group 47"/>
          <p:cNvGrpSpPr>
            <a:grpSpLocks/>
          </p:cNvGrpSpPr>
          <p:nvPr/>
        </p:nvGrpSpPr>
        <p:grpSpPr bwMode="auto">
          <a:xfrm>
            <a:off x="3870325" y="2652713"/>
            <a:ext cx="862013" cy="914400"/>
            <a:chOff x="1239" y="1709"/>
            <a:chExt cx="543" cy="576"/>
          </a:xfrm>
        </p:grpSpPr>
        <p:sp>
          <p:nvSpPr>
            <p:cNvPr id="46100" name="Line 48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49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50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51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52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53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54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Oval 55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46094" name="Line 56"/>
          <p:cNvSpPr>
            <a:spLocks noChangeShapeType="1"/>
          </p:cNvSpPr>
          <p:nvPr/>
        </p:nvSpPr>
        <p:spPr bwMode="auto">
          <a:xfrm>
            <a:off x="6305550" y="39052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Box 1"/>
          <p:cNvSpPr txBox="1">
            <a:spLocks noChangeArrowheads="1"/>
          </p:cNvSpPr>
          <p:nvPr/>
        </p:nvSpPr>
        <p:spPr bwMode="auto">
          <a:xfrm>
            <a:off x="685800" y="5522913"/>
            <a:ext cx="1979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/>
              <a:t>Actually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0325" y="3109913"/>
            <a:ext cx="0" cy="130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6091" idx="1"/>
          </p:cNvCxnSpPr>
          <p:nvPr/>
        </p:nvCxnSpPr>
        <p:spPr>
          <a:xfrm flipH="1">
            <a:off x="3870325" y="4402138"/>
            <a:ext cx="671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TextBox 32"/>
          <p:cNvSpPr txBox="1">
            <a:spLocks noChangeArrowheads="1"/>
          </p:cNvSpPr>
          <p:nvPr/>
        </p:nvSpPr>
        <p:spPr bwMode="auto">
          <a:xfrm>
            <a:off x="5156200" y="706438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OFF</a:t>
            </a:r>
          </a:p>
        </p:txBody>
      </p:sp>
      <p:sp>
        <p:nvSpPr>
          <p:cNvPr id="46099" name="TextBox 10"/>
          <p:cNvSpPr txBox="1">
            <a:spLocks noChangeArrowheads="1"/>
          </p:cNvSpPr>
          <p:nvPr/>
        </p:nvSpPr>
        <p:spPr bwMode="auto">
          <a:xfrm>
            <a:off x="5478463" y="5138738"/>
            <a:ext cx="3044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NORMALLY OPEN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How does transistor behave</a:t>
            </a:r>
          </a:p>
          <a:p>
            <a:r>
              <a:rPr lang="en-US" sz="1800"/>
              <a:t>when gate is at ground?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Boolean Algebra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7638"/>
            <a:ext cx="7669212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7"/>
          <p:cNvSpPr>
            <a:spLocks noChangeShapeType="1"/>
          </p:cNvSpPr>
          <p:nvPr/>
        </p:nvSpPr>
        <p:spPr bwMode="auto">
          <a:xfrm flipV="1">
            <a:off x="4541838" y="11525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Line 21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Line 29"/>
          <p:cNvSpPr>
            <a:spLocks noChangeShapeType="1"/>
          </p:cNvSpPr>
          <p:nvPr/>
        </p:nvSpPr>
        <p:spPr bwMode="auto">
          <a:xfrm>
            <a:off x="2533650" y="273843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30"/>
          <p:cNvSpPr>
            <a:spLocks noChangeShapeType="1"/>
          </p:cNvSpPr>
          <p:nvPr/>
        </p:nvSpPr>
        <p:spPr bwMode="auto">
          <a:xfrm flipH="1">
            <a:off x="2540000" y="31226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09" name="Group 35"/>
          <p:cNvGrpSpPr>
            <a:grpSpLocks/>
          </p:cNvGrpSpPr>
          <p:nvPr/>
        </p:nvGrpSpPr>
        <p:grpSpPr bwMode="auto">
          <a:xfrm>
            <a:off x="3873500" y="2665413"/>
            <a:ext cx="862013" cy="914400"/>
            <a:chOff x="1239" y="1709"/>
            <a:chExt cx="543" cy="576"/>
          </a:xfrm>
        </p:grpSpPr>
        <p:sp>
          <p:nvSpPr>
            <p:cNvPr id="47121" name="Line 36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37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38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39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40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41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42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Oval 43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pic>
        <p:nvPicPr>
          <p:cNvPr id="47110" name="Picture 44" descr="ydmiazff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02982" y="829469"/>
            <a:ext cx="132238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519613" y="1127125"/>
            <a:ext cx="44450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12" name="TextBox 2"/>
          <p:cNvSpPr txBox="1">
            <a:spLocks noChangeArrowheads="1"/>
          </p:cNvSpPr>
          <p:nvPr/>
        </p:nvSpPr>
        <p:spPr bwMode="auto">
          <a:xfrm>
            <a:off x="4735513" y="115252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sp>
        <p:nvSpPr>
          <p:cNvPr id="47113" name="TextBox 36"/>
          <p:cNvSpPr txBox="1">
            <a:spLocks noChangeArrowheads="1"/>
          </p:cNvSpPr>
          <p:nvPr/>
        </p:nvSpPr>
        <p:spPr bwMode="auto">
          <a:xfrm>
            <a:off x="2584450" y="231457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sp>
        <p:nvSpPr>
          <p:cNvPr id="38" name="Oval 37"/>
          <p:cNvSpPr/>
          <p:nvPr/>
        </p:nvSpPr>
        <p:spPr>
          <a:xfrm>
            <a:off x="2509838" y="2690813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7115" name="Group 43"/>
          <p:cNvGrpSpPr>
            <a:grpSpLocks/>
          </p:cNvGrpSpPr>
          <p:nvPr/>
        </p:nvGrpSpPr>
        <p:grpSpPr bwMode="auto">
          <a:xfrm>
            <a:off x="4314825" y="4414838"/>
            <a:ext cx="422275" cy="200025"/>
            <a:chOff x="2727" y="3249"/>
            <a:chExt cx="266" cy="126"/>
          </a:xfrm>
        </p:grpSpPr>
        <p:sp>
          <p:nvSpPr>
            <p:cNvPr id="47118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6" name="TextBox 3"/>
          <p:cNvSpPr txBox="1">
            <a:spLocks noChangeArrowheads="1"/>
          </p:cNvSpPr>
          <p:nvPr/>
        </p:nvSpPr>
        <p:spPr bwMode="auto">
          <a:xfrm>
            <a:off x="6026150" y="1795463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47117" name="TextBox 4"/>
          <p:cNvSpPr txBox="1">
            <a:spLocks noChangeArrowheads="1"/>
          </p:cNvSpPr>
          <p:nvPr/>
        </p:nvSpPr>
        <p:spPr bwMode="auto">
          <a:xfrm>
            <a:off x="5429250" y="5229225"/>
            <a:ext cx="306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With the supply voltage applied to the device the transistor acts like a closed or connected switch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7"/>
          <p:cNvSpPr>
            <a:spLocks noChangeShapeType="1"/>
          </p:cNvSpPr>
          <p:nvPr/>
        </p:nvSpPr>
        <p:spPr bwMode="auto">
          <a:xfrm flipV="1">
            <a:off x="4541838" y="11525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4" name="Line 21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Line 29"/>
          <p:cNvSpPr>
            <a:spLocks noChangeShapeType="1"/>
          </p:cNvSpPr>
          <p:nvPr/>
        </p:nvSpPr>
        <p:spPr bwMode="auto">
          <a:xfrm>
            <a:off x="2540000" y="31226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0"/>
          <p:cNvSpPr>
            <a:spLocks noChangeShapeType="1"/>
          </p:cNvSpPr>
          <p:nvPr/>
        </p:nvSpPr>
        <p:spPr bwMode="auto">
          <a:xfrm flipH="1">
            <a:off x="2540000" y="31226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7" name="Group 35"/>
          <p:cNvGrpSpPr>
            <a:grpSpLocks/>
          </p:cNvGrpSpPr>
          <p:nvPr/>
        </p:nvGrpSpPr>
        <p:grpSpPr bwMode="auto">
          <a:xfrm>
            <a:off x="3873500" y="2665413"/>
            <a:ext cx="862013" cy="914400"/>
            <a:chOff x="1239" y="1709"/>
            <a:chExt cx="543" cy="576"/>
          </a:xfrm>
        </p:grpSpPr>
        <p:sp>
          <p:nvSpPr>
            <p:cNvPr id="49171" name="Line 36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37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38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39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40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41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42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Oval 43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4519613" y="1127125"/>
            <a:ext cx="44450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9" name="TextBox 2"/>
          <p:cNvSpPr txBox="1">
            <a:spLocks noChangeArrowheads="1"/>
          </p:cNvSpPr>
          <p:nvPr/>
        </p:nvSpPr>
        <p:spPr bwMode="auto">
          <a:xfrm>
            <a:off x="4735513" y="115252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grpSp>
        <p:nvGrpSpPr>
          <p:cNvPr id="49160" name="Group 43"/>
          <p:cNvGrpSpPr>
            <a:grpSpLocks/>
          </p:cNvGrpSpPr>
          <p:nvPr/>
        </p:nvGrpSpPr>
        <p:grpSpPr bwMode="auto">
          <a:xfrm>
            <a:off x="4314825" y="4414838"/>
            <a:ext cx="422275" cy="200025"/>
            <a:chOff x="2727" y="3249"/>
            <a:chExt cx="266" cy="126"/>
          </a:xfrm>
        </p:grpSpPr>
        <p:sp>
          <p:nvSpPr>
            <p:cNvPr id="49168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43"/>
          <p:cNvGrpSpPr>
            <a:grpSpLocks/>
          </p:cNvGrpSpPr>
          <p:nvPr/>
        </p:nvGrpSpPr>
        <p:grpSpPr bwMode="auto">
          <a:xfrm>
            <a:off x="2328863" y="3506788"/>
            <a:ext cx="422275" cy="200025"/>
            <a:chOff x="2727" y="3249"/>
            <a:chExt cx="266" cy="126"/>
          </a:xfrm>
        </p:grpSpPr>
        <p:sp>
          <p:nvSpPr>
            <p:cNvPr id="49165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Litebulb"/>
          <p:cNvSpPr>
            <a:spLocks noEditPoints="1" noChangeArrowheads="1"/>
          </p:cNvSpPr>
          <p:nvPr/>
        </p:nvSpPr>
        <p:spPr bwMode="auto">
          <a:xfrm rot="5400000">
            <a:off x="4624388" y="1169987"/>
            <a:ext cx="1233488" cy="18526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TextBox 29"/>
          <p:cNvSpPr txBox="1">
            <a:spLocks noChangeArrowheads="1"/>
          </p:cNvSpPr>
          <p:nvPr/>
        </p:nvSpPr>
        <p:spPr bwMode="auto">
          <a:xfrm>
            <a:off x="5478463" y="1917700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OFF</a:t>
            </a:r>
          </a:p>
        </p:txBody>
      </p:sp>
      <p:sp>
        <p:nvSpPr>
          <p:cNvPr id="49164" name="TextBox 3"/>
          <p:cNvSpPr txBox="1">
            <a:spLocks noChangeArrowheads="1"/>
          </p:cNvSpPr>
          <p:nvPr/>
        </p:nvSpPr>
        <p:spPr bwMode="auto">
          <a:xfrm>
            <a:off x="6667500" y="5934075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Open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13"/>
          <p:cNvGrpSpPr>
            <a:grpSpLocks/>
          </p:cNvGrpSpPr>
          <p:nvPr/>
        </p:nvGrpSpPr>
        <p:grpSpPr bwMode="auto">
          <a:xfrm>
            <a:off x="1955800" y="1066800"/>
            <a:ext cx="3143250" cy="4862513"/>
            <a:chOff x="1955800" y="1066800"/>
            <a:chExt cx="3143250" cy="4862513"/>
          </a:xfrm>
        </p:grpSpPr>
        <p:sp>
          <p:nvSpPr>
            <p:cNvPr id="52228" name="Line 2"/>
            <p:cNvSpPr>
              <a:spLocks noChangeShapeType="1"/>
            </p:cNvSpPr>
            <p:nvPr/>
          </p:nvSpPr>
          <p:spPr bwMode="auto">
            <a:xfrm>
              <a:off x="3962400" y="2895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Line 3"/>
            <p:cNvSpPr>
              <a:spLocks noChangeShapeType="1"/>
            </p:cNvSpPr>
            <p:nvPr/>
          </p:nvSpPr>
          <p:spPr bwMode="auto">
            <a:xfrm>
              <a:off x="4114800" y="2895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Line 4"/>
            <p:cNvSpPr>
              <a:spLocks noChangeShapeType="1"/>
            </p:cNvSpPr>
            <p:nvPr/>
          </p:nvSpPr>
          <p:spPr bwMode="auto">
            <a:xfrm>
              <a:off x="4114800" y="2895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Line 5"/>
            <p:cNvSpPr>
              <a:spLocks noChangeShapeType="1"/>
            </p:cNvSpPr>
            <p:nvPr/>
          </p:nvSpPr>
          <p:spPr bwMode="auto">
            <a:xfrm>
              <a:off x="4114800" y="4114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>
              <a:off x="4648200" y="4114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Line 7"/>
            <p:cNvSpPr>
              <a:spLocks noChangeShapeType="1"/>
            </p:cNvSpPr>
            <p:nvPr/>
          </p:nvSpPr>
          <p:spPr bwMode="auto">
            <a:xfrm>
              <a:off x="4648200" y="1524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8"/>
            <p:cNvSpPr>
              <a:spLocks noChangeShapeType="1"/>
            </p:cNvSpPr>
            <p:nvPr/>
          </p:nvSpPr>
          <p:spPr bwMode="auto">
            <a:xfrm flipH="1">
              <a:off x="2667000" y="3508375"/>
              <a:ext cx="1109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955800" y="3322638"/>
              <a:ext cx="679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Gate</a:t>
              </a:r>
            </a:p>
          </p:txBody>
        </p:sp>
        <p:sp>
          <p:nvSpPr>
            <p:cNvPr id="52236" name="Text Box 10"/>
            <p:cNvSpPr txBox="1">
              <a:spLocks noChangeArrowheads="1"/>
            </p:cNvSpPr>
            <p:nvPr/>
          </p:nvSpPr>
          <p:spPr bwMode="auto">
            <a:xfrm>
              <a:off x="4191000" y="10668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Source</a:t>
              </a:r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>
              <a:off x="4267200" y="5562600"/>
              <a:ext cx="730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Drain</a:t>
              </a:r>
            </a:p>
          </p:txBody>
        </p:sp>
        <p:sp>
          <p:nvSpPr>
            <p:cNvPr id="52238" name="Oval 27"/>
            <p:cNvSpPr>
              <a:spLocks noChangeArrowheads="1"/>
            </p:cNvSpPr>
            <p:nvPr/>
          </p:nvSpPr>
          <p:spPr bwMode="auto">
            <a:xfrm>
              <a:off x="3767138" y="3419475"/>
              <a:ext cx="185737" cy="1857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52226" name="Text Box 28"/>
          <p:cNvSpPr txBox="1">
            <a:spLocks noChangeArrowheads="1"/>
          </p:cNvSpPr>
          <p:nvPr/>
        </p:nvSpPr>
        <p:spPr bwMode="auto">
          <a:xfrm>
            <a:off x="5903913" y="423863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P-Type MOS</a:t>
            </a:r>
          </a:p>
        </p:txBody>
      </p:sp>
      <p:sp>
        <p:nvSpPr>
          <p:cNvPr id="15" name="Oval 14"/>
          <p:cNvSpPr/>
          <p:nvPr/>
        </p:nvSpPr>
        <p:spPr>
          <a:xfrm>
            <a:off x="3308350" y="2416175"/>
            <a:ext cx="2200275" cy="2155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CircuitSim P-Type MOS</a:t>
            </a:r>
          </a:p>
        </p:txBody>
      </p:sp>
      <p:pic>
        <p:nvPicPr>
          <p:cNvPr id="5427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909763"/>
            <a:ext cx="23241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7000" y="21653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Source</a:t>
            </a:r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5207000" y="4276725"/>
            <a:ext cx="73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Drain</a:t>
            </a: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2725738" y="3244850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Gate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31"/>
          <p:cNvSpPr>
            <a:spLocks noChangeShapeType="1"/>
          </p:cNvSpPr>
          <p:nvPr/>
        </p:nvSpPr>
        <p:spPr bwMode="auto">
          <a:xfrm>
            <a:off x="5922963" y="30718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8" name="Line 32"/>
          <p:cNvSpPr>
            <a:spLocks noChangeShapeType="1"/>
          </p:cNvSpPr>
          <p:nvPr/>
        </p:nvSpPr>
        <p:spPr bwMode="auto">
          <a:xfrm>
            <a:off x="6113463" y="32242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Text Box 33"/>
          <p:cNvSpPr txBox="1">
            <a:spLocks noChangeArrowheads="1"/>
          </p:cNvSpPr>
          <p:nvPr/>
        </p:nvSpPr>
        <p:spPr bwMode="auto">
          <a:xfrm>
            <a:off x="6416675" y="264953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55300" name="Line 34"/>
          <p:cNvSpPr>
            <a:spLocks noChangeShapeType="1"/>
          </p:cNvSpPr>
          <p:nvPr/>
        </p:nvSpPr>
        <p:spPr bwMode="auto">
          <a:xfrm>
            <a:off x="6303963" y="322421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35"/>
          <p:cNvSpPr>
            <a:spLocks noChangeShapeType="1"/>
          </p:cNvSpPr>
          <p:nvPr/>
        </p:nvSpPr>
        <p:spPr bwMode="auto">
          <a:xfrm>
            <a:off x="6303963" y="239236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38"/>
          <p:cNvSpPr>
            <a:spLocks noChangeShapeType="1"/>
          </p:cNvSpPr>
          <p:nvPr/>
        </p:nvSpPr>
        <p:spPr bwMode="auto">
          <a:xfrm flipV="1">
            <a:off x="4541838" y="1998663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39"/>
          <p:cNvSpPr>
            <a:spLocks noChangeShapeType="1"/>
          </p:cNvSpPr>
          <p:nvPr/>
        </p:nvSpPr>
        <p:spPr bwMode="auto">
          <a:xfrm>
            <a:off x="4541838" y="19986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40"/>
          <p:cNvSpPr>
            <a:spLocks noChangeShapeType="1"/>
          </p:cNvSpPr>
          <p:nvPr/>
        </p:nvSpPr>
        <p:spPr bwMode="auto">
          <a:xfrm flipV="1">
            <a:off x="6303963" y="1998663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41"/>
          <p:cNvSpPr>
            <a:spLocks noChangeShapeType="1"/>
          </p:cNvSpPr>
          <p:nvPr/>
        </p:nvSpPr>
        <p:spPr bwMode="auto">
          <a:xfrm>
            <a:off x="5718175" y="1998663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42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44"/>
          <p:cNvSpPr>
            <a:spLocks noChangeShapeType="1"/>
          </p:cNvSpPr>
          <p:nvPr/>
        </p:nvSpPr>
        <p:spPr bwMode="auto">
          <a:xfrm flipV="1">
            <a:off x="4541838" y="4397375"/>
            <a:ext cx="175418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56"/>
          <p:cNvSpPr>
            <a:spLocks noChangeShapeType="1"/>
          </p:cNvSpPr>
          <p:nvPr/>
        </p:nvSpPr>
        <p:spPr bwMode="auto">
          <a:xfrm>
            <a:off x="6305550" y="3905250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TextBox 1"/>
          <p:cNvSpPr txBox="1">
            <a:spLocks noChangeArrowheads="1"/>
          </p:cNvSpPr>
          <p:nvPr/>
        </p:nvSpPr>
        <p:spPr bwMode="auto">
          <a:xfrm>
            <a:off x="685800" y="5522913"/>
            <a:ext cx="1979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/>
              <a:t>Actually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17950" y="3109913"/>
            <a:ext cx="0" cy="1304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5306" idx="1"/>
          </p:cNvCxnSpPr>
          <p:nvPr/>
        </p:nvCxnSpPr>
        <p:spPr>
          <a:xfrm flipH="1">
            <a:off x="3917950" y="4402138"/>
            <a:ext cx="623888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312" name="Group 3"/>
          <p:cNvGrpSpPr>
            <a:grpSpLocks/>
          </p:cNvGrpSpPr>
          <p:nvPr/>
        </p:nvGrpSpPr>
        <p:grpSpPr bwMode="auto">
          <a:xfrm>
            <a:off x="4799013" y="88900"/>
            <a:ext cx="1322387" cy="2301875"/>
            <a:chOff x="1018382" y="396082"/>
            <a:chExt cx="1322388" cy="2301875"/>
          </a:xfrm>
        </p:grpSpPr>
        <p:pic>
          <p:nvPicPr>
            <p:cNvPr id="55324" name="Picture 44" descr="ydmiazff[1]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382" y="396082"/>
              <a:ext cx="1322388" cy="230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5" name="TextBox 28"/>
            <p:cNvSpPr txBox="1">
              <a:spLocks noChangeArrowheads="1"/>
            </p:cNvSpPr>
            <p:nvPr/>
          </p:nvSpPr>
          <p:spPr bwMode="auto">
            <a:xfrm>
              <a:off x="1410356" y="505103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</a:rPr>
                <a:t>ON</a:t>
              </a:r>
            </a:p>
          </p:txBody>
        </p:sp>
      </p:grpSp>
      <p:grpSp>
        <p:nvGrpSpPr>
          <p:cNvPr id="55313" name="Group 23"/>
          <p:cNvGrpSpPr>
            <a:grpSpLocks/>
          </p:cNvGrpSpPr>
          <p:nvPr/>
        </p:nvGrpSpPr>
        <p:grpSpPr bwMode="auto">
          <a:xfrm>
            <a:off x="3922713" y="2674938"/>
            <a:ext cx="793750" cy="914400"/>
            <a:chOff x="4793" y="1728"/>
            <a:chExt cx="500" cy="576"/>
          </a:xfrm>
        </p:grpSpPr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>
              <a:off x="504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2"/>
            <p:cNvSpPr>
              <a:spLocks noChangeShapeType="1"/>
            </p:cNvSpPr>
            <p:nvPr/>
          </p:nvSpPr>
          <p:spPr bwMode="auto">
            <a:xfrm>
              <a:off x="508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3"/>
            <p:cNvSpPr>
              <a:spLocks noChangeShapeType="1"/>
            </p:cNvSpPr>
            <p:nvPr/>
          </p:nvSpPr>
          <p:spPr bwMode="auto">
            <a:xfrm flipH="1">
              <a:off x="4793" y="2016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14"/>
            <p:cNvSpPr>
              <a:spLocks noChangeShapeType="1"/>
            </p:cNvSpPr>
            <p:nvPr/>
          </p:nvSpPr>
          <p:spPr bwMode="auto">
            <a:xfrm>
              <a:off x="5088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15"/>
            <p:cNvSpPr>
              <a:spLocks noChangeShapeType="1"/>
            </p:cNvSpPr>
            <p:nvPr/>
          </p:nvSpPr>
          <p:spPr bwMode="auto">
            <a:xfrm>
              <a:off x="5088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16"/>
            <p:cNvSpPr>
              <a:spLocks noChangeShapeType="1"/>
            </p:cNvSpPr>
            <p:nvPr/>
          </p:nvSpPr>
          <p:spPr bwMode="auto">
            <a:xfrm>
              <a:off x="51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17"/>
            <p:cNvSpPr>
              <a:spLocks noChangeShapeType="1"/>
            </p:cNvSpPr>
            <p:nvPr/>
          </p:nvSpPr>
          <p:spPr bwMode="auto">
            <a:xfrm>
              <a:off x="518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Oval 18"/>
            <p:cNvSpPr>
              <a:spLocks noChangeArrowheads="1"/>
            </p:cNvSpPr>
            <p:nvPr/>
          </p:nvSpPr>
          <p:spPr bwMode="auto">
            <a:xfrm>
              <a:off x="4990" y="199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5323" name="Oval 21"/>
            <p:cNvSpPr>
              <a:spLocks noChangeArrowheads="1"/>
            </p:cNvSpPr>
            <p:nvPr/>
          </p:nvSpPr>
          <p:spPr bwMode="auto">
            <a:xfrm>
              <a:off x="4883" y="1803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55314" name="TextBox 41"/>
          <p:cNvSpPr txBox="1">
            <a:spLocks noChangeArrowheads="1"/>
          </p:cNvSpPr>
          <p:nvPr/>
        </p:nvSpPr>
        <p:spPr bwMode="auto">
          <a:xfrm>
            <a:off x="5478463" y="5138738"/>
            <a:ext cx="3044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NORMALLY CLOSED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How does transistor behave</a:t>
            </a:r>
          </a:p>
          <a:p>
            <a:r>
              <a:rPr lang="en-US" sz="1800"/>
              <a:t>when gate is at ground?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7"/>
          <p:cNvSpPr>
            <a:spLocks noChangeShapeType="1"/>
          </p:cNvSpPr>
          <p:nvPr/>
        </p:nvSpPr>
        <p:spPr bwMode="auto">
          <a:xfrm flipV="1">
            <a:off x="4541838" y="11525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2" name="Line 21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Line 29"/>
          <p:cNvSpPr>
            <a:spLocks noChangeShapeType="1"/>
          </p:cNvSpPr>
          <p:nvPr/>
        </p:nvSpPr>
        <p:spPr bwMode="auto">
          <a:xfrm>
            <a:off x="2533650" y="2738438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Line 30"/>
          <p:cNvSpPr>
            <a:spLocks noChangeShapeType="1"/>
          </p:cNvSpPr>
          <p:nvPr/>
        </p:nvSpPr>
        <p:spPr bwMode="auto">
          <a:xfrm flipH="1">
            <a:off x="2540000" y="31226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19613" y="1127125"/>
            <a:ext cx="44450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6" name="TextBox 2"/>
          <p:cNvSpPr txBox="1">
            <a:spLocks noChangeArrowheads="1"/>
          </p:cNvSpPr>
          <p:nvPr/>
        </p:nvSpPr>
        <p:spPr bwMode="auto">
          <a:xfrm>
            <a:off x="4483100" y="70961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sp>
        <p:nvSpPr>
          <p:cNvPr id="56327" name="TextBox 36"/>
          <p:cNvSpPr txBox="1">
            <a:spLocks noChangeArrowheads="1"/>
          </p:cNvSpPr>
          <p:nvPr/>
        </p:nvSpPr>
        <p:spPr bwMode="auto">
          <a:xfrm>
            <a:off x="2452688" y="2290763"/>
            <a:ext cx="473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sp>
        <p:nvSpPr>
          <p:cNvPr id="38" name="Oval 37"/>
          <p:cNvSpPr/>
          <p:nvPr/>
        </p:nvSpPr>
        <p:spPr>
          <a:xfrm>
            <a:off x="2509838" y="2690813"/>
            <a:ext cx="46037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329" name="Group 43"/>
          <p:cNvGrpSpPr>
            <a:grpSpLocks/>
          </p:cNvGrpSpPr>
          <p:nvPr/>
        </p:nvGrpSpPr>
        <p:grpSpPr bwMode="auto">
          <a:xfrm>
            <a:off x="4314825" y="4414838"/>
            <a:ext cx="422275" cy="200025"/>
            <a:chOff x="2727" y="3249"/>
            <a:chExt cx="266" cy="126"/>
          </a:xfrm>
        </p:grpSpPr>
        <p:sp>
          <p:nvSpPr>
            <p:cNvPr id="56343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0" name="Litebulb"/>
          <p:cNvSpPr>
            <a:spLocks noEditPoints="1" noChangeArrowheads="1"/>
          </p:cNvSpPr>
          <p:nvPr/>
        </p:nvSpPr>
        <p:spPr bwMode="auto">
          <a:xfrm rot="5400000">
            <a:off x="4622800" y="1076326"/>
            <a:ext cx="1233487" cy="18526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TextBox 25"/>
          <p:cNvSpPr txBox="1">
            <a:spLocks noChangeArrowheads="1"/>
          </p:cNvSpPr>
          <p:nvPr/>
        </p:nvSpPr>
        <p:spPr bwMode="auto">
          <a:xfrm>
            <a:off x="5380038" y="1817688"/>
            <a:ext cx="646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OFF</a:t>
            </a:r>
          </a:p>
        </p:txBody>
      </p:sp>
      <p:grpSp>
        <p:nvGrpSpPr>
          <p:cNvPr id="56332" name="Group 23"/>
          <p:cNvGrpSpPr>
            <a:grpSpLocks/>
          </p:cNvGrpSpPr>
          <p:nvPr/>
        </p:nvGrpSpPr>
        <p:grpSpPr bwMode="auto">
          <a:xfrm>
            <a:off x="3925888" y="2662238"/>
            <a:ext cx="793750" cy="914400"/>
            <a:chOff x="4793" y="1728"/>
            <a:chExt cx="500" cy="576"/>
          </a:xfrm>
        </p:grpSpPr>
        <p:sp>
          <p:nvSpPr>
            <p:cNvPr id="56334" name="Line 11"/>
            <p:cNvSpPr>
              <a:spLocks noChangeShapeType="1"/>
            </p:cNvSpPr>
            <p:nvPr/>
          </p:nvSpPr>
          <p:spPr bwMode="auto">
            <a:xfrm>
              <a:off x="504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>
              <a:off x="508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13"/>
            <p:cNvSpPr>
              <a:spLocks noChangeShapeType="1"/>
            </p:cNvSpPr>
            <p:nvPr/>
          </p:nvSpPr>
          <p:spPr bwMode="auto">
            <a:xfrm flipH="1">
              <a:off x="4793" y="2016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14"/>
            <p:cNvSpPr>
              <a:spLocks noChangeShapeType="1"/>
            </p:cNvSpPr>
            <p:nvPr/>
          </p:nvSpPr>
          <p:spPr bwMode="auto">
            <a:xfrm>
              <a:off x="5088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15"/>
            <p:cNvSpPr>
              <a:spLocks noChangeShapeType="1"/>
            </p:cNvSpPr>
            <p:nvPr/>
          </p:nvSpPr>
          <p:spPr bwMode="auto">
            <a:xfrm>
              <a:off x="5088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Line 16"/>
            <p:cNvSpPr>
              <a:spLocks noChangeShapeType="1"/>
            </p:cNvSpPr>
            <p:nvPr/>
          </p:nvSpPr>
          <p:spPr bwMode="auto">
            <a:xfrm>
              <a:off x="51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7"/>
            <p:cNvSpPr>
              <a:spLocks noChangeShapeType="1"/>
            </p:cNvSpPr>
            <p:nvPr/>
          </p:nvSpPr>
          <p:spPr bwMode="auto">
            <a:xfrm>
              <a:off x="518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Oval 18"/>
            <p:cNvSpPr>
              <a:spLocks noChangeArrowheads="1"/>
            </p:cNvSpPr>
            <p:nvPr/>
          </p:nvSpPr>
          <p:spPr bwMode="auto">
            <a:xfrm>
              <a:off x="4990" y="199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6342" name="Oval 21"/>
            <p:cNvSpPr>
              <a:spLocks noChangeArrowheads="1"/>
            </p:cNvSpPr>
            <p:nvPr/>
          </p:nvSpPr>
          <p:spPr bwMode="auto">
            <a:xfrm>
              <a:off x="4883" y="1803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56333" name="TextBox 42"/>
          <p:cNvSpPr txBox="1">
            <a:spLocks noChangeArrowheads="1"/>
          </p:cNvSpPr>
          <p:nvPr/>
        </p:nvSpPr>
        <p:spPr bwMode="auto">
          <a:xfrm>
            <a:off x="5429250" y="5229225"/>
            <a:ext cx="306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With the supply voltage applied to the device the transistor acts like a open or disconnected switch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7"/>
          <p:cNvSpPr>
            <a:spLocks noChangeShapeType="1"/>
          </p:cNvSpPr>
          <p:nvPr/>
        </p:nvSpPr>
        <p:spPr bwMode="auto">
          <a:xfrm flipV="1">
            <a:off x="4541838" y="11525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0" name="Line 21"/>
          <p:cNvSpPr>
            <a:spLocks noChangeShapeType="1"/>
          </p:cNvSpPr>
          <p:nvPr/>
        </p:nvSpPr>
        <p:spPr bwMode="auto">
          <a:xfrm>
            <a:off x="4541838" y="35798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1" name="Line 29"/>
          <p:cNvSpPr>
            <a:spLocks noChangeShapeType="1"/>
          </p:cNvSpPr>
          <p:nvPr/>
        </p:nvSpPr>
        <p:spPr bwMode="auto">
          <a:xfrm>
            <a:off x="2540000" y="312261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2" name="Line 30"/>
          <p:cNvSpPr>
            <a:spLocks noChangeShapeType="1"/>
          </p:cNvSpPr>
          <p:nvPr/>
        </p:nvSpPr>
        <p:spPr bwMode="auto">
          <a:xfrm flipH="1">
            <a:off x="2540000" y="3122613"/>
            <a:ext cx="154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3" name="Group 35"/>
          <p:cNvGrpSpPr>
            <a:grpSpLocks/>
          </p:cNvGrpSpPr>
          <p:nvPr/>
        </p:nvGrpSpPr>
        <p:grpSpPr bwMode="auto">
          <a:xfrm>
            <a:off x="3873500" y="2665413"/>
            <a:ext cx="862013" cy="914400"/>
            <a:chOff x="1239" y="1709"/>
            <a:chExt cx="543" cy="576"/>
          </a:xfrm>
        </p:grpSpPr>
        <p:sp>
          <p:nvSpPr>
            <p:cNvPr id="58388" name="Line 36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37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38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39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40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41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Line 42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Oval 43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4519613" y="1127125"/>
            <a:ext cx="44450" cy="444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5" name="TextBox 2"/>
          <p:cNvSpPr txBox="1">
            <a:spLocks noChangeArrowheads="1"/>
          </p:cNvSpPr>
          <p:nvPr/>
        </p:nvSpPr>
        <p:spPr bwMode="auto">
          <a:xfrm>
            <a:off x="4735513" y="1152525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+V</a:t>
            </a:r>
          </a:p>
        </p:txBody>
      </p:sp>
      <p:grpSp>
        <p:nvGrpSpPr>
          <p:cNvPr id="58376" name="Group 43"/>
          <p:cNvGrpSpPr>
            <a:grpSpLocks/>
          </p:cNvGrpSpPr>
          <p:nvPr/>
        </p:nvGrpSpPr>
        <p:grpSpPr bwMode="auto">
          <a:xfrm>
            <a:off x="4314825" y="4414838"/>
            <a:ext cx="422275" cy="200025"/>
            <a:chOff x="2727" y="3249"/>
            <a:chExt cx="266" cy="126"/>
          </a:xfrm>
        </p:grpSpPr>
        <p:sp>
          <p:nvSpPr>
            <p:cNvPr id="58385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7" name="Group 43"/>
          <p:cNvGrpSpPr>
            <a:grpSpLocks/>
          </p:cNvGrpSpPr>
          <p:nvPr/>
        </p:nvGrpSpPr>
        <p:grpSpPr bwMode="auto">
          <a:xfrm>
            <a:off x="2328863" y="3506788"/>
            <a:ext cx="422275" cy="200025"/>
            <a:chOff x="2727" y="3249"/>
            <a:chExt cx="266" cy="126"/>
          </a:xfrm>
        </p:grpSpPr>
        <p:sp>
          <p:nvSpPr>
            <p:cNvPr id="58382" name="Line 35"/>
            <p:cNvSpPr>
              <a:spLocks noChangeShapeType="1"/>
            </p:cNvSpPr>
            <p:nvPr/>
          </p:nvSpPr>
          <p:spPr bwMode="auto">
            <a:xfrm>
              <a:off x="2727" y="3249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36"/>
            <p:cNvSpPr>
              <a:spLocks noChangeShapeType="1"/>
            </p:cNvSpPr>
            <p:nvPr/>
          </p:nvSpPr>
          <p:spPr bwMode="auto">
            <a:xfrm>
              <a:off x="2775" y="3309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37"/>
            <p:cNvSpPr>
              <a:spLocks noChangeShapeType="1"/>
            </p:cNvSpPr>
            <p:nvPr/>
          </p:nvSpPr>
          <p:spPr bwMode="auto">
            <a:xfrm>
              <a:off x="2818" y="3375"/>
              <a:ext cx="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8" name="Group 3"/>
          <p:cNvGrpSpPr>
            <a:grpSpLocks/>
          </p:cNvGrpSpPr>
          <p:nvPr/>
        </p:nvGrpSpPr>
        <p:grpSpPr bwMode="auto">
          <a:xfrm>
            <a:off x="4313238" y="1543050"/>
            <a:ext cx="2301875" cy="1322388"/>
            <a:chOff x="4852193" y="3753644"/>
            <a:chExt cx="2301875" cy="1322388"/>
          </a:xfrm>
        </p:grpSpPr>
        <p:pic>
          <p:nvPicPr>
            <p:cNvPr id="58380" name="Picture 44" descr="ydmiazff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341937" y="3263900"/>
              <a:ext cx="1322388" cy="230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81" name="TextBox 32"/>
            <p:cNvSpPr txBox="1">
              <a:spLocks noChangeArrowheads="1"/>
            </p:cNvSpPr>
            <p:nvPr/>
          </p:nvSpPr>
          <p:spPr bwMode="auto">
            <a:xfrm>
              <a:off x="6597651" y="4245531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</a:rPr>
                <a:t>ON</a:t>
              </a:r>
            </a:p>
          </p:txBody>
        </p:sp>
      </p:grp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6667500" y="5934075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Closed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22"/>
          <p:cNvGrpSpPr>
            <a:grpSpLocks/>
          </p:cNvGrpSpPr>
          <p:nvPr/>
        </p:nvGrpSpPr>
        <p:grpSpPr bwMode="auto">
          <a:xfrm>
            <a:off x="258763" y="5589588"/>
            <a:ext cx="862012" cy="914400"/>
            <a:chOff x="1239" y="1709"/>
            <a:chExt cx="543" cy="576"/>
          </a:xfrm>
        </p:grpSpPr>
        <p:sp>
          <p:nvSpPr>
            <p:cNvPr id="60434" name="Line 3"/>
            <p:cNvSpPr>
              <a:spLocks noChangeShapeType="1"/>
            </p:cNvSpPr>
            <p:nvPr/>
          </p:nvSpPr>
          <p:spPr bwMode="auto">
            <a:xfrm>
              <a:off x="1516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4"/>
            <p:cNvSpPr>
              <a:spLocks noChangeShapeType="1"/>
            </p:cNvSpPr>
            <p:nvPr/>
          </p:nvSpPr>
          <p:spPr bwMode="auto">
            <a:xfrm>
              <a:off x="1564" y="19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5"/>
            <p:cNvSpPr>
              <a:spLocks noChangeShapeType="1"/>
            </p:cNvSpPr>
            <p:nvPr/>
          </p:nvSpPr>
          <p:spPr bwMode="auto">
            <a:xfrm flipH="1">
              <a:off x="1239" y="199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6"/>
            <p:cNvSpPr>
              <a:spLocks noChangeShapeType="1"/>
            </p:cNvSpPr>
            <p:nvPr/>
          </p:nvSpPr>
          <p:spPr bwMode="auto">
            <a:xfrm>
              <a:off x="1564" y="190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7"/>
            <p:cNvSpPr>
              <a:spLocks noChangeShapeType="1"/>
            </p:cNvSpPr>
            <p:nvPr/>
          </p:nvSpPr>
          <p:spPr bwMode="auto">
            <a:xfrm>
              <a:off x="1564" y="209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8"/>
            <p:cNvSpPr>
              <a:spLocks noChangeShapeType="1"/>
            </p:cNvSpPr>
            <p:nvPr/>
          </p:nvSpPr>
          <p:spPr bwMode="auto">
            <a:xfrm>
              <a:off x="1660" y="20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9"/>
            <p:cNvSpPr>
              <a:spLocks noChangeShapeType="1"/>
            </p:cNvSpPr>
            <p:nvPr/>
          </p:nvSpPr>
          <p:spPr bwMode="auto">
            <a:xfrm>
              <a:off x="1660" y="17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Oval 19"/>
            <p:cNvSpPr>
              <a:spLocks noChangeArrowheads="1"/>
            </p:cNvSpPr>
            <p:nvPr/>
          </p:nvSpPr>
          <p:spPr bwMode="auto">
            <a:xfrm>
              <a:off x="1372" y="1791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60418" name="Group 23"/>
          <p:cNvGrpSpPr>
            <a:grpSpLocks/>
          </p:cNvGrpSpPr>
          <p:nvPr/>
        </p:nvGrpSpPr>
        <p:grpSpPr bwMode="auto">
          <a:xfrm>
            <a:off x="1196975" y="5589588"/>
            <a:ext cx="793750" cy="914400"/>
            <a:chOff x="4793" y="1728"/>
            <a:chExt cx="500" cy="576"/>
          </a:xfrm>
        </p:grpSpPr>
        <p:sp>
          <p:nvSpPr>
            <p:cNvPr id="60425" name="Line 11"/>
            <p:cNvSpPr>
              <a:spLocks noChangeShapeType="1"/>
            </p:cNvSpPr>
            <p:nvPr/>
          </p:nvSpPr>
          <p:spPr bwMode="auto">
            <a:xfrm>
              <a:off x="504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12"/>
            <p:cNvSpPr>
              <a:spLocks noChangeShapeType="1"/>
            </p:cNvSpPr>
            <p:nvPr/>
          </p:nvSpPr>
          <p:spPr bwMode="auto">
            <a:xfrm>
              <a:off x="508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13"/>
            <p:cNvSpPr>
              <a:spLocks noChangeShapeType="1"/>
            </p:cNvSpPr>
            <p:nvPr/>
          </p:nvSpPr>
          <p:spPr bwMode="auto">
            <a:xfrm flipH="1">
              <a:off x="4793" y="2016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14"/>
            <p:cNvSpPr>
              <a:spLocks noChangeShapeType="1"/>
            </p:cNvSpPr>
            <p:nvPr/>
          </p:nvSpPr>
          <p:spPr bwMode="auto">
            <a:xfrm>
              <a:off x="5088" y="19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15"/>
            <p:cNvSpPr>
              <a:spLocks noChangeShapeType="1"/>
            </p:cNvSpPr>
            <p:nvPr/>
          </p:nvSpPr>
          <p:spPr bwMode="auto">
            <a:xfrm>
              <a:off x="5088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Line 16"/>
            <p:cNvSpPr>
              <a:spLocks noChangeShapeType="1"/>
            </p:cNvSpPr>
            <p:nvPr/>
          </p:nvSpPr>
          <p:spPr bwMode="auto">
            <a:xfrm>
              <a:off x="51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Line 17"/>
            <p:cNvSpPr>
              <a:spLocks noChangeShapeType="1"/>
            </p:cNvSpPr>
            <p:nvPr/>
          </p:nvSpPr>
          <p:spPr bwMode="auto">
            <a:xfrm>
              <a:off x="518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Oval 18"/>
            <p:cNvSpPr>
              <a:spLocks noChangeArrowheads="1"/>
            </p:cNvSpPr>
            <p:nvPr/>
          </p:nvSpPr>
          <p:spPr bwMode="auto">
            <a:xfrm>
              <a:off x="4990" y="199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33" name="Oval 21"/>
            <p:cNvSpPr>
              <a:spLocks noChangeArrowheads="1"/>
            </p:cNvSpPr>
            <p:nvPr/>
          </p:nvSpPr>
          <p:spPr bwMode="auto">
            <a:xfrm>
              <a:off x="4883" y="1803"/>
              <a:ext cx="410" cy="4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60419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Inverter (Not)</a:t>
            </a:r>
          </a:p>
        </p:txBody>
      </p:sp>
      <p:grpSp>
        <p:nvGrpSpPr>
          <p:cNvPr id="60420" name="Group 1"/>
          <p:cNvGrpSpPr>
            <a:grpSpLocks/>
          </p:cNvGrpSpPr>
          <p:nvPr/>
        </p:nvGrpSpPr>
        <p:grpSpPr bwMode="auto">
          <a:xfrm>
            <a:off x="6959600" y="5765800"/>
            <a:ext cx="1966913" cy="744538"/>
            <a:chOff x="6959600" y="5765007"/>
            <a:chExt cx="1966913" cy="744537"/>
          </a:xfrm>
        </p:grpSpPr>
        <p:sp>
          <p:nvSpPr>
            <p:cNvPr id="60421" name="AutoShape 25"/>
            <p:cNvSpPr>
              <a:spLocks noChangeArrowheads="1"/>
            </p:cNvSpPr>
            <p:nvPr/>
          </p:nvSpPr>
          <p:spPr bwMode="auto">
            <a:xfrm rot="5400000">
              <a:off x="7500938" y="5776913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22" name="Oval 26"/>
            <p:cNvSpPr>
              <a:spLocks noChangeArrowheads="1"/>
            </p:cNvSpPr>
            <p:nvPr/>
          </p:nvSpPr>
          <p:spPr bwMode="auto">
            <a:xfrm>
              <a:off x="8234363" y="6067425"/>
              <a:ext cx="138113" cy="138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423" name="Line 27"/>
            <p:cNvSpPr>
              <a:spLocks noChangeShapeType="1"/>
            </p:cNvSpPr>
            <p:nvPr/>
          </p:nvSpPr>
          <p:spPr bwMode="auto">
            <a:xfrm>
              <a:off x="8372475" y="6135688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28"/>
            <p:cNvSpPr>
              <a:spLocks noChangeShapeType="1"/>
            </p:cNvSpPr>
            <p:nvPr/>
          </p:nvSpPr>
          <p:spPr bwMode="auto">
            <a:xfrm>
              <a:off x="6959600" y="6137275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CircuitSim Inverter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405063"/>
            <a:ext cx="31242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528888"/>
            <a:ext cx="2967038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NOR</a:t>
            </a:r>
          </a:p>
        </p:txBody>
      </p:sp>
      <p:grpSp>
        <p:nvGrpSpPr>
          <p:cNvPr id="62466" name="Group 7"/>
          <p:cNvGrpSpPr>
            <a:grpSpLocks/>
          </p:cNvGrpSpPr>
          <p:nvPr/>
        </p:nvGrpSpPr>
        <p:grpSpPr bwMode="auto">
          <a:xfrm>
            <a:off x="7235825" y="5716588"/>
            <a:ext cx="1450975" cy="742950"/>
            <a:chOff x="1779" y="1796"/>
            <a:chExt cx="914" cy="468"/>
          </a:xfrm>
        </p:grpSpPr>
        <p:grpSp>
          <p:nvGrpSpPr>
            <p:cNvPr id="62471" name="Group 8"/>
            <p:cNvGrpSpPr>
              <a:grpSpLocks/>
            </p:cNvGrpSpPr>
            <p:nvPr/>
          </p:nvGrpSpPr>
          <p:grpSpPr bwMode="auto">
            <a:xfrm>
              <a:off x="1880" y="1796"/>
              <a:ext cx="664" cy="468"/>
              <a:chOff x="1880" y="1796"/>
              <a:chExt cx="664" cy="468"/>
            </a:xfrm>
          </p:grpSpPr>
          <p:sp>
            <p:nvSpPr>
              <p:cNvPr id="62475" name="Freeform 9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Oval 10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2472" name="Line 11"/>
            <p:cNvSpPr>
              <a:spLocks noChangeShapeType="1"/>
            </p:cNvSpPr>
            <p:nvPr/>
          </p:nvSpPr>
          <p:spPr bwMode="auto">
            <a:xfrm flipH="1">
              <a:off x="1779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Line 12"/>
            <p:cNvSpPr>
              <a:spLocks noChangeShapeType="1"/>
            </p:cNvSpPr>
            <p:nvPr/>
          </p:nvSpPr>
          <p:spPr bwMode="auto">
            <a:xfrm flipH="1">
              <a:off x="1779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13"/>
            <p:cNvSpPr>
              <a:spLocks noChangeShapeType="1"/>
            </p:cNvSpPr>
            <p:nvPr/>
          </p:nvSpPr>
          <p:spPr bwMode="auto">
            <a:xfrm flipH="1">
              <a:off x="2544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649288" y="5464175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9288" y="5856288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" y="6256338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6938" y="6256338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Communication at a Distance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OR</a:t>
            </a:r>
          </a:p>
        </p:txBody>
      </p:sp>
      <p:grpSp>
        <p:nvGrpSpPr>
          <p:cNvPr id="63490" name="Group 4"/>
          <p:cNvGrpSpPr>
            <a:grpSpLocks/>
          </p:cNvGrpSpPr>
          <p:nvPr/>
        </p:nvGrpSpPr>
        <p:grpSpPr bwMode="auto">
          <a:xfrm>
            <a:off x="7153275" y="5732463"/>
            <a:ext cx="1341438" cy="742950"/>
            <a:chOff x="3803" y="1796"/>
            <a:chExt cx="845" cy="468"/>
          </a:xfrm>
        </p:grpSpPr>
        <p:sp>
          <p:nvSpPr>
            <p:cNvPr id="63491" name="Freeform 5"/>
            <p:cNvSpPr>
              <a:spLocks/>
            </p:cNvSpPr>
            <p:nvPr/>
          </p:nvSpPr>
          <p:spPr bwMode="auto">
            <a:xfrm>
              <a:off x="3905" y="1796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2" name="Line 6"/>
            <p:cNvSpPr>
              <a:spLocks noChangeShapeType="1"/>
            </p:cNvSpPr>
            <p:nvPr/>
          </p:nvSpPr>
          <p:spPr bwMode="auto">
            <a:xfrm flipH="1">
              <a:off x="3803" y="19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3" name="Line 7"/>
            <p:cNvSpPr>
              <a:spLocks noChangeShapeType="1"/>
            </p:cNvSpPr>
            <p:nvPr/>
          </p:nvSpPr>
          <p:spPr bwMode="auto">
            <a:xfrm flipH="1">
              <a:off x="3803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4" name="Line 8"/>
            <p:cNvSpPr>
              <a:spLocks noChangeShapeType="1"/>
            </p:cNvSpPr>
            <p:nvPr/>
          </p:nvSpPr>
          <p:spPr bwMode="auto">
            <a:xfrm flipH="1">
              <a:off x="4499" y="20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NAND</a:t>
            </a:r>
          </a:p>
        </p:txBody>
      </p:sp>
      <p:grpSp>
        <p:nvGrpSpPr>
          <p:cNvPr id="64514" name="Group 4"/>
          <p:cNvGrpSpPr>
            <a:grpSpLocks/>
          </p:cNvGrpSpPr>
          <p:nvPr/>
        </p:nvGrpSpPr>
        <p:grpSpPr bwMode="auto">
          <a:xfrm>
            <a:off x="7378700" y="5735638"/>
            <a:ext cx="1344613" cy="758825"/>
            <a:chOff x="2801" y="1791"/>
            <a:chExt cx="847" cy="478"/>
          </a:xfrm>
        </p:grpSpPr>
        <p:grpSp>
          <p:nvGrpSpPr>
            <p:cNvPr id="64515" name="Group 5"/>
            <p:cNvGrpSpPr>
              <a:grpSpLocks/>
            </p:cNvGrpSpPr>
            <p:nvPr/>
          </p:nvGrpSpPr>
          <p:grpSpPr bwMode="auto">
            <a:xfrm>
              <a:off x="2950" y="1791"/>
              <a:ext cx="549" cy="478"/>
              <a:chOff x="2950" y="1791"/>
              <a:chExt cx="549" cy="478"/>
            </a:xfrm>
          </p:grpSpPr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2950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4520" name="Oval 7"/>
              <p:cNvSpPr>
                <a:spLocks noChangeArrowheads="1"/>
              </p:cNvSpPr>
              <p:nvPr/>
            </p:nvSpPr>
            <p:spPr bwMode="auto">
              <a:xfrm>
                <a:off x="3429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4516" name="Line 8"/>
            <p:cNvSpPr>
              <a:spLocks noChangeShapeType="1"/>
            </p:cNvSpPr>
            <p:nvPr/>
          </p:nvSpPr>
          <p:spPr bwMode="auto">
            <a:xfrm flipH="1">
              <a:off x="2801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7" name="Line 9"/>
            <p:cNvSpPr>
              <a:spLocks noChangeShapeType="1"/>
            </p:cNvSpPr>
            <p:nvPr/>
          </p:nvSpPr>
          <p:spPr bwMode="auto">
            <a:xfrm flipH="1">
              <a:off x="2801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Line 10"/>
            <p:cNvSpPr>
              <a:spLocks noChangeShapeType="1"/>
            </p:cNvSpPr>
            <p:nvPr/>
          </p:nvSpPr>
          <p:spPr bwMode="auto">
            <a:xfrm flipH="1">
              <a:off x="3499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AND</a:t>
            </a:r>
          </a:p>
        </p:txBody>
      </p:sp>
      <p:grpSp>
        <p:nvGrpSpPr>
          <p:cNvPr id="65538" name="Group 4"/>
          <p:cNvGrpSpPr>
            <a:grpSpLocks/>
          </p:cNvGrpSpPr>
          <p:nvPr/>
        </p:nvGrpSpPr>
        <p:grpSpPr bwMode="auto">
          <a:xfrm>
            <a:off x="7548563" y="5756275"/>
            <a:ext cx="1236662" cy="758825"/>
            <a:chOff x="4755" y="1791"/>
            <a:chExt cx="779" cy="478"/>
          </a:xfrm>
        </p:grpSpPr>
        <p:sp>
          <p:nvSpPr>
            <p:cNvPr id="65539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5540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1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213"/>
            <a:ext cx="91440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0"/>
            <a:ext cx="3165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 txBox="1">
            <a:spLocks/>
          </p:cNvSpPr>
          <p:nvPr/>
        </p:nvSpPr>
        <p:spPr bwMode="auto">
          <a:xfrm>
            <a:off x="457200" y="177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</a:rPr>
              <a:t>Logical Operations Revisited</a:t>
            </a:r>
          </a:p>
        </p:txBody>
      </p:sp>
      <p:pic>
        <p:nvPicPr>
          <p:cNvPr id="13314" name="Picture 6" descr="Screen Shot 2018-01-17 at 8.29.1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360488"/>
            <a:ext cx="1514475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8" descr="Screen Shot 2018-01-17 at 8.29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365250"/>
            <a:ext cx="144145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9" descr="Screen Shot 2018-01-17 at 8.30.45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008188"/>
            <a:ext cx="1131887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0" descr="Screen Shot 2018-01-17 at 8.31.43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1365250"/>
            <a:ext cx="1760538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1" descr="Screen Shot 2018-01-17 at 8.53.45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4654550"/>
            <a:ext cx="143827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2" descr="Screen Shot 2018-01-17 at 8.53.58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4597400"/>
            <a:ext cx="157797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3" descr="Screen Shot 2018-01-17 at 9.19.04 P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3448050"/>
            <a:ext cx="1571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34" descr="Screen Shot 2018-01-17 at 9.18.57 P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3448050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35" descr="Screen Shot 2018-01-17 at 9.18.47 P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448050"/>
            <a:ext cx="1282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37" descr="Screen Shot 2018-01-17 at 9.21.10 PM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3448050"/>
            <a:ext cx="11890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38" descr="Screen Shot 2018-01-17 at 9.19.19 PM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5029200"/>
            <a:ext cx="136366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9" descr="Screen Shot 2018-01-17 at 9.19.11 PM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5029200"/>
            <a:ext cx="1533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116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Boolean Gate Representation</a:t>
            </a:r>
          </a:p>
        </p:txBody>
      </p:sp>
      <p:grpSp>
        <p:nvGrpSpPr>
          <p:cNvPr id="69634" name="Group 4"/>
          <p:cNvGrpSpPr>
            <a:grpSpLocks/>
          </p:cNvGrpSpPr>
          <p:nvPr/>
        </p:nvGrpSpPr>
        <p:grpSpPr bwMode="auto">
          <a:xfrm>
            <a:off x="3351213" y="1655763"/>
            <a:ext cx="1236662" cy="758825"/>
            <a:chOff x="4755" y="1791"/>
            <a:chExt cx="779" cy="478"/>
          </a:xfrm>
        </p:grpSpPr>
        <p:sp>
          <p:nvSpPr>
            <p:cNvPr id="69680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681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2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3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5" name="Group 4"/>
          <p:cNvGrpSpPr>
            <a:grpSpLocks/>
          </p:cNvGrpSpPr>
          <p:nvPr/>
        </p:nvGrpSpPr>
        <p:grpSpPr bwMode="auto">
          <a:xfrm>
            <a:off x="3351213" y="2960688"/>
            <a:ext cx="1341437" cy="742950"/>
            <a:chOff x="3803" y="1796"/>
            <a:chExt cx="845" cy="468"/>
          </a:xfrm>
        </p:grpSpPr>
        <p:sp>
          <p:nvSpPr>
            <p:cNvPr id="69676" name="Freeform 5"/>
            <p:cNvSpPr>
              <a:spLocks/>
            </p:cNvSpPr>
            <p:nvPr/>
          </p:nvSpPr>
          <p:spPr bwMode="auto">
            <a:xfrm>
              <a:off x="3905" y="1796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77" name="Line 6"/>
            <p:cNvSpPr>
              <a:spLocks noChangeShapeType="1"/>
            </p:cNvSpPr>
            <p:nvPr/>
          </p:nvSpPr>
          <p:spPr bwMode="auto">
            <a:xfrm flipH="1">
              <a:off x="3803" y="19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8" name="Line 7"/>
            <p:cNvSpPr>
              <a:spLocks noChangeShapeType="1"/>
            </p:cNvSpPr>
            <p:nvPr/>
          </p:nvSpPr>
          <p:spPr bwMode="auto">
            <a:xfrm flipH="1">
              <a:off x="3803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9" name="Line 8"/>
            <p:cNvSpPr>
              <a:spLocks noChangeShapeType="1"/>
            </p:cNvSpPr>
            <p:nvPr/>
          </p:nvSpPr>
          <p:spPr bwMode="auto">
            <a:xfrm flipH="1">
              <a:off x="4499" y="20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3351213" y="4241800"/>
            <a:ext cx="1450975" cy="742950"/>
            <a:chOff x="1779" y="1796"/>
            <a:chExt cx="914" cy="468"/>
          </a:xfrm>
        </p:grpSpPr>
        <p:grpSp>
          <p:nvGrpSpPr>
            <p:cNvPr id="69670" name="Group 8"/>
            <p:cNvGrpSpPr>
              <a:grpSpLocks/>
            </p:cNvGrpSpPr>
            <p:nvPr/>
          </p:nvGrpSpPr>
          <p:grpSpPr bwMode="auto">
            <a:xfrm>
              <a:off x="1880" y="1796"/>
              <a:ext cx="664" cy="468"/>
              <a:chOff x="1880" y="1796"/>
              <a:chExt cx="664" cy="468"/>
            </a:xfrm>
          </p:grpSpPr>
          <p:sp>
            <p:nvSpPr>
              <p:cNvPr id="69674" name="Freeform 9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5" name="Oval 10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671" name="Line 11"/>
            <p:cNvSpPr>
              <a:spLocks noChangeShapeType="1"/>
            </p:cNvSpPr>
            <p:nvPr/>
          </p:nvSpPr>
          <p:spPr bwMode="auto">
            <a:xfrm flipH="1">
              <a:off x="1779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2" name="Line 12"/>
            <p:cNvSpPr>
              <a:spLocks noChangeShapeType="1"/>
            </p:cNvSpPr>
            <p:nvPr/>
          </p:nvSpPr>
          <p:spPr bwMode="auto">
            <a:xfrm flipH="1">
              <a:off x="1779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3" name="Line 13"/>
            <p:cNvSpPr>
              <a:spLocks noChangeShapeType="1"/>
            </p:cNvSpPr>
            <p:nvPr/>
          </p:nvSpPr>
          <p:spPr bwMode="auto">
            <a:xfrm flipH="1">
              <a:off x="2544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3351213" y="5524500"/>
            <a:ext cx="1344612" cy="758825"/>
            <a:chOff x="2801" y="1791"/>
            <a:chExt cx="847" cy="478"/>
          </a:xfrm>
        </p:grpSpPr>
        <p:grpSp>
          <p:nvGrpSpPr>
            <p:cNvPr id="69664" name="Group 5"/>
            <p:cNvGrpSpPr>
              <a:grpSpLocks/>
            </p:cNvGrpSpPr>
            <p:nvPr/>
          </p:nvGrpSpPr>
          <p:grpSpPr bwMode="auto">
            <a:xfrm>
              <a:off x="2950" y="1791"/>
              <a:ext cx="549" cy="478"/>
              <a:chOff x="2950" y="1791"/>
              <a:chExt cx="549" cy="478"/>
            </a:xfrm>
          </p:grpSpPr>
          <p:sp>
            <p:nvSpPr>
              <p:cNvPr id="69668" name="AutoShape 6"/>
              <p:cNvSpPr>
                <a:spLocks noChangeArrowheads="1"/>
              </p:cNvSpPr>
              <p:nvPr/>
            </p:nvSpPr>
            <p:spPr bwMode="auto">
              <a:xfrm>
                <a:off x="2950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9669" name="Oval 7"/>
              <p:cNvSpPr>
                <a:spLocks noChangeArrowheads="1"/>
              </p:cNvSpPr>
              <p:nvPr/>
            </p:nvSpPr>
            <p:spPr bwMode="auto">
              <a:xfrm>
                <a:off x="3429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665" name="Line 8"/>
            <p:cNvSpPr>
              <a:spLocks noChangeShapeType="1"/>
            </p:cNvSpPr>
            <p:nvPr/>
          </p:nvSpPr>
          <p:spPr bwMode="auto">
            <a:xfrm flipH="1">
              <a:off x="2801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Line 9"/>
            <p:cNvSpPr>
              <a:spLocks noChangeShapeType="1"/>
            </p:cNvSpPr>
            <p:nvPr/>
          </p:nvSpPr>
          <p:spPr bwMode="auto">
            <a:xfrm flipH="1">
              <a:off x="2801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7" name="Line 10"/>
            <p:cNvSpPr>
              <a:spLocks noChangeShapeType="1"/>
            </p:cNvSpPr>
            <p:nvPr/>
          </p:nvSpPr>
          <p:spPr bwMode="auto">
            <a:xfrm flipH="1">
              <a:off x="3499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8" name="Group 1"/>
          <p:cNvGrpSpPr>
            <a:grpSpLocks/>
          </p:cNvGrpSpPr>
          <p:nvPr/>
        </p:nvGrpSpPr>
        <p:grpSpPr bwMode="auto">
          <a:xfrm>
            <a:off x="779463" y="3470275"/>
            <a:ext cx="1966912" cy="744538"/>
            <a:chOff x="971755" y="3469858"/>
            <a:chExt cx="1966913" cy="744537"/>
          </a:xfrm>
        </p:grpSpPr>
        <p:sp>
          <p:nvSpPr>
            <p:cNvPr id="69660" name="AutoShape 25"/>
            <p:cNvSpPr>
              <a:spLocks noChangeArrowheads="1"/>
            </p:cNvSpPr>
            <p:nvPr/>
          </p:nvSpPr>
          <p:spPr bwMode="auto">
            <a:xfrm rot="5400000">
              <a:off x="1513093" y="3481764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661" name="Oval 26"/>
            <p:cNvSpPr>
              <a:spLocks noChangeArrowheads="1"/>
            </p:cNvSpPr>
            <p:nvPr/>
          </p:nvSpPr>
          <p:spPr bwMode="auto">
            <a:xfrm>
              <a:off x="2246518" y="3772276"/>
              <a:ext cx="138113" cy="138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662" name="Line 27"/>
            <p:cNvSpPr>
              <a:spLocks noChangeShapeType="1"/>
            </p:cNvSpPr>
            <p:nvPr/>
          </p:nvSpPr>
          <p:spPr bwMode="auto">
            <a:xfrm>
              <a:off x="2384630" y="3840539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28"/>
            <p:cNvSpPr>
              <a:spLocks noChangeShapeType="1"/>
            </p:cNvSpPr>
            <p:nvPr/>
          </p:nvSpPr>
          <p:spPr bwMode="auto">
            <a:xfrm>
              <a:off x="971755" y="3842126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5554663" y="2957513"/>
            <a:ext cx="1236662" cy="758825"/>
            <a:chOff x="4755" y="1791"/>
            <a:chExt cx="779" cy="478"/>
          </a:xfrm>
        </p:grpSpPr>
        <p:sp>
          <p:nvSpPr>
            <p:cNvPr id="69656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657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40" name="Group 7"/>
          <p:cNvGrpSpPr>
            <a:grpSpLocks/>
          </p:cNvGrpSpPr>
          <p:nvPr/>
        </p:nvGrpSpPr>
        <p:grpSpPr bwMode="auto">
          <a:xfrm>
            <a:off x="5554663" y="4148138"/>
            <a:ext cx="1450975" cy="742950"/>
            <a:chOff x="1779" y="1796"/>
            <a:chExt cx="914" cy="468"/>
          </a:xfrm>
        </p:grpSpPr>
        <p:grpSp>
          <p:nvGrpSpPr>
            <p:cNvPr id="69650" name="Group 8"/>
            <p:cNvGrpSpPr>
              <a:grpSpLocks/>
            </p:cNvGrpSpPr>
            <p:nvPr/>
          </p:nvGrpSpPr>
          <p:grpSpPr bwMode="auto">
            <a:xfrm>
              <a:off x="1880" y="1796"/>
              <a:ext cx="664" cy="468"/>
              <a:chOff x="1880" y="1796"/>
              <a:chExt cx="664" cy="468"/>
            </a:xfrm>
          </p:grpSpPr>
          <p:sp>
            <p:nvSpPr>
              <p:cNvPr id="69654" name="Freeform 9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55" name="Oval 10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651" name="Line 11"/>
            <p:cNvSpPr>
              <a:spLocks noChangeShapeType="1"/>
            </p:cNvSpPr>
            <p:nvPr/>
          </p:nvSpPr>
          <p:spPr bwMode="auto">
            <a:xfrm flipH="1">
              <a:off x="1779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Line 12"/>
            <p:cNvSpPr>
              <a:spLocks noChangeShapeType="1"/>
            </p:cNvSpPr>
            <p:nvPr/>
          </p:nvSpPr>
          <p:spPr bwMode="auto">
            <a:xfrm flipH="1">
              <a:off x="1779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Line 13"/>
            <p:cNvSpPr>
              <a:spLocks noChangeShapeType="1"/>
            </p:cNvSpPr>
            <p:nvPr/>
          </p:nvSpPr>
          <p:spPr bwMode="auto">
            <a:xfrm flipH="1">
              <a:off x="2544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41" name="Group 4"/>
          <p:cNvGrpSpPr>
            <a:grpSpLocks/>
          </p:cNvGrpSpPr>
          <p:nvPr/>
        </p:nvGrpSpPr>
        <p:grpSpPr bwMode="auto">
          <a:xfrm>
            <a:off x="7229475" y="3505200"/>
            <a:ext cx="1344613" cy="758825"/>
            <a:chOff x="2801" y="1791"/>
            <a:chExt cx="847" cy="478"/>
          </a:xfrm>
        </p:grpSpPr>
        <p:grpSp>
          <p:nvGrpSpPr>
            <p:cNvPr id="69644" name="Group 5"/>
            <p:cNvGrpSpPr>
              <a:grpSpLocks/>
            </p:cNvGrpSpPr>
            <p:nvPr/>
          </p:nvGrpSpPr>
          <p:grpSpPr bwMode="auto">
            <a:xfrm>
              <a:off x="2950" y="1791"/>
              <a:ext cx="549" cy="478"/>
              <a:chOff x="2950" y="1791"/>
              <a:chExt cx="549" cy="478"/>
            </a:xfrm>
          </p:grpSpPr>
          <p:sp>
            <p:nvSpPr>
              <p:cNvPr id="69648" name="AutoShape 6"/>
              <p:cNvSpPr>
                <a:spLocks noChangeArrowheads="1"/>
              </p:cNvSpPr>
              <p:nvPr/>
            </p:nvSpPr>
            <p:spPr bwMode="auto">
              <a:xfrm>
                <a:off x="2950" y="1791"/>
                <a:ext cx="479" cy="478"/>
              </a:xfrm>
              <a:prstGeom prst="flowChartDelay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9649" name="Oval 7"/>
              <p:cNvSpPr>
                <a:spLocks noChangeArrowheads="1"/>
              </p:cNvSpPr>
              <p:nvPr/>
            </p:nvSpPr>
            <p:spPr bwMode="auto">
              <a:xfrm>
                <a:off x="3429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69645" name="Line 8"/>
            <p:cNvSpPr>
              <a:spLocks noChangeShapeType="1"/>
            </p:cNvSpPr>
            <p:nvPr/>
          </p:nvSpPr>
          <p:spPr bwMode="auto">
            <a:xfrm flipH="1">
              <a:off x="2801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Line 9"/>
            <p:cNvSpPr>
              <a:spLocks noChangeShapeType="1"/>
            </p:cNvSpPr>
            <p:nvPr/>
          </p:nvSpPr>
          <p:spPr bwMode="auto">
            <a:xfrm flipH="1">
              <a:off x="2801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0"/>
            <p:cNvSpPr>
              <a:spLocks noChangeShapeType="1"/>
            </p:cNvSpPr>
            <p:nvPr/>
          </p:nvSpPr>
          <p:spPr bwMode="auto">
            <a:xfrm flipH="1">
              <a:off x="3499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56" name="Elbow Connector 45055"/>
          <p:cNvCxnSpPr>
            <a:stCxn id="69645" idx="1"/>
          </p:cNvCxnSpPr>
          <p:nvPr/>
        </p:nvCxnSpPr>
        <p:spPr>
          <a:xfrm rot="16200000" flipV="1">
            <a:off x="6812756" y="3312319"/>
            <a:ext cx="395288" cy="4381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45059"/>
          <p:cNvCxnSpPr/>
          <p:nvPr/>
        </p:nvCxnSpPr>
        <p:spPr>
          <a:xfrm rot="5400000">
            <a:off x="6888163" y="4175125"/>
            <a:ext cx="463550" cy="219075"/>
          </a:xfrm>
          <a:prstGeom prst="bentConnector3">
            <a:avLst>
              <a:gd name="adj1" fmla="val 97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73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</a:rPr>
              <a:t>NOT Gate (Inverter)</a:t>
            </a:r>
          </a:p>
        </p:txBody>
      </p:sp>
      <p:pic>
        <p:nvPicPr>
          <p:cNvPr id="14338" name="Picture 4" descr="Screen Shot 2018-01-17 at 7.1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71550"/>
            <a:ext cx="35702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70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523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 dirty="0">
                <a:solidFill>
                  <a:schemeClr val="tx2"/>
                </a:solidFill>
              </a:rPr>
              <a:t>NOR Gates...</a:t>
            </a:r>
          </a:p>
        </p:txBody>
      </p:sp>
      <p:pic>
        <p:nvPicPr>
          <p:cNvPr id="15362" name="Picture 1" descr="Screen Shot 2018-01-17 at 9.2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030288"/>
            <a:ext cx="4921250" cy="582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69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523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mr-IN" sz="4400" dirty="0">
                <a:solidFill>
                  <a:schemeClr val="tx2"/>
                </a:solidFill>
              </a:rPr>
              <a:t>…</a:t>
            </a:r>
            <a:r>
              <a:rPr lang="en-US" sz="4400" dirty="0">
                <a:solidFill>
                  <a:schemeClr val="tx2"/>
                </a:solidFill>
              </a:rPr>
              <a:t> OR Gates</a:t>
            </a:r>
          </a:p>
        </p:txBody>
      </p:sp>
      <p:pic>
        <p:nvPicPr>
          <p:cNvPr id="16386" name="Picture 2" descr="Screen Shot 2018-01-17 at 9.3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58850"/>
            <a:ext cx="6080125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1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Telegraph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7613"/>
            <a:ext cx="52578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3751263"/>
            <a:ext cx="4344987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523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 dirty="0">
                <a:solidFill>
                  <a:schemeClr val="tx2"/>
                </a:solidFill>
              </a:rPr>
              <a:t>NAND and AND Gates</a:t>
            </a:r>
          </a:p>
        </p:txBody>
      </p:sp>
      <p:pic>
        <p:nvPicPr>
          <p:cNvPr id="17410" name="Picture 2" descr="Screen Shot 2018-01-17 at 9.31.4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54100"/>
            <a:ext cx="6224587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69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transistors</a:t>
            </a:r>
          </a:p>
          <a:p>
            <a:pPr lvl="1"/>
            <a:r>
              <a:rPr lang="en-US" dirty="0"/>
              <a:t>Are still big </a:t>
            </a:r>
          </a:p>
          <a:p>
            <a:pPr lvl="1"/>
            <a:r>
              <a:rPr lang="en-US" dirty="0"/>
              <a:t>Use a lot of material to build</a:t>
            </a:r>
          </a:p>
          <a:p>
            <a:pPr lvl="1"/>
            <a:r>
              <a:rPr lang="en-US" dirty="0"/>
              <a:t>Use a lot of power (and hence generate a lot of heat); however smaller transistors need smaller amounts of power</a:t>
            </a:r>
          </a:p>
          <a:p>
            <a:pPr lvl="1"/>
            <a:r>
              <a:rPr lang="en-US" dirty="0"/>
              <a:t>Need a lot of individual connections, all of which are prone to failure</a:t>
            </a:r>
          </a:p>
          <a:p>
            <a:pPr lvl="1"/>
            <a:r>
              <a:rPr lang="en-US" dirty="0"/>
              <a:t>Are so useful that we need </a:t>
            </a:r>
            <a:r>
              <a:rPr lang="en-US" b="1" i="1" dirty="0"/>
              <a:t>lots</a:t>
            </a:r>
            <a:r>
              <a:rPr lang="en-US" dirty="0"/>
              <a:t> of them</a:t>
            </a:r>
          </a:p>
          <a:p>
            <a:r>
              <a:rPr lang="en-US" dirty="0"/>
              <a:t>So...</a:t>
            </a:r>
          </a:p>
        </p:txBody>
      </p:sp>
    </p:spTree>
    <p:extLst>
      <p:ext uri="{BB962C8B-B14F-4D97-AF65-F5344CB8AC3E}">
        <p14:creationId xmlns:p14="http://schemas.microsoft.com/office/powerpoint/2010/main" val="1618709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Digital Logic: Building Blocks</a:t>
            </a:r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457200" y="1885950"/>
            <a:ext cx="6248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/>
              <a:t>The basic digital logic building blocks are available as pre-packaged self-contained integrated circuits.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/>
              <a:t>These chips are fast, inexpensive and easy to work with.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kumimoji="1" lang="en-US"/>
              <a:t>Each chip contains 1-6 gates.  Complicated designs can require thousands of gates and hundreds of chips.</a:t>
            </a:r>
          </a:p>
        </p:txBody>
      </p:sp>
      <p:pic>
        <p:nvPicPr>
          <p:cNvPr id="68611" name="Picture 76" descr="or_gate_chi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19494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7" descr="and_gate_chi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48100"/>
            <a:ext cx="19145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78" descr="dip_p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09800"/>
            <a:ext cx="17526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79" descr="inverter_chip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192881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Text Box 80"/>
          <p:cNvSpPr txBox="1">
            <a:spLocks noChangeArrowheads="1"/>
          </p:cNvSpPr>
          <p:nvPr/>
        </p:nvSpPr>
        <p:spPr bwMode="auto">
          <a:xfrm>
            <a:off x="990600" y="5715000"/>
            <a:ext cx="1905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6 NOT Gates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74HC04</a:t>
            </a:r>
          </a:p>
        </p:txBody>
      </p:sp>
      <p:sp>
        <p:nvSpPr>
          <p:cNvPr id="68617" name="Text Box 81"/>
          <p:cNvSpPr txBox="1">
            <a:spLocks noChangeArrowheads="1"/>
          </p:cNvSpPr>
          <p:nvPr/>
        </p:nvSpPr>
        <p:spPr bwMode="auto">
          <a:xfrm>
            <a:off x="3810000" y="5708650"/>
            <a:ext cx="1905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4 OR Gates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74HC32</a:t>
            </a:r>
          </a:p>
        </p:txBody>
      </p:sp>
      <p:sp>
        <p:nvSpPr>
          <p:cNvPr id="68618" name="Text Box 82"/>
          <p:cNvSpPr txBox="1">
            <a:spLocks noChangeArrowheads="1"/>
          </p:cNvSpPr>
          <p:nvPr/>
        </p:nvSpPr>
        <p:spPr bwMode="auto">
          <a:xfrm>
            <a:off x="6629400" y="5715000"/>
            <a:ext cx="1905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4 AND Gates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74HC08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DeMorgan's Law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83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FF3300"/>
                </a:solidFill>
                <a:latin typeface="Arial" charset="0"/>
              </a:rPr>
              <a:t>(A'B')'</a:t>
            </a:r>
            <a:r>
              <a:rPr lang="en-US" sz="2800">
                <a:latin typeface="Arial" charset="0"/>
              </a:rPr>
              <a:t> </a:t>
            </a:r>
            <a:r>
              <a:rPr lang="en-US" sz="2800">
                <a:solidFill>
                  <a:srgbClr val="FF3300"/>
                </a:solidFill>
                <a:latin typeface="Arial" charset="0"/>
              </a:rPr>
              <a:t>= A+B</a:t>
            </a:r>
          </a:p>
          <a:p>
            <a:pPr eaLnBrk="1" hangingPunct="1"/>
            <a:r>
              <a:rPr lang="en-US" sz="2800">
                <a:solidFill>
                  <a:srgbClr val="3333CC"/>
                </a:solidFill>
                <a:latin typeface="Arial" charset="0"/>
              </a:rPr>
              <a:t>(A'+B')' = AB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graphicFrame>
        <p:nvGraphicFramePr>
          <p:cNvPr id="55388" name="Group 92"/>
          <p:cNvGraphicFramePr>
            <a:graphicFrameLocks noGrp="1"/>
          </p:cNvGraphicFramePr>
          <p:nvPr/>
        </p:nvGraphicFramePr>
        <p:xfrm>
          <a:off x="153988" y="3317875"/>
          <a:ext cx="8899525" cy="3286125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(A'B')'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A'+B'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(A'+B')'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A+B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727" name="Group 102"/>
          <p:cNvGrpSpPr>
            <a:grpSpLocks/>
          </p:cNvGrpSpPr>
          <p:nvPr/>
        </p:nvGrpSpPr>
        <p:grpSpPr bwMode="auto">
          <a:xfrm>
            <a:off x="6418263" y="1600200"/>
            <a:ext cx="1555750" cy="758825"/>
            <a:chOff x="4043" y="1008"/>
            <a:chExt cx="980" cy="478"/>
          </a:xfrm>
        </p:grpSpPr>
        <p:sp>
          <p:nvSpPr>
            <p:cNvPr id="70728" name="AutoShape 95"/>
            <p:cNvSpPr>
              <a:spLocks noChangeArrowheads="1"/>
            </p:cNvSpPr>
            <p:nvPr/>
          </p:nvSpPr>
          <p:spPr bwMode="auto">
            <a:xfrm>
              <a:off x="4325" y="1008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0729" name="Oval 96"/>
            <p:cNvSpPr>
              <a:spLocks noChangeArrowheads="1"/>
            </p:cNvSpPr>
            <p:nvPr/>
          </p:nvSpPr>
          <p:spPr bwMode="auto">
            <a:xfrm>
              <a:off x="4804" y="1212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0730" name="Line 97"/>
            <p:cNvSpPr>
              <a:spLocks noChangeShapeType="1"/>
            </p:cNvSpPr>
            <p:nvPr/>
          </p:nvSpPr>
          <p:spPr bwMode="auto">
            <a:xfrm flipH="1">
              <a:off x="4043" y="1149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1" name="Line 98"/>
            <p:cNvSpPr>
              <a:spLocks noChangeShapeType="1"/>
            </p:cNvSpPr>
            <p:nvPr/>
          </p:nvSpPr>
          <p:spPr bwMode="auto">
            <a:xfrm flipH="1">
              <a:off x="4043" y="1353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2" name="Line 99"/>
            <p:cNvSpPr>
              <a:spLocks noChangeShapeType="1"/>
            </p:cNvSpPr>
            <p:nvPr/>
          </p:nvSpPr>
          <p:spPr bwMode="auto">
            <a:xfrm flipH="1">
              <a:off x="4874" y="1245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3" name="Oval 100"/>
            <p:cNvSpPr>
              <a:spLocks noChangeArrowheads="1"/>
            </p:cNvSpPr>
            <p:nvPr/>
          </p:nvSpPr>
          <p:spPr bwMode="auto">
            <a:xfrm>
              <a:off x="4255" y="1308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0734" name="Oval 101"/>
            <p:cNvSpPr>
              <a:spLocks noChangeArrowheads="1"/>
            </p:cNvSpPr>
            <p:nvPr/>
          </p:nvSpPr>
          <p:spPr bwMode="auto">
            <a:xfrm>
              <a:off x="4257" y="1114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Conte Bubble Theorem</a:t>
            </a:r>
          </a:p>
        </p:txBody>
      </p:sp>
      <p:grpSp>
        <p:nvGrpSpPr>
          <p:cNvPr id="71682" name="Group 4"/>
          <p:cNvGrpSpPr>
            <a:grpSpLocks/>
          </p:cNvGrpSpPr>
          <p:nvPr/>
        </p:nvGrpSpPr>
        <p:grpSpPr bwMode="auto">
          <a:xfrm>
            <a:off x="1695450" y="1957388"/>
            <a:ext cx="1341438" cy="742950"/>
            <a:chOff x="3803" y="1796"/>
            <a:chExt cx="845" cy="468"/>
          </a:xfrm>
        </p:grpSpPr>
        <p:sp>
          <p:nvSpPr>
            <p:cNvPr id="71717" name="Freeform 5"/>
            <p:cNvSpPr>
              <a:spLocks/>
            </p:cNvSpPr>
            <p:nvPr/>
          </p:nvSpPr>
          <p:spPr bwMode="auto">
            <a:xfrm>
              <a:off x="3905" y="1796"/>
              <a:ext cx="594" cy="468"/>
            </a:xfrm>
            <a:custGeom>
              <a:avLst/>
              <a:gdLst>
                <a:gd name="T0" fmla="*/ 2 w 594"/>
                <a:gd name="T1" fmla="*/ 0 h 468"/>
                <a:gd name="T2" fmla="*/ 87 w 594"/>
                <a:gd name="T3" fmla="*/ 1 h 468"/>
                <a:gd name="T4" fmla="*/ 171 w 594"/>
                <a:gd name="T5" fmla="*/ 16 h 468"/>
                <a:gd name="T6" fmla="*/ 257 w 594"/>
                <a:gd name="T7" fmla="*/ 34 h 468"/>
                <a:gd name="T8" fmla="*/ 335 w 594"/>
                <a:gd name="T9" fmla="*/ 63 h 468"/>
                <a:gd name="T10" fmla="*/ 425 w 594"/>
                <a:gd name="T11" fmla="*/ 102 h 468"/>
                <a:gd name="T12" fmla="*/ 497 w 594"/>
                <a:gd name="T13" fmla="*/ 144 h 468"/>
                <a:gd name="T14" fmla="*/ 549 w 594"/>
                <a:gd name="T15" fmla="*/ 186 h 468"/>
                <a:gd name="T16" fmla="*/ 594 w 594"/>
                <a:gd name="T17" fmla="*/ 237 h 468"/>
                <a:gd name="T18" fmla="*/ 542 w 594"/>
                <a:gd name="T19" fmla="*/ 288 h 468"/>
                <a:gd name="T20" fmla="*/ 498 w 594"/>
                <a:gd name="T21" fmla="*/ 324 h 468"/>
                <a:gd name="T22" fmla="*/ 444 w 594"/>
                <a:gd name="T23" fmla="*/ 357 h 468"/>
                <a:gd name="T24" fmla="*/ 378 w 594"/>
                <a:gd name="T25" fmla="*/ 391 h 468"/>
                <a:gd name="T26" fmla="*/ 315 w 594"/>
                <a:gd name="T27" fmla="*/ 412 h 468"/>
                <a:gd name="T28" fmla="*/ 243 w 594"/>
                <a:gd name="T29" fmla="*/ 438 h 468"/>
                <a:gd name="T30" fmla="*/ 155 w 594"/>
                <a:gd name="T31" fmla="*/ 454 h 468"/>
                <a:gd name="T32" fmla="*/ 80 w 594"/>
                <a:gd name="T33" fmla="*/ 466 h 468"/>
                <a:gd name="T34" fmla="*/ 41 w 594"/>
                <a:gd name="T35" fmla="*/ 468 h 468"/>
                <a:gd name="T36" fmla="*/ 0 w 594"/>
                <a:gd name="T37" fmla="*/ 466 h 468"/>
                <a:gd name="T38" fmla="*/ 26 w 594"/>
                <a:gd name="T39" fmla="*/ 420 h 468"/>
                <a:gd name="T40" fmla="*/ 44 w 594"/>
                <a:gd name="T41" fmla="*/ 358 h 468"/>
                <a:gd name="T42" fmla="*/ 54 w 594"/>
                <a:gd name="T43" fmla="*/ 303 h 468"/>
                <a:gd name="T44" fmla="*/ 59 w 594"/>
                <a:gd name="T45" fmla="*/ 235 h 468"/>
                <a:gd name="T46" fmla="*/ 54 w 594"/>
                <a:gd name="T47" fmla="*/ 174 h 468"/>
                <a:gd name="T48" fmla="*/ 45 w 594"/>
                <a:gd name="T49" fmla="*/ 120 h 468"/>
                <a:gd name="T50" fmla="*/ 35 w 594"/>
                <a:gd name="T51" fmla="*/ 69 h 468"/>
                <a:gd name="T52" fmla="*/ 18 w 594"/>
                <a:gd name="T53" fmla="*/ 28 h 468"/>
                <a:gd name="T54" fmla="*/ 2 w 594"/>
                <a:gd name="T55" fmla="*/ 0 h 4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94"/>
                <a:gd name="T85" fmla="*/ 0 h 468"/>
                <a:gd name="T86" fmla="*/ 594 w 594"/>
                <a:gd name="T87" fmla="*/ 468 h 4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94" h="468">
                  <a:moveTo>
                    <a:pt x="2" y="0"/>
                  </a:moveTo>
                  <a:lnTo>
                    <a:pt x="87" y="1"/>
                  </a:lnTo>
                  <a:lnTo>
                    <a:pt x="171" y="16"/>
                  </a:lnTo>
                  <a:lnTo>
                    <a:pt x="257" y="34"/>
                  </a:lnTo>
                  <a:lnTo>
                    <a:pt x="335" y="63"/>
                  </a:lnTo>
                  <a:lnTo>
                    <a:pt x="425" y="102"/>
                  </a:lnTo>
                  <a:lnTo>
                    <a:pt x="497" y="144"/>
                  </a:lnTo>
                  <a:lnTo>
                    <a:pt x="549" y="186"/>
                  </a:lnTo>
                  <a:lnTo>
                    <a:pt x="594" y="237"/>
                  </a:lnTo>
                  <a:lnTo>
                    <a:pt x="542" y="288"/>
                  </a:lnTo>
                  <a:lnTo>
                    <a:pt x="498" y="324"/>
                  </a:lnTo>
                  <a:lnTo>
                    <a:pt x="444" y="357"/>
                  </a:lnTo>
                  <a:lnTo>
                    <a:pt x="378" y="391"/>
                  </a:lnTo>
                  <a:lnTo>
                    <a:pt x="315" y="412"/>
                  </a:lnTo>
                  <a:lnTo>
                    <a:pt x="243" y="438"/>
                  </a:lnTo>
                  <a:lnTo>
                    <a:pt x="155" y="454"/>
                  </a:lnTo>
                  <a:lnTo>
                    <a:pt x="80" y="466"/>
                  </a:lnTo>
                  <a:lnTo>
                    <a:pt x="41" y="468"/>
                  </a:lnTo>
                  <a:lnTo>
                    <a:pt x="0" y="466"/>
                  </a:lnTo>
                  <a:lnTo>
                    <a:pt x="26" y="420"/>
                  </a:lnTo>
                  <a:lnTo>
                    <a:pt x="44" y="358"/>
                  </a:lnTo>
                  <a:lnTo>
                    <a:pt x="54" y="303"/>
                  </a:lnTo>
                  <a:lnTo>
                    <a:pt x="59" y="235"/>
                  </a:lnTo>
                  <a:lnTo>
                    <a:pt x="54" y="174"/>
                  </a:lnTo>
                  <a:lnTo>
                    <a:pt x="45" y="120"/>
                  </a:lnTo>
                  <a:lnTo>
                    <a:pt x="35" y="69"/>
                  </a:lnTo>
                  <a:lnTo>
                    <a:pt x="18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6"/>
            <p:cNvSpPr>
              <a:spLocks noChangeShapeType="1"/>
            </p:cNvSpPr>
            <p:nvPr/>
          </p:nvSpPr>
          <p:spPr bwMode="auto">
            <a:xfrm flipH="1">
              <a:off x="3803" y="19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Line 7"/>
            <p:cNvSpPr>
              <a:spLocks noChangeShapeType="1"/>
            </p:cNvSpPr>
            <p:nvPr/>
          </p:nvSpPr>
          <p:spPr bwMode="auto">
            <a:xfrm flipH="1">
              <a:off x="3803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Line 8"/>
            <p:cNvSpPr>
              <a:spLocks noChangeShapeType="1"/>
            </p:cNvSpPr>
            <p:nvPr/>
          </p:nvSpPr>
          <p:spPr bwMode="auto">
            <a:xfrm flipH="1">
              <a:off x="4499" y="203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3890963" y="1957388"/>
            <a:ext cx="1236662" cy="758825"/>
            <a:chOff x="4755" y="1791"/>
            <a:chExt cx="779" cy="478"/>
          </a:xfrm>
        </p:grpSpPr>
        <p:sp>
          <p:nvSpPr>
            <p:cNvPr id="71713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14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684" name="Group 102"/>
          <p:cNvGrpSpPr>
            <a:grpSpLocks/>
          </p:cNvGrpSpPr>
          <p:nvPr/>
        </p:nvGrpSpPr>
        <p:grpSpPr bwMode="auto">
          <a:xfrm>
            <a:off x="1441450" y="4519613"/>
            <a:ext cx="1555750" cy="758825"/>
            <a:chOff x="4043" y="1008"/>
            <a:chExt cx="980" cy="478"/>
          </a:xfrm>
        </p:grpSpPr>
        <p:sp>
          <p:nvSpPr>
            <p:cNvPr id="71706" name="AutoShape 95"/>
            <p:cNvSpPr>
              <a:spLocks noChangeArrowheads="1"/>
            </p:cNvSpPr>
            <p:nvPr/>
          </p:nvSpPr>
          <p:spPr bwMode="auto">
            <a:xfrm>
              <a:off x="4325" y="1008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07" name="Oval 96"/>
            <p:cNvSpPr>
              <a:spLocks noChangeArrowheads="1"/>
            </p:cNvSpPr>
            <p:nvPr/>
          </p:nvSpPr>
          <p:spPr bwMode="auto">
            <a:xfrm>
              <a:off x="4804" y="1212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08" name="Line 97"/>
            <p:cNvSpPr>
              <a:spLocks noChangeShapeType="1"/>
            </p:cNvSpPr>
            <p:nvPr/>
          </p:nvSpPr>
          <p:spPr bwMode="auto">
            <a:xfrm flipH="1">
              <a:off x="4043" y="1149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Line 98"/>
            <p:cNvSpPr>
              <a:spLocks noChangeShapeType="1"/>
            </p:cNvSpPr>
            <p:nvPr/>
          </p:nvSpPr>
          <p:spPr bwMode="auto">
            <a:xfrm flipH="1">
              <a:off x="4043" y="1353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Line 99"/>
            <p:cNvSpPr>
              <a:spLocks noChangeShapeType="1"/>
            </p:cNvSpPr>
            <p:nvPr/>
          </p:nvSpPr>
          <p:spPr bwMode="auto">
            <a:xfrm flipH="1">
              <a:off x="4874" y="1245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Oval 100"/>
            <p:cNvSpPr>
              <a:spLocks noChangeArrowheads="1"/>
            </p:cNvSpPr>
            <p:nvPr/>
          </p:nvSpPr>
          <p:spPr bwMode="auto">
            <a:xfrm>
              <a:off x="4255" y="1308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12" name="Oval 101"/>
            <p:cNvSpPr>
              <a:spLocks noChangeArrowheads="1"/>
            </p:cNvSpPr>
            <p:nvPr/>
          </p:nvSpPr>
          <p:spPr bwMode="auto">
            <a:xfrm>
              <a:off x="4257" y="1114"/>
              <a:ext cx="70" cy="7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grpSp>
        <p:nvGrpSpPr>
          <p:cNvPr id="71685" name="Group 2"/>
          <p:cNvGrpSpPr>
            <a:grpSpLocks/>
          </p:cNvGrpSpPr>
          <p:nvPr/>
        </p:nvGrpSpPr>
        <p:grpSpPr bwMode="auto">
          <a:xfrm>
            <a:off x="3671888" y="4519613"/>
            <a:ext cx="1565275" cy="742950"/>
            <a:chOff x="6163659" y="4520381"/>
            <a:chExt cx="1565264" cy="742950"/>
          </a:xfrm>
        </p:grpSpPr>
        <p:grpSp>
          <p:nvGrpSpPr>
            <p:cNvPr id="71698" name="Group 8"/>
            <p:cNvGrpSpPr>
              <a:grpSpLocks/>
            </p:cNvGrpSpPr>
            <p:nvPr/>
          </p:nvGrpSpPr>
          <p:grpSpPr bwMode="auto">
            <a:xfrm>
              <a:off x="6438285" y="4520381"/>
              <a:ext cx="1054100" cy="742950"/>
              <a:chOff x="1880" y="1796"/>
              <a:chExt cx="664" cy="468"/>
            </a:xfrm>
          </p:grpSpPr>
          <p:sp>
            <p:nvSpPr>
              <p:cNvPr id="71704" name="Freeform 9"/>
              <p:cNvSpPr>
                <a:spLocks/>
              </p:cNvSpPr>
              <p:nvPr/>
            </p:nvSpPr>
            <p:spPr bwMode="auto">
              <a:xfrm>
                <a:off x="1880" y="1796"/>
                <a:ext cx="594" cy="468"/>
              </a:xfrm>
              <a:custGeom>
                <a:avLst/>
                <a:gdLst>
                  <a:gd name="T0" fmla="*/ 2 w 594"/>
                  <a:gd name="T1" fmla="*/ 0 h 468"/>
                  <a:gd name="T2" fmla="*/ 87 w 594"/>
                  <a:gd name="T3" fmla="*/ 1 h 468"/>
                  <a:gd name="T4" fmla="*/ 171 w 594"/>
                  <a:gd name="T5" fmla="*/ 16 h 468"/>
                  <a:gd name="T6" fmla="*/ 257 w 594"/>
                  <a:gd name="T7" fmla="*/ 34 h 468"/>
                  <a:gd name="T8" fmla="*/ 335 w 594"/>
                  <a:gd name="T9" fmla="*/ 63 h 468"/>
                  <a:gd name="T10" fmla="*/ 425 w 594"/>
                  <a:gd name="T11" fmla="*/ 102 h 468"/>
                  <a:gd name="T12" fmla="*/ 497 w 594"/>
                  <a:gd name="T13" fmla="*/ 144 h 468"/>
                  <a:gd name="T14" fmla="*/ 549 w 594"/>
                  <a:gd name="T15" fmla="*/ 186 h 468"/>
                  <a:gd name="T16" fmla="*/ 594 w 594"/>
                  <a:gd name="T17" fmla="*/ 237 h 468"/>
                  <a:gd name="T18" fmla="*/ 542 w 594"/>
                  <a:gd name="T19" fmla="*/ 288 h 468"/>
                  <a:gd name="T20" fmla="*/ 498 w 594"/>
                  <a:gd name="T21" fmla="*/ 324 h 468"/>
                  <a:gd name="T22" fmla="*/ 444 w 594"/>
                  <a:gd name="T23" fmla="*/ 357 h 468"/>
                  <a:gd name="T24" fmla="*/ 378 w 594"/>
                  <a:gd name="T25" fmla="*/ 391 h 468"/>
                  <a:gd name="T26" fmla="*/ 315 w 594"/>
                  <a:gd name="T27" fmla="*/ 412 h 468"/>
                  <a:gd name="T28" fmla="*/ 243 w 594"/>
                  <a:gd name="T29" fmla="*/ 438 h 468"/>
                  <a:gd name="T30" fmla="*/ 155 w 594"/>
                  <a:gd name="T31" fmla="*/ 454 h 468"/>
                  <a:gd name="T32" fmla="*/ 80 w 594"/>
                  <a:gd name="T33" fmla="*/ 466 h 468"/>
                  <a:gd name="T34" fmla="*/ 41 w 594"/>
                  <a:gd name="T35" fmla="*/ 468 h 468"/>
                  <a:gd name="T36" fmla="*/ 0 w 594"/>
                  <a:gd name="T37" fmla="*/ 466 h 468"/>
                  <a:gd name="T38" fmla="*/ 26 w 594"/>
                  <a:gd name="T39" fmla="*/ 420 h 468"/>
                  <a:gd name="T40" fmla="*/ 44 w 594"/>
                  <a:gd name="T41" fmla="*/ 358 h 468"/>
                  <a:gd name="T42" fmla="*/ 54 w 594"/>
                  <a:gd name="T43" fmla="*/ 303 h 468"/>
                  <a:gd name="T44" fmla="*/ 59 w 594"/>
                  <a:gd name="T45" fmla="*/ 235 h 468"/>
                  <a:gd name="T46" fmla="*/ 54 w 594"/>
                  <a:gd name="T47" fmla="*/ 174 h 468"/>
                  <a:gd name="T48" fmla="*/ 45 w 594"/>
                  <a:gd name="T49" fmla="*/ 120 h 468"/>
                  <a:gd name="T50" fmla="*/ 35 w 594"/>
                  <a:gd name="T51" fmla="*/ 69 h 468"/>
                  <a:gd name="T52" fmla="*/ 18 w 594"/>
                  <a:gd name="T53" fmla="*/ 28 h 468"/>
                  <a:gd name="T54" fmla="*/ 2 w 594"/>
                  <a:gd name="T55" fmla="*/ 0 h 46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94"/>
                  <a:gd name="T85" fmla="*/ 0 h 468"/>
                  <a:gd name="T86" fmla="*/ 594 w 594"/>
                  <a:gd name="T87" fmla="*/ 468 h 46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94" h="468">
                    <a:moveTo>
                      <a:pt x="2" y="0"/>
                    </a:moveTo>
                    <a:lnTo>
                      <a:pt x="87" y="1"/>
                    </a:lnTo>
                    <a:lnTo>
                      <a:pt x="171" y="16"/>
                    </a:lnTo>
                    <a:lnTo>
                      <a:pt x="257" y="34"/>
                    </a:lnTo>
                    <a:lnTo>
                      <a:pt x="335" y="63"/>
                    </a:lnTo>
                    <a:lnTo>
                      <a:pt x="425" y="102"/>
                    </a:lnTo>
                    <a:lnTo>
                      <a:pt x="497" y="144"/>
                    </a:lnTo>
                    <a:lnTo>
                      <a:pt x="549" y="186"/>
                    </a:lnTo>
                    <a:lnTo>
                      <a:pt x="594" y="237"/>
                    </a:lnTo>
                    <a:lnTo>
                      <a:pt x="542" y="288"/>
                    </a:lnTo>
                    <a:lnTo>
                      <a:pt x="498" y="324"/>
                    </a:lnTo>
                    <a:lnTo>
                      <a:pt x="444" y="357"/>
                    </a:lnTo>
                    <a:lnTo>
                      <a:pt x="378" y="391"/>
                    </a:lnTo>
                    <a:lnTo>
                      <a:pt x="315" y="412"/>
                    </a:lnTo>
                    <a:lnTo>
                      <a:pt x="243" y="438"/>
                    </a:lnTo>
                    <a:lnTo>
                      <a:pt x="155" y="454"/>
                    </a:lnTo>
                    <a:lnTo>
                      <a:pt x="80" y="466"/>
                    </a:lnTo>
                    <a:lnTo>
                      <a:pt x="41" y="468"/>
                    </a:lnTo>
                    <a:lnTo>
                      <a:pt x="0" y="466"/>
                    </a:lnTo>
                    <a:lnTo>
                      <a:pt x="26" y="420"/>
                    </a:lnTo>
                    <a:lnTo>
                      <a:pt x="44" y="358"/>
                    </a:lnTo>
                    <a:lnTo>
                      <a:pt x="54" y="303"/>
                    </a:lnTo>
                    <a:lnTo>
                      <a:pt x="59" y="235"/>
                    </a:lnTo>
                    <a:lnTo>
                      <a:pt x="54" y="174"/>
                    </a:lnTo>
                    <a:lnTo>
                      <a:pt x="45" y="120"/>
                    </a:lnTo>
                    <a:lnTo>
                      <a:pt x="35" y="69"/>
                    </a:lnTo>
                    <a:lnTo>
                      <a:pt x="18" y="2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5" name="Oval 10"/>
              <p:cNvSpPr>
                <a:spLocks noChangeArrowheads="1"/>
              </p:cNvSpPr>
              <p:nvPr/>
            </p:nvSpPr>
            <p:spPr bwMode="auto">
              <a:xfrm>
                <a:off x="2474" y="1995"/>
                <a:ext cx="70" cy="7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H="1">
              <a:off x="6163659" y="4736281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>
              <a:off x="6163659" y="5060131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>
              <a:off x="7492385" y="4888681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Oval 10"/>
            <p:cNvSpPr>
              <a:spLocks noChangeArrowheads="1"/>
            </p:cNvSpPr>
            <p:nvPr/>
          </p:nvSpPr>
          <p:spPr bwMode="auto">
            <a:xfrm>
              <a:off x="6401592" y="5003210"/>
              <a:ext cx="111125" cy="11112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1703" name="Oval 10"/>
            <p:cNvSpPr>
              <a:spLocks noChangeArrowheads="1"/>
            </p:cNvSpPr>
            <p:nvPr/>
          </p:nvSpPr>
          <p:spPr bwMode="auto">
            <a:xfrm>
              <a:off x="6401608" y="4680718"/>
              <a:ext cx="111125" cy="111125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312863" y="1417638"/>
            <a:ext cx="4114800" cy="46878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687" name="Freeform 9"/>
          <p:cNvSpPr>
            <a:spLocks/>
          </p:cNvSpPr>
          <p:nvPr/>
        </p:nvSpPr>
        <p:spPr bwMode="auto">
          <a:xfrm>
            <a:off x="6678613" y="1973263"/>
            <a:ext cx="942975" cy="742950"/>
          </a:xfrm>
          <a:custGeom>
            <a:avLst/>
            <a:gdLst>
              <a:gd name="T0" fmla="*/ 2147483647 w 594"/>
              <a:gd name="T1" fmla="*/ 0 h 468"/>
              <a:gd name="T2" fmla="*/ 2147483647 w 594"/>
              <a:gd name="T3" fmla="*/ 2147483647 h 468"/>
              <a:gd name="T4" fmla="*/ 2147483647 w 594"/>
              <a:gd name="T5" fmla="*/ 2147483647 h 468"/>
              <a:gd name="T6" fmla="*/ 2147483647 w 594"/>
              <a:gd name="T7" fmla="*/ 2147483647 h 468"/>
              <a:gd name="T8" fmla="*/ 2147483647 w 594"/>
              <a:gd name="T9" fmla="*/ 2147483647 h 468"/>
              <a:gd name="T10" fmla="*/ 2147483647 w 594"/>
              <a:gd name="T11" fmla="*/ 2147483647 h 468"/>
              <a:gd name="T12" fmla="*/ 2147483647 w 594"/>
              <a:gd name="T13" fmla="*/ 2147483647 h 468"/>
              <a:gd name="T14" fmla="*/ 2147483647 w 594"/>
              <a:gd name="T15" fmla="*/ 2147483647 h 468"/>
              <a:gd name="T16" fmla="*/ 2147483647 w 594"/>
              <a:gd name="T17" fmla="*/ 2147483647 h 468"/>
              <a:gd name="T18" fmla="*/ 2147483647 w 594"/>
              <a:gd name="T19" fmla="*/ 2147483647 h 468"/>
              <a:gd name="T20" fmla="*/ 2147483647 w 594"/>
              <a:gd name="T21" fmla="*/ 2147483647 h 468"/>
              <a:gd name="T22" fmla="*/ 2147483647 w 594"/>
              <a:gd name="T23" fmla="*/ 2147483647 h 468"/>
              <a:gd name="T24" fmla="*/ 2147483647 w 594"/>
              <a:gd name="T25" fmla="*/ 2147483647 h 468"/>
              <a:gd name="T26" fmla="*/ 2147483647 w 594"/>
              <a:gd name="T27" fmla="*/ 2147483647 h 468"/>
              <a:gd name="T28" fmla="*/ 2147483647 w 594"/>
              <a:gd name="T29" fmla="*/ 2147483647 h 468"/>
              <a:gd name="T30" fmla="*/ 2147483647 w 594"/>
              <a:gd name="T31" fmla="*/ 2147483647 h 468"/>
              <a:gd name="T32" fmla="*/ 2147483647 w 594"/>
              <a:gd name="T33" fmla="*/ 2147483647 h 468"/>
              <a:gd name="T34" fmla="*/ 2147483647 w 594"/>
              <a:gd name="T35" fmla="*/ 2147483647 h 468"/>
              <a:gd name="T36" fmla="*/ 0 w 594"/>
              <a:gd name="T37" fmla="*/ 2147483647 h 468"/>
              <a:gd name="T38" fmla="*/ 2147483647 w 594"/>
              <a:gd name="T39" fmla="*/ 2147483647 h 468"/>
              <a:gd name="T40" fmla="*/ 2147483647 w 594"/>
              <a:gd name="T41" fmla="*/ 2147483647 h 468"/>
              <a:gd name="T42" fmla="*/ 2147483647 w 594"/>
              <a:gd name="T43" fmla="*/ 2147483647 h 468"/>
              <a:gd name="T44" fmla="*/ 2147483647 w 594"/>
              <a:gd name="T45" fmla="*/ 2147483647 h 468"/>
              <a:gd name="T46" fmla="*/ 2147483647 w 594"/>
              <a:gd name="T47" fmla="*/ 2147483647 h 468"/>
              <a:gd name="T48" fmla="*/ 2147483647 w 594"/>
              <a:gd name="T49" fmla="*/ 2147483647 h 468"/>
              <a:gd name="T50" fmla="*/ 2147483647 w 594"/>
              <a:gd name="T51" fmla="*/ 2147483647 h 468"/>
              <a:gd name="T52" fmla="*/ 2147483647 w 594"/>
              <a:gd name="T53" fmla="*/ 2147483647 h 468"/>
              <a:gd name="T54" fmla="*/ 2147483647 w 594"/>
              <a:gd name="T55" fmla="*/ 0 h 4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94"/>
              <a:gd name="T85" fmla="*/ 0 h 468"/>
              <a:gd name="T86" fmla="*/ 594 w 594"/>
              <a:gd name="T87" fmla="*/ 468 h 4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94" h="468">
                <a:moveTo>
                  <a:pt x="2" y="0"/>
                </a:moveTo>
                <a:lnTo>
                  <a:pt x="87" y="1"/>
                </a:lnTo>
                <a:lnTo>
                  <a:pt x="171" y="16"/>
                </a:lnTo>
                <a:lnTo>
                  <a:pt x="257" y="34"/>
                </a:lnTo>
                <a:lnTo>
                  <a:pt x="335" y="63"/>
                </a:lnTo>
                <a:lnTo>
                  <a:pt x="425" y="102"/>
                </a:lnTo>
                <a:lnTo>
                  <a:pt x="497" y="144"/>
                </a:lnTo>
                <a:lnTo>
                  <a:pt x="549" y="186"/>
                </a:lnTo>
                <a:lnTo>
                  <a:pt x="594" y="237"/>
                </a:lnTo>
                <a:lnTo>
                  <a:pt x="542" y="288"/>
                </a:lnTo>
                <a:lnTo>
                  <a:pt x="498" y="324"/>
                </a:lnTo>
                <a:lnTo>
                  <a:pt x="444" y="357"/>
                </a:lnTo>
                <a:lnTo>
                  <a:pt x="378" y="391"/>
                </a:lnTo>
                <a:lnTo>
                  <a:pt x="315" y="412"/>
                </a:lnTo>
                <a:lnTo>
                  <a:pt x="243" y="438"/>
                </a:lnTo>
                <a:lnTo>
                  <a:pt x="155" y="454"/>
                </a:lnTo>
                <a:lnTo>
                  <a:pt x="80" y="466"/>
                </a:lnTo>
                <a:lnTo>
                  <a:pt x="41" y="468"/>
                </a:lnTo>
                <a:lnTo>
                  <a:pt x="0" y="466"/>
                </a:lnTo>
                <a:lnTo>
                  <a:pt x="26" y="420"/>
                </a:lnTo>
                <a:lnTo>
                  <a:pt x="44" y="358"/>
                </a:lnTo>
                <a:lnTo>
                  <a:pt x="54" y="303"/>
                </a:lnTo>
                <a:lnTo>
                  <a:pt x="59" y="235"/>
                </a:lnTo>
                <a:lnTo>
                  <a:pt x="54" y="174"/>
                </a:lnTo>
                <a:lnTo>
                  <a:pt x="45" y="120"/>
                </a:lnTo>
                <a:lnTo>
                  <a:pt x="35" y="69"/>
                </a:lnTo>
                <a:lnTo>
                  <a:pt x="18" y="28"/>
                </a:lnTo>
                <a:lnTo>
                  <a:pt x="2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Oval 10"/>
          <p:cNvSpPr>
            <a:spLocks noChangeArrowheads="1"/>
          </p:cNvSpPr>
          <p:nvPr/>
        </p:nvSpPr>
        <p:spPr bwMode="auto">
          <a:xfrm>
            <a:off x="7616825" y="4835525"/>
            <a:ext cx="111125" cy="11112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689" name="Line 11"/>
          <p:cNvSpPr>
            <a:spLocks noChangeShapeType="1"/>
          </p:cNvSpPr>
          <p:nvPr/>
        </p:nvSpPr>
        <p:spPr bwMode="auto">
          <a:xfrm flipH="1">
            <a:off x="6403975" y="218916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 flipH="1">
            <a:off x="6403975" y="2505075"/>
            <a:ext cx="34925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 flipH="1">
            <a:off x="7629525" y="234156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Oval 10"/>
          <p:cNvSpPr>
            <a:spLocks noChangeArrowheads="1"/>
          </p:cNvSpPr>
          <p:nvPr/>
        </p:nvSpPr>
        <p:spPr bwMode="auto">
          <a:xfrm>
            <a:off x="6642100" y="2133600"/>
            <a:ext cx="111125" cy="11112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693" name="AutoShape 5"/>
          <p:cNvSpPr>
            <a:spLocks noChangeArrowheads="1"/>
          </p:cNvSpPr>
          <p:nvPr/>
        </p:nvSpPr>
        <p:spPr bwMode="auto">
          <a:xfrm>
            <a:off x="6862763" y="4511675"/>
            <a:ext cx="760412" cy="758825"/>
          </a:xfrm>
          <a:prstGeom prst="flowChartDelay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694" name="Line 6"/>
          <p:cNvSpPr>
            <a:spLocks noChangeShapeType="1"/>
          </p:cNvSpPr>
          <p:nvPr/>
        </p:nvSpPr>
        <p:spPr bwMode="auto">
          <a:xfrm flipH="1">
            <a:off x="6623050" y="473551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5" name="Line 7"/>
          <p:cNvSpPr>
            <a:spLocks noChangeShapeType="1"/>
          </p:cNvSpPr>
          <p:nvPr/>
        </p:nvSpPr>
        <p:spPr bwMode="auto">
          <a:xfrm flipH="1">
            <a:off x="6623050" y="505936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6" name="Line 8"/>
          <p:cNvSpPr>
            <a:spLocks noChangeShapeType="1"/>
          </p:cNvSpPr>
          <p:nvPr/>
        </p:nvSpPr>
        <p:spPr bwMode="auto">
          <a:xfrm flipH="1">
            <a:off x="7727950" y="488791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Oval 10"/>
          <p:cNvSpPr>
            <a:spLocks noChangeArrowheads="1"/>
          </p:cNvSpPr>
          <p:nvPr/>
        </p:nvSpPr>
        <p:spPr bwMode="auto">
          <a:xfrm>
            <a:off x="6756400" y="5002213"/>
            <a:ext cx="111125" cy="11112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Larger gates</a:t>
            </a:r>
          </a:p>
        </p:txBody>
      </p:sp>
      <p:grpSp>
        <p:nvGrpSpPr>
          <p:cNvPr id="72706" name="Group 4"/>
          <p:cNvGrpSpPr>
            <a:grpSpLocks/>
          </p:cNvGrpSpPr>
          <p:nvPr/>
        </p:nvGrpSpPr>
        <p:grpSpPr bwMode="auto">
          <a:xfrm>
            <a:off x="2032000" y="2843213"/>
            <a:ext cx="1236663" cy="758825"/>
            <a:chOff x="4755" y="1791"/>
            <a:chExt cx="779" cy="478"/>
          </a:xfrm>
        </p:grpSpPr>
        <p:sp>
          <p:nvSpPr>
            <p:cNvPr id="72724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2725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07" name="Line 9"/>
          <p:cNvSpPr>
            <a:spLocks noChangeShapeType="1"/>
          </p:cNvSpPr>
          <p:nvPr/>
        </p:nvSpPr>
        <p:spPr bwMode="auto">
          <a:xfrm flipH="1">
            <a:off x="2032000" y="321945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08" name="Group 10"/>
          <p:cNvGrpSpPr>
            <a:grpSpLocks/>
          </p:cNvGrpSpPr>
          <p:nvPr/>
        </p:nvGrpSpPr>
        <p:grpSpPr bwMode="auto">
          <a:xfrm>
            <a:off x="6772275" y="2460625"/>
            <a:ext cx="1236663" cy="758825"/>
            <a:chOff x="4755" y="1791"/>
            <a:chExt cx="779" cy="478"/>
          </a:xfrm>
        </p:grpSpPr>
        <p:sp>
          <p:nvSpPr>
            <p:cNvPr id="72720" name="AutoShape 11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2721" name="Line 12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2" name="Line 13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14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709" name="Group 15"/>
          <p:cNvGrpSpPr>
            <a:grpSpLocks/>
          </p:cNvGrpSpPr>
          <p:nvPr/>
        </p:nvGrpSpPr>
        <p:grpSpPr bwMode="auto">
          <a:xfrm>
            <a:off x="5535613" y="2628900"/>
            <a:ext cx="1236662" cy="758825"/>
            <a:chOff x="4755" y="1791"/>
            <a:chExt cx="779" cy="478"/>
          </a:xfrm>
        </p:grpSpPr>
        <p:sp>
          <p:nvSpPr>
            <p:cNvPr id="72716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2717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0" name="Line 20"/>
          <p:cNvSpPr>
            <a:spLocks noChangeShapeType="1"/>
          </p:cNvSpPr>
          <p:nvPr/>
        </p:nvSpPr>
        <p:spPr bwMode="auto">
          <a:xfrm flipV="1">
            <a:off x="6772275" y="21542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1" name="Line 21"/>
          <p:cNvSpPr>
            <a:spLocks noChangeShapeType="1"/>
          </p:cNvSpPr>
          <p:nvPr/>
        </p:nvSpPr>
        <p:spPr bwMode="auto">
          <a:xfrm flipH="1">
            <a:off x="5535613" y="2154238"/>
            <a:ext cx="1236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TextBox 1"/>
          <p:cNvSpPr txBox="1">
            <a:spLocks noChangeArrowheads="1"/>
          </p:cNvSpPr>
          <p:nvPr/>
        </p:nvSpPr>
        <p:spPr bwMode="auto">
          <a:xfrm>
            <a:off x="2151063" y="4351338"/>
            <a:ext cx="658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ABC</a:t>
            </a:r>
          </a:p>
        </p:txBody>
      </p:sp>
      <p:sp>
        <p:nvSpPr>
          <p:cNvPr id="72713" name="TextBox 2"/>
          <p:cNvSpPr txBox="1">
            <a:spLocks noChangeArrowheads="1"/>
          </p:cNvSpPr>
          <p:nvPr/>
        </p:nvSpPr>
        <p:spPr bwMode="auto">
          <a:xfrm>
            <a:off x="1371600" y="2714625"/>
            <a:ext cx="350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2714" name="TextBox 22"/>
          <p:cNvSpPr txBox="1">
            <a:spLocks noChangeArrowheads="1"/>
          </p:cNvSpPr>
          <p:nvPr/>
        </p:nvSpPr>
        <p:spPr bwMode="auto">
          <a:xfrm>
            <a:off x="4951413" y="2005013"/>
            <a:ext cx="3508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2715" name="TextBox 23"/>
          <p:cNvSpPr txBox="1">
            <a:spLocks noChangeArrowheads="1"/>
          </p:cNvSpPr>
          <p:nvPr/>
        </p:nvSpPr>
        <p:spPr bwMode="auto">
          <a:xfrm>
            <a:off x="5883275" y="4503738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A(BC)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Larger gates</a:t>
            </a:r>
          </a:p>
        </p:txBody>
      </p:sp>
      <p:sp>
        <p:nvSpPr>
          <p:cNvPr id="73730" name="AutoShape 5"/>
          <p:cNvSpPr>
            <a:spLocks noChangeArrowheads="1"/>
          </p:cNvSpPr>
          <p:nvPr/>
        </p:nvSpPr>
        <p:spPr bwMode="auto">
          <a:xfrm>
            <a:off x="2271713" y="2843213"/>
            <a:ext cx="760412" cy="758825"/>
          </a:xfrm>
          <a:prstGeom prst="flowChartDelay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3731" name="Line 6"/>
          <p:cNvSpPr>
            <a:spLocks noChangeShapeType="1"/>
          </p:cNvSpPr>
          <p:nvPr/>
        </p:nvSpPr>
        <p:spPr bwMode="auto">
          <a:xfrm flipH="1">
            <a:off x="2032000" y="297815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Line 7"/>
          <p:cNvSpPr>
            <a:spLocks noChangeShapeType="1"/>
          </p:cNvSpPr>
          <p:nvPr/>
        </p:nvSpPr>
        <p:spPr bwMode="auto">
          <a:xfrm flipH="1">
            <a:off x="2032000" y="330200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8"/>
          <p:cNvSpPr>
            <a:spLocks noChangeShapeType="1"/>
          </p:cNvSpPr>
          <p:nvPr/>
        </p:nvSpPr>
        <p:spPr bwMode="auto">
          <a:xfrm flipH="1">
            <a:off x="3032125" y="321945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9"/>
          <p:cNvSpPr>
            <a:spLocks noChangeShapeType="1"/>
          </p:cNvSpPr>
          <p:nvPr/>
        </p:nvSpPr>
        <p:spPr bwMode="auto">
          <a:xfrm flipH="1">
            <a:off x="2032000" y="3130550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5" name="Group 10"/>
          <p:cNvGrpSpPr>
            <a:grpSpLocks/>
          </p:cNvGrpSpPr>
          <p:nvPr/>
        </p:nvGrpSpPr>
        <p:grpSpPr bwMode="auto">
          <a:xfrm>
            <a:off x="5902325" y="2320925"/>
            <a:ext cx="1236663" cy="758825"/>
            <a:chOff x="4755" y="1791"/>
            <a:chExt cx="779" cy="478"/>
          </a:xfrm>
        </p:grpSpPr>
        <p:sp>
          <p:nvSpPr>
            <p:cNvPr id="73774" name="AutoShape 11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75" name="Line 12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Line 13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7" name="Line 14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6" name="Group 15"/>
          <p:cNvGrpSpPr>
            <a:grpSpLocks/>
          </p:cNvGrpSpPr>
          <p:nvPr/>
        </p:nvGrpSpPr>
        <p:grpSpPr bwMode="auto">
          <a:xfrm>
            <a:off x="4665663" y="2489200"/>
            <a:ext cx="1236662" cy="758825"/>
            <a:chOff x="4755" y="1791"/>
            <a:chExt cx="779" cy="478"/>
          </a:xfrm>
        </p:grpSpPr>
        <p:sp>
          <p:nvSpPr>
            <p:cNvPr id="73770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71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7" name="Line 20"/>
          <p:cNvSpPr>
            <a:spLocks noChangeShapeType="1"/>
          </p:cNvSpPr>
          <p:nvPr/>
        </p:nvSpPr>
        <p:spPr bwMode="auto">
          <a:xfrm flipV="1">
            <a:off x="5902325" y="2014538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Line 21"/>
          <p:cNvSpPr>
            <a:spLocks noChangeShapeType="1"/>
          </p:cNvSpPr>
          <p:nvPr/>
        </p:nvSpPr>
        <p:spPr bwMode="auto">
          <a:xfrm flipH="1">
            <a:off x="4665663" y="2014538"/>
            <a:ext cx="1236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TextBox 1"/>
          <p:cNvSpPr txBox="1">
            <a:spLocks noChangeArrowheads="1"/>
          </p:cNvSpPr>
          <p:nvPr/>
        </p:nvSpPr>
        <p:spPr bwMode="auto">
          <a:xfrm>
            <a:off x="2151063" y="43513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ABCD</a:t>
            </a:r>
          </a:p>
        </p:txBody>
      </p:sp>
      <p:sp>
        <p:nvSpPr>
          <p:cNvPr id="73740" name="TextBox 2"/>
          <p:cNvSpPr txBox="1">
            <a:spLocks noChangeArrowheads="1"/>
          </p:cNvSpPr>
          <p:nvPr/>
        </p:nvSpPr>
        <p:spPr bwMode="auto">
          <a:xfrm>
            <a:off x="1371600" y="2625725"/>
            <a:ext cx="3508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r>
              <a:rPr lang="en-US" sz="1800"/>
              <a:t>C</a:t>
            </a:r>
          </a:p>
          <a:p>
            <a:pPr eaLnBrk="1" hangingPunct="1"/>
            <a:r>
              <a:rPr lang="en-US" sz="1800"/>
              <a:t>D</a:t>
            </a:r>
          </a:p>
        </p:txBody>
      </p:sp>
      <p:sp>
        <p:nvSpPr>
          <p:cNvPr id="73741" name="TextBox 22"/>
          <p:cNvSpPr txBox="1">
            <a:spLocks noChangeArrowheads="1"/>
          </p:cNvSpPr>
          <p:nvPr/>
        </p:nvSpPr>
        <p:spPr bwMode="auto">
          <a:xfrm>
            <a:off x="4079875" y="1411288"/>
            <a:ext cx="352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C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D</a:t>
            </a:r>
          </a:p>
        </p:txBody>
      </p:sp>
      <p:sp>
        <p:nvSpPr>
          <p:cNvPr id="73742" name="TextBox 23"/>
          <p:cNvSpPr txBox="1">
            <a:spLocks noChangeArrowheads="1"/>
          </p:cNvSpPr>
          <p:nvPr/>
        </p:nvSpPr>
        <p:spPr bwMode="auto">
          <a:xfrm>
            <a:off x="5908675" y="3462338"/>
            <a:ext cx="1287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(A(B(CD)))</a:t>
            </a:r>
          </a:p>
        </p:txBody>
      </p:sp>
      <p:sp>
        <p:nvSpPr>
          <p:cNvPr id="73743" name="Line 7"/>
          <p:cNvSpPr>
            <a:spLocks noChangeShapeType="1"/>
          </p:cNvSpPr>
          <p:nvPr/>
        </p:nvSpPr>
        <p:spPr bwMode="auto">
          <a:xfrm flipH="1">
            <a:off x="2036763" y="3454400"/>
            <a:ext cx="23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44" name="Group 10"/>
          <p:cNvGrpSpPr>
            <a:grpSpLocks/>
          </p:cNvGrpSpPr>
          <p:nvPr/>
        </p:nvGrpSpPr>
        <p:grpSpPr bwMode="auto">
          <a:xfrm>
            <a:off x="6705600" y="4789488"/>
            <a:ext cx="1236663" cy="758825"/>
            <a:chOff x="4755" y="1791"/>
            <a:chExt cx="779" cy="478"/>
          </a:xfrm>
        </p:grpSpPr>
        <p:sp>
          <p:nvSpPr>
            <p:cNvPr id="73766" name="AutoShape 11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67" name="Line 12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8" name="Line 13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9" name="Line 14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5" name="Group 15"/>
          <p:cNvGrpSpPr>
            <a:grpSpLocks/>
          </p:cNvGrpSpPr>
          <p:nvPr/>
        </p:nvGrpSpPr>
        <p:grpSpPr bwMode="auto">
          <a:xfrm>
            <a:off x="5468938" y="5370513"/>
            <a:ext cx="1236662" cy="758825"/>
            <a:chOff x="4755" y="1791"/>
            <a:chExt cx="779" cy="478"/>
          </a:xfrm>
        </p:grpSpPr>
        <p:sp>
          <p:nvSpPr>
            <p:cNvPr id="73762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63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4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5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6" name="Line 20"/>
          <p:cNvSpPr>
            <a:spLocks noChangeShapeType="1"/>
          </p:cNvSpPr>
          <p:nvPr/>
        </p:nvSpPr>
        <p:spPr bwMode="auto">
          <a:xfrm flipV="1">
            <a:off x="6705600" y="4633913"/>
            <a:ext cx="2540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TextBox 37"/>
          <p:cNvSpPr txBox="1">
            <a:spLocks noChangeArrowheads="1"/>
          </p:cNvSpPr>
          <p:nvPr/>
        </p:nvSpPr>
        <p:spPr bwMode="auto">
          <a:xfrm>
            <a:off x="4884738" y="4333875"/>
            <a:ext cx="350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C</a:t>
            </a:r>
          </a:p>
          <a:p>
            <a:pPr eaLnBrk="1" hangingPunct="1"/>
            <a:r>
              <a:rPr lang="en-US" sz="1800"/>
              <a:t>D</a:t>
            </a:r>
          </a:p>
        </p:txBody>
      </p:sp>
      <p:grpSp>
        <p:nvGrpSpPr>
          <p:cNvPr id="73748" name="Group 10"/>
          <p:cNvGrpSpPr>
            <a:grpSpLocks/>
          </p:cNvGrpSpPr>
          <p:nvPr/>
        </p:nvGrpSpPr>
        <p:grpSpPr bwMode="auto">
          <a:xfrm>
            <a:off x="7145338" y="2146300"/>
            <a:ext cx="1236662" cy="758825"/>
            <a:chOff x="4755" y="1791"/>
            <a:chExt cx="779" cy="478"/>
          </a:xfrm>
        </p:grpSpPr>
        <p:sp>
          <p:nvSpPr>
            <p:cNvPr id="73758" name="AutoShape 11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59" name="Line 12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Line 13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1" name="Line 14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9" name="Group 15"/>
          <p:cNvGrpSpPr>
            <a:grpSpLocks/>
          </p:cNvGrpSpPr>
          <p:nvPr/>
        </p:nvGrpSpPr>
        <p:grpSpPr bwMode="auto">
          <a:xfrm>
            <a:off x="5494338" y="4254500"/>
            <a:ext cx="1236662" cy="758825"/>
            <a:chOff x="4755" y="1791"/>
            <a:chExt cx="779" cy="478"/>
          </a:xfrm>
        </p:grpSpPr>
        <p:sp>
          <p:nvSpPr>
            <p:cNvPr id="73754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3755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" name="Straight Connector 7"/>
          <p:cNvCxnSpPr>
            <a:stCxn id="73768" idx="1"/>
          </p:cNvCxnSpPr>
          <p:nvPr/>
        </p:nvCxnSpPr>
        <p:spPr>
          <a:xfrm>
            <a:off x="6705600" y="5337175"/>
            <a:ext cx="25400" cy="412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3759" idx="1"/>
          </p:cNvCxnSpPr>
          <p:nvPr/>
        </p:nvCxnSpPr>
        <p:spPr>
          <a:xfrm flipV="1">
            <a:off x="7145338" y="1592263"/>
            <a:ext cx="0" cy="777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665663" y="1592263"/>
            <a:ext cx="2479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53" name="TextBox 12"/>
          <p:cNvSpPr txBox="1">
            <a:spLocks noChangeArrowheads="1"/>
          </p:cNvSpPr>
          <p:nvPr/>
        </p:nvSpPr>
        <p:spPr bwMode="auto">
          <a:xfrm>
            <a:off x="6142038" y="6348413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((AB)(CD))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Larger gates</a:t>
            </a:r>
          </a:p>
        </p:txBody>
      </p:sp>
      <p:sp>
        <p:nvSpPr>
          <p:cNvPr id="74754" name="TextBox 2"/>
          <p:cNvSpPr txBox="1">
            <a:spLocks noChangeArrowheads="1"/>
          </p:cNvSpPr>
          <p:nvPr/>
        </p:nvSpPr>
        <p:spPr bwMode="auto">
          <a:xfrm>
            <a:off x="4335463" y="2114550"/>
            <a:ext cx="3381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B</a:t>
            </a:r>
          </a:p>
        </p:txBody>
      </p:sp>
      <p:grpSp>
        <p:nvGrpSpPr>
          <p:cNvPr id="74755" name="Group 5"/>
          <p:cNvGrpSpPr>
            <a:grpSpLocks/>
          </p:cNvGrpSpPr>
          <p:nvPr/>
        </p:nvGrpSpPr>
        <p:grpSpPr bwMode="auto">
          <a:xfrm>
            <a:off x="4819650" y="2200275"/>
            <a:ext cx="1457325" cy="758825"/>
            <a:chOff x="5984568" y="2658547"/>
            <a:chExt cx="1457883" cy="758825"/>
          </a:xfrm>
        </p:grpSpPr>
        <p:sp>
          <p:nvSpPr>
            <p:cNvPr id="74771" name="AutoShape 5"/>
            <p:cNvSpPr>
              <a:spLocks noChangeArrowheads="1"/>
            </p:cNvSpPr>
            <p:nvPr/>
          </p:nvSpPr>
          <p:spPr bwMode="auto">
            <a:xfrm>
              <a:off x="6224281" y="2658547"/>
              <a:ext cx="760413" cy="758825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772" name="Line 6"/>
            <p:cNvSpPr>
              <a:spLocks noChangeShapeType="1"/>
            </p:cNvSpPr>
            <p:nvPr/>
          </p:nvSpPr>
          <p:spPr bwMode="auto">
            <a:xfrm flipH="1">
              <a:off x="5984568" y="279389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8"/>
            <p:cNvSpPr>
              <a:spLocks noChangeShapeType="1"/>
            </p:cNvSpPr>
            <p:nvPr/>
          </p:nvSpPr>
          <p:spPr bwMode="auto">
            <a:xfrm flipH="1">
              <a:off x="7205913" y="3034785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7"/>
            <p:cNvSpPr>
              <a:spLocks noChangeShapeType="1"/>
            </p:cNvSpPr>
            <p:nvPr/>
          </p:nvSpPr>
          <p:spPr bwMode="auto">
            <a:xfrm flipH="1">
              <a:off x="5989488" y="327014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985076" y="2930010"/>
              <a:ext cx="215983" cy="215900"/>
            </a:xfrm>
            <a:prstGeom prst="ellipse">
              <a:avLst/>
            </a:prstGeom>
            <a:solidFill>
              <a:srgbClr val="EAEA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74756" name="AutoShape 5"/>
          <p:cNvSpPr>
            <a:spLocks noChangeArrowheads="1"/>
          </p:cNvSpPr>
          <p:nvPr/>
        </p:nvSpPr>
        <p:spPr bwMode="auto">
          <a:xfrm>
            <a:off x="1657350" y="2655888"/>
            <a:ext cx="760413" cy="758825"/>
          </a:xfrm>
          <a:prstGeom prst="flowChartDelay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57" name="Line 6"/>
          <p:cNvSpPr>
            <a:spLocks noChangeShapeType="1"/>
          </p:cNvSpPr>
          <p:nvPr/>
        </p:nvSpPr>
        <p:spPr bwMode="auto">
          <a:xfrm flipH="1">
            <a:off x="1417638" y="2790825"/>
            <a:ext cx="23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 flipH="1">
            <a:off x="2638425" y="3032125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1422400" y="3267075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17763" y="2925763"/>
            <a:ext cx="215900" cy="217487"/>
          </a:xfrm>
          <a:prstGeom prst="ellipse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761" name="Line 7"/>
          <p:cNvSpPr>
            <a:spLocks noChangeShapeType="1"/>
          </p:cNvSpPr>
          <p:nvPr/>
        </p:nvSpPr>
        <p:spPr bwMode="auto">
          <a:xfrm flipH="1">
            <a:off x="1412875" y="302101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2" name="Group 60"/>
          <p:cNvGrpSpPr>
            <a:grpSpLocks/>
          </p:cNvGrpSpPr>
          <p:nvPr/>
        </p:nvGrpSpPr>
        <p:grpSpPr bwMode="auto">
          <a:xfrm>
            <a:off x="6270625" y="2435225"/>
            <a:ext cx="1458913" cy="758825"/>
            <a:chOff x="5984568" y="2658547"/>
            <a:chExt cx="1457883" cy="758825"/>
          </a:xfrm>
        </p:grpSpPr>
        <p:sp>
          <p:nvSpPr>
            <p:cNvPr id="74766" name="AutoShape 5"/>
            <p:cNvSpPr>
              <a:spLocks noChangeArrowheads="1"/>
            </p:cNvSpPr>
            <p:nvPr/>
          </p:nvSpPr>
          <p:spPr bwMode="auto">
            <a:xfrm>
              <a:off x="6224281" y="2658547"/>
              <a:ext cx="760413" cy="758825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767" name="Line 6"/>
            <p:cNvSpPr>
              <a:spLocks noChangeShapeType="1"/>
            </p:cNvSpPr>
            <p:nvPr/>
          </p:nvSpPr>
          <p:spPr bwMode="auto">
            <a:xfrm flipH="1">
              <a:off x="5984568" y="279389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Line 8"/>
            <p:cNvSpPr>
              <a:spLocks noChangeShapeType="1"/>
            </p:cNvSpPr>
            <p:nvPr/>
          </p:nvSpPr>
          <p:spPr bwMode="auto">
            <a:xfrm flipH="1">
              <a:off x="7205913" y="3034785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7"/>
            <p:cNvSpPr>
              <a:spLocks noChangeShapeType="1"/>
            </p:cNvSpPr>
            <p:nvPr/>
          </p:nvSpPr>
          <p:spPr bwMode="auto">
            <a:xfrm flipH="1">
              <a:off x="5989488" y="327014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983987" y="2930010"/>
              <a:ext cx="217334" cy="215900"/>
            </a:xfrm>
            <a:prstGeom prst="ellipse">
              <a:avLst/>
            </a:prstGeom>
            <a:solidFill>
              <a:srgbClr val="EAEA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74763" name="TextBox 6"/>
          <p:cNvSpPr txBox="1">
            <a:spLocks noChangeArrowheads="1"/>
          </p:cNvSpPr>
          <p:nvPr/>
        </p:nvSpPr>
        <p:spPr bwMode="auto">
          <a:xfrm>
            <a:off x="869950" y="2555875"/>
            <a:ext cx="350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4764" name="TextBox 8"/>
          <p:cNvSpPr txBox="1">
            <a:spLocks noChangeArrowheads="1"/>
          </p:cNvSpPr>
          <p:nvPr/>
        </p:nvSpPr>
        <p:spPr bwMode="auto">
          <a:xfrm>
            <a:off x="5927725" y="2846388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4765" name="TextBox 10"/>
          <p:cNvSpPr txBox="1">
            <a:spLocks noChangeArrowheads="1"/>
          </p:cNvSpPr>
          <p:nvPr/>
        </p:nvSpPr>
        <p:spPr bwMode="auto">
          <a:xfrm>
            <a:off x="2486025" y="3833813"/>
            <a:ext cx="4181475" cy="258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A B C (ABC)’ (AB)’  ((AB)’C)’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0 0 0   1     1        1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0 0 1   1     1        0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0 1 0   1     1        1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0 1 1   1     1        0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1 0 0   1     1        1 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1 0 1   1     1        0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1 1 0   1     0        1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1 1 1   0     0        1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Larger gates</a:t>
            </a:r>
          </a:p>
        </p:txBody>
      </p:sp>
      <p:sp>
        <p:nvSpPr>
          <p:cNvPr id="75778" name="TextBox 2"/>
          <p:cNvSpPr txBox="1">
            <a:spLocks noChangeArrowheads="1"/>
          </p:cNvSpPr>
          <p:nvPr/>
        </p:nvSpPr>
        <p:spPr bwMode="auto">
          <a:xfrm>
            <a:off x="3641725" y="2114550"/>
            <a:ext cx="338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B</a:t>
            </a:r>
          </a:p>
        </p:txBody>
      </p:sp>
      <p:grpSp>
        <p:nvGrpSpPr>
          <p:cNvPr id="75779" name="Group 5"/>
          <p:cNvGrpSpPr>
            <a:grpSpLocks/>
          </p:cNvGrpSpPr>
          <p:nvPr/>
        </p:nvGrpSpPr>
        <p:grpSpPr bwMode="auto">
          <a:xfrm>
            <a:off x="4125913" y="2200275"/>
            <a:ext cx="1457325" cy="758825"/>
            <a:chOff x="5984568" y="2658547"/>
            <a:chExt cx="1457883" cy="758825"/>
          </a:xfrm>
        </p:grpSpPr>
        <p:sp>
          <p:nvSpPr>
            <p:cNvPr id="75800" name="AutoShape 5"/>
            <p:cNvSpPr>
              <a:spLocks noChangeArrowheads="1"/>
            </p:cNvSpPr>
            <p:nvPr/>
          </p:nvSpPr>
          <p:spPr bwMode="auto">
            <a:xfrm>
              <a:off x="6224281" y="2658547"/>
              <a:ext cx="760413" cy="758825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801" name="Line 6"/>
            <p:cNvSpPr>
              <a:spLocks noChangeShapeType="1"/>
            </p:cNvSpPr>
            <p:nvPr/>
          </p:nvSpPr>
          <p:spPr bwMode="auto">
            <a:xfrm flipH="1">
              <a:off x="5984568" y="279389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8"/>
            <p:cNvSpPr>
              <a:spLocks noChangeShapeType="1"/>
            </p:cNvSpPr>
            <p:nvPr/>
          </p:nvSpPr>
          <p:spPr bwMode="auto">
            <a:xfrm flipH="1">
              <a:off x="7205913" y="3034785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7"/>
            <p:cNvSpPr>
              <a:spLocks noChangeShapeType="1"/>
            </p:cNvSpPr>
            <p:nvPr/>
          </p:nvSpPr>
          <p:spPr bwMode="auto">
            <a:xfrm flipH="1">
              <a:off x="5989488" y="327014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985076" y="2930010"/>
              <a:ext cx="215983" cy="215900"/>
            </a:xfrm>
            <a:prstGeom prst="ellipse">
              <a:avLst/>
            </a:prstGeom>
            <a:solidFill>
              <a:srgbClr val="EAEA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75780" name="AutoShape 5"/>
          <p:cNvSpPr>
            <a:spLocks noChangeArrowheads="1"/>
          </p:cNvSpPr>
          <p:nvPr/>
        </p:nvSpPr>
        <p:spPr bwMode="auto">
          <a:xfrm>
            <a:off x="1657350" y="2655888"/>
            <a:ext cx="760413" cy="758825"/>
          </a:xfrm>
          <a:prstGeom prst="flowChartDelay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5781" name="Line 6"/>
          <p:cNvSpPr>
            <a:spLocks noChangeShapeType="1"/>
          </p:cNvSpPr>
          <p:nvPr/>
        </p:nvSpPr>
        <p:spPr bwMode="auto">
          <a:xfrm flipH="1">
            <a:off x="1417638" y="2790825"/>
            <a:ext cx="23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 flipH="1">
            <a:off x="2638425" y="3032125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422400" y="3267075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17763" y="2925763"/>
            <a:ext cx="215900" cy="217487"/>
          </a:xfrm>
          <a:prstGeom prst="ellipse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785" name="Line 7"/>
          <p:cNvSpPr>
            <a:spLocks noChangeShapeType="1"/>
          </p:cNvSpPr>
          <p:nvPr/>
        </p:nvSpPr>
        <p:spPr bwMode="auto">
          <a:xfrm flipH="1">
            <a:off x="1412875" y="3021013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86" name="Group 60"/>
          <p:cNvGrpSpPr>
            <a:grpSpLocks/>
          </p:cNvGrpSpPr>
          <p:nvPr/>
        </p:nvGrpSpPr>
        <p:grpSpPr bwMode="auto">
          <a:xfrm>
            <a:off x="6270625" y="2435225"/>
            <a:ext cx="1458913" cy="758825"/>
            <a:chOff x="5984568" y="2658547"/>
            <a:chExt cx="1457883" cy="758825"/>
          </a:xfrm>
        </p:grpSpPr>
        <p:sp>
          <p:nvSpPr>
            <p:cNvPr id="75795" name="AutoShape 5"/>
            <p:cNvSpPr>
              <a:spLocks noChangeArrowheads="1"/>
            </p:cNvSpPr>
            <p:nvPr/>
          </p:nvSpPr>
          <p:spPr bwMode="auto">
            <a:xfrm>
              <a:off x="6224281" y="2658547"/>
              <a:ext cx="760413" cy="758825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796" name="Line 6"/>
            <p:cNvSpPr>
              <a:spLocks noChangeShapeType="1"/>
            </p:cNvSpPr>
            <p:nvPr/>
          </p:nvSpPr>
          <p:spPr bwMode="auto">
            <a:xfrm flipH="1">
              <a:off x="5984568" y="279389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8"/>
            <p:cNvSpPr>
              <a:spLocks noChangeShapeType="1"/>
            </p:cNvSpPr>
            <p:nvPr/>
          </p:nvSpPr>
          <p:spPr bwMode="auto">
            <a:xfrm flipH="1">
              <a:off x="7205913" y="3034785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7"/>
            <p:cNvSpPr>
              <a:spLocks noChangeShapeType="1"/>
            </p:cNvSpPr>
            <p:nvPr/>
          </p:nvSpPr>
          <p:spPr bwMode="auto">
            <a:xfrm flipH="1">
              <a:off x="5989488" y="3270147"/>
              <a:ext cx="236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983987" y="2930010"/>
              <a:ext cx="217334" cy="215900"/>
            </a:xfrm>
            <a:prstGeom prst="ellipse">
              <a:avLst/>
            </a:prstGeom>
            <a:solidFill>
              <a:srgbClr val="EAEA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75787" name="TextBox 6"/>
          <p:cNvSpPr txBox="1">
            <a:spLocks noChangeArrowheads="1"/>
          </p:cNvSpPr>
          <p:nvPr/>
        </p:nvSpPr>
        <p:spPr bwMode="auto">
          <a:xfrm>
            <a:off x="869950" y="2555875"/>
            <a:ext cx="350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  <a:p>
            <a:pPr eaLnBrk="1" hangingPunct="1"/>
            <a:r>
              <a:rPr lang="en-US" sz="1800"/>
              <a:t>B</a:t>
            </a:r>
          </a:p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5788" name="TextBox 8"/>
          <p:cNvSpPr txBox="1">
            <a:spLocks noChangeArrowheads="1"/>
          </p:cNvSpPr>
          <p:nvPr/>
        </p:nvSpPr>
        <p:spPr bwMode="auto">
          <a:xfrm>
            <a:off x="5913438" y="284638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75789" name="TextBox 10"/>
          <p:cNvSpPr txBox="1">
            <a:spLocks noChangeArrowheads="1"/>
          </p:cNvSpPr>
          <p:nvPr/>
        </p:nvSpPr>
        <p:spPr bwMode="auto">
          <a:xfrm>
            <a:off x="2486025" y="3833813"/>
            <a:ext cx="5010150" cy="258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A B C (ABC)’ (AB)’ AB  ABC (ABC)’  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0 0 0   1     1     0   0    1 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0 0 1   1     1     0   0    1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0 1 0   1     1     0   0    1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0 1 1   1     1     0   0    1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1 0 0   1     1     0   0    1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1 0 1   1     1     0   0    1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1 1 0   1     0     1   0    1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1 1 1   0     0     1   1    0</a:t>
            </a:r>
          </a:p>
        </p:txBody>
      </p:sp>
      <p:grpSp>
        <p:nvGrpSpPr>
          <p:cNvPr id="75790" name="Group 24"/>
          <p:cNvGrpSpPr>
            <a:grpSpLocks/>
          </p:cNvGrpSpPr>
          <p:nvPr/>
        </p:nvGrpSpPr>
        <p:grpSpPr bwMode="auto">
          <a:xfrm>
            <a:off x="5583238" y="2420938"/>
            <a:ext cx="838200" cy="317500"/>
            <a:chOff x="971755" y="3469858"/>
            <a:chExt cx="1966913" cy="744537"/>
          </a:xfrm>
        </p:grpSpPr>
        <p:sp>
          <p:nvSpPr>
            <p:cNvPr id="75791" name="AutoShape 25"/>
            <p:cNvSpPr>
              <a:spLocks noChangeArrowheads="1"/>
            </p:cNvSpPr>
            <p:nvPr/>
          </p:nvSpPr>
          <p:spPr bwMode="auto">
            <a:xfrm rot="5400000">
              <a:off x="1513093" y="3481764"/>
              <a:ext cx="744537" cy="720725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792" name="Oval 26"/>
            <p:cNvSpPr>
              <a:spLocks noChangeArrowheads="1"/>
            </p:cNvSpPr>
            <p:nvPr/>
          </p:nvSpPr>
          <p:spPr bwMode="auto">
            <a:xfrm>
              <a:off x="2246518" y="3772276"/>
              <a:ext cx="138113" cy="138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793" name="Line 27"/>
            <p:cNvSpPr>
              <a:spLocks noChangeShapeType="1"/>
            </p:cNvSpPr>
            <p:nvPr/>
          </p:nvSpPr>
          <p:spPr bwMode="auto">
            <a:xfrm>
              <a:off x="2384630" y="3840539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28"/>
            <p:cNvSpPr>
              <a:spLocks noChangeShapeType="1"/>
            </p:cNvSpPr>
            <p:nvPr/>
          </p:nvSpPr>
          <p:spPr bwMode="auto">
            <a:xfrm>
              <a:off x="971755" y="3842126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Fan-In and Fan-Out</a:t>
            </a:r>
          </a:p>
        </p:txBody>
      </p:sp>
      <p:grpSp>
        <p:nvGrpSpPr>
          <p:cNvPr id="76802" name="Group 4"/>
          <p:cNvGrpSpPr>
            <a:grpSpLocks/>
          </p:cNvGrpSpPr>
          <p:nvPr/>
        </p:nvGrpSpPr>
        <p:grpSpPr bwMode="auto">
          <a:xfrm>
            <a:off x="3200400" y="3602038"/>
            <a:ext cx="1236663" cy="758825"/>
            <a:chOff x="4755" y="1791"/>
            <a:chExt cx="779" cy="478"/>
          </a:xfrm>
        </p:grpSpPr>
        <p:sp>
          <p:nvSpPr>
            <p:cNvPr id="76818" name="AutoShape 5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819" name="Line 6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7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8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3" name="Line 9"/>
          <p:cNvSpPr>
            <a:spLocks noChangeShapeType="1"/>
          </p:cNvSpPr>
          <p:nvPr/>
        </p:nvSpPr>
        <p:spPr bwMode="auto">
          <a:xfrm flipH="1">
            <a:off x="3200400" y="3978275"/>
            <a:ext cx="236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804" name="Group 15"/>
          <p:cNvGrpSpPr>
            <a:grpSpLocks/>
          </p:cNvGrpSpPr>
          <p:nvPr/>
        </p:nvGrpSpPr>
        <p:grpSpPr bwMode="auto">
          <a:xfrm>
            <a:off x="4986338" y="2913063"/>
            <a:ext cx="1236662" cy="758825"/>
            <a:chOff x="4755" y="1791"/>
            <a:chExt cx="779" cy="478"/>
          </a:xfrm>
        </p:grpSpPr>
        <p:sp>
          <p:nvSpPr>
            <p:cNvPr id="76814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815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6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5" name="Group 15"/>
          <p:cNvGrpSpPr>
            <a:grpSpLocks/>
          </p:cNvGrpSpPr>
          <p:nvPr/>
        </p:nvGrpSpPr>
        <p:grpSpPr bwMode="auto">
          <a:xfrm>
            <a:off x="4986338" y="4360863"/>
            <a:ext cx="1236662" cy="758825"/>
            <a:chOff x="4755" y="1791"/>
            <a:chExt cx="779" cy="478"/>
          </a:xfrm>
        </p:grpSpPr>
        <p:sp>
          <p:nvSpPr>
            <p:cNvPr id="76810" name="AutoShape 16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811" name="Line 17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Line 18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Line 19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" name="Elbow Connector 9"/>
          <p:cNvCxnSpPr>
            <a:stCxn id="76811" idx="1"/>
          </p:cNvCxnSpPr>
          <p:nvPr/>
        </p:nvCxnSpPr>
        <p:spPr>
          <a:xfrm rot="16200000" flipV="1">
            <a:off x="4410076" y="4008437"/>
            <a:ext cx="603250" cy="549275"/>
          </a:xfrm>
          <a:prstGeom prst="bentConnector3">
            <a:avLst>
              <a:gd name="adj1" fmla="val 11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6816" idx="1"/>
          </p:cNvCxnSpPr>
          <p:nvPr/>
        </p:nvCxnSpPr>
        <p:spPr>
          <a:xfrm rot="16200000" flipH="1" flipV="1">
            <a:off x="4452938" y="3444875"/>
            <a:ext cx="517525" cy="549275"/>
          </a:xfrm>
          <a:prstGeom prst="bentConnector4">
            <a:avLst>
              <a:gd name="adj1" fmla="val 1425"/>
              <a:gd name="adj2" fmla="val 983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8" name="TextBox 15"/>
          <p:cNvSpPr txBox="1">
            <a:spLocks noChangeArrowheads="1"/>
          </p:cNvSpPr>
          <p:nvPr/>
        </p:nvSpPr>
        <p:spPr bwMode="auto">
          <a:xfrm>
            <a:off x="2287588" y="3073400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Fan In 3</a:t>
            </a:r>
          </a:p>
        </p:txBody>
      </p:sp>
      <p:sp>
        <p:nvSpPr>
          <p:cNvPr id="76809" name="TextBox 16"/>
          <p:cNvSpPr txBox="1">
            <a:spLocks noChangeArrowheads="1"/>
          </p:cNvSpPr>
          <p:nvPr/>
        </p:nvSpPr>
        <p:spPr bwMode="auto">
          <a:xfrm>
            <a:off x="4622800" y="3819525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Fan Out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" descr="http://www.juliantrubin.com/bigten/images/simple_tele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68338"/>
            <a:ext cx="77660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concept approaching!</a:t>
            </a:r>
          </a:p>
        </p:txBody>
      </p:sp>
    </p:spTree>
    <p:extLst>
      <p:ext uri="{BB962C8B-B14F-4D97-AF65-F5344CB8AC3E}">
        <p14:creationId xmlns:p14="http://schemas.microsoft.com/office/powerpoint/2010/main" val="17977506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Combinational Logic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combination of AND, OR, NOT (plus NAND &amp; NOR)</a:t>
            </a:r>
          </a:p>
          <a:p>
            <a:pPr eaLnBrk="1" hangingPunct="1"/>
            <a:r>
              <a:rPr lang="en-US" dirty="0">
                <a:latin typeface="Arial" charset="0"/>
              </a:rPr>
              <a:t>Same inputs always produce same output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0050" y="1866900"/>
            <a:ext cx="3263900" cy="457200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Fun!</a:t>
            </a:r>
          </a:p>
        </p:txBody>
      </p:sp>
      <p:pic>
        <p:nvPicPr>
          <p:cNvPr id="7987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0" y="1663700"/>
            <a:ext cx="6985000" cy="4978400"/>
          </a:xfr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8089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7900" y="1700213"/>
            <a:ext cx="4648200" cy="4905375"/>
          </a:xfr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Problem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You have an n bit binary number which signifies which mole is selected. How do we electrically actuate the desired mole?</a:t>
            </a:r>
          </a:p>
        </p:txBody>
      </p:sp>
      <p:pic>
        <p:nvPicPr>
          <p:cNvPr id="81923" name="Picture 4" descr="whackam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852988"/>
            <a:ext cx="4467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Box 1"/>
          <p:cNvSpPr txBox="1">
            <a:spLocks noChangeArrowheads="1"/>
          </p:cNvSpPr>
          <p:nvPr/>
        </p:nvSpPr>
        <p:spPr bwMode="auto">
          <a:xfrm>
            <a:off x="3273425" y="6503988"/>
            <a:ext cx="838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[</a:t>
            </a:r>
            <a:r>
              <a:rPr lang="en-US" sz="1800" dirty="0" err="1"/>
              <a:t>Csim</a:t>
            </a:r>
            <a:r>
              <a:rPr lang="en-US" sz="1800" dirty="0"/>
              <a:t>]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Decoder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l="-17315" r="-17315"/>
          <a:stretch>
            <a:fillRect/>
          </a:stretch>
        </p:blipFill>
        <p:spPr>
          <a:xfrm>
            <a:off x="457200" y="1600200"/>
            <a:ext cx="8229600" cy="5105400"/>
          </a:xfr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Question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If you had a decoder with a 5 bit input (i.e. a 5 bit binary number) how many outputs would the decoder have?</a:t>
            </a:r>
          </a:p>
          <a:p>
            <a:pPr marL="971550" lvl="1" indent="-514350">
              <a:buFontTx/>
              <a:buAutoNum type="arabicParenR"/>
            </a:pPr>
            <a:r>
              <a:rPr lang="en-US" dirty="0">
                <a:latin typeface="Arial" charset="0"/>
              </a:rPr>
              <a:t>5</a:t>
            </a:r>
          </a:p>
          <a:p>
            <a:pPr marL="971550" lvl="1" indent="-514350">
              <a:buFontTx/>
              <a:buAutoNum type="arabicParenR"/>
            </a:pPr>
            <a:r>
              <a:rPr lang="en-US" dirty="0">
                <a:latin typeface="Arial" charset="0"/>
              </a:rPr>
              <a:t>10</a:t>
            </a:r>
          </a:p>
          <a:p>
            <a:pPr marL="971550" lvl="1" indent="-514350">
              <a:buFontTx/>
              <a:buAutoNum type="arabicParenR"/>
            </a:pPr>
            <a:r>
              <a:rPr lang="en-US" dirty="0">
                <a:latin typeface="Arial" charset="0"/>
              </a:rPr>
              <a:t>16</a:t>
            </a:r>
          </a:p>
          <a:p>
            <a:pPr marL="971550" lvl="1" indent="-514350">
              <a:buFontTx/>
              <a:buAutoNum type="arabicParenR"/>
            </a:pPr>
            <a:r>
              <a:rPr lang="en-US" dirty="0">
                <a:latin typeface="Arial" charset="0"/>
              </a:rPr>
              <a:t>32</a:t>
            </a:r>
          </a:p>
          <a:p>
            <a:pPr marL="971550" lvl="1" indent="-514350">
              <a:buFontTx/>
              <a:buAutoNum type="arabicParenR"/>
            </a:pPr>
            <a:r>
              <a:rPr lang="en-US" dirty="0">
                <a:latin typeface="Arial" charset="0"/>
              </a:rPr>
              <a:t>64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Question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If you had a decoder with n input bits (i.e. an n bit binary number) how many outputs would the decoder have?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2n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n</a:t>
            </a:r>
            <a:r>
              <a:rPr lang="en-US" baseline="30000">
                <a:latin typeface="Arial" charset="0"/>
              </a:rPr>
              <a:t>2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2</a:t>
            </a:r>
            <a:r>
              <a:rPr lang="en-US" baseline="30000">
                <a:latin typeface="Arial" charset="0"/>
              </a:rPr>
              <a:t>n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Cannot determine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Problem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You have s signals and you want to use the logical value on one of them determined by a set of n control wires</a:t>
            </a:r>
          </a:p>
        </p:txBody>
      </p:sp>
      <p:sp>
        <p:nvSpPr>
          <p:cNvPr id="86019" name="Line 4"/>
          <p:cNvSpPr>
            <a:spLocks noChangeShapeType="1"/>
          </p:cNvSpPr>
          <p:nvPr/>
        </p:nvSpPr>
        <p:spPr bwMode="auto">
          <a:xfrm flipH="1">
            <a:off x="2836863" y="3886200"/>
            <a:ext cx="14287" cy="868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3933825" y="3886200"/>
            <a:ext cx="14288" cy="868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>
            <a:off x="5030788" y="3886200"/>
            <a:ext cx="14287" cy="868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7"/>
          <p:cNvSpPr>
            <a:spLocks noChangeShapeType="1"/>
          </p:cNvSpPr>
          <p:nvPr/>
        </p:nvSpPr>
        <p:spPr bwMode="auto">
          <a:xfrm flipH="1">
            <a:off x="6129338" y="3886200"/>
            <a:ext cx="14287" cy="868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Rectangle 8"/>
          <p:cNvSpPr>
            <a:spLocks noChangeArrowheads="1"/>
          </p:cNvSpPr>
          <p:nvPr/>
        </p:nvSpPr>
        <p:spPr bwMode="auto">
          <a:xfrm>
            <a:off x="2557463" y="4754563"/>
            <a:ext cx="3875087" cy="1011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6024" name="Line 9"/>
          <p:cNvSpPr>
            <a:spLocks noChangeShapeType="1"/>
          </p:cNvSpPr>
          <p:nvPr/>
        </p:nvSpPr>
        <p:spPr bwMode="auto">
          <a:xfrm>
            <a:off x="4494213" y="5765800"/>
            <a:ext cx="0" cy="650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10"/>
          <p:cNvSpPr>
            <a:spLocks noChangeShapeType="1"/>
          </p:cNvSpPr>
          <p:nvPr/>
        </p:nvSpPr>
        <p:spPr bwMode="auto">
          <a:xfrm>
            <a:off x="6432550" y="5067300"/>
            <a:ext cx="960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>
            <a:off x="6432550" y="5518150"/>
            <a:ext cx="960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Text Box 12"/>
          <p:cNvSpPr txBox="1">
            <a:spLocks noChangeArrowheads="1"/>
          </p:cNvSpPr>
          <p:nvPr/>
        </p:nvSpPr>
        <p:spPr bwMode="auto">
          <a:xfrm>
            <a:off x="7859713" y="4897438"/>
            <a:ext cx="522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>
                <a:latin typeface="Arial Black" charset="0"/>
              </a:rPr>
              <a:t>n</a:t>
            </a:r>
          </a:p>
        </p:txBody>
      </p:sp>
      <p:sp>
        <p:nvSpPr>
          <p:cNvPr id="86028" name="Text Box 13"/>
          <p:cNvSpPr txBox="1">
            <a:spLocks noChangeArrowheads="1"/>
          </p:cNvSpPr>
          <p:nvPr/>
        </p:nvSpPr>
        <p:spPr bwMode="auto">
          <a:xfrm>
            <a:off x="4232275" y="31845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>
                <a:latin typeface="Arial Black" charset="0"/>
              </a:rPr>
              <a:t>m</a:t>
            </a:r>
          </a:p>
        </p:txBody>
      </p:sp>
      <p:sp>
        <p:nvSpPr>
          <p:cNvPr id="86029" name="Text Box 14"/>
          <p:cNvSpPr txBox="1">
            <a:spLocks noChangeArrowheads="1"/>
          </p:cNvSpPr>
          <p:nvPr/>
        </p:nvSpPr>
        <p:spPr bwMode="auto">
          <a:xfrm>
            <a:off x="4924425" y="6065838"/>
            <a:ext cx="108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>
                <a:latin typeface="Arial Black" charset="0"/>
              </a:rPr>
              <a:t>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Repeater</a:t>
            </a:r>
          </a:p>
        </p:txBody>
      </p:sp>
      <p:pic>
        <p:nvPicPr>
          <p:cNvPr id="12290" name="Picture 2" descr="http://www.vias.org/albert_ecomm/img/albert_elect_comm-6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073400"/>
            <a:ext cx="5819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457200" y="730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400">
                <a:solidFill>
                  <a:schemeClr val="tx2"/>
                </a:solidFill>
              </a:rPr>
              <a:t>Multiplexers</a:t>
            </a:r>
          </a:p>
        </p:txBody>
      </p:sp>
      <p:pic>
        <p:nvPicPr>
          <p:cNvPr id="21506" name="Picture 2" descr="Screen Shot 2018-01-17 at 10.3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25525"/>
            <a:ext cx="73501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9289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Question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406900"/>
          </a:xfrm>
        </p:spPr>
        <p:txBody>
          <a:bodyPr/>
          <a:lstStyle/>
          <a:p>
            <a:r>
              <a:rPr lang="en-US">
                <a:latin typeface="Arial" charset="0"/>
              </a:rPr>
              <a:t>The basic multiplexor has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n outputs, n control lines, 2</a:t>
            </a:r>
            <a:r>
              <a:rPr lang="en-US" baseline="30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inputs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1 output, 2n control lines, n inputs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1 output, n control lines, 2</a:t>
            </a:r>
            <a:r>
              <a:rPr lang="en-US" baseline="30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inputs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2</a:t>
            </a:r>
            <a:r>
              <a:rPr lang="en-US" baseline="30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outputs, 2 control lines, n inputs</a:t>
            </a:r>
          </a:p>
          <a:p>
            <a:pPr marL="971550" lvl="1" indent="-514350">
              <a:buFontTx/>
              <a:buAutoNum type="arabicParenR"/>
            </a:pPr>
            <a:r>
              <a:rPr lang="en-US">
                <a:latin typeface="Arial" charset="0"/>
              </a:rPr>
              <a:t>1 output, 4 control lines, 2 inputs</a:t>
            </a:r>
          </a:p>
          <a:p>
            <a:pPr marL="971550" lvl="1" indent="-514350">
              <a:buFontTx/>
              <a:buAutoNum type="arabicParenR"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Problem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No one will buy your new computer design unless it can do at least some math, say, like adding!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Simple Adder</a:t>
            </a:r>
          </a:p>
        </p:txBody>
      </p:sp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3036888" y="2573338"/>
            <a:ext cx="3146425" cy="25415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1139" name="Line 5"/>
          <p:cNvSpPr>
            <a:spLocks noChangeShapeType="1"/>
          </p:cNvSpPr>
          <p:nvPr/>
        </p:nvSpPr>
        <p:spPr bwMode="auto">
          <a:xfrm>
            <a:off x="3843338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Line 6"/>
          <p:cNvSpPr>
            <a:spLocks noChangeShapeType="1"/>
          </p:cNvSpPr>
          <p:nvPr/>
        </p:nvSpPr>
        <p:spPr bwMode="auto">
          <a:xfrm>
            <a:off x="5467350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4613275" y="5114925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Text Box 8"/>
          <p:cNvSpPr txBox="1">
            <a:spLocks noChangeArrowheads="1"/>
          </p:cNvSpPr>
          <p:nvPr/>
        </p:nvSpPr>
        <p:spPr bwMode="auto">
          <a:xfrm>
            <a:off x="3843338" y="1738313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A</a:t>
            </a:r>
          </a:p>
        </p:txBody>
      </p:sp>
      <p:sp>
        <p:nvSpPr>
          <p:cNvPr id="91143" name="Text Box 9"/>
          <p:cNvSpPr txBox="1">
            <a:spLocks noChangeArrowheads="1"/>
          </p:cNvSpPr>
          <p:nvPr/>
        </p:nvSpPr>
        <p:spPr bwMode="auto">
          <a:xfrm>
            <a:off x="5467350" y="176688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B</a:t>
            </a:r>
          </a:p>
        </p:txBody>
      </p:sp>
      <p:sp>
        <p:nvSpPr>
          <p:cNvPr id="91144" name="Text Box 10"/>
          <p:cNvSpPr txBox="1">
            <a:spLocks noChangeArrowheads="1"/>
          </p:cNvSpPr>
          <p:nvPr/>
        </p:nvSpPr>
        <p:spPr bwMode="auto">
          <a:xfrm>
            <a:off x="4613275" y="528002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OUT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Half Adder</a:t>
            </a:r>
          </a:p>
        </p:txBody>
      </p:sp>
      <p:sp>
        <p:nvSpPr>
          <p:cNvPr id="92162" name="Rectangle 3"/>
          <p:cNvSpPr>
            <a:spLocks noChangeArrowheads="1"/>
          </p:cNvSpPr>
          <p:nvPr/>
        </p:nvSpPr>
        <p:spPr bwMode="auto">
          <a:xfrm>
            <a:off x="3036888" y="2573338"/>
            <a:ext cx="3146425" cy="25415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63" name="Line 4"/>
          <p:cNvSpPr>
            <a:spLocks noChangeShapeType="1"/>
          </p:cNvSpPr>
          <p:nvPr/>
        </p:nvSpPr>
        <p:spPr bwMode="auto">
          <a:xfrm>
            <a:off x="3843338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4" name="Line 5"/>
          <p:cNvSpPr>
            <a:spLocks noChangeShapeType="1"/>
          </p:cNvSpPr>
          <p:nvPr/>
        </p:nvSpPr>
        <p:spPr bwMode="auto">
          <a:xfrm>
            <a:off x="5467350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>
            <a:off x="4613275" y="5114925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auto">
          <a:xfrm>
            <a:off x="3843338" y="1738313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A</a:t>
            </a:r>
          </a:p>
        </p:txBody>
      </p:sp>
      <p:sp>
        <p:nvSpPr>
          <p:cNvPr id="92167" name="Text Box 8"/>
          <p:cNvSpPr txBox="1">
            <a:spLocks noChangeArrowheads="1"/>
          </p:cNvSpPr>
          <p:nvPr/>
        </p:nvSpPr>
        <p:spPr bwMode="auto">
          <a:xfrm>
            <a:off x="5467350" y="176688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B</a:t>
            </a:r>
          </a:p>
        </p:txBody>
      </p:sp>
      <p:sp>
        <p:nvSpPr>
          <p:cNvPr id="92168" name="Text Box 9"/>
          <p:cNvSpPr txBox="1">
            <a:spLocks noChangeArrowheads="1"/>
          </p:cNvSpPr>
          <p:nvPr/>
        </p:nvSpPr>
        <p:spPr bwMode="auto">
          <a:xfrm>
            <a:off x="4613275" y="528002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OUT</a:t>
            </a:r>
          </a:p>
        </p:txBody>
      </p:sp>
      <p:sp>
        <p:nvSpPr>
          <p:cNvPr id="92169" name="Line 11"/>
          <p:cNvSpPr>
            <a:spLocks noChangeShapeType="1"/>
          </p:cNvSpPr>
          <p:nvPr/>
        </p:nvSpPr>
        <p:spPr bwMode="auto">
          <a:xfrm flipV="1">
            <a:off x="1966913" y="3765550"/>
            <a:ext cx="106997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Text Box 13"/>
          <p:cNvSpPr txBox="1">
            <a:spLocks noChangeArrowheads="1"/>
          </p:cNvSpPr>
          <p:nvPr/>
        </p:nvSpPr>
        <p:spPr bwMode="auto">
          <a:xfrm>
            <a:off x="261938" y="3109913"/>
            <a:ext cx="277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Carry OUT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Full Adder</a:t>
            </a:r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3036888" y="2573338"/>
            <a:ext cx="3146425" cy="25415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3843338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Line 5"/>
          <p:cNvSpPr>
            <a:spLocks noChangeShapeType="1"/>
          </p:cNvSpPr>
          <p:nvPr/>
        </p:nvSpPr>
        <p:spPr bwMode="auto">
          <a:xfrm>
            <a:off x="5467350" y="1766888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>
            <a:off x="4613275" y="5114925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3843338" y="1738313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A</a:t>
            </a:r>
          </a:p>
        </p:txBody>
      </p:sp>
      <p:sp>
        <p:nvSpPr>
          <p:cNvPr id="93191" name="Text Box 8"/>
          <p:cNvSpPr txBox="1">
            <a:spLocks noChangeArrowheads="1"/>
          </p:cNvSpPr>
          <p:nvPr/>
        </p:nvSpPr>
        <p:spPr bwMode="auto">
          <a:xfrm>
            <a:off x="5467350" y="176688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B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4613275" y="528002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OUT</a:t>
            </a:r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V="1">
            <a:off x="6183313" y="3751263"/>
            <a:ext cx="1069975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1"/>
          <p:cNvSpPr>
            <a:spLocks noChangeShapeType="1"/>
          </p:cNvSpPr>
          <p:nvPr/>
        </p:nvSpPr>
        <p:spPr bwMode="auto">
          <a:xfrm flipV="1">
            <a:off x="1966913" y="3765550"/>
            <a:ext cx="106997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Text Box 12"/>
          <p:cNvSpPr txBox="1">
            <a:spLocks noChangeArrowheads="1"/>
          </p:cNvSpPr>
          <p:nvPr/>
        </p:nvSpPr>
        <p:spPr bwMode="auto">
          <a:xfrm>
            <a:off x="6183313" y="31099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Carry IN</a:t>
            </a:r>
          </a:p>
        </p:txBody>
      </p:sp>
      <p:sp>
        <p:nvSpPr>
          <p:cNvPr id="93196" name="Text Box 13"/>
          <p:cNvSpPr txBox="1">
            <a:spLocks noChangeArrowheads="1"/>
          </p:cNvSpPr>
          <p:nvPr/>
        </p:nvSpPr>
        <p:spPr bwMode="auto">
          <a:xfrm>
            <a:off x="261938" y="3109913"/>
            <a:ext cx="277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latin typeface="Arial Black" charset="0"/>
              </a:rPr>
              <a:t>Carry OUT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Truth</a:t>
            </a:r>
          </a:p>
        </p:txBody>
      </p:sp>
      <p:graphicFrame>
        <p:nvGraphicFramePr>
          <p:cNvPr id="63558" name="Group 70"/>
          <p:cNvGraphicFramePr>
            <a:graphicFrameLocks noGrp="1"/>
          </p:cNvGraphicFramePr>
          <p:nvPr/>
        </p:nvGraphicFramePr>
        <p:xfrm>
          <a:off x="457200" y="1397000"/>
          <a:ext cx="8229600" cy="4664079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Truth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/>
        </p:nvGraphicFramePr>
        <p:xfrm>
          <a:off x="457200" y="1397000"/>
          <a:ext cx="8229600" cy="4664079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Carry 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63" r="-15063"/>
          <a:stretch>
            <a:fillRect/>
          </a:stretch>
        </p:blipFill>
        <p:spPr/>
      </p:pic>
      <p:cxnSp>
        <p:nvCxnSpPr>
          <p:cNvPr id="5" name="Straight Connector 4"/>
          <p:cNvCxnSpPr/>
          <p:nvPr/>
        </p:nvCxnSpPr>
        <p:spPr>
          <a:xfrm>
            <a:off x="3424570" y="1600200"/>
            <a:ext cx="895832" cy="645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24570" y="1600200"/>
            <a:ext cx="1009228" cy="645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2648" y="176907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really need this gate</a:t>
            </a:r>
          </a:p>
        </p:txBody>
      </p:sp>
    </p:spTree>
    <p:extLst>
      <p:ext uri="{BB962C8B-B14F-4D97-AF65-F5344CB8AC3E}">
        <p14:creationId xmlns:p14="http://schemas.microsoft.com/office/powerpoint/2010/main" val="18771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No Thinking Method!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79588" y="3084513"/>
            <a:ext cx="543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Go buy a full-adder IC chip from Frys.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22775</TotalTime>
  <Words>3211</Words>
  <Application>Microsoft Office PowerPoint</Application>
  <PresentationFormat>On-screen Show (4:3)</PresentationFormat>
  <Paragraphs>1365</Paragraphs>
  <Slides>171</Slides>
  <Notes>6</Notes>
  <HiddenSlides>35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8" baseType="lpstr">
      <vt:lpstr>ＭＳ Ｐゴシック</vt:lpstr>
      <vt:lpstr>Arial</vt:lpstr>
      <vt:lpstr>Arial Black</vt:lpstr>
      <vt:lpstr>Calibri</vt:lpstr>
      <vt:lpstr>Courier New</vt:lpstr>
      <vt:lpstr>Helvetica</vt:lpstr>
      <vt:lpstr>Default Design</vt:lpstr>
      <vt:lpstr>Digital Logic I</vt:lpstr>
      <vt:lpstr>Outline</vt:lpstr>
      <vt:lpstr>Nomenclature</vt:lpstr>
      <vt:lpstr>Our Story Begins</vt:lpstr>
      <vt:lpstr>Boolean Algebra</vt:lpstr>
      <vt:lpstr>Communication at a Distance</vt:lpstr>
      <vt:lpstr>Telegraph</vt:lpstr>
      <vt:lpstr>PowerPoint Presentation</vt:lpstr>
      <vt:lpstr>Repeater</vt:lpstr>
      <vt:lpstr>Relay</vt:lpstr>
      <vt:lpstr>Relay</vt:lpstr>
      <vt:lpstr>PowerPoint Presentation</vt:lpstr>
      <vt:lpstr>Safety First</vt:lpstr>
      <vt:lpstr>How do we make it work?</vt:lpstr>
      <vt:lpstr>PowerPoint Presentation</vt:lpstr>
      <vt:lpstr>How do we make it work?</vt:lpstr>
      <vt:lpstr>Reach Out and Touch Someone</vt:lpstr>
      <vt:lpstr>PowerPoint Presentation</vt:lpstr>
      <vt:lpstr>Claude Shannon</vt:lpstr>
      <vt:lpstr>PowerPoint Presentation</vt:lpstr>
      <vt:lpstr>PowerPoint Presentation</vt:lpstr>
      <vt:lpstr>But...</vt:lpstr>
      <vt:lpstr>Tubes</vt:lpstr>
      <vt:lpstr>Edison Effect (Thermionic Emission)</vt:lpstr>
      <vt:lpstr>PowerPoint Presentation</vt:lpstr>
      <vt:lpstr>Tubes</vt:lpstr>
      <vt:lpstr>PowerPoint Presentation</vt:lpstr>
      <vt:lpstr>PowerPoint Presentation</vt:lpstr>
      <vt:lpstr>PowerPoint Presentation</vt:lpstr>
      <vt:lpstr>Vacuum Tubes</vt:lpstr>
      <vt:lpstr>PowerPoint Presentation</vt:lpstr>
      <vt:lpstr>But…</vt:lpstr>
      <vt:lpstr>William Shockley</vt:lpstr>
      <vt:lpstr>So to save money...</vt:lpstr>
      <vt:lpstr>Transistors</vt:lpstr>
      <vt:lpstr>Different Switches</vt:lpstr>
      <vt:lpstr>Transistors &amp; Circuits</vt:lpstr>
      <vt:lpstr>Complementary Transistors</vt:lpstr>
      <vt:lpstr>Common Misconception: Digital Wires Have Just 2 States!</vt:lpstr>
      <vt:lpstr>Transistor Comparison</vt:lpstr>
      <vt:lpstr> N-type MOS FET*</vt:lpstr>
      <vt:lpstr>Gate Closed</vt:lpstr>
      <vt:lpstr>Gate Open</vt:lpstr>
      <vt:lpstr>PowerPoint Presentation</vt:lpstr>
      <vt:lpstr>Nomenclature</vt:lpstr>
      <vt:lpstr>PowerPoint Presentation</vt:lpstr>
      <vt:lpstr>CircuitSim N-Type 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CircuitSim P-Type MOS</vt:lpstr>
      <vt:lpstr>PowerPoint Presentation</vt:lpstr>
      <vt:lpstr>PowerPoint Presentation</vt:lpstr>
      <vt:lpstr>PowerPoint Presentation</vt:lpstr>
      <vt:lpstr>Inverter (Not)</vt:lpstr>
      <vt:lpstr>CircuitSim Inverter</vt:lpstr>
      <vt:lpstr>NOR</vt:lpstr>
      <vt:lpstr>OR</vt:lpstr>
      <vt:lpstr>NAND</vt:lpstr>
      <vt:lpstr>AND</vt:lpstr>
      <vt:lpstr>PowerPoint Presentation</vt:lpstr>
      <vt:lpstr>PowerPoint Presentation</vt:lpstr>
      <vt:lpstr>PowerPoint Presentation</vt:lpstr>
      <vt:lpstr>Boolean Gate Representation</vt:lpstr>
      <vt:lpstr>PowerPoint Presentation</vt:lpstr>
      <vt:lpstr>PowerPoint Presentation</vt:lpstr>
      <vt:lpstr>PowerPoint Presentation</vt:lpstr>
      <vt:lpstr>PowerPoint Presentation</vt:lpstr>
      <vt:lpstr>But...</vt:lpstr>
      <vt:lpstr>Digital Logic: Building Blocks</vt:lpstr>
      <vt:lpstr>DeMorgan's Law</vt:lpstr>
      <vt:lpstr>Conte Bubble Theorem</vt:lpstr>
      <vt:lpstr>Larger gates</vt:lpstr>
      <vt:lpstr>Larger gates</vt:lpstr>
      <vt:lpstr>Larger gates</vt:lpstr>
      <vt:lpstr>Larger gates</vt:lpstr>
      <vt:lpstr>Fan-In and Fan-Out</vt:lpstr>
      <vt:lpstr>Warning</vt:lpstr>
      <vt:lpstr>Combinational Logic</vt:lpstr>
      <vt:lpstr>PowerPoint Presentation</vt:lpstr>
      <vt:lpstr>Fun!</vt:lpstr>
      <vt:lpstr>PowerPoint Presentation</vt:lpstr>
      <vt:lpstr>Problem</vt:lpstr>
      <vt:lpstr>Decoder</vt:lpstr>
      <vt:lpstr>Question</vt:lpstr>
      <vt:lpstr>Question</vt:lpstr>
      <vt:lpstr>Problem</vt:lpstr>
      <vt:lpstr>PowerPoint Presentation</vt:lpstr>
      <vt:lpstr>Question</vt:lpstr>
      <vt:lpstr>Problem</vt:lpstr>
      <vt:lpstr>Simple Adder</vt:lpstr>
      <vt:lpstr>Half Adder</vt:lpstr>
      <vt:lpstr>Full Adder</vt:lpstr>
      <vt:lpstr>Truth</vt:lpstr>
      <vt:lpstr>Truth</vt:lpstr>
      <vt:lpstr>Full Adder</vt:lpstr>
      <vt:lpstr>The No Thinking Method!</vt:lpstr>
      <vt:lpstr>Boolean Simplification</vt:lpstr>
      <vt:lpstr>Boolean Simplification</vt:lpstr>
      <vt:lpstr>AB + A’ → B + A’ </vt:lpstr>
      <vt:lpstr>Consider This Circuit</vt:lpstr>
      <vt:lpstr>Implement the Truth Table</vt:lpstr>
      <vt:lpstr>Classic Simplification</vt:lpstr>
      <vt:lpstr>Quite a Simplification, No?</vt:lpstr>
      <vt:lpstr>Something to Note</vt:lpstr>
      <vt:lpstr>Equivalence!</vt:lpstr>
      <vt:lpstr>Karnaugh Maps</vt:lpstr>
      <vt:lpstr>Question</vt:lpstr>
      <vt:lpstr>Truth Table</vt:lpstr>
      <vt:lpstr>1 Variable Karnaugh Map</vt:lpstr>
      <vt:lpstr>1 Variable Karnaugh Map</vt:lpstr>
      <vt:lpstr>Map: OUT = A’</vt:lpstr>
      <vt:lpstr>Truth Table: OUT = A’</vt:lpstr>
      <vt:lpstr>Map: OUT = A’</vt:lpstr>
      <vt:lpstr>2-Variable Truth Table</vt:lpstr>
      <vt:lpstr>2-Variable K-Map</vt:lpstr>
      <vt:lpstr>2-Variable K-Map</vt:lpstr>
      <vt:lpstr>Map: OUT = A’B’ + AB</vt:lpstr>
      <vt:lpstr>Map: OUT = A’B’ + AB</vt:lpstr>
      <vt:lpstr>Map: OUT = A’B’ + AB’</vt:lpstr>
      <vt:lpstr>Map: OUT = A’B’ + AB’</vt:lpstr>
      <vt:lpstr>Segue</vt:lpstr>
      <vt:lpstr>Classic Sequence</vt:lpstr>
      <vt:lpstr>Gray Code Sequence</vt:lpstr>
      <vt:lpstr>Optical Encoder</vt:lpstr>
      <vt:lpstr>Gray Code Optical Encoder</vt:lpstr>
      <vt:lpstr>3-bit Gray Code</vt:lpstr>
      <vt:lpstr>2-bit Gray Code</vt:lpstr>
      <vt:lpstr>4-bit Gray Code</vt:lpstr>
      <vt:lpstr>3-Variable Truth Table</vt:lpstr>
      <vt:lpstr>Map: A’B’C + A’BC + ABC</vt:lpstr>
      <vt:lpstr>Map: A’B’C + A’BC + ABC</vt:lpstr>
      <vt:lpstr>Map: A’B’C + A’BC + ABC</vt:lpstr>
      <vt:lpstr>Simplifying</vt:lpstr>
      <vt:lpstr>Map: A’C + ABC</vt:lpstr>
      <vt:lpstr>Simplifying</vt:lpstr>
      <vt:lpstr>Map: A’B’C’ + ABC’ + AB’C’ + A’BC’</vt:lpstr>
      <vt:lpstr>Map: A’B’C’ + ABC’ + AB’C’ + A’BC’</vt:lpstr>
      <vt:lpstr>PowerPoint Presentation</vt:lpstr>
      <vt:lpstr>Map: A’B’C’ + ABC’ + AB’C’ + A’BC’</vt:lpstr>
      <vt:lpstr>4-Variable Truth Table</vt:lpstr>
      <vt:lpstr>4-Variable K-Map</vt:lpstr>
      <vt:lpstr>4-Variable Truth Table</vt:lpstr>
      <vt:lpstr>Map: A’B’C’D’ + AB’CD’ + AB’C’D’ + A’B’CD’</vt:lpstr>
      <vt:lpstr>Map: A’B’C’D’ + AB’CD’ + AB’C’D’ + A’B’CD’</vt:lpstr>
      <vt:lpstr>Map: A’B’C’D’ + AB’CD’ + AB’C’D’ + A’B’CD’</vt:lpstr>
      <vt:lpstr>Each Pair Eliminates 1 Variable</vt:lpstr>
      <vt:lpstr>Eliminates 2 Variables</vt:lpstr>
      <vt:lpstr>Eliminates 3 Variables</vt:lpstr>
      <vt:lpstr>Eliminates 3 Variables</vt:lpstr>
      <vt:lpstr>Don’t care: Eliminates 3 Variables</vt:lpstr>
      <vt:lpstr>Five Variable</vt:lpstr>
      <vt:lpstr>6 Variable</vt:lpstr>
      <vt:lpstr>Same Data, Different Form</vt:lpstr>
      <vt:lpstr>PowerPoint Presentation</vt:lpstr>
      <vt:lpstr>PLA/PGA</vt:lpstr>
      <vt:lpstr>PowerPoint Presentation</vt:lpstr>
      <vt:lpstr>Warning</vt:lpstr>
      <vt:lpstr>Combinational vs. Sequential Logic</vt:lpstr>
      <vt:lpstr>So What is State?</vt:lpstr>
      <vt:lpstr>State or No State?</vt:lpstr>
      <vt:lpstr>Sequential Logic Circuit</vt:lpstr>
      <vt:lpstr>Basic Storage</vt:lpstr>
      <vt:lpstr>R/S Latch</vt:lpstr>
      <vt:lpstr>Question</vt:lpstr>
      <vt:lpstr>Gated D Latch</vt:lpstr>
      <vt:lpstr>Gated D Latch</vt:lpstr>
      <vt:lpstr>Register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Southern, Caleb A</cp:lastModifiedBy>
  <cp:revision>264</cp:revision>
  <dcterms:created xsi:type="dcterms:W3CDTF">2004-07-11T12:37:23Z</dcterms:created>
  <dcterms:modified xsi:type="dcterms:W3CDTF">2018-08-30T17:57:49Z</dcterms:modified>
</cp:coreProperties>
</file>