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5" r:id="rId5"/>
    <p:sldId id="326" r:id="rId6"/>
    <p:sldId id="330" r:id="rId7"/>
    <p:sldId id="327" r:id="rId8"/>
    <p:sldId id="259" r:id="rId9"/>
    <p:sldId id="324" r:id="rId10"/>
    <p:sldId id="297" r:id="rId11"/>
    <p:sldId id="260" r:id="rId12"/>
    <p:sldId id="261" r:id="rId13"/>
    <p:sldId id="262" r:id="rId14"/>
    <p:sldId id="263" r:id="rId15"/>
    <p:sldId id="265" r:id="rId16"/>
    <p:sldId id="320" r:id="rId17"/>
    <p:sldId id="328" r:id="rId18"/>
    <p:sldId id="307" r:id="rId19"/>
    <p:sldId id="264" r:id="rId20"/>
    <p:sldId id="303" r:id="rId21"/>
    <p:sldId id="300" r:id="rId22"/>
    <p:sldId id="301" r:id="rId23"/>
    <p:sldId id="302" r:id="rId24"/>
    <p:sldId id="304" r:id="rId25"/>
    <p:sldId id="305" r:id="rId26"/>
    <p:sldId id="306" r:id="rId27"/>
    <p:sldId id="319" r:id="rId28"/>
    <p:sldId id="282" r:id="rId29"/>
    <p:sldId id="308" r:id="rId30"/>
    <p:sldId id="309" r:id="rId31"/>
    <p:sldId id="310" r:id="rId32"/>
    <p:sldId id="312" r:id="rId33"/>
    <p:sldId id="313" r:id="rId34"/>
    <p:sldId id="329" r:id="rId35"/>
    <p:sldId id="321" r:id="rId36"/>
    <p:sldId id="322" r:id="rId37"/>
    <p:sldId id="323" r:id="rId38"/>
    <p:sldId id="314" r:id="rId39"/>
    <p:sldId id="315" r:id="rId40"/>
    <p:sldId id="270" r:id="rId41"/>
    <p:sldId id="271" r:id="rId42"/>
    <p:sldId id="272" r:id="rId43"/>
    <p:sldId id="273" r:id="rId44"/>
    <p:sldId id="274" r:id="rId45"/>
    <p:sldId id="275" r:id="rId46"/>
    <p:sldId id="284" r:id="rId47"/>
    <p:sldId id="283" r:id="rId48"/>
    <p:sldId id="285" r:id="rId49"/>
    <p:sldId id="286" r:id="rId50"/>
    <p:sldId id="287" r:id="rId51"/>
    <p:sldId id="295" r:id="rId52"/>
    <p:sldId id="296" r:id="rId53"/>
    <p:sldId id="288" r:id="rId54"/>
    <p:sldId id="289" r:id="rId55"/>
    <p:sldId id="290" r:id="rId56"/>
    <p:sldId id="294" r:id="rId57"/>
    <p:sldId id="316" r:id="rId58"/>
    <p:sldId id="317" r:id="rId59"/>
    <p:sldId id="318" r:id="rId60"/>
    <p:sldId id="276" r:id="rId61"/>
    <p:sldId id="298" r:id="rId62"/>
    <p:sldId id="277" r:id="rId63"/>
    <p:sldId id="299" r:id="rId64"/>
    <p:sldId id="267" r:id="rId65"/>
    <p:sldId id="266" r:id="rId66"/>
    <p:sldId id="268" r:id="rId67"/>
    <p:sldId id="269" r:id="rId68"/>
    <p:sldId id="279" r:id="rId69"/>
    <p:sldId id="280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99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4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2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5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ea typeface="+mn-ea"/>
                <a:cs typeface="+mn-cs"/>
              </a:rPr>
              <a:t>CS2110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9" Type="http://schemas.openxmlformats.org/officeDocument/2006/relationships/tags" Target="../tags/tag9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7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GEORGE</a:t>
            </a:r>
            <a:r>
              <a:rPr lang="en-US" sz="2000" b="1" dirty="0">
                <a:latin typeface="Courier New" charset="0"/>
              </a:rPr>
              <a:t>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GEORGE</a:t>
            </a: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37125" y="4384675"/>
            <a:ext cx="3484510" cy="923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Comic Sans MS" charset="0"/>
              </a:rPr>
              <a:t>Tags (or labels) lets you assign</a:t>
            </a:r>
          </a:p>
          <a:p>
            <a:pPr eaLnBrk="1" hangingPunct="1"/>
            <a:r>
              <a:rPr lang="en-US" sz="1800" dirty="0" smtClean="0">
                <a:latin typeface="Comic Sans MS" charset="0"/>
              </a:rPr>
              <a:t>names to memory addresses, </a:t>
            </a:r>
          </a:p>
          <a:p>
            <a:pPr eaLnBrk="1" hangingPunct="1"/>
            <a:r>
              <a:rPr lang="en-US" sz="1800" dirty="0" smtClean="0">
                <a:latin typeface="Comic Sans MS" charset="0"/>
              </a:rPr>
              <a:t>even if they move around!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4191000" y="1447800"/>
            <a:ext cx="68580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524000" y="4572000"/>
            <a:ext cx="3276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7170" name="Oval 3"/>
          <p:cNvSpPr>
            <a:spLocks noChangeArrowheads="1"/>
          </p:cNvSpPr>
          <p:nvPr/>
        </p:nvSpPr>
        <p:spPr bwMode="auto">
          <a:xfrm>
            <a:off x="1295400" y="2362200"/>
            <a:ext cx="3276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937125" y="4384675"/>
            <a:ext cx="3679825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mic Sans MS" charset="0"/>
              </a:rPr>
              <a:t>Must have Opcode and Operands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 flipV="1">
            <a:off x="3733800" y="3276600"/>
            <a:ext cx="11430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8194" name="Oval 3"/>
          <p:cNvSpPr>
            <a:spLocks noChangeArrowheads="1"/>
          </p:cNvSpPr>
          <p:nvPr/>
        </p:nvSpPr>
        <p:spPr bwMode="auto">
          <a:xfrm>
            <a:off x="4267200" y="2514600"/>
            <a:ext cx="3200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937125" y="4384675"/>
            <a:ext cx="3903007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omic Sans MS" charset="0"/>
              </a:rPr>
              <a:t>Label </a:t>
            </a:r>
            <a:r>
              <a:rPr lang="en-US" sz="1800" dirty="0" smtClean="0">
                <a:latin typeface="Comic Sans MS" charset="0"/>
              </a:rPr>
              <a:t>(Tag) and </a:t>
            </a:r>
            <a:r>
              <a:rPr lang="en-US" sz="1800" dirty="0">
                <a:latin typeface="Comic Sans MS" charset="0"/>
              </a:rPr>
              <a:t>Comments optional</a:t>
            </a:r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 flipH="1" flipV="1">
            <a:off x="1447800" y="3048000"/>
            <a:ext cx="34290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304800" y="2514600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V="1">
            <a:off x="4876800" y="3124200"/>
            <a:ext cx="3810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9218" name="Oval 3"/>
          <p:cNvSpPr>
            <a:spLocks noChangeArrowheads="1"/>
          </p:cNvSpPr>
          <p:nvPr/>
        </p:nvSpPr>
        <p:spPr bwMode="auto">
          <a:xfrm>
            <a:off x="2286000" y="4724400"/>
            <a:ext cx="14478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937125" y="4384675"/>
            <a:ext cx="1751013" cy="915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mic Sans MS" charset="0"/>
              </a:rPr>
              <a:t>Decimal        #</a:t>
            </a:r>
          </a:p>
          <a:p>
            <a:pPr eaLnBrk="1" hangingPunct="1"/>
            <a:r>
              <a:rPr lang="en-US" sz="1800">
                <a:latin typeface="Comic Sans MS" charset="0"/>
              </a:rPr>
              <a:t>Binary          b</a:t>
            </a:r>
          </a:p>
          <a:p>
            <a:pPr eaLnBrk="1" hangingPunct="1"/>
            <a:r>
              <a:rPr lang="en-US" sz="1800">
                <a:latin typeface="Comic Sans MS" charset="0"/>
              </a:rPr>
              <a:t>Hex             x</a:t>
            </a: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 flipH="1">
            <a:off x="3581400" y="4343400"/>
            <a:ext cx="1295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 flipH="1" flipV="1">
            <a:off x="4495800" y="3429000"/>
            <a:ext cx="381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3352800" y="2895600"/>
            <a:ext cx="14478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0242" name="Oval 3"/>
          <p:cNvSpPr>
            <a:spLocks noChangeArrowheads="1"/>
          </p:cNvSpPr>
          <p:nvPr/>
        </p:nvSpPr>
        <p:spPr bwMode="auto">
          <a:xfrm>
            <a:off x="381000" y="4038600"/>
            <a:ext cx="3200400" cy="1828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937125" y="4384675"/>
            <a:ext cx="3443288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mic Sans MS" charset="0"/>
              </a:rPr>
              <a:t>More than just code, need to </a:t>
            </a:r>
          </a:p>
          <a:p>
            <a:pPr eaLnBrk="1" hangingPunct="1"/>
            <a:r>
              <a:rPr lang="en-US" sz="1800">
                <a:latin typeface="Comic Sans MS" charset="0"/>
              </a:rPr>
              <a:t>worry about memory allocation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H="1">
            <a:off x="3581400" y="4343400"/>
            <a:ext cx="1295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257800" y="5562600"/>
            <a:ext cx="3381375" cy="823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>
                <a:latin typeface="Comic Sans MS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; R1 = counter, R2 = multiplier, R3 = </a:t>
            </a:r>
            <a:r>
              <a:rPr lang="en-US" sz="2000" b="1" dirty="0" smtClean="0">
                <a:latin typeface="Courier New" charset="0"/>
              </a:rPr>
              <a:t>prod</a:t>
            </a: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</a:t>
            </a:r>
            <a:r>
              <a:rPr lang="en-US" sz="2000" b="1" dirty="0" err="1">
                <a:latin typeface="Courier New" charset="0"/>
              </a:rPr>
              <a:t>ct</a:t>
            </a:r>
            <a:r>
              <a:rPr lang="en-US" sz="2000" b="1" dirty="0">
                <a:latin typeface="Courier New" charset="0"/>
              </a:rPr>
              <a:t> =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	; multiplier =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prod = 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 			; do {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	prod += multiplier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	</a:t>
            </a:r>
            <a:r>
              <a:rPr lang="en-US" sz="2000" b="1" dirty="0" err="1">
                <a:latin typeface="Courier New" charset="0"/>
              </a:rPr>
              <a:t>ct</a:t>
            </a:r>
            <a:r>
              <a:rPr lang="en-US" sz="2000" b="1" dirty="0">
                <a:latin typeface="Courier New" charset="0"/>
              </a:rPr>
              <a:t> -= 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	; } while (</a:t>
            </a:r>
            <a:r>
              <a:rPr lang="en-US" sz="2000" b="1" dirty="0" err="1">
                <a:latin typeface="Courier New" charset="0"/>
              </a:rPr>
              <a:t>ct</a:t>
            </a:r>
            <a:r>
              <a:rPr lang="en-US" sz="2000" b="1" dirty="0">
                <a:latin typeface="Courier New" charset="0"/>
              </a:rPr>
              <a:t> &gt; 0);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257800" y="5562600"/>
            <a:ext cx="3849732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 dirty="0">
                <a:latin typeface="Comic Sans MS" charset="0"/>
              </a:rPr>
              <a:t>Any </a:t>
            </a:r>
            <a:r>
              <a:rPr lang="en-US" sz="4800" dirty="0" smtClean="0">
                <a:latin typeface="Comic Sans MS" charset="0"/>
              </a:rPr>
              <a:t>clearer?</a:t>
            </a:r>
            <a:endParaRPr lang="en-US" sz="4800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 smtClean="0">
                <a:latin typeface="Courier New" charset="0"/>
              </a:rPr>
              <a:t>	LD	R2, NUMBER	; multiplier =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 smtClean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ADD	R2, R2, R2	; R2 = R2*</a:t>
            </a:r>
            <a:r>
              <a:rPr lang="en-US" sz="2000" b="1" dirty="0" smtClean="0">
                <a:latin typeface="Courier New" charset="0"/>
              </a:rPr>
              <a:t>2</a:t>
            </a:r>
            <a:br>
              <a:rPr lang="en-US" sz="2000" b="1" dirty="0" smtClean="0">
                <a:latin typeface="Courier New" charset="0"/>
              </a:rPr>
            </a:br>
            <a:r>
              <a:rPr lang="en-US" sz="2000" b="1" dirty="0" smtClean="0">
                <a:latin typeface="Courier New" charset="0"/>
              </a:rPr>
              <a:t>	ADD</a:t>
            </a:r>
            <a:r>
              <a:rPr lang="en-US" sz="2000" b="1" dirty="0" smtClean="0">
                <a:latin typeface="Courier New" charset="0"/>
              </a:rPr>
              <a:t>	R3, R2, R2	; R3 = R2*4</a:t>
            </a:r>
            <a:br>
              <a:rPr lang="en-US" sz="2000" b="1" dirty="0" smtClean="0">
                <a:latin typeface="Courier New" charset="0"/>
              </a:rPr>
            </a:br>
            <a:r>
              <a:rPr lang="en-US" sz="2000" b="1" dirty="0" smtClean="0">
                <a:latin typeface="Courier New" charset="0"/>
              </a:rPr>
              <a:t>	ADD	R3, </a:t>
            </a:r>
            <a:r>
              <a:rPr lang="en-US" sz="2000" b="1" dirty="0" smtClean="0">
                <a:latin typeface="Courier New" charset="0"/>
              </a:rPr>
              <a:t>R3, </a:t>
            </a:r>
            <a:r>
              <a:rPr lang="en-US" sz="2000" b="1" dirty="0" smtClean="0">
                <a:latin typeface="Courier New" charset="0"/>
              </a:rPr>
              <a:t>R2	; R3 = R2</a:t>
            </a:r>
            <a:r>
              <a:rPr lang="en-US" sz="2000" b="1" dirty="0" smtClean="0">
                <a:latin typeface="Courier New" charset="0"/>
              </a:rPr>
              <a:t>*4 </a:t>
            </a:r>
            <a:r>
              <a:rPr lang="en-US" sz="2000" b="1" dirty="0" smtClean="0">
                <a:latin typeface="Courier New" charset="0"/>
              </a:rPr>
              <a:t>+ R2</a:t>
            </a:r>
            <a:r>
              <a:rPr lang="en-US" sz="2000" b="1" dirty="0" smtClean="0">
                <a:latin typeface="Courier New" charset="0"/>
              </a:rPr>
              <a:t>*2</a:t>
            </a: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 smtClean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257800" y="5562600"/>
            <a:ext cx="369945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 dirty="0">
                <a:latin typeface="Comic Sans MS" charset="0"/>
              </a:rPr>
              <a:t>Any </a:t>
            </a:r>
            <a:r>
              <a:rPr lang="en-US" sz="4800" dirty="0" smtClean="0">
                <a:latin typeface="Comic Sans MS" charset="0"/>
              </a:rPr>
              <a:t>better?</a:t>
            </a:r>
            <a:endParaRPr lang="en-US" sz="4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4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Indent</a:t>
            </a:r>
          </a:p>
          <a:p>
            <a:pPr marL="0" indent="0">
              <a:buFontTx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here 	add 	r4, r3, r1</a:t>
            </a:r>
          </a:p>
          <a:p>
            <a:pPr marL="0" indent="0">
              <a:buFontTx/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</a:t>
            </a: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loop</a:t>
            </a:r>
          </a:p>
          <a:p>
            <a:pPr marL="0" indent="0">
              <a:buFontTx/>
              <a:buNone/>
              <a:defRPr/>
            </a:pPr>
            <a:endParaRPr lang="en-US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COMMENTS!!!</a:t>
            </a:r>
          </a:p>
          <a:p>
            <a:pPr lvl="1">
              <a:defRPr/>
            </a:pPr>
            <a:r>
              <a:rPr lang="en-US" dirty="0" smtClean="0"/>
              <a:t>Don't just describe the instruction</a:t>
            </a:r>
          </a:p>
          <a:p>
            <a:pPr lvl="1">
              <a:defRPr/>
            </a:pPr>
            <a:r>
              <a:rPr lang="en-US" dirty="0" smtClean="0"/>
              <a:t>Relate to algorithm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Use meaningful labels whenever possible</a:t>
            </a: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Pseudo-ops (Assembler Directives)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b="1" dirty="0" err="1" smtClean="0">
                <a:latin typeface="Courier New" charset="0"/>
              </a:rPr>
              <a:t>orig</a:t>
            </a:r>
            <a:endParaRPr lang="en-US" sz="2800" b="1" dirty="0">
              <a:latin typeface="Courier New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Where to put </a:t>
            </a:r>
            <a:r>
              <a:rPr lang="en-US" sz="2400" dirty="0" smtClean="0">
                <a:latin typeface="Arial" charset="0"/>
              </a:rPr>
              <a:t>the data to be assembled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800" b="1" dirty="0" smtClean="0">
                <a:latin typeface="Courier New" charset="0"/>
              </a:rPr>
              <a:t>.fill</a:t>
            </a:r>
            <a:endParaRPr lang="en-US" sz="2800" b="1" dirty="0">
              <a:latin typeface="Courier New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Initialize one location</a:t>
            </a:r>
          </a:p>
          <a:p>
            <a:pPr eaLnBrk="1" hangingPunct="1"/>
            <a:r>
              <a:rPr lang="en-US" sz="2800" b="1" dirty="0" smtClean="0">
                <a:latin typeface="Courier New" charset="0"/>
              </a:rPr>
              <a:t>.</a:t>
            </a:r>
            <a:r>
              <a:rPr lang="en-US" sz="2800" b="1" dirty="0" err="1" smtClean="0">
                <a:latin typeface="Courier New" charset="0"/>
              </a:rPr>
              <a:t>blkw</a:t>
            </a:r>
            <a:r>
              <a:rPr lang="en-US" sz="2800" b="1" dirty="0" smtClean="0">
                <a:latin typeface="Courier New" charset="0"/>
              </a:rPr>
              <a:t> n</a:t>
            </a:r>
            <a:endParaRPr lang="en-US" sz="2800" b="1" dirty="0">
              <a:latin typeface="Courier New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Set aside n words in memory</a:t>
            </a:r>
          </a:p>
          <a:p>
            <a:pPr eaLnBrk="1" hangingPunct="1"/>
            <a:r>
              <a:rPr lang="en-US" sz="2800" b="1" dirty="0" smtClean="0">
                <a:latin typeface="Courier New" charset="0"/>
              </a:rPr>
              <a:t>.</a:t>
            </a:r>
            <a:r>
              <a:rPr lang="en-US" sz="2800" b="1" dirty="0" err="1" smtClean="0">
                <a:latin typeface="Courier New" charset="0"/>
              </a:rPr>
              <a:t>stringz</a:t>
            </a:r>
            <a:r>
              <a:rPr lang="en-US" sz="2800" b="1" dirty="0" smtClean="0">
                <a:latin typeface="Courier New" charset="0"/>
              </a:rPr>
              <a:t> "</a:t>
            </a:r>
            <a:r>
              <a:rPr lang="en-US" sz="2800" b="1" dirty="0">
                <a:latin typeface="Courier New" charset="0"/>
              </a:rPr>
              <a:t>sample"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Initialize 7 locations (sample + 0 word)</a:t>
            </a:r>
            <a:r>
              <a:rPr lang="en-US" sz="2400" b="1" dirty="0">
                <a:latin typeface="Courier New" charset="0"/>
              </a:rPr>
              <a:t> </a:t>
            </a:r>
          </a:p>
          <a:p>
            <a:pPr eaLnBrk="1" hangingPunct="1"/>
            <a:r>
              <a:rPr lang="en-US" sz="2800" b="1" dirty="0" smtClean="0">
                <a:latin typeface="Courier New" charset="0"/>
              </a:rPr>
              <a:t>.end</a:t>
            </a:r>
            <a:endParaRPr lang="en-US" sz="2800" b="1" dirty="0">
              <a:latin typeface="Courier New" charset="0"/>
            </a:endParaRPr>
          </a:p>
          <a:p>
            <a:pPr lvl="1" eaLnBrk="1" hangingPunct="1"/>
            <a:r>
              <a:rPr lang="en-US" sz="2400" dirty="0">
                <a:latin typeface="Arial" charset="0"/>
              </a:rPr>
              <a:t>End of assembly program</a:t>
            </a:r>
          </a:p>
          <a:p>
            <a:pPr eaLnBrk="1" hangingPunct="1"/>
            <a:endParaRPr lang="en-US" sz="2800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</a:rPr>
              <a:t>Assembly Language Programming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Example: Assembly Language Program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Instructions, Pseudo-ops (assembler directives), Example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The Assembly Process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Intro, Two-pass process, First pass (Symbol Table), Second pass (Generating Machine Language</a:t>
            </a:r>
          </a:p>
          <a:p>
            <a:pPr eaLnBrk="1" hangingPunct="1">
              <a:defRPr/>
            </a:pPr>
            <a:r>
              <a:rPr lang="en-US">
                <a:latin typeface="Arial" charset="0"/>
              </a:rPr>
              <a:t>Beyond Assembly of a Single Program</a:t>
            </a:r>
          </a:p>
          <a:p>
            <a:pPr lvl="1" eaLnBrk="1" hangingPunct="1">
              <a:defRPr/>
            </a:pPr>
            <a:r>
              <a:rPr lang="en-US">
                <a:latin typeface="Arial" charset="0"/>
              </a:rPr>
              <a:t>Executable Image, &gt;1 Object File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.blkw</a:t>
            </a:r>
          </a:p>
        </p:txBody>
      </p:sp>
      <p:sp>
        <p:nvSpPr>
          <p:cNvPr id="15362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we want some arrays?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ARR_A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ARR_B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endParaRPr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we want an array?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ARR_A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ARR_B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Courier New" charset="0"/>
                <a:cs typeface="Courier New" charset="0"/>
              </a:rPr>
              <a:t>		.fill 0</a:t>
            </a:r>
          </a:p>
          <a:p>
            <a:pPr marL="0" indent="0">
              <a:buFontTx/>
              <a:buNone/>
              <a:defRPr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105400" y="1828800"/>
            <a:ext cx="3886200" cy="2554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/>
              <a:t>Now suppose ARR_A has x1000 Elements!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Suppose we want an array?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Courier New" charset="0"/>
                <a:cs typeface="Courier New" charset="0"/>
              </a:rPr>
              <a:t>ARR_A	.blkw x1000</a:t>
            </a:r>
          </a:p>
          <a:p>
            <a:pPr marL="0" indent="0">
              <a:buFontTx/>
              <a:buNone/>
            </a:pPr>
            <a:r>
              <a:rPr lang="en-US">
                <a:latin typeface="Courier New" charset="0"/>
                <a:cs typeface="Courier New" charset="0"/>
              </a:rPr>
              <a:t>ARR_B	.blkw 3</a:t>
            </a:r>
          </a:p>
          <a:p>
            <a:pPr marL="0" indent="0">
              <a:buFontTx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105400" y="1828800"/>
            <a:ext cx="3886200" cy="2554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/>
              <a:t>Now suppose ARR_A has x1000 Elements!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.stringz</a:t>
            </a:r>
          </a:p>
        </p:txBody>
      </p:sp>
      <p:sp>
        <p:nvSpPr>
          <p:cNvPr id="1945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message	.fill 'H'</a:t>
            </a:r>
          </a:p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'e'	</a:t>
            </a:r>
          </a:p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'l'</a:t>
            </a:r>
          </a:p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'l'</a:t>
            </a:r>
          </a:p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'o'</a:t>
            </a:r>
          </a:p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	.fill </a:t>
            </a:r>
            <a:r>
              <a:rPr lang="en-US">
                <a:solidFill>
                  <a:srgbClr val="FF0000"/>
                </a:solidFill>
                <a:latin typeface="Lucida Console" charset="0"/>
              </a:rPr>
              <a:t>0</a:t>
            </a:r>
          </a:p>
          <a:p>
            <a:pPr marL="0" indent="0">
              <a:buFontTx/>
              <a:buNone/>
              <a:tabLst>
                <a:tab pos="3200400" algn="l"/>
              </a:tabLst>
            </a:pPr>
            <a:endParaRPr lang="en-US">
              <a:latin typeface="Lucida Consol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tabLst>
                <a:tab pos="3200400" algn="l"/>
              </a:tabLst>
            </a:pPr>
            <a:r>
              <a:rPr lang="en-US">
                <a:latin typeface="Lucida Console" charset="0"/>
              </a:rPr>
              <a:t>message	.stringz "Hello"</a:t>
            </a:r>
            <a:endParaRPr lang="en-US">
              <a:solidFill>
                <a:srgbClr val="FF0000"/>
              </a:solidFill>
              <a:latin typeface="Lucida Console" charset="0"/>
            </a:endParaRPr>
          </a:p>
          <a:p>
            <a:pPr marL="0" indent="0">
              <a:buFontTx/>
              <a:buNone/>
              <a:tabLst>
                <a:tab pos="3200400" algn="l"/>
              </a:tabLst>
            </a:pPr>
            <a:endParaRPr lang="en-US">
              <a:latin typeface="Lucida Consol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Where Do We Put Stuff in Memory?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.orig	x3000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and	r2, r2, #0	; Initialize counter to 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ld	r3, ptr	; Pointer to buffer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getc</a:t>
            </a:r>
            <a:r>
              <a:rPr lang="en-US" sz="1800" b="1">
                <a:latin typeface="Courier New" charset="0"/>
              </a:rPr>
              <a:t>		; Get search char from user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ldr	r1, r3, #0	; Get first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test	add	r1, r1, 0	; Test for NULL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brz	output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not	r1,r1	; Subtract R1 from R0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add	r1, r1, r0	;  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add	r1, r1, #1	;  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brnp	getchar	; If non-zero, no match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add	r2, r2, #1	; Count matching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getchar	add	r3, r3, #1	; Increment pointer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ldr	r1, r3, #0	; Get next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br	test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output	ld	r0, ascii	; Convert digit to ascii by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add	r0, r0, r2	; adding template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</a:t>
            </a:r>
            <a:r>
              <a:rPr lang="en-US" sz="1800" b="1">
                <a:latin typeface="Courier New" charset="0"/>
              </a:rPr>
              <a:t>		; Output ascii code for cnt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</a:t>
            </a: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halt</a:t>
            </a:r>
            <a:r>
              <a:rPr lang="en-US" sz="1800" b="1">
                <a:latin typeface="Courier New" charset="0"/>
              </a:rPr>
              <a:t>		; Halt program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ascii	.fill	x30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ptr	.fill	x4000	; Address of data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>
                <a:latin typeface="Courier New" charset="0"/>
              </a:rPr>
              <a:t>	.end</a:t>
            </a:r>
            <a:endParaRPr lang="en-US" sz="1200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7 - </a:t>
            </a:r>
            <a:fld id="{6816DCF0-D7A1-2843-A4F9-7909A27DFEDD}" type="slidenum">
              <a:rPr lang="en-US" sz="1800"/>
              <a:pPr/>
              <a:t>29</a:t>
            </a:fld>
            <a:endParaRPr lang="en-US" sz="1800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Assembly Process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Objective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Translate the AL (Assembly Language) program </a:t>
            </a:r>
          </a:p>
          <a:p>
            <a:pPr lvl="1">
              <a:lnSpc>
                <a:spcPct val="50000"/>
              </a:lnSpc>
              <a:spcAft>
                <a:spcPts val="600"/>
              </a:spcAft>
              <a:buFont typeface="Wingdings" charset="0"/>
              <a:buNone/>
              <a:defRPr/>
            </a:pPr>
            <a:r>
              <a:rPr lang="en-US" dirty="0">
                <a:solidFill>
                  <a:srgbClr val="3366FF"/>
                </a:solidFill>
              </a:rPr>
              <a:t>   into ML (Machine Language).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Each AL instruction yields one ML instruction word.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Interpret pseudo-ops correctly</a:t>
            </a:r>
            <a:r>
              <a:rPr lang="en-US" dirty="0"/>
              <a:t>.</a:t>
            </a: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Problem</a:t>
            </a:r>
            <a:endParaRPr lang="en-US" sz="2400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An instruction may reference a label.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rgbClr val="3366FF"/>
                </a:solidFill>
              </a:rPr>
              <a:t>If the label </a:t>
            </a:r>
            <a:r>
              <a:rPr lang="en-US" dirty="0" err="1">
                <a:solidFill>
                  <a:srgbClr val="3366FF"/>
                </a:solidFill>
              </a:rPr>
              <a:t>hasn</a:t>
            </a:r>
            <a:r>
              <a:rPr lang="ja-JP" altLang="en-US" dirty="0">
                <a:solidFill>
                  <a:srgbClr val="3366FF"/>
                </a:solidFill>
                <a:latin typeface="Arial"/>
              </a:rPr>
              <a:t>’</a:t>
            </a:r>
            <a:r>
              <a:rPr lang="en-US" dirty="0">
                <a:solidFill>
                  <a:srgbClr val="3366FF"/>
                </a:solidFill>
              </a:rPr>
              <a:t>t been encountered yet, the </a:t>
            </a:r>
            <a:r>
              <a:rPr lang="en-US" dirty="0" smtClean="0">
                <a:solidFill>
                  <a:srgbClr val="3366FF"/>
                </a:solidFill>
              </a:rPr>
              <a:t>assembler can't form the instruction word</a:t>
            </a:r>
            <a:endParaRPr lang="en-US" sz="1000" dirty="0" smtClean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 smtClean="0"/>
              <a:t>A Solution</a:t>
            </a:r>
            <a:endParaRPr lang="en-US" sz="2400" dirty="0"/>
          </a:p>
          <a:p>
            <a:pPr lvl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Two-pass assembly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 Language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Low level language</a:t>
            </a:r>
          </a:p>
          <a:p>
            <a:pPr eaLnBrk="1" hangingPunct="1"/>
            <a:r>
              <a:rPr lang="en-US" dirty="0">
                <a:latin typeface="Arial" charset="0"/>
              </a:rPr>
              <a:t>Dependent on ISA</a:t>
            </a:r>
          </a:p>
          <a:p>
            <a:pPr eaLnBrk="1" hangingPunct="1"/>
            <a:r>
              <a:rPr lang="en-US" dirty="0">
                <a:latin typeface="Arial" charset="0"/>
              </a:rPr>
              <a:t>Contrast with high level languages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FORTRAN, C, etc.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Typically converted to assembly!</a:t>
            </a:r>
          </a:p>
          <a:p>
            <a:pPr eaLnBrk="1" hangingPunct="1"/>
            <a:r>
              <a:rPr lang="en-US" dirty="0">
                <a:latin typeface="Arial" charset="0"/>
              </a:rPr>
              <a:t>User </a:t>
            </a:r>
            <a:r>
              <a:rPr lang="en-US" dirty="0" smtClean="0">
                <a:latin typeface="Arial" charset="0"/>
              </a:rPr>
              <a:t>friendly (compared to what, you ask)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Mnemonics, not binary numbers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Names for memory addresses and </a:t>
            </a:r>
            <a:r>
              <a:rPr lang="en-US" dirty="0" err="1" smtClean="0">
                <a:latin typeface="Arial" charset="0"/>
              </a:rPr>
              <a:t>opcodes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Does a bit more </a:t>
            </a:r>
            <a:r>
              <a:rPr lang="en-US" dirty="0">
                <a:latin typeface="Arial" charset="0"/>
              </a:rPr>
              <a:t>than just the </a:t>
            </a:r>
            <a:r>
              <a:rPr lang="en-US" dirty="0" smtClean="0">
                <a:latin typeface="Arial" charset="0"/>
              </a:rPr>
              <a:t>machine instructions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Two-Pass Assembly - 1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7342188" cy="4876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</a:rPr>
              <a:t>First Pass - generating the symbol table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Scan each line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Keep track of current address (location counter)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marL="847725" lvl="2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Increment by 1 for each instruction</a:t>
            </a:r>
            <a:endParaRPr lang="en-US" dirty="0">
              <a:latin typeface="Arial" charset="0"/>
            </a:endParaRPr>
          </a:p>
          <a:p>
            <a:pPr marL="847725" lvl="2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Adjust as required for any pseudo-ops</a:t>
            </a:r>
          </a:p>
          <a:p>
            <a:pPr marL="847725" lvl="2">
              <a:lnSpc>
                <a:spcPct val="60000"/>
              </a:lnSpc>
              <a:spcAft>
                <a:spcPts val="600"/>
              </a:spcAft>
              <a:buFont typeface="Wingdings" charset="0"/>
              <a:buNone/>
            </a:pPr>
            <a:r>
              <a:rPr lang="en-US" sz="1800" dirty="0">
                <a:latin typeface="Arial" charset="0"/>
              </a:rPr>
              <a:t>   (e.g. </a:t>
            </a:r>
            <a:r>
              <a:rPr lang="en-US" sz="1800" dirty="0" smtClean="0">
                <a:latin typeface="Arial" charset="0"/>
              </a:rPr>
              <a:t>.fill </a:t>
            </a:r>
            <a:r>
              <a:rPr lang="en-US" sz="1800" dirty="0">
                <a:latin typeface="Arial" charset="0"/>
              </a:rPr>
              <a:t>or .STRINGZ, etc.)</a:t>
            </a:r>
            <a:endParaRPr lang="en-US" dirty="0">
              <a:latin typeface="Arial" charset="0"/>
            </a:endParaRP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For each label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pPr marL="847725" lvl="2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Enter it into the symbol table</a:t>
            </a:r>
            <a:r>
              <a:rPr lang="en-US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along with the current address (location counter)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Stop when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.end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is encountered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Symbol Table Example </a:t>
            </a: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371734"/>
              </p:ext>
            </p:extLst>
          </p:nvPr>
        </p:nvGraphicFramePr>
        <p:xfrm>
          <a:off x="819150" y="2714625"/>
          <a:ext cx="24860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Worksheet" r:id="rId3" imgW="2501900" imgH="1181100" progId="Excel.Sheet.8">
                  <p:embed/>
                </p:oleObj>
              </mc:Choice>
              <mc:Fallback>
                <p:oleObj name="Worksheet" r:id="rId3" imgW="2501900" imgH="11811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714625"/>
                        <a:ext cx="24860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4038600" y="1143000"/>
            <a:ext cx="4495800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 Program to multiply a number by  six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	.</a:t>
            </a:r>
            <a:r>
              <a:rPr lang="en-US" sz="1400" b="1" dirty="0" err="1" smtClean="0">
                <a:solidFill>
                  <a:srgbClr val="0000FF"/>
                </a:solidFill>
                <a:latin typeface="Arial" charset="0"/>
              </a:rPr>
              <a:t>orig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x3050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x3050		LD	R1, SIX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x3051		LD	R2, NUMBER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x3052		AND	R3, R3, #0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 The inner loop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x3053	AGAIN	ADD	R3, R3, R2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x3054		ADD	R1, R1, #-1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x3055		BRP	AGAIN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x3056		HALT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x3057	NUMBER	.</a:t>
            </a:r>
            <a:r>
              <a:rPr lang="en-US" sz="1400" b="1" dirty="0" err="1" smtClean="0">
                <a:solidFill>
                  <a:srgbClr val="0000FF"/>
                </a:solidFill>
                <a:latin typeface="Arial" charset="0"/>
              </a:rPr>
              <a:t>blkw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1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x3058	SIX	.fill	x0006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;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charset="0"/>
              </a:rPr>
              <a:t>		.end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Two-Pass Assembly - 2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76400"/>
            <a:ext cx="7646988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</a:rPr>
              <a:t>Second Pass - generating the ML program</a:t>
            </a:r>
          </a:p>
          <a:p>
            <a:pPr marL="519113" lvl="1" indent="-182563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Scan each line again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Translate each AL instruction into ML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Look up symbols in the symbol table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Ensure that labels are no more than +256 / -255 lines from PCoffset9 instructions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Calculate operand field for the instruction</a:t>
            </a:r>
          </a:p>
          <a:p>
            <a:pPr marL="793750" lvl="2" indent="-158750">
              <a:spcAft>
                <a:spcPts val="600"/>
              </a:spcAft>
            </a:pPr>
            <a:r>
              <a:rPr lang="en-US" sz="1800" dirty="0">
                <a:latin typeface="Arial" charset="0"/>
              </a:rPr>
              <a:t>Update the current address (location counter)</a:t>
            </a:r>
            <a:endParaRPr lang="en-US" dirty="0">
              <a:latin typeface="Arial" charset="0"/>
            </a:endParaRP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Fill memory locations as directed by pseudo-ops</a:t>
            </a:r>
          </a:p>
          <a:p>
            <a:pPr marL="519113" lvl="1" indent="-182563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Stop when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.end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is encountered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7 - </a:t>
            </a:r>
            <a:fld id="{A3F9EEB5-B826-DA44-AEE8-67B4AB505EAA}" type="slidenum">
              <a:rPr lang="en-US" sz="1800"/>
              <a:pPr/>
              <a:t>33</a:t>
            </a:fld>
            <a:endParaRPr lang="en-US" sz="18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Assembled 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351213" cy="3200400"/>
          </a:xfrm>
        </p:spPr>
        <p:txBody>
          <a:bodyPr/>
          <a:lstStyle/>
          <a:p>
            <a:pPr marL="346075" lvl="1" indent="-174625"/>
            <a:r>
              <a:rPr lang="en-US" sz="2000">
                <a:latin typeface="Arial" charset="0"/>
              </a:rPr>
              <a:t>Using the earlier example:</a:t>
            </a:r>
          </a:p>
          <a:p>
            <a:pPr marL="346075" lvl="1" indent="-174625"/>
            <a:endParaRPr lang="en-US" sz="1800">
              <a:latin typeface="Arial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0" y="2514600"/>
          <a:ext cx="2295525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Worksheet" r:id="rId3" imgW="2311400" imgH="1384300" progId="Excel.Sheet.8">
                  <p:embed/>
                </p:oleObj>
              </mc:Choice>
              <mc:Fallback>
                <p:oleObj name="Worksheet" r:id="rId3" imgW="2311400" imgH="13843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2295525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3429000" y="2286000"/>
            <a:ext cx="5181600" cy="269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9638" algn="l"/>
                <a:tab pos="19478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1600" b="1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x3050	0010 001 0 0000 0111    ; LD R1, SIX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x3051	0010 010 0 0000 0101    ; LD R2, NUMBER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x3052	0101 011 011 1 00000    ; AND R3, R3, #0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x3053	0001 011 011 0 00 010   ; ADD R3, R3, R2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x3054	0001 001 001 1 11111    ; ADD R1, R1, #-1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x3055	0000 001 1 1111 1101    ; BRP AGAIN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x3056	1111 0000 0010 0101     ; HALT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x3057			        ; .</a:t>
            </a:r>
            <a:r>
              <a:rPr lang="en-US" sz="1600" b="1" dirty="0" err="1" smtClean="0">
                <a:solidFill>
                  <a:srgbClr val="0000FF"/>
                </a:solidFill>
                <a:latin typeface="Arial" charset="0"/>
              </a:rPr>
              <a:t>blkw</a:t>
            </a: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 1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Arial" charset="0"/>
              </a:rPr>
              <a:t>x3058	0000 0000 0000 0110     ; .fill x0006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Foreshadowing: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Trap Instructions</a:t>
            </a:r>
            <a:endParaRPr lang="en-US" dirty="0">
              <a:latin typeface="Arial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4191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The assembler will recognize aliases for </a:t>
            </a:r>
            <a:r>
              <a:rPr lang="en-US" dirty="0" smtClean="0">
                <a:latin typeface="Arial" charset="0"/>
              </a:rPr>
              <a:t>certain predefined </a:t>
            </a:r>
            <a:r>
              <a:rPr lang="en-US" dirty="0">
                <a:latin typeface="Arial" charset="0"/>
              </a:rPr>
              <a:t>trap </a:t>
            </a:r>
            <a:r>
              <a:rPr lang="en-US" dirty="0" smtClean="0">
                <a:latin typeface="Arial" charset="0"/>
              </a:rPr>
              <a:t>instructions: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TRAP x20	GETC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TRAP </a:t>
            </a:r>
            <a:r>
              <a:rPr lang="en-US" dirty="0">
                <a:latin typeface="Arial" charset="0"/>
              </a:rPr>
              <a:t>x21	</a:t>
            </a:r>
            <a:r>
              <a:rPr lang="en-US" dirty="0" smtClean="0">
                <a:latin typeface="Arial" charset="0"/>
              </a:rPr>
              <a:t>OUT		;Output a character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TRAP x22	PUTS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x23	</a:t>
            </a:r>
            <a:r>
              <a:rPr lang="en-US" dirty="0" smtClean="0">
                <a:latin typeface="Arial" charset="0"/>
              </a:rPr>
              <a:t>IN		;Input a character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TRAP x24	PUTSP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x25	</a:t>
            </a:r>
            <a:r>
              <a:rPr lang="en-US" dirty="0" smtClean="0">
                <a:latin typeface="Arial" charset="0"/>
              </a:rPr>
              <a:t>HALT		;Stop the CPU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We’ll talk a bit later about how traps are implemented!</a:t>
            </a:r>
            <a:endParaRPr lang="en-US" dirty="0"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200150" y="1895475"/>
            <a:ext cx="6634163" cy="390525"/>
            <a:chOff x="405" y="3434"/>
            <a:chExt cx="4179" cy="24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37" name="Text Box 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8" name="Line 7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1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385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30" name="Text Box 15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2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13" name="Text Box 24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" name="Line 25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8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32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3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12" name="Text Box 4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3174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NOTE: NEXT TWO SLIDES ARE NOT IN THE BOOK!!!</a:t>
            </a:r>
          </a:p>
        </p:txBody>
      </p:sp>
    </p:spTree>
    <p:extLst>
      <p:ext uri="{BB962C8B-B14F-4D97-AF65-F5344CB8AC3E}">
        <p14:creationId xmlns:p14="http://schemas.microsoft.com/office/powerpoint/2010/main" val="400022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Note: Normally LD works like this</a:t>
            </a:r>
          </a:p>
        </p:txBody>
      </p:sp>
      <p:sp>
        <p:nvSpPr>
          <p:cNvPr id="4915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.</a:t>
            </a:r>
            <a:r>
              <a:rPr lang="en-US" b="1" dirty="0" err="1">
                <a:latin typeface="Courier New" charset="0"/>
                <a:cs typeface="Courier New" charset="0"/>
              </a:rPr>
              <a:t>orig</a:t>
            </a:r>
            <a:r>
              <a:rPr lang="en-US" b="1" dirty="0">
                <a:latin typeface="Courier New" charset="0"/>
                <a:cs typeface="Courier New" charset="0"/>
              </a:rPr>
              <a:t> x3000</a:t>
            </a:r>
          </a:p>
          <a:p>
            <a:pPr marL="0" indent="0">
              <a:buFontTx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cs typeface="Courier New" charset="0"/>
              </a:rPr>
              <a:t>LD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cs typeface="Courier New" charset="0"/>
              </a:rPr>
              <a:t>R1</a:t>
            </a:r>
            <a:r>
              <a:rPr lang="en-US" b="1" dirty="0">
                <a:latin typeface="Courier New" charset="0"/>
                <a:cs typeface="Courier New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A</a:t>
            </a:r>
          </a:p>
          <a:p>
            <a:pPr marL="0" indent="0">
              <a:buFontTx/>
              <a:buNone/>
            </a:pPr>
            <a:endParaRPr lang="en-US" b="1" dirty="0" smtClean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	.</a:t>
            </a:r>
            <a:r>
              <a:rPr lang="en-US" b="1" dirty="0" err="1" smtClean="0">
                <a:latin typeface="Courier New" charset="0"/>
                <a:cs typeface="Courier New" charset="0"/>
              </a:rPr>
              <a:t>orig</a:t>
            </a:r>
            <a:r>
              <a:rPr lang="en-US" b="1" dirty="0" smtClean="0">
                <a:latin typeface="Courier New" charset="0"/>
                <a:cs typeface="Courier New" charset="0"/>
              </a:rPr>
              <a:t> x3007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A</a:t>
            </a:r>
            <a:r>
              <a:rPr lang="en-US" b="1" dirty="0">
                <a:latin typeface="Courier New" charset="0"/>
                <a:cs typeface="Courier New" charset="0"/>
              </a:rPr>
              <a:t>	.fill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cs typeface="Courier New" charset="0"/>
              </a:rPr>
              <a:t>42</a:t>
            </a:r>
            <a:endParaRPr lang="en-US" b="1" dirty="0">
              <a:solidFill>
                <a:srgbClr val="7030A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9156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Machine Language</a:t>
            </a:r>
          </a:p>
        </p:txBody>
      </p:sp>
      <p:sp>
        <p:nvSpPr>
          <p:cNvPr id="4915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435475"/>
          </a:xfrm>
        </p:spPr>
        <p:txBody>
          <a:bodyPr/>
          <a:lstStyle/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solidFill>
                  <a:srgbClr val="00B050"/>
                </a:solidFill>
                <a:latin typeface="Courier New" charset="0"/>
                <a:cs typeface="Courier New" charset="0"/>
              </a:rPr>
              <a:t>0010</a:t>
            </a:r>
            <a:r>
              <a:rPr lang="en-US" b="1">
                <a:latin typeface="Courier New" charset="0"/>
                <a:cs typeface="Courier New" charset="0"/>
              </a:rPr>
              <a:t> </a:t>
            </a:r>
            <a:r>
              <a:rPr lang="en-US" b="1">
                <a:solidFill>
                  <a:srgbClr val="FFC000"/>
                </a:solidFill>
                <a:latin typeface="Courier New" charset="0"/>
                <a:cs typeface="Courier New" charset="0"/>
              </a:rPr>
              <a:t>001</a:t>
            </a:r>
            <a:r>
              <a:rPr lang="en-US" b="1">
                <a:latin typeface="Courier New" charset="0"/>
                <a:cs typeface="Courier New" charset="0"/>
              </a:rPr>
              <a:t> 000000110</a:t>
            </a: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solidFill>
                  <a:srgbClr val="7030A0"/>
                </a:solidFill>
                <a:latin typeface="Courier New" charset="0"/>
                <a:cs typeface="Courier New" charset="0"/>
              </a:rPr>
              <a:t>0000000000101010</a:t>
            </a: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In this case at run time the 6 from the offset would be added to the already incremented PC to yield x3007 so 42 goes into R1 </a:t>
            </a: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988969" y="2374107"/>
            <a:ext cx="457200" cy="1700212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62550" y="4552950"/>
            <a:ext cx="552450" cy="552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8" idx="7"/>
            <a:endCxn id="7" idx="1"/>
          </p:cNvCxnSpPr>
          <p:nvPr/>
        </p:nvCxnSpPr>
        <p:spPr>
          <a:xfrm flipV="1">
            <a:off x="5634038" y="3452813"/>
            <a:ext cx="1584325" cy="1181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3095625" y="2371725"/>
            <a:ext cx="523875" cy="442913"/>
          </a:xfrm>
          <a:prstGeom prst="curvedConnector3">
            <a:avLst>
              <a:gd name="adj1" fmla="val -809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2" name="TextBox 15"/>
          <p:cNvSpPr txBox="1">
            <a:spLocks noChangeArrowheads="1"/>
          </p:cNvSpPr>
          <p:nvPr/>
        </p:nvSpPr>
        <p:spPr bwMode="auto">
          <a:xfrm>
            <a:off x="95250" y="5353050"/>
            <a:ext cx="311467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Remember </a:t>
            </a:r>
            <a:r>
              <a:rPr lang="en-US" sz="1800" dirty="0" smtClean="0"/>
              <a:t>if an instruction </a:t>
            </a:r>
            <a:r>
              <a:rPr lang="en-US" sz="1800" dirty="0"/>
              <a:t>is at x3000 the PC will contain x3001 when </a:t>
            </a:r>
            <a:r>
              <a:rPr lang="en-US" sz="1800" dirty="0" smtClean="0"/>
              <a:t>that instruction </a:t>
            </a:r>
            <a:r>
              <a:rPr lang="en-US" sz="1800" dirty="0"/>
              <a:t>is being executed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3048001" y="3733800"/>
            <a:ext cx="523875" cy="442913"/>
          </a:xfrm>
          <a:prstGeom prst="curvedConnector3">
            <a:avLst>
              <a:gd name="adj1" fmla="val -809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2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But you can force the offset!</a:t>
            </a:r>
          </a:p>
        </p:txBody>
      </p:sp>
      <p:sp>
        <p:nvSpPr>
          <p:cNvPr id="50178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Assembly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.orig x3000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</a:t>
            </a:r>
            <a:r>
              <a:rPr lang="en-US" b="1">
                <a:solidFill>
                  <a:srgbClr val="00B050"/>
                </a:solidFill>
                <a:latin typeface="Courier New" charset="0"/>
                <a:cs typeface="Courier New" charset="0"/>
              </a:rPr>
              <a:t>LD</a:t>
            </a:r>
            <a:r>
              <a:rPr lang="en-US" b="1">
                <a:latin typeface="Courier New" charset="0"/>
                <a:cs typeface="Courier New" charset="0"/>
              </a:rPr>
              <a:t> </a:t>
            </a:r>
            <a:r>
              <a:rPr lang="en-US" b="1">
                <a:solidFill>
                  <a:srgbClr val="FFC000"/>
                </a:solidFill>
                <a:latin typeface="Courier New" charset="0"/>
                <a:cs typeface="Courier New" charset="0"/>
              </a:rPr>
              <a:t>R1</a:t>
            </a:r>
            <a:r>
              <a:rPr lang="en-US" b="1">
                <a:latin typeface="Courier New" charset="0"/>
                <a:cs typeface="Courier New" charset="0"/>
              </a:rPr>
              <a:t>, </a:t>
            </a:r>
            <a:r>
              <a:rPr lang="en-US" b="1">
                <a:solidFill>
                  <a:srgbClr val="0070C0"/>
                </a:solidFill>
                <a:latin typeface="Courier New" charset="0"/>
                <a:cs typeface="Courier New" charset="0"/>
              </a:rPr>
              <a:t>#3</a:t>
            </a:r>
          </a:p>
          <a:p>
            <a:pPr marL="0" indent="0"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charset="0"/>
                <a:cs typeface="Courier New" charset="0"/>
              </a:rPr>
              <a:t>	</a:t>
            </a:r>
            <a:r>
              <a:rPr lang="en-US" b="1">
                <a:latin typeface="Courier New" charset="0"/>
                <a:cs typeface="Courier New" charset="0"/>
              </a:rPr>
              <a:t>.fill 10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.fill 20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.fill 30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.fill 40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	.fill 50</a:t>
            </a:r>
          </a:p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50180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Machine Language</a:t>
            </a:r>
          </a:p>
        </p:txBody>
      </p:sp>
      <p:sp>
        <p:nvSpPr>
          <p:cNvPr id="5018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435475"/>
          </a:xfrm>
        </p:spPr>
        <p:txBody>
          <a:bodyPr/>
          <a:lstStyle/>
          <a:p>
            <a:pPr marL="0" indent="0">
              <a:buFontTx/>
              <a:buNone/>
            </a:pPr>
            <a:endParaRPr lang="en-US" b="1">
              <a:latin typeface="Courier New" charset="0"/>
              <a:cs typeface="Courier New" charset="0"/>
            </a:endParaRPr>
          </a:p>
          <a:p>
            <a:pPr marL="0" indent="0">
              <a:buFontTx/>
              <a:buNone/>
            </a:pPr>
            <a:r>
              <a:rPr lang="en-US" b="1">
                <a:solidFill>
                  <a:srgbClr val="00B050"/>
                </a:solidFill>
                <a:latin typeface="Courier New" charset="0"/>
                <a:cs typeface="Courier New" charset="0"/>
              </a:rPr>
              <a:t>0010</a:t>
            </a:r>
            <a:r>
              <a:rPr lang="en-US" b="1">
                <a:latin typeface="Courier New" charset="0"/>
                <a:cs typeface="Courier New" charset="0"/>
              </a:rPr>
              <a:t> </a:t>
            </a:r>
            <a:r>
              <a:rPr lang="en-US" b="1">
                <a:solidFill>
                  <a:srgbClr val="FFC000"/>
                </a:solidFill>
                <a:latin typeface="Courier New" charset="0"/>
                <a:cs typeface="Courier New" charset="0"/>
              </a:rPr>
              <a:t>001</a:t>
            </a:r>
            <a:r>
              <a:rPr lang="en-US" b="1">
                <a:latin typeface="Courier New" charset="0"/>
                <a:cs typeface="Courier New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urier New" charset="0"/>
                <a:cs typeface="Courier New" charset="0"/>
              </a:rPr>
              <a:t>000000011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0000000000001010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0000000000010100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0000000000011110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0000000000101000</a:t>
            </a:r>
          </a:p>
          <a:p>
            <a:pPr marL="0" indent="0">
              <a:buFontTx/>
              <a:buNone/>
            </a:pPr>
            <a:r>
              <a:rPr lang="en-US" b="1">
                <a:latin typeface="Courier New" charset="0"/>
                <a:cs typeface="Courier New" charset="0"/>
              </a:rPr>
              <a:t>0000000000110010</a:t>
            </a:r>
          </a:p>
        </p:txBody>
      </p:sp>
      <p:sp>
        <p:nvSpPr>
          <p:cNvPr id="14" name="Left Arrow Callout 13"/>
          <p:cNvSpPr/>
          <p:nvPr/>
        </p:nvSpPr>
        <p:spPr>
          <a:xfrm>
            <a:off x="3009900" y="4364038"/>
            <a:ext cx="1371600" cy="449262"/>
          </a:xfrm>
          <a:prstGeom prst="left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x3004</a:t>
            </a:r>
          </a:p>
        </p:txBody>
      </p:sp>
      <p:sp>
        <p:nvSpPr>
          <p:cNvPr id="50183" name="TextBox 14"/>
          <p:cNvSpPr txBox="1">
            <a:spLocks noChangeArrowheads="1"/>
          </p:cNvSpPr>
          <p:nvPr/>
        </p:nvSpPr>
        <p:spPr bwMode="auto">
          <a:xfrm>
            <a:off x="2019300" y="5284788"/>
            <a:ext cx="52006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Instruction is located at x3000. During execution PC will already be x3001 so adding 3 yield x3004 thus 40 goes into R1</a:t>
            </a:r>
          </a:p>
        </p:txBody>
      </p:sp>
    </p:spTree>
    <p:extLst>
      <p:ext uri="{BB962C8B-B14F-4D97-AF65-F5344CB8AC3E}">
        <p14:creationId xmlns:p14="http://schemas.microsoft.com/office/powerpoint/2010/main" val="312996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7 - </a:t>
            </a:r>
            <a:fld id="{02898C0B-E1FF-8B4E-B1A9-68D5B9C4DE7E}" type="slidenum">
              <a:rPr lang="en-US" sz="1800"/>
              <a:pPr/>
              <a:t>38</a:t>
            </a:fld>
            <a:endParaRPr lang="en-US" sz="18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Object File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1225" cy="45704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 Each source file is translated into an object file</a:t>
            </a:r>
          </a:p>
          <a:p>
            <a:pPr marL="692150" lvl="1" indent="-293688">
              <a:defRPr/>
            </a:pPr>
            <a:r>
              <a:rPr lang="en-US" dirty="0">
                <a:solidFill>
                  <a:srgbClr val="0000FF"/>
                </a:solidFill>
              </a:rPr>
              <a:t>a list of ML instructions including the symbol table.</a:t>
            </a:r>
            <a:endParaRPr lang="en-US" sz="800" dirty="0">
              <a:solidFill>
                <a:srgbClr val="0000FF"/>
              </a:solidFill>
            </a:endParaRPr>
          </a:p>
          <a:p>
            <a:pPr marL="692150" lvl="1" indent="-293688"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 A complete program may include several source and/or object files:</a:t>
            </a:r>
          </a:p>
          <a:p>
            <a:pPr marL="692150" lvl="1" indent="-293688">
              <a:defRPr/>
            </a:pPr>
            <a:r>
              <a:rPr lang="en-US" dirty="0">
                <a:solidFill>
                  <a:srgbClr val="0000FF"/>
                </a:solidFill>
              </a:rPr>
              <a:t>Source files written in Assembly by the programmer</a:t>
            </a:r>
          </a:p>
          <a:p>
            <a:pPr marL="692150" lvl="1" indent="-293688">
              <a:defRPr/>
            </a:pPr>
            <a:r>
              <a:rPr lang="en-US" dirty="0">
                <a:solidFill>
                  <a:srgbClr val="0000FF"/>
                </a:solidFill>
              </a:rPr>
              <a:t>Library files provided by the system (OS or other)</a:t>
            </a:r>
          </a:p>
          <a:p>
            <a:pPr marL="692150" lvl="1" indent="-293688">
              <a:defRPr/>
            </a:pPr>
            <a:r>
              <a:rPr lang="en-US" dirty="0">
                <a:solidFill>
                  <a:srgbClr val="0000FF"/>
                </a:solidFill>
              </a:rPr>
              <a:t>Compiled HLL libraries</a:t>
            </a:r>
          </a:p>
          <a:p>
            <a:pPr marL="692150" lvl="1" indent="-293688">
              <a:buSzPct val="75000"/>
              <a:buFont typeface="Wingdings" charset="0"/>
              <a:buChar char="u"/>
              <a:defRPr/>
            </a:pPr>
            <a:endParaRPr lang="en-US" sz="1000" dirty="0"/>
          </a:p>
          <a:p>
            <a:pPr>
              <a:defRPr/>
            </a:pPr>
            <a:r>
              <a:rPr lang="en-US" dirty="0"/>
              <a:t> The object files must be linked</a:t>
            </a:r>
          </a:p>
          <a:p>
            <a:pPr marL="692150" lvl="1" indent="-293688">
              <a:defRPr/>
            </a:pPr>
            <a:r>
              <a:rPr lang="en-US" dirty="0">
                <a:solidFill>
                  <a:srgbClr val="0000FF"/>
                </a:solidFill>
              </a:rPr>
              <a:t>One object file will be the 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main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”</a:t>
            </a:r>
            <a:endParaRPr lang="en-US" dirty="0">
              <a:solidFill>
                <a:srgbClr val="0000FF"/>
              </a:solidFill>
            </a:endParaRPr>
          </a:p>
          <a:p>
            <a:pPr marL="692150" lvl="1" indent="-293688">
              <a:defRPr/>
            </a:pPr>
            <a:r>
              <a:rPr lang="en-US" dirty="0">
                <a:solidFill>
                  <a:srgbClr val="0000FF"/>
                </a:solidFill>
              </a:rPr>
              <a:t>All cross-referenced labels in symbol tables will be resolved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54000" y="62230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7 - </a:t>
            </a:r>
            <a:fld id="{65B3B623-7B1C-CE41-8562-2C528A7B7675}" type="slidenum">
              <a:rPr lang="en-US" sz="1800"/>
              <a:pPr/>
              <a:t>39</a:t>
            </a:fld>
            <a:endParaRPr lang="en-US" sz="18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end result … 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572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… is the executable image (.exe </a:t>
            </a:r>
            <a:r>
              <a:rPr lang="en-US" dirty="0" smtClean="0"/>
              <a:t>or </a:t>
            </a:r>
            <a:r>
              <a:rPr lang="en-US" dirty="0" err="1" smtClean="0"/>
              <a:t>a.out</a:t>
            </a:r>
            <a:r>
              <a:rPr lang="en-US" dirty="0" smtClean="0"/>
              <a:t> file)</a:t>
            </a:r>
            <a:endParaRPr lang="en-US" dirty="0"/>
          </a:p>
          <a:p>
            <a:pPr lvl="1">
              <a:lnSpc>
                <a:spcPct val="190000"/>
              </a:lnSpc>
              <a:defRPr/>
            </a:pPr>
            <a:r>
              <a:rPr lang="en-US" dirty="0"/>
              <a:t> this is a file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image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 of the finalized list of ML </a:t>
            </a:r>
            <a:r>
              <a:rPr lang="en-US" dirty="0" smtClean="0"/>
              <a:t>instructions</a:t>
            </a:r>
            <a:endParaRPr lang="en-US" dirty="0"/>
          </a:p>
          <a:p>
            <a:pPr lvl="1">
              <a:lnSpc>
                <a:spcPct val="70000"/>
              </a:lnSpc>
              <a:buFont typeface="Wingdings" charset="0"/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and data words with </a:t>
            </a:r>
            <a:r>
              <a:rPr lang="en-US" dirty="0"/>
              <a:t>all symbolic references resolved</a:t>
            </a:r>
          </a:p>
          <a:p>
            <a:pPr lvl="1">
              <a:lnSpc>
                <a:spcPct val="160000"/>
              </a:lnSpc>
              <a:defRPr/>
            </a:pPr>
            <a:r>
              <a:rPr lang="en-US" dirty="0"/>
              <a:t> it is </a:t>
            </a:r>
            <a:r>
              <a:rPr lang="en-US" i="1" dirty="0"/>
              <a:t>loaded</a:t>
            </a:r>
            <a:r>
              <a:rPr lang="en-US" dirty="0"/>
              <a:t> by copying the list into memory, starting at the</a:t>
            </a:r>
          </a:p>
          <a:p>
            <a:pPr lvl="1">
              <a:lnSpc>
                <a:spcPct val="70000"/>
              </a:lnSpc>
              <a:buFont typeface="Wingdings" charset="0"/>
              <a:buNone/>
              <a:defRPr/>
            </a:pPr>
            <a:r>
              <a:rPr lang="en-US" dirty="0"/>
              <a:t>   address specified in the </a:t>
            </a:r>
            <a:r>
              <a:rPr lang="en-US" dirty="0" smtClean="0"/>
              <a:t>.</a:t>
            </a:r>
            <a:r>
              <a:rPr lang="en-US" dirty="0" err="1" smtClean="0"/>
              <a:t>orig</a:t>
            </a:r>
            <a:r>
              <a:rPr lang="en-US" dirty="0" smtClean="0"/>
              <a:t> </a:t>
            </a:r>
            <a:r>
              <a:rPr lang="en-US" dirty="0"/>
              <a:t>directive</a:t>
            </a:r>
          </a:p>
          <a:p>
            <a:pPr lvl="1">
              <a:lnSpc>
                <a:spcPct val="170000"/>
              </a:lnSpc>
              <a:defRPr/>
            </a:pPr>
            <a:r>
              <a:rPr lang="en-US" dirty="0"/>
              <a:t> </a:t>
            </a:r>
            <a:r>
              <a:rPr lang="en-US" dirty="0" smtClean="0"/>
              <a:t>it is </a:t>
            </a:r>
            <a:r>
              <a:rPr lang="en-US" i="1" dirty="0" smtClean="0"/>
              <a:t>run</a:t>
            </a:r>
            <a:r>
              <a:rPr lang="en-US" dirty="0" smtClean="0"/>
              <a:t> by </a:t>
            </a:r>
            <a:r>
              <a:rPr lang="en-US" dirty="0"/>
              <a:t>copying the starting address to the </a:t>
            </a:r>
            <a:r>
              <a:rPr lang="en-US" dirty="0" smtClean="0"/>
              <a:t>PC</a:t>
            </a:r>
          </a:p>
          <a:p>
            <a:pPr lvl="1">
              <a:lnSpc>
                <a:spcPct val="17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Do we need to answer these question now?</a:t>
            </a:r>
          </a:p>
          <a:p>
            <a:pPr lvl="2">
              <a:lnSpc>
                <a:spcPct val="17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What does this “image” file look like?</a:t>
            </a:r>
          </a:p>
          <a:p>
            <a:pPr lvl="2">
              <a:lnSpc>
                <a:spcPct val="17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Who does the </a:t>
            </a:r>
            <a:r>
              <a:rPr lang="en-US" i="1" dirty="0" smtClean="0">
                <a:solidFill>
                  <a:srgbClr val="0000FF"/>
                </a:solidFill>
              </a:rPr>
              <a:t>loading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pPr lvl="2">
              <a:lnSpc>
                <a:spcPct val="17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Who does the </a:t>
            </a:r>
            <a:r>
              <a:rPr lang="en-US" i="1" dirty="0" smtClean="0">
                <a:solidFill>
                  <a:srgbClr val="0000FF"/>
                </a:solidFill>
              </a:rPr>
              <a:t>running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Choices of approach</a:t>
            </a:r>
          </a:p>
          <a:p>
            <a:pPr lvl="1"/>
            <a:r>
              <a:rPr lang="en-US" dirty="0" smtClean="0"/>
              <a:t>Assembly language programming </a:t>
            </a:r>
            <a:r>
              <a:rPr lang="en-US" smtClean="0"/>
              <a:t>for non-programmers</a:t>
            </a:r>
            <a:endParaRPr lang="en-US" dirty="0" smtClean="0"/>
          </a:p>
          <a:p>
            <a:pPr lvl="1"/>
            <a:r>
              <a:rPr lang="en-US" dirty="0" smtClean="0"/>
              <a:t>Assembly language programming for experienced high-level language programmers</a:t>
            </a:r>
          </a:p>
          <a:p>
            <a:r>
              <a:rPr lang="en-US" dirty="0" smtClean="0"/>
              <a:t>Choice of goal</a:t>
            </a:r>
          </a:p>
          <a:p>
            <a:pPr lvl="1"/>
            <a:r>
              <a:rPr lang="en-US" dirty="0" smtClean="0"/>
              <a:t>Fluency in the language for a career in assembly language programming</a:t>
            </a:r>
          </a:p>
          <a:p>
            <a:pPr lvl="1"/>
            <a:r>
              <a:rPr lang="en-US" dirty="0" smtClean="0"/>
              <a:t>A basic competency in assembly language for use as a tool in debugging, computer architecture, and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1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Executable Image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User written code</a:t>
            </a:r>
          </a:p>
          <a:p>
            <a:pPr eaLnBrk="1" hangingPunct="1"/>
            <a:r>
              <a:rPr lang="en-US">
                <a:latin typeface="Arial" charset="0"/>
              </a:rPr>
              <a:t>Code written by others</a:t>
            </a:r>
          </a:p>
          <a:p>
            <a:pPr eaLnBrk="1" hangingPunct="1"/>
            <a:r>
              <a:rPr lang="en-US">
                <a:latin typeface="Arial" charset="0"/>
              </a:rPr>
              <a:t>Code from operating system libraries</a:t>
            </a:r>
          </a:p>
          <a:p>
            <a:pPr eaLnBrk="1" hangingPunct="1"/>
            <a:r>
              <a:rPr lang="en-US">
                <a:latin typeface="Arial" charset="0"/>
              </a:rPr>
              <a:t>Other code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Linked together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Single Object File</a:t>
            </a:r>
          </a:p>
        </p:txBody>
      </p:sp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457200" y="2286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.orig	x3000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ptr	.fill	x4000	; Address of 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.end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.orig x 4000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  <a:endParaRPr lang="en-US" sz="1200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Multiple Object Files</a:t>
            </a: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457200" y="2286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.orig	x3000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ptr	.fill	x4000	; Address of 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.end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</a:t>
            </a:r>
            <a:endParaRPr lang="en-US" sz="1200" b="1">
              <a:latin typeface="Courier New" charset="0"/>
            </a:endParaRP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auto">
          <a:xfrm>
            <a:off x="2286000" y="2895600"/>
            <a:ext cx="13716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200400" y="3581400"/>
            <a:ext cx="12033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???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Multiple Object Files</a:t>
            </a: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457200" y="2286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.orig	x3000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ptr	.fill	STARTofDATA	; Address of 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.end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</a:t>
            </a:r>
            <a:endParaRPr lang="en-US" sz="1200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Multiple Object Files</a:t>
            </a:r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57200" y="2286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.external STARTofDATA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.orig	x3000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ptr	.fill	STARTofDATA	; Address of 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.end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</a:t>
            </a:r>
            <a:endParaRPr lang="en-US" sz="1200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Multiple Object Files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57200" y="2286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.external STARTofDATA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.orig	x3000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...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ptr	.fill	STARTofDATA	; Address of data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.end</a:t>
            </a:r>
          </a:p>
          <a:p>
            <a:pPr indent="6350" eaLnBrk="1" hangingPunct="1">
              <a:lnSpc>
                <a:spcPct val="80000"/>
              </a:lnSpc>
              <a:spcBef>
                <a:spcPct val="20000"/>
              </a:spcBef>
              <a:tabLst>
                <a:tab pos="1143000" algn="l"/>
                <a:tab pos="2057400" algn="l"/>
                <a:tab pos="3886200" algn="l"/>
              </a:tabLst>
            </a:pPr>
            <a:r>
              <a:rPr lang="en-US" b="1">
                <a:latin typeface="Courier New" charset="0"/>
              </a:rPr>
              <a:t>	</a:t>
            </a:r>
            <a:endParaRPr lang="en-US" sz="1200" b="1">
              <a:latin typeface="Courier New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572000" y="1524000"/>
            <a:ext cx="37480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Comic Sans MS" charset="0"/>
              </a:rPr>
              <a:t>Note: This doesn't exist!</a:t>
            </a: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 flipH="1">
            <a:off x="2514600" y="1600200"/>
            <a:ext cx="1981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so many Load Instructions?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</a:rPr>
              <a:t>LDI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</a:rPr>
              <a:t>Rx </a:t>
            </a:r>
            <a:r>
              <a:rPr lang="en-US" dirty="0">
                <a:latin typeface="Arial" charset="0"/>
                <a:cs typeface="Arial" charset="0"/>
              </a:rPr>
              <a:t>← MEM[MEM[PC + 1 + Offset]]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  <a:cs typeface="Arial" charset="0"/>
              </a:rPr>
              <a:t>Gets the contents of the memory location pointed to by another memory location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  <a:cs typeface="Arial" charset="0"/>
              </a:rPr>
              <a:t>Typical usage device register operations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 dirty="0">
                <a:latin typeface="Courier New" charset="0"/>
                <a:cs typeface="Arial" charset="0"/>
              </a:rPr>
              <a:t>		LDI R0, KBSR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endParaRPr lang="en-US" b="1" dirty="0">
              <a:latin typeface="Courier New" charset="0"/>
              <a:cs typeface="Arial" charset="0"/>
            </a:endParaRP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endParaRPr lang="en-US" b="1" dirty="0">
              <a:latin typeface="Courier New" charset="0"/>
              <a:cs typeface="Arial" charset="0"/>
            </a:endParaRP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 dirty="0">
                <a:latin typeface="Courier New" charset="0"/>
                <a:cs typeface="Arial" charset="0"/>
              </a:rPr>
              <a:t>	KBSR	</a:t>
            </a:r>
            <a:r>
              <a:rPr lang="en-US" b="1" dirty="0" smtClean="0">
                <a:latin typeface="Courier New" charset="0"/>
                <a:cs typeface="Arial" charset="0"/>
              </a:rPr>
              <a:t>.fill</a:t>
            </a:r>
            <a:r>
              <a:rPr lang="en-US" b="1" dirty="0">
                <a:latin typeface="Courier New" charset="0"/>
                <a:cs typeface="Arial" charset="0"/>
              </a:rPr>
              <a:t>	xFE00</a:t>
            </a: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so many Load Instructions?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</a:rPr>
              <a:t>LD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 b="1" dirty="0">
                <a:latin typeface="Courier New" charset="0"/>
              </a:rPr>
              <a:t>Rx </a:t>
            </a:r>
            <a:r>
              <a:rPr lang="en-US" b="1" dirty="0">
                <a:latin typeface="Courier New" charset="0"/>
                <a:cs typeface="Courier New" charset="0"/>
              </a:rPr>
              <a:t>←</a:t>
            </a:r>
            <a:r>
              <a:rPr lang="en-US" b="1" dirty="0">
                <a:latin typeface="Courier New" charset="0"/>
              </a:rPr>
              <a:t> MEM[PC+1+Offset]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</a:rPr>
              <a:t>Gets the contents of a memory location into a register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 dirty="0">
                <a:latin typeface="Arial" charset="0"/>
              </a:rPr>
              <a:t>Memory location must be physically close to the instruction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 dirty="0">
                <a:latin typeface="Courier New" charset="0"/>
              </a:rPr>
              <a:t>		LD R1, DATA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endParaRPr lang="en-US" b="1" dirty="0">
              <a:latin typeface="Courier New" charset="0"/>
            </a:endParaRP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endParaRPr lang="en-US" b="1" dirty="0">
              <a:latin typeface="Courier New" charset="0"/>
            </a:endParaRP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 dirty="0">
                <a:latin typeface="Courier New" charset="0"/>
              </a:rPr>
              <a:t>	DATA	</a:t>
            </a:r>
            <a:r>
              <a:rPr lang="en-US" b="1" dirty="0" smtClean="0">
                <a:latin typeface="Courier New" charset="0"/>
              </a:rPr>
              <a:t>.fill </a:t>
            </a:r>
            <a:r>
              <a:rPr lang="en-US" b="1" dirty="0">
                <a:latin typeface="Courier New" charset="0"/>
              </a:rPr>
              <a:t>#42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so many Load Instructions?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93938" algn="l"/>
              </a:tabLst>
            </a:pPr>
            <a:r>
              <a:rPr lang="en-US">
                <a:latin typeface="Arial" charset="0"/>
              </a:rPr>
              <a:t>LDR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>
                <a:latin typeface="Arial" charset="0"/>
              </a:rPr>
              <a:t>Rx </a:t>
            </a:r>
            <a:r>
              <a:rPr lang="en-US">
                <a:latin typeface="Arial" charset="0"/>
                <a:cs typeface="Arial" charset="0"/>
              </a:rPr>
              <a:t>← MEM[R</a:t>
            </a:r>
            <a:r>
              <a:rPr lang="en-US" baseline="-25000">
                <a:latin typeface="Arial" charset="0"/>
                <a:cs typeface="Arial" charset="0"/>
              </a:rPr>
              <a:t>base</a:t>
            </a:r>
            <a:r>
              <a:rPr lang="en-US">
                <a:latin typeface="Arial" charset="0"/>
                <a:cs typeface="Arial" charset="0"/>
              </a:rPr>
              <a:t> + Offset]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>
                <a:latin typeface="Arial" charset="0"/>
                <a:cs typeface="Arial" charset="0"/>
              </a:rPr>
              <a:t>Used to load register from an address contained in another register (+ offset)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>
                <a:latin typeface="Courier New" charset="0"/>
                <a:cs typeface="Arial" charset="0"/>
              </a:rPr>
              <a:t>		LDR	R1, R2, #3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endParaRPr lang="en-US" b="1">
              <a:latin typeface="Courier New" charset="0"/>
              <a:cs typeface="Arial" charset="0"/>
            </a:endParaRPr>
          </a:p>
          <a:p>
            <a:pPr eaLnBrk="1" hangingPunct="1">
              <a:buFontTx/>
              <a:buNone/>
              <a:tabLst>
                <a:tab pos="2293938" algn="l"/>
              </a:tabLst>
            </a:pPr>
            <a:endParaRPr lang="en-US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Why so many Load Instructions?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293938" algn="l"/>
              </a:tabLst>
            </a:pPr>
            <a:r>
              <a:rPr lang="en-US">
                <a:latin typeface="Arial" charset="0"/>
              </a:rPr>
              <a:t>LEA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>
                <a:latin typeface="Arial" charset="0"/>
              </a:rPr>
              <a:t>R </a:t>
            </a:r>
            <a:r>
              <a:rPr lang="en-US">
                <a:latin typeface="Arial" charset="0"/>
                <a:cs typeface="Arial" charset="0"/>
              </a:rPr>
              <a:t>← PC + 1 + Offset</a:t>
            </a:r>
          </a:p>
          <a:p>
            <a:pPr lvl="1" eaLnBrk="1" hangingPunct="1">
              <a:tabLst>
                <a:tab pos="2293938" algn="l"/>
              </a:tabLst>
            </a:pPr>
            <a:r>
              <a:rPr lang="en-US">
                <a:latin typeface="Arial" charset="0"/>
                <a:cs typeface="Arial" charset="0"/>
              </a:rPr>
              <a:t>Used to get an address into a register</a:t>
            </a:r>
          </a:p>
          <a:p>
            <a:pPr lvl="2" eaLnBrk="1" hangingPunct="1">
              <a:tabLst>
                <a:tab pos="2293938" algn="l"/>
              </a:tabLst>
            </a:pPr>
            <a:r>
              <a:rPr lang="en-US">
                <a:latin typeface="Arial" charset="0"/>
                <a:cs typeface="Arial" charset="0"/>
              </a:rPr>
              <a:t>Use before LDR or STR</a:t>
            </a:r>
          </a:p>
          <a:p>
            <a:pPr lvl="2" eaLnBrk="1" hangingPunct="1">
              <a:tabLst>
                <a:tab pos="2293938" algn="l"/>
              </a:tabLst>
            </a:pPr>
            <a:r>
              <a:rPr lang="en-US">
                <a:latin typeface="Arial" charset="0"/>
                <a:cs typeface="Arial" charset="0"/>
              </a:rPr>
              <a:t>Use with PUTS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>
                <a:latin typeface="Courier New" charset="0"/>
                <a:cs typeface="Arial" charset="0"/>
              </a:rPr>
              <a:t>		LEA	R0, MSG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>
                <a:latin typeface="Courier New" charset="0"/>
                <a:cs typeface="Arial" charset="0"/>
              </a:rPr>
              <a:t>		PUTS</a:t>
            </a: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endParaRPr lang="en-US" b="1">
              <a:latin typeface="Courier New" charset="0"/>
              <a:cs typeface="Arial" charset="0"/>
            </a:endParaRPr>
          </a:p>
          <a:p>
            <a:pPr lvl="1" eaLnBrk="1" hangingPunct="1">
              <a:buFontTx/>
              <a:buNone/>
              <a:tabLst>
                <a:tab pos="2293938" algn="l"/>
              </a:tabLst>
            </a:pPr>
            <a:r>
              <a:rPr lang="en-US" b="1">
                <a:latin typeface="Courier New" charset="0"/>
                <a:cs typeface="Arial" charset="0"/>
              </a:rPr>
              <a:t>	MSG	.STRINGZ "Hello, World!"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Choices of approach</a:t>
            </a:r>
          </a:p>
          <a:p>
            <a:pPr lvl="1"/>
            <a:r>
              <a:rPr lang="en-US" dirty="0" smtClean="0"/>
              <a:t>Assembly language programming for non-programmers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language programming for experienced high-level language programmers</a:t>
            </a:r>
          </a:p>
          <a:p>
            <a:r>
              <a:rPr lang="en-US" dirty="0" smtClean="0"/>
              <a:t>Choice of goal</a:t>
            </a:r>
          </a:p>
          <a:p>
            <a:pPr lvl="1"/>
            <a:r>
              <a:rPr lang="en-US" dirty="0" smtClean="0"/>
              <a:t>Fluency in the language for a career in assembly language programming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basic competency in assembly language for use as a tool in debugging, computer architecture, and optimization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6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Thought Question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Do we need all of these load instructions?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Need LD?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sz="half" idx="1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>
                <a:latin typeface="Courier New" charset="0"/>
              </a:rPr>
              <a:t>    LD R1, DATA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sz="half" idx="2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>
                <a:latin typeface="Courier New" charset="0"/>
              </a:rPr>
              <a:t>      LEA R2, DATA</a:t>
            </a:r>
          </a:p>
          <a:p>
            <a:pPr eaLnBrk="1" hangingPunct="1">
              <a:buFontTx/>
              <a:buNone/>
            </a:pPr>
            <a:r>
              <a:rPr lang="pt-BR" sz="2400" b="1">
                <a:latin typeface="Courier New" charset="0"/>
              </a:rPr>
              <a:t>      LDR R1, R2, #0</a:t>
            </a:r>
          </a:p>
          <a:p>
            <a:pPr eaLnBrk="1" hangingPunct="1">
              <a:buFontTx/>
              <a:buNone/>
            </a:pPr>
            <a:r>
              <a:rPr lang="pt-BR" sz="2400" b="1">
                <a:latin typeface="Courier New" charset="0"/>
              </a:rPr>
              <a:t>        </a:t>
            </a:r>
            <a:endParaRPr lang="en-US" sz="2400" b="1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Need LDI?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LDI R1, KBSR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KBSR  </a:t>
            </a:r>
            <a:r>
              <a:rPr lang="pt-BR" sz="2400" b="1" dirty="0" smtClean="0">
                <a:latin typeface="Courier New" charset="0"/>
              </a:rPr>
              <a:t>.</a:t>
            </a:r>
            <a:r>
              <a:rPr lang="pt-BR" sz="2400" b="1" dirty="0" err="1" smtClean="0">
                <a:latin typeface="Courier New" charset="0"/>
              </a:rPr>
              <a:t>fill</a:t>
            </a:r>
            <a:r>
              <a:rPr lang="pt-BR" sz="2400" b="1" dirty="0" smtClean="0">
                <a:latin typeface="Courier New" charset="0"/>
              </a:rPr>
              <a:t>   </a:t>
            </a:r>
            <a:r>
              <a:rPr lang="pt-BR" sz="2400" b="1" dirty="0">
                <a:latin typeface="Courier New" charset="0"/>
              </a:rPr>
              <a:t>xFE00</a:t>
            </a:r>
          </a:p>
          <a:p>
            <a:pPr eaLnBrk="1" hangingPunct="1">
              <a:buFontTx/>
              <a:buNone/>
            </a:pPr>
            <a:endParaRPr lang="pt-BR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LEA R2, KBSR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LDR R1, R2, #0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      LDR R1, R1, #0</a:t>
            </a:r>
          </a:p>
          <a:p>
            <a:pPr eaLnBrk="1" hangingPunct="1">
              <a:buFontTx/>
              <a:buNone/>
            </a:pPr>
            <a:r>
              <a:rPr lang="pt-BR" sz="2400" b="1" dirty="0">
                <a:latin typeface="Courier New" charset="0"/>
              </a:rPr>
              <a:t>KBSR  </a:t>
            </a:r>
            <a:r>
              <a:rPr lang="pt-BR" sz="2400" b="1" dirty="0" smtClean="0">
                <a:latin typeface="Courier New" charset="0"/>
              </a:rPr>
              <a:t>.</a:t>
            </a:r>
            <a:r>
              <a:rPr lang="pt-BR" sz="2400" b="1" dirty="0" err="1" smtClean="0">
                <a:latin typeface="Courier New" charset="0"/>
              </a:rPr>
              <a:t>fill</a:t>
            </a:r>
            <a:r>
              <a:rPr lang="pt-BR" sz="2400" b="1" dirty="0" smtClean="0">
                <a:latin typeface="Courier New" charset="0"/>
              </a:rPr>
              <a:t>   </a:t>
            </a:r>
            <a:r>
              <a:rPr lang="pt-BR" sz="2400" b="1" dirty="0">
                <a:latin typeface="Courier New" charset="0"/>
              </a:rPr>
              <a:t>xFE00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FontTx/>
              <a:buNone/>
            </a:pPr>
            <a:endParaRPr lang="en-US" sz="2400" b="1" dirty="0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“Compiling” High-Level Code to Assembly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Can use a standard template approach</a:t>
            </a:r>
          </a:p>
          <a:p>
            <a:pPr eaLnBrk="1" hangingPunct="1"/>
            <a:r>
              <a:rPr lang="en-US">
                <a:latin typeface="Arial" charset="0"/>
              </a:rPr>
              <a:t>Typical Constructs</a:t>
            </a:r>
          </a:p>
          <a:p>
            <a:pPr lvl="1" eaLnBrk="1" hangingPunct="1"/>
            <a:r>
              <a:rPr lang="en-US">
                <a:latin typeface="Arial" charset="0"/>
              </a:rPr>
              <a:t>if/else</a:t>
            </a:r>
          </a:p>
          <a:p>
            <a:pPr lvl="1" eaLnBrk="1" hangingPunct="1"/>
            <a:r>
              <a:rPr lang="en-US">
                <a:latin typeface="Arial" charset="0"/>
              </a:rPr>
              <a:t>while</a:t>
            </a:r>
          </a:p>
          <a:p>
            <a:pPr lvl="1" eaLnBrk="1" hangingPunct="1"/>
            <a:r>
              <a:rPr lang="en-US">
                <a:latin typeface="Arial" charset="0"/>
              </a:rPr>
              <a:t>do/while</a:t>
            </a:r>
          </a:p>
          <a:p>
            <a:pPr lvl="1" eaLnBrk="1" hangingPunct="1"/>
            <a:r>
              <a:rPr lang="en-US">
                <a:latin typeface="Arial" charset="0"/>
              </a:rPr>
              <a:t>for</a:t>
            </a:r>
          </a:p>
          <a:p>
            <a:pPr lvl="1"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if/else</a:t>
            </a:r>
          </a:p>
        </p:txBody>
      </p:sp>
      <p:sp>
        <p:nvSpPr>
          <p:cNvPr id="4710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if(x &gt; 0)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r2 = r3 + r4;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r5 = r6 + r7;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LD	R1, X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BRP</a:t>
            </a:r>
            <a:r>
              <a:rPr lang="en-US" b="1">
                <a:latin typeface="Courier New" charset="0"/>
              </a:rPr>
              <a:t>	THEN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R5,R6,R7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BR  DONE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THEN	ADD R2,R3,R4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DONE	...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if/else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if(x &gt; 0)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r2 = r3 + r4;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r5 = r6 + r7;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LD	R1, X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BRNZ</a:t>
            </a:r>
            <a:r>
              <a:rPr lang="en-US" b="1">
                <a:latin typeface="Courier New" charset="0"/>
              </a:rPr>
              <a:t> ELSE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R2,R3,R4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BR  DONE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ELSE	ADD R5,R6,R7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DONE	...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while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x = 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i = 10;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while(i &gt; 0)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x = x + i;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i--;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AND R2,R2,#0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AND R1,R1,#0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R1,R1,#10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WHL	BRNZ DONE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R2,R2,R1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R1,R1,#-1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BR WHL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DONE	...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endParaRPr lang="en-US" b="1">
              <a:latin typeface="Courier New" charset="0"/>
            </a:endParaRPr>
          </a:p>
        </p:txBody>
      </p:sp>
      <p:sp>
        <p:nvSpPr>
          <p:cNvPr id="49156" name="Line 5"/>
          <p:cNvSpPr>
            <a:spLocks noChangeShapeType="1"/>
          </p:cNvSpPr>
          <p:nvPr/>
        </p:nvSpPr>
        <p:spPr bwMode="auto">
          <a:xfrm>
            <a:off x="2133600" y="1905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2133600" y="2362200"/>
            <a:ext cx="350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while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x = 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i = 10;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while(i &gt; 0)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x = x + i;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i--;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AND R2,R2,#0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AND R1,R1,#0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R1,R1,#10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WHL	BRNZ DONE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R2,R2,R1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R1,R1,#-1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BR WHL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DONE	...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endParaRPr lang="en-US" b="1">
              <a:latin typeface="Courier New" charset="0"/>
            </a:endParaRPr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2133600" y="1905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2133600" y="2362200"/>
            <a:ext cx="350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do/while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x = 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i = 10;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do 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x = x + i;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i--;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 while (i &gt; 0);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		AND R2,R2,#0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		AND R1,R1,#0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		ADD R1,R1,#10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DO	ADD R2,R2,R1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		ADD R1,R1,#-1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smtClean="0">
                <a:latin typeface="Courier New" charset="0"/>
              </a:rPr>
              <a:t>BRP </a:t>
            </a:r>
            <a:r>
              <a:rPr lang="en-US" b="1" dirty="0">
                <a:latin typeface="Courier New" charset="0"/>
              </a:rPr>
              <a:t>DO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 dirty="0">
                <a:latin typeface="Courier New" charset="0"/>
              </a:rPr>
              <a:t> 	...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endParaRPr lang="en-US" b="1" dirty="0">
              <a:latin typeface="Courier New" charset="0"/>
            </a:endParaRPr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2133600" y="1905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133600" y="2362200"/>
            <a:ext cx="3505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209800" y="2362200"/>
            <a:ext cx="3581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for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x = 0;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for (i = 0; i &gt; 0; 		i--)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x = x + i;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AND R2,R2,#0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AND R1,R1,#0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R1,R1,#10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FOR	BRNZ DONE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R2,R2,R1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ADD R1,R1,#-1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		BR FOR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r>
              <a:rPr lang="en-US" b="1">
                <a:latin typeface="Courier New" charset="0"/>
              </a:rPr>
              <a:t>DONE	...</a:t>
            </a:r>
          </a:p>
          <a:p>
            <a:pPr marL="1588" indent="-1588" eaLnBrk="1" hangingPunct="1">
              <a:buFontTx/>
              <a:buNone/>
              <a:tabLst>
                <a:tab pos="1022350" algn="l"/>
              </a:tabLst>
            </a:pPr>
            <a:endParaRPr lang="en-US" b="1">
              <a:latin typeface="Courier New" charset="0"/>
            </a:endParaRPr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2133600" y="1905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2133600" y="2438400"/>
            <a:ext cx="3581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3733800" y="25146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2590800" y="2895600"/>
            <a:ext cx="3200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>
            <a:off x="3124200" y="3886200"/>
            <a:ext cx="2514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16"/>
            <a:ext cx="8229600" cy="1143000"/>
          </a:xfrm>
        </p:spPr>
        <p:txBody>
          <a:bodyPr/>
          <a:lstStyle/>
          <a:p>
            <a:r>
              <a:rPr lang="en-US" dirty="0" smtClean="0"/>
              <a:t>Where’s the Operand?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121834"/>
              </p:ext>
            </p:extLst>
          </p:nvPr>
        </p:nvGraphicFramePr>
        <p:xfrm>
          <a:off x="457200" y="1656080"/>
          <a:ext cx="8229600" cy="4399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04720"/>
                <a:gridCol w="6024880"/>
              </a:tblGrid>
              <a:tr h="553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Addressing Mode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Operand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Immediate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SEXT(IR</a:t>
                      </a:r>
                      <a:r>
                        <a:rPr lang="en-US" sz="2400" dirty="0">
                          <a:effectLst/>
                        </a:rPr>
                        <a:t>[4:0</a:t>
                      </a:r>
                      <a:r>
                        <a:rPr lang="en-US" sz="2400" dirty="0" smtClean="0">
                          <a:effectLst/>
                        </a:rPr>
                        <a:t>])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Register</a:t>
                      </a:r>
                      <a:endParaRPr lang="en-US" sz="2400" dirty="0" smtClean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Use the contents of the specified register</a:t>
                      </a:r>
                      <a:endParaRPr lang="en-US" sz="2400" dirty="0" smtClean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PC-relative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Compute PC </a:t>
                      </a:r>
                      <a:r>
                        <a:rPr lang="en-US" sz="2400" dirty="0">
                          <a:effectLst/>
                        </a:rPr>
                        <a:t>+ </a:t>
                      </a:r>
                      <a:r>
                        <a:rPr lang="en-US" sz="2400" dirty="0" smtClean="0">
                          <a:effectLst/>
                        </a:rPr>
                        <a:t>SEXT(IR</a:t>
                      </a:r>
                      <a:r>
                        <a:rPr lang="en-US" sz="2400" dirty="0">
                          <a:effectLst/>
                        </a:rPr>
                        <a:t>[8:0</a:t>
                      </a:r>
                      <a:r>
                        <a:rPr lang="en-US" sz="2400" dirty="0" smtClean="0">
                          <a:effectLst/>
                        </a:rPr>
                        <a:t>]) or</a:t>
                      </a:r>
                      <a:r>
                        <a:rPr lang="en-US" sz="2400" baseline="0" dirty="0" smtClean="0">
                          <a:effectLst/>
                        </a:rPr>
                        <a:t> SEXT(</a:t>
                      </a:r>
                      <a:r>
                        <a:rPr lang="en-US" sz="2400" dirty="0" smtClean="0">
                          <a:effectLst/>
                        </a:rPr>
                        <a:t>IR</a:t>
                      </a:r>
                      <a:r>
                        <a:rPr lang="en-US" sz="2400" dirty="0">
                          <a:effectLst/>
                        </a:rPr>
                        <a:t>[10:0</a:t>
                      </a:r>
                      <a:r>
                        <a:rPr lang="en-US" sz="2400" dirty="0" smtClean="0">
                          <a:effectLst/>
                        </a:rPr>
                        <a:t>]) and dereference -- remember </a:t>
                      </a:r>
                      <a:r>
                        <a:rPr lang="en-US" sz="2400" dirty="0">
                          <a:effectLst/>
                        </a:rPr>
                        <a:t>that PC is already incremented by this time in the instruction </a:t>
                      </a:r>
                      <a:r>
                        <a:rPr lang="en-US" sz="2400" dirty="0" smtClean="0">
                          <a:effectLst/>
                        </a:rPr>
                        <a:t>cycle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Indirect</a:t>
                      </a:r>
                      <a:endParaRPr lang="en-US" sz="240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Compute PC-relative </a:t>
                      </a:r>
                      <a:r>
                        <a:rPr lang="en-US" sz="2400" dirty="0">
                          <a:effectLst/>
                        </a:rPr>
                        <a:t>address </a:t>
                      </a:r>
                      <a:r>
                        <a:rPr lang="en-US" sz="2400" dirty="0" smtClean="0">
                          <a:effectLst/>
                        </a:rPr>
                        <a:t>as above and </a:t>
                      </a:r>
                      <a:r>
                        <a:rPr lang="en-US" sz="2400" dirty="0">
                          <a:effectLst/>
                        </a:rPr>
                        <a:t>dereference twice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Base + Offset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Compute specified </a:t>
                      </a:r>
                      <a:r>
                        <a:rPr lang="en-US" sz="2400" dirty="0">
                          <a:effectLst/>
                        </a:rPr>
                        <a:t>register </a:t>
                      </a:r>
                      <a:r>
                        <a:rPr lang="en-US" sz="2400" dirty="0" smtClean="0">
                          <a:effectLst/>
                        </a:rPr>
                        <a:t>+ SEXT(IR</a:t>
                      </a:r>
                      <a:r>
                        <a:rPr lang="en-US" sz="2400" dirty="0">
                          <a:effectLst/>
                        </a:rPr>
                        <a:t>[5:0</a:t>
                      </a:r>
                      <a:r>
                        <a:rPr lang="en-US" sz="2400" dirty="0" smtClean="0">
                          <a:effectLst/>
                        </a:rPr>
                        <a:t>])</a:t>
                      </a:r>
                      <a:r>
                        <a:rPr lang="en-US" sz="2400" baseline="0" dirty="0" smtClean="0">
                          <a:effectLst/>
                        </a:rPr>
                        <a:t> and dereference</a:t>
                      </a:r>
                      <a:endParaRPr lang="en-US" sz="2400" dirty="0">
                        <a:effectLst/>
                        <a:latin typeface="Times New Roman"/>
                        <a:ea typeface="ＭＳ 明朝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6103035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Dereference : Interpret </a:t>
            </a:r>
            <a:r>
              <a:rPr lang="en-US" dirty="0"/>
              <a:t>what you have as a memory address and fetch </a:t>
            </a:r>
          </a:p>
        </p:txBody>
      </p:sp>
    </p:spTree>
    <p:extLst>
      <p:ext uri="{BB962C8B-B14F-4D97-AF65-F5344CB8AC3E}">
        <p14:creationId xmlns:p14="http://schemas.microsoft.com/office/powerpoint/2010/main" val="13399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QUIZ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.orig x3000		; Sum numbers in buffer 				; located at x3001 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			; terminating on a 0 value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brNZP Rest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Data	.blkw x1000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Rest	lea	r1, Data	; r1 holds address of data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and	r2, r2, 0	; r2 holds total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Loop	ldr	r3, r1, 0	; r3 is current value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add 	r2, r2, r3	; total += current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add 	r1, r1, 1	; Move data pointer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add	r3, r3, 0	; Test r3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brPN	Loop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st	r2, Ans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halt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Ans	.fill	0</a:t>
            </a:r>
          </a:p>
          <a:p>
            <a:pPr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	.end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953000"/>
            <a:ext cx="3505200" cy="17541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1" dirty="0">
                <a:ea typeface="+mn-ea"/>
                <a:cs typeface="+mn-cs"/>
              </a:rPr>
              <a:t>Assuming data area is initialized and zero terminated. Does it work?</a:t>
            </a:r>
          </a:p>
          <a:p>
            <a:pPr eaLnBrk="1" hangingPunct="1">
              <a:defRPr/>
            </a:pPr>
            <a:endParaRPr lang="en-US" i="1" dirty="0">
              <a:ea typeface="+mn-ea"/>
              <a:cs typeface="+mn-cs"/>
            </a:endParaRPr>
          </a:p>
          <a:p>
            <a:pPr marL="342900" indent="-342900" eaLnBrk="1" hangingPunct="1">
              <a:buFont typeface="+mj-lt"/>
              <a:buAutoNum type="arabicParenR"/>
              <a:defRPr/>
            </a:pPr>
            <a:r>
              <a:rPr lang="en-US" i="1" dirty="0">
                <a:ea typeface="+mn-ea"/>
                <a:cs typeface="+mn-cs"/>
              </a:rPr>
              <a:t>Yes</a:t>
            </a:r>
          </a:p>
          <a:p>
            <a:pPr marL="342900" indent="-342900" eaLnBrk="1" hangingPunct="1">
              <a:buFont typeface="+mj-lt"/>
              <a:buAutoNum type="arabicParenR"/>
              <a:defRPr/>
            </a:pPr>
            <a:r>
              <a:rPr lang="en-US" i="1" dirty="0">
                <a:ea typeface="+mn-ea"/>
                <a:cs typeface="+mn-cs"/>
              </a:rPr>
              <a:t>No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1447800" y="838200"/>
            <a:ext cx="365601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.orig x3000</a:t>
            </a:r>
          </a:p>
          <a:p>
            <a:pPr eaLnBrk="1" hangingPunct="1"/>
            <a:r>
              <a:rPr lang="en-US" sz="1800"/>
              <a:t>        LEA     R0, source</a:t>
            </a:r>
          </a:p>
          <a:p>
            <a:pPr eaLnBrk="1" hangingPunct="1"/>
            <a:r>
              <a:rPr lang="en-US" sz="1800"/>
              <a:t>        LEA     R1, target</a:t>
            </a:r>
          </a:p>
          <a:p>
            <a:pPr eaLnBrk="1" hangingPunct="1"/>
            <a:r>
              <a:rPr lang="en-US" sz="1800"/>
              <a:t>        LD      R3, lower</a:t>
            </a:r>
          </a:p>
          <a:p>
            <a:pPr eaLnBrk="1" hangingPunct="1"/>
            <a:r>
              <a:rPr lang="en-US" sz="1800"/>
              <a:t>loop    LDR     R2, R0, 0</a:t>
            </a:r>
          </a:p>
          <a:p>
            <a:pPr eaLnBrk="1" hangingPunct="1"/>
            <a:r>
              <a:rPr lang="en-US" sz="1800"/>
              <a:t>        BRZ     quit</a:t>
            </a:r>
          </a:p>
          <a:p>
            <a:pPr eaLnBrk="1" hangingPunct="1"/>
            <a:r>
              <a:rPr lang="en-US" sz="1800"/>
              <a:t>        NOT     R4, R2</a:t>
            </a:r>
          </a:p>
          <a:p>
            <a:pPr eaLnBrk="1" hangingPunct="1"/>
            <a:r>
              <a:rPr lang="en-US" sz="1800"/>
              <a:t>        NOT     R5, R3</a:t>
            </a:r>
          </a:p>
          <a:p>
            <a:pPr eaLnBrk="1" hangingPunct="1"/>
            <a:r>
              <a:rPr lang="en-US" sz="1800"/>
              <a:t>        AND     R2, R4, R5</a:t>
            </a:r>
          </a:p>
          <a:p>
            <a:pPr eaLnBrk="1" hangingPunct="1"/>
            <a:r>
              <a:rPr lang="en-US" sz="1800"/>
              <a:t>        NOT     R2, R2</a:t>
            </a:r>
          </a:p>
          <a:p>
            <a:pPr eaLnBrk="1" hangingPunct="1"/>
            <a:r>
              <a:rPr lang="en-US" sz="1800"/>
              <a:t>        STR     R2, R1, 0</a:t>
            </a:r>
          </a:p>
          <a:p>
            <a:pPr eaLnBrk="1" hangingPunct="1"/>
            <a:r>
              <a:rPr lang="en-US" sz="1800"/>
              <a:t>        ADD     R0, R0, 1</a:t>
            </a:r>
          </a:p>
          <a:p>
            <a:pPr eaLnBrk="1" hangingPunct="1"/>
            <a:r>
              <a:rPr lang="en-US" sz="1800"/>
              <a:t>        ADD     R1, R1, 1</a:t>
            </a:r>
          </a:p>
          <a:p>
            <a:pPr eaLnBrk="1" hangingPunct="1"/>
            <a:r>
              <a:rPr lang="en-US" sz="1800"/>
              <a:t>        BRNZP   loop</a:t>
            </a:r>
          </a:p>
          <a:p>
            <a:pPr eaLnBrk="1" hangingPunct="1"/>
            <a:r>
              <a:rPr lang="en-US" sz="1800"/>
              <a:t>quit    STR     R2, R1, 0</a:t>
            </a:r>
          </a:p>
          <a:p>
            <a:pPr eaLnBrk="1" hangingPunct="1"/>
            <a:r>
              <a:rPr lang="en-US" sz="1800"/>
              <a:t>        HALT</a:t>
            </a:r>
          </a:p>
          <a:p>
            <a:pPr eaLnBrk="1" hangingPunct="1"/>
            <a:r>
              <a:rPr lang="en-US" sz="1800"/>
              <a:t>source  .stringz "HELLO WORLD"</a:t>
            </a:r>
          </a:p>
          <a:p>
            <a:pPr eaLnBrk="1" hangingPunct="1"/>
            <a:r>
              <a:rPr lang="en-US" sz="1800"/>
              <a:t>target  .blkw   20</a:t>
            </a:r>
          </a:p>
          <a:p>
            <a:pPr eaLnBrk="1" hangingPunct="1"/>
            <a:r>
              <a:rPr lang="en-US" sz="1800"/>
              <a:t>lower   .fill   32        </a:t>
            </a:r>
          </a:p>
          <a:p>
            <a:pPr eaLnBrk="1" hangingPunct="1"/>
            <a:r>
              <a:rPr lang="en-US" sz="1800"/>
              <a:t>        .end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6172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.orig x3000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LEA     R0, source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LEA     R1, target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LD      R3, lower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loop    LDR     R2, R0,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BRZ     quit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NOT     R4,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NOT     R5, R3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AND     R2, R4, R5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NOT     R2, R2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STR     R2, R1,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ADD     R0, R0, 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ADD     R1, R1, 1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BRNZP   loop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quit    STR     R2, R1, 0</a:t>
            </a:r>
          </a:p>
          <a:p>
            <a:pPr marL="0" indent="0">
              <a:buFontTx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        HALT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2484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source  .</a:t>
            </a:r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stringz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"HELLO WORLD"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target  .</a:t>
            </a:r>
            <a:r>
              <a:rPr lang="en-US" sz="1800" b="1" dirty="0" err="1">
                <a:latin typeface="Courier New" pitchFamily="49" charset="0"/>
                <a:ea typeface="+mn-ea"/>
                <a:cs typeface="Courier New" pitchFamily="49" charset="0"/>
              </a:rPr>
              <a:t>blkw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  20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lower   .fill   32        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        .end</a:t>
            </a:r>
          </a:p>
          <a:p>
            <a:pPr>
              <a:defRPr/>
            </a:pPr>
            <a:endParaRPr lang="en-US" sz="1800" dirty="0"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.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orig</a:t>
            </a:r>
            <a:r>
              <a:rPr lang="en-US" sz="1800" b="1" dirty="0">
                <a:latin typeface="Courier New" charset="0"/>
              </a:rPr>
              <a:t>	x3000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and	r2, r2, #0	; Initialize counter to 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ld</a:t>
            </a:r>
            <a:r>
              <a:rPr lang="en-US" sz="1800" b="1" dirty="0">
                <a:latin typeface="Courier New" charset="0"/>
              </a:rPr>
              <a:t>	r3, </a:t>
            </a:r>
            <a:r>
              <a:rPr lang="en-US" sz="1800" b="1" dirty="0" err="1">
                <a:latin typeface="Courier New" charset="0"/>
              </a:rPr>
              <a:t>ptr</a:t>
            </a:r>
            <a:r>
              <a:rPr lang="en-US" sz="1800" b="1" dirty="0">
                <a:latin typeface="Courier New" charset="0"/>
              </a:rPr>
              <a:t>	; Pointer to buffer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trap	x23	; Get search char from user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ldr</a:t>
            </a:r>
            <a:r>
              <a:rPr lang="en-US" sz="1800" b="1" dirty="0">
                <a:latin typeface="Courier New" charset="0"/>
              </a:rPr>
              <a:t>	r1, r3, #0	; Get first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test	add	r1, r1, 0	; Test for NULL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brz</a:t>
            </a:r>
            <a:r>
              <a:rPr lang="en-US" sz="1800" b="1" dirty="0">
                <a:latin typeface="Courier New" charset="0"/>
              </a:rPr>
              <a:t>	output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not	r1, r1	; Get ready for test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add	r1, r1, r0	; If match R1 = </a:t>
            </a:r>
            <a:r>
              <a:rPr lang="en-US" sz="1800" b="1" dirty="0" err="1">
                <a:latin typeface="Courier New" charset="0"/>
              </a:rPr>
              <a:t>xFFFF</a:t>
            </a:r>
            <a:endParaRPr lang="en-US" sz="1800" b="1" dirty="0">
              <a:latin typeface="Courier New" charset="0"/>
            </a:endParaRP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not	r1, r1	; If match R1 now = x0000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brnp</a:t>
            </a: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getchar</a:t>
            </a:r>
            <a:r>
              <a:rPr lang="en-US" sz="1800" b="1" dirty="0">
                <a:latin typeface="Courier New" charset="0"/>
              </a:rPr>
              <a:t>	; If no match, don't </a:t>
            </a:r>
            <a:r>
              <a:rPr lang="en-US" sz="1800" b="1" dirty="0" err="1">
                <a:latin typeface="Courier New" charset="0"/>
              </a:rPr>
              <a:t>inc</a:t>
            </a:r>
            <a:endParaRPr lang="en-US" sz="1800" b="1" dirty="0">
              <a:latin typeface="Courier New" charset="0"/>
            </a:endParaRP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add	r2, r2, #1	; Count matching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 err="1">
                <a:latin typeface="Courier New" charset="0"/>
              </a:rPr>
              <a:t>getchar</a:t>
            </a:r>
            <a:r>
              <a:rPr lang="en-US" sz="1800" b="1" dirty="0">
                <a:latin typeface="Courier New" charset="0"/>
              </a:rPr>
              <a:t>	add	r3, r3, #1	; Increment pointer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ldr</a:t>
            </a:r>
            <a:r>
              <a:rPr lang="en-US" sz="1800" b="1" dirty="0">
                <a:latin typeface="Courier New" charset="0"/>
              </a:rPr>
              <a:t>	r1, r3, #0	; Get next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brnzp</a:t>
            </a:r>
            <a:r>
              <a:rPr lang="en-US" sz="1800" b="1" dirty="0">
                <a:latin typeface="Courier New" charset="0"/>
              </a:rPr>
              <a:t>	test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output	</a:t>
            </a:r>
            <a:r>
              <a:rPr lang="en-US" sz="1800" b="1" dirty="0" err="1">
                <a:latin typeface="Courier New" charset="0"/>
              </a:rPr>
              <a:t>ld</a:t>
            </a:r>
            <a:r>
              <a:rPr lang="en-US" sz="1800" b="1" dirty="0">
                <a:latin typeface="Courier New" charset="0"/>
              </a:rPr>
              <a:t>	r0, </a:t>
            </a: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	; Convert digit to </a:t>
            </a: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 by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add	r0, r0, r2	; adding template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trap	x21	; Output </a:t>
            </a: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 code for </a:t>
            </a:r>
            <a:r>
              <a:rPr lang="en-US" sz="1800" b="1" dirty="0" err="1">
                <a:latin typeface="Courier New" charset="0"/>
              </a:rPr>
              <a:t>cnt</a:t>
            </a:r>
            <a:endParaRPr lang="en-US" sz="1800" b="1" dirty="0">
              <a:latin typeface="Courier New" charset="0"/>
            </a:endParaRP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trap	x25	; Halt program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	.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fill</a:t>
            </a:r>
            <a:r>
              <a:rPr lang="en-US" sz="1800" b="1" dirty="0">
                <a:latin typeface="Courier New" charset="0"/>
              </a:rPr>
              <a:t>	x30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 err="1">
                <a:latin typeface="Courier New" charset="0"/>
              </a:rPr>
              <a:t>ptr</a:t>
            </a:r>
            <a:r>
              <a:rPr lang="en-US" sz="1800" b="1" dirty="0">
                <a:latin typeface="Courier New" charset="0"/>
              </a:rPr>
              <a:t>	.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fill</a:t>
            </a:r>
            <a:r>
              <a:rPr lang="en-US" sz="1800" b="1" dirty="0">
                <a:latin typeface="Courier New" charset="0"/>
              </a:rPr>
              <a:t>	x4000	; Address of data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.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end</a:t>
            </a:r>
            <a:endParaRPr lang="en-US" sz="1200" b="1" dirty="0">
              <a:solidFill>
                <a:srgbClr val="FF0000"/>
              </a:solidFill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 Process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How does it work?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</a:rPr>
              <a:t>.</a:t>
            </a:r>
            <a:r>
              <a:rPr lang="en-US" dirty="0" err="1" smtClean="0">
                <a:latin typeface="Arial" charset="0"/>
              </a:rPr>
              <a:t>orig</a:t>
            </a:r>
            <a:r>
              <a:rPr lang="en-US" dirty="0">
                <a:latin typeface="Arial" charset="0"/>
              </a:rPr>
              <a:t>	x3000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			ADD		R3, R1 R2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Assembly Process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How does it work?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			</a:t>
            </a:r>
            <a:r>
              <a:rPr lang="en-US" dirty="0" smtClean="0">
                <a:latin typeface="Arial" charset="0"/>
              </a:rPr>
              <a:t>.</a:t>
            </a:r>
            <a:r>
              <a:rPr lang="en-US" dirty="0" err="1" smtClean="0">
                <a:latin typeface="Arial" charset="0"/>
              </a:rPr>
              <a:t>orig</a:t>
            </a:r>
            <a:r>
              <a:rPr lang="en-US" dirty="0">
                <a:latin typeface="Arial" charset="0"/>
              </a:rPr>
              <a:t>	x3000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			ADD		R3, R1 R2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BRz</a:t>
            </a:r>
            <a:r>
              <a:rPr lang="en-US" dirty="0">
                <a:latin typeface="Arial" charset="0"/>
              </a:rPr>
              <a:t>		OUTPUT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OUTPUT		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.</a:t>
            </a:r>
            <a:r>
              <a:rPr lang="en-US" sz="1800" b="1" dirty="0" err="1">
                <a:latin typeface="Courier New" charset="0"/>
              </a:rPr>
              <a:t>orig</a:t>
            </a:r>
            <a:r>
              <a:rPr lang="en-US" sz="1800" b="1" dirty="0">
                <a:latin typeface="Courier New" charset="0"/>
              </a:rPr>
              <a:t>	x3000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and	r2, r2, #0	; Initialize counter to 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ld</a:t>
            </a:r>
            <a:r>
              <a:rPr lang="en-US" sz="1800" b="1" dirty="0">
                <a:latin typeface="Courier New" charset="0"/>
              </a:rPr>
              <a:t>	r3, </a:t>
            </a:r>
            <a:r>
              <a:rPr lang="en-US" sz="1800" b="1" dirty="0" err="1">
                <a:latin typeface="Courier New" charset="0"/>
              </a:rPr>
              <a:t>ptr</a:t>
            </a:r>
            <a:r>
              <a:rPr lang="en-US" sz="1800" b="1" dirty="0">
                <a:latin typeface="Courier New" charset="0"/>
              </a:rPr>
              <a:t>	; Pointer to buffer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trap	x23</a:t>
            </a:r>
            <a:r>
              <a:rPr lang="en-US" sz="1800" b="1" dirty="0">
                <a:latin typeface="Courier New" charset="0"/>
              </a:rPr>
              <a:t>	; Get search char from user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ldr</a:t>
            </a:r>
            <a:r>
              <a:rPr lang="en-US" sz="1800" b="1" dirty="0">
                <a:latin typeface="Courier New" charset="0"/>
              </a:rPr>
              <a:t>	r1, r3, #0	; Get first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test	add	r1, r1, 0	; Test for NULL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brz</a:t>
            </a:r>
            <a:r>
              <a:rPr lang="en-US" sz="1800" b="1" dirty="0">
                <a:latin typeface="Courier New" charset="0"/>
              </a:rPr>
              <a:t>	output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not	r1,r1	; Get ready for test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add	r1, r1, r0	; If match R1 = </a:t>
            </a:r>
            <a:r>
              <a:rPr lang="en-US" sz="1800" b="1" dirty="0" err="1">
                <a:latin typeface="Courier New" charset="0"/>
              </a:rPr>
              <a:t>xFFFF</a:t>
            </a:r>
            <a:endParaRPr lang="en-US" sz="1800" b="1" dirty="0">
              <a:latin typeface="Courier New" charset="0"/>
            </a:endParaRP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not	r1, r1	; If match R1 now = x0000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brnp</a:t>
            </a: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getchar</a:t>
            </a:r>
            <a:r>
              <a:rPr lang="en-US" sz="1800" b="1" dirty="0">
                <a:latin typeface="Courier New" charset="0"/>
              </a:rPr>
              <a:t>	; If no match, don't </a:t>
            </a:r>
            <a:r>
              <a:rPr lang="en-US" sz="1800" b="1" dirty="0" err="1">
                <a:latin typeface="Courier New" charset="0"/>
              </a:rPr>
              <a:t>inc</a:t>
            </a:r>
            <a:endParaRPr lang="en-US" sz="1800" b="1" dirty="0">
              <a:latin typeface="Courier New" charset="0"/>
            </a:endParaRP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add	r2, r2, #1	; Count matching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 err="1">
                <a:latin typeface="Courier New" charset="0"/>
              </a:rPr>
              <a:t>getchar</a:t>
            </a:r>
            <a:r>
              <a:rPr lang="en-US" sz="1800" b="1" dirty="0">
                <a:latin typeface="Courier New" charset="0"/>
              </a:rPr>
              <a:t>	add	r3, r3, #1	; Increment pointer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ldr</a:t>
            </a:r>
            <a:r>
              <a:rPr lang="en-US" sz="1800" b="1" dirty="0">
                <a:latin typeface="Courier New" charset="0"/>
              </a:rPr>
              <a:t>	r1, r3, #0	; Get next character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 err="1">
                <a:latin typeface="Courier New" charset="0"/>
              </a:rPr>
              <a:t>brnzp</a:t>
            </a:r>
            <a:r>
              <a:rPr lang="en-US" sz="1800" b="1" dirty="0">
                <a:latin typeface="Courier New" charset="0"/>
              </a:rPr>
              <a:t>	test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output	</a:t>
            </a:r>
            <a:r>
              <a:rPr lang="en-US" sz="1800" b="1" dirty="0" err="1">
                <a:latin typeface="Courier New" charset="0"/>
              </a:rPr>
              <a:t>ld</a:t>
            </a:r>
            <a:r>
              <a:rPr lang="en-US" sz="1800" b="1" dirty="0">
                <a:latin typeface="Courier New" charset="0"/>
              </a:rPr>
              <a:t>	r0, </a:t>
            </a: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	; Convert digit to </a:t>
            </a: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 by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add	r0, r0, r2	; adding template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trap	x21</a:t>
            </a:r>
            <a:r>
              <a:rPr lang="en-US" sz="1800" b="1" dirty="0">
                <a:latin typeface="Courier New" charset="0"/>
              </a:rPr>
              <a:t>	; Output </a:t>
            </a: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 code for </a:t>
            </a:r>
            <a:r>
              <a:rPr lang="en-US" sz="1800" b="1" dirty="0" err="1">
                <a:latin typeface="Courier New" charset="0"/>
              </a:rPr>
              <a:t>cnt</a:t>
            </a:r>
            <a:endParaRPr lang="en-US" sz="1800" b="1" dirty="0">
              <a:latin typeface="Courier New" charset="0"/>
            </a:endParaRP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trap	x25</a:t>
            </a:r>
            <a:r>
              <a:rPr lang="en-US" sz="1800" b="1" dirty="0">
                <a:latin typeface="Courier New" charset="0"/>
              </a:rPr>
              <a:t>	; Halt program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 err="1">
                <a:latin typeface="Courier New" charset="0"/>
              </a:rPr>
              <a:t>ascii</a:t>
            </a:r>
            <a:r>
              <a:rPr lang="en-US" sz="1800" b="1" dirty="0">
                <a:latin typeface="Courier New" charset="0"/>
              </a:rPr>
              <a:t>	.fill	x30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 err="1">
                <a:latin typeface="Courier New" charset="0"/>
              </a:rPr>
              <a:t>ptr</a:t>
            </a:r>
            <a:r>
              <a:rPr lang="en-US" sz="1800" b="1" dirty="0">
                <a:latin typeface="Courier New" charset="0"/>
              </a:rPr>
              <a:t>	.fill	x4000	; Address of data</a:t>
            </a:r>
          </a:p>
          <a:p>
            <a:pPr marL="0" indent="6350" eaLnBrk="1" hangingPunct="1">
              <a:lnSpc>
                <a:spcPct val="80000"/>
              </a:lnSpc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1800" b="1" dirty="0">
                <a:latin typeface="Courier New" charset="0"/>
              </a:rPr>
              <a:t>	.end</a:t>
            </a:r>
            <a:endParaRPr lang="en-US" sz="1200" b="1" dirty="0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Logical Disconnect?</a:t>
            </a: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x3000 x2007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x3001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x3002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x3003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x3004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x3005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x3006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x3007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x3008 x002A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r>
              <a:rPr lang="en-US" dirty="0">
                <a:latin typeface="Arial" charset="0"/>
              </a:rPr>
              <a:t>		.</a:t>
            </a:r>
            <a:r>
              <a:rPr lang="en-US" dirty="0" err="1">
                <a:latin typeface="Arial" charset="0"/>
              </a:rPr>
              <a:t>orig</a:t>
            </a:r>
            <a:r>
              <a:rPr lang="en-US" dirty="0">
                <a:latin typeface="Arial" charset="0"/>
              </a:rPr>
              <a:t> x3000</a:t>
            </a: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r>
              <a:rPr lang="en-US" dirty="0">
                <a:latin typeface="Arial" charset="0"/>
              </a:rPr>
              <a:t>		LD R0, DATA</a:t>
            </a: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endParaRPr lang="en-US" dirty="0">
              <a:latin typeface="Arial" charset="0"/>
            </a:endParaRP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endParaRPr lang="en-US" dirty="0">
              <a:latin typeface="Arial" charset="0"/>
            </a:endParaRP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endParaRPr lang="en-US" dirty="0">
              <a:latin typeface="Arial" charset="0"/>
            </a:endParaRP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endParaRPr lang="en-US" dirty="0">
              <a:latin typeface="Arial" charset="0"/>
            </a:endParaRP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endParaRPr lang="en-US" dirty="0">
              <a:latin typeface="Arial" charset="0"/>
            </a:endParaRP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endParaRPr lang="en-US" dirty="0">
              <a:latin typeface="Arial" charset="0"/>
            </a:endParaRPr>
          </a:p>
          <a:p>
            <a:pPr marL="1588" indent="-1588" eaLnBrk="1" hangingPunct="1">
              <a:buFontTx/>
              <a:buNone/>
              <a:tabLst>
                <a:tab pos="1597025" algn="l"/>
              </a:tabLst>
            </a:pPr>
            <a:r>
              <a:rPr lang="en-US" dirty="0">
                <a:latin typeface="Arial" charset="0"/>
              </a:rPr>
              <a:t>DATA	</a:t>
            </a:r>
            <a:r>
              <a:rPr lang="en-US" dirty="0" smtClean="0">
                <a:latin typeface="Arial" charset="0"/>
              </a:rPr>
              <a:t>.fill </a:t>
            </a:r>
            <a:r>
              <a:rPr lang="en-US" dirty="0">
                <a:latin typeface="Arial" charset="0"/>
              </a:rPr>
              <a:t>#42</a:t>
            </a: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3505200" y="3352800"/>
            <a:ext cx="2286000" cy="1295400"/>
          </a:xfrm>
          <a:prstGeom prst="rightArrow">
            <a:avLst>
              <a:gd name="adj1" fmla="val 50000"/>
              <a:gd name="adj2" fmla="val 441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800" b="1"/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Labels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Labels are used to to symbolically indicate the address of a particular instruction or data item</a:t>
            </a:r>
          </a:p>
          <a:p>
            <a:pPr eaLnBrk="1" hangingPunct="1"/>
            <a:r>
              <a:rPr lang="en-US">
                <a:latin typeface="Arial" charset="0"/>
              </a:rPr>
              <a:t>The value of each label should be known at the completion of the assembly first pass</a:t>
            </a:r>
          </a:p>
          <a:p>
            <a:pPr eaLnBrk="1" hangingPunct="1"/>
            <a:r>
              <a:rPr lang="en-US">
                <a:latin typeface="Arial" charset="0"/>
              </a:rPr>
              <a:t>Examples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</a:rPr>
              <a:t>BRNZP POINT</a:t>
            </a:r>
          </a:p>
          <a:p>
            <a:pPr lvl="1" eaLnBrk="1" hangingPunct="1">
              <a:buFontTx/>
              <a:buNone/>
            </a:pPr>
            <a:r>
              <a:rPr lang="en-US" b="1">
                <a:latin typeface="Courier New" charset="0"/>
              </a:rPr>
              <a:t>LD R1, ZAP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LC-3 instruction to multiply a number already in memory by 6?</a:t>
            </a:r>
          </a:p>
          <a:p>
            <a:r>
              <a:rPr lang="en-US" dirty="0" smtClean="0"/>
              <a:t>Can we write code to do it?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err="1" smtClean="0">
                <a:latin typeface="Courier New" charset="0"/>
              </a:rPr>
              <a:t>orig</a:t>
            </a:r>
            <a:r>
              <a:rPr lang="en-US" sz="2000" b="1" smtClean="0">
                <a:latin typeface="Courier New" charset="0"/>
              </a:rPr>
              <a:t> x3050</a:t>
            </a: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Multiply a number by 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orig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x3050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R1, SIX	; R1 is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LD	R2, NUMBER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AND	R3, R3, #0	; </a:t>
            </a:r>
            <a:r>
              <a:rPr lang="en-US" sz="2000" b="1" dirty="0" err="1">
                <a:latin typeface="Courier New" charset="0"/>
              </a:rPr>
              <a:t>Clr</a:t>
            </a:r>
            <a:r>
              <a:rPr lang="en-US" sz="2000" b="1" dirty="0">
                <a:latin typeface="Courier New" charset="0"/>
              </a:rPr>
              <a:t> R3, will hold product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 The Loop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AGAIN	ADD	R3, R3, R2	; Summing into R3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ADD	R1, R1, #-1	; Dec loop counter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BRP</a:t>
            </a:r>
            <a:r>
              <a:rPr lang="en-US" sz="2000" b="1" dirty="0">
                <a:latin typeface="Courier New" charset="0"/>
              </a:rPr>
              <a:t>	AGAIN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HALT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;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NUMBER	</a:t>
            </a:r>
            <a:r>
              <a:rPr lang="en-US" sz="2000" b="1" dirty="0" smtClean="0">
                <a:latin typeface="Courier New" charset="0"/>
              </a:rPr>
              <a:t>.</a:t>
            </a:r>
            <a:r>
              <a:rPr lang="en-US" sz="2000" b="1" dirty="0" err="1" smtClean="0">
                <a:latin typeface="Courier New" charset="0"/>
              </a:rPr>
              <a:t>blkw</a:t>
            </a:r>
            <a:r>
              <a:rPr lang="en-US" sz="2000" b="1" dirty="0">
                <a:latin typeface="Courier New" charset="0"/>
              </a:rPr>
              <a:t>	1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SIX	</a:t>
            </a:r>
            <a:r>
              <a:rPr lang="en-US" sz="2000" b="1" dirty="0" smtClean="0">
                <a:latin typeface="Courier New" charset="0"/>
              </a:rPr>
              <a:t>.fill</a:t>
            </a:r>
            <a:r>
              <a:rPr lang="en-US" sz="2000" b="1" dirty="0">
                <a:latin typeface="Courier New" charset="0"/>
              </a:rPr>
              <a:t>	x0006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r>
              <a:rPr lang="en-US" sz="2000" b="1" dirty="0">
                <a:latin typeface="Courier New" charset="0"/>
              </a:rPr>
              <a:t>	</a:t>
            </a:r>
            <a:r>
              <a:rPr lang="en-US" sz="2000" b="1" dirty="0" smtClean="0">
                <a:latin typeface="Courier New" charset="0"/>
              </a:rPr>
              <a:t>.end</a:t>
            </a:r>
            <a:r>
              <a:rPr lang="en-US" sz="2000" b="1" dirty="0">
                <a:latin typeface="Courier New" charset="0"/>
              </a:rPr>
              <a:t>	</a:t>
            </a: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  <a:p>
            <a:pPr marL="0" indent="6350" eaLnBrk="1" hangingPunct="1">
              <a:buFontTx/>
              <a:buNone/>
              <a:tabLst>
                <a:tab pos="1143000" algn="l"/>
                <a:tab pos="2057400" algn="l"/>
                <a:tab pos="3886200" algn="l"/>
              </a:tabLst>
            </a:pPr>
            <a:endParaRPr lang="en-US" sz="2000" b="1" dirty="0">
              <a:latin typeface="Courier New" charset="0"/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219200" y="762000"/>
            <a:ext cx="3124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37125" y="4384675"/>
            <a:ext cx="3761554" cy="923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latin typeface="Comic Sans MS" charset="0"/>
              </a:rPr>
              <a:t>Assembler directives (or pseudo-</a:t>
            </a:r>
          </a:p>
          <a:p>
            <a:pPr eaLnBrk="1" hangingPunct="1"/>
            <a:r>
              <a:rPr lang="en-US" sz="1800" dirty="0" smtClean="0">
                <a:latin typeface="Comic Sans MS" charset="0"/>
              </a:rPr>
              <a:t>ops) tell the assembler to do </a:t>
            </a:r>
          </a:p>
          <a:p>
            <a:pPr eaLnBrk="1" hangingPunct="1"/>
            <a:r>
              <a:rPr lang="en-US" sz="1800" dirty="0" smtClean="0">
                <a:latin typeface="Comic Sans MS" charset="0"/>
              </a:rPr>
              <a:t>something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3886200" y="1295400"/>
            <a:ext cx="9906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81000" y="4191000"/>
            <a:ext cx="3124200" cy="1524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505200" y="4572000"/>
            <a:ext cx="1371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17681</TotalTime>
  <Words>1800</Words>
  <Application>Microsoft Macintosh PowerPoint</Application>
  <PresentationFormat>On-screen Show (4:3)</PresentationFormat>
  <Paragraphs>766</Paragraphs>
  <Slides>69</Slides>
  <Notes>0</Notes>
  <HiddenSlides>35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Default Design</vt:lpstr>
      <vt:lpstr>Worksheet</vt:lpstr>
      <vt:lpstr>Assembly</vt:lpstr>
      <vt:lpstr>Outline</vt:lpstr>
      <vt:lpstr>Assembly Language</vt:lpstr>
      <vt:lpstr>Our Choices</vt:lpstr>
      <vt:lpstr>Our Choices</vt:lpstr>
      <vt:lpstr>Where’s the Operand?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Assembly</vt:lpstr>
      <vt:lpstr>Pseudo-ops (Assembler Directives)</vt:lpstr>
      <vt:lpstr>.blkw</vt:lpstr>
      <vt:lpstr>Suppose we want some arrays?</vt:lpstr>
      <vt:lpstr>Suppose we want an array?</vt:lpstr>
      <vt:lpstr>Suppose we want an array?</vt:lpstr>
      <vt:lpstr>.stringz</vt:lpstr>
      <vt:lpstr>Consider</vt:lpstr>
      <vt:lpstr>Consider</vt:lpstr>
      <vt:lpstr>Where Do We Put Stuff in Memory?</vt:lpstr>
      <vt:lpstr>PowerPoint Presentation</vt:lpstr>
      <vt:lpstr>The Assembly Process</vt:lpstr>
      <vt:lpstr>Two-Pass Assembly - 1</vt:lpstr>
      <vt:lpstr>Symbol Table Example </vt:lpstr>
      <vt:lpstr>Two-Pass Assembly - 2</vt:lpstr>
      <vt:lpstr>Assembled code</vt:lpstr>
      <vt:lpstr>Foreshadowing:  Trap Instructions</vt:lpstr>
      <vt:lpstr>NOTE: NEXT TWO SLIDES ARE NOT IN THE BOOK!!!</vt:lpstr>
      <vt:lpstr>Note: Normally LD works like this</vt:lpstr>
      <vt:lpstr>But you can force the offset!</vt:lpstr>
      <vt:lpstr>Object File</vt:lpstr>
      <vt:lpstr>The end result … </vt:lpstr>
      <vt:lpstr>Executable Image</vt:lpstr>
      <vt:lpstr>Single Object File</vt:lpstr>
      <vt:lpstr>Multiple Object Files</vt:lpstr>
      <vt:lpstr>Multiple Object Files</vt:lpstr>
      <vt:lpstr>Multiple Object Files</vt:lpstr>
      <vt:lpstr>Multiple Object Files</vt:lpstr>
      <vt:lpstr>Why so many Load Instructions?</vt:lpstr>
      <vt:lpstr>Why so many Load Instructions?</vt:lpstr>
      <vt:lpstr>Why so many Load Instructions?</vt:lpstr>
      <vt:lpstr>Why so many Load Instructions?</vt:lpstr>
      <vt:lpstr>Thought Question</vt:lpstr>
      <vt:lpstr>Need LD?</vt:lpstr>
      <vt:lpstr>Need LDI?</vt:lpstr>
      <vt:lpstr>“Compiling” High-Level Code to Assembly</vt:lpstr>
      <vt:lpstr>if/else</vt:lpstr>
      <vt:lpstr>if/else</vt:lpstr>
      <vt:lpstr>while</vt:lpstr>
      <vt:lpstr>while</vt:lpstr>
      <vt:lpstr>do/while</vt:lpstr>
      <vt:lpstr>for</vt:lpstr>
      <vt:lpstr>Questions?</vt:lpstr>
      <vt:lpstr>QUIZ</vt:lpstr>
      <vt:lpstr>PowerPoint Presentation</vt:lpstr>
      <vt:lpstr>PowerPoint Presentation</vt:lpstr>
      <vt:lpstr>PowerPoint Presentation</vt:lpstr>
      <vt:lpstr>Assembly Process</vt:lpstr>
      <vt:lpstr>Assembly Process</vt:lpstr>
      <vt:lpstr>PowerPoint Presentation</vt:lpstr>
      <vt:lpstr>Logical Disconnect?</vt:lpstr>
      <vt:lpstr>Labels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Dan Forsyth</cp:lastModifiedBy>
  <cp:revision>84</cp:revision>
  <dcterms:created xsi:type="dcterms:W3CDTF">2004-07-11T12:37:23Z</dcterms:created>
  <dcterms:modified xsi:type="dcterms:W3CDTF">2018-09-27T22:22:33Z</dcterms:modified>
</cp:coreProperties>
</file>